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08" r:id="rId6"/>
    <p:sldMasterId id="2147484325" r:id="rId7"/>
    <p:sldMasterId id="2147484342" r:id="rId8"/>
    <p:sldMasterId id="2147484359" r:id="rId9"/>
  </p:sldMasterIdLst>
  <p:notesMasterIdLst>
    <p:notesMasterId r:id="rId57"/>
  </p:notesMasterIdLst>
  <p:handoutMasterIdLst>
    <p:handoutMasterId r:id="rId58"/>
  </p:handoutMasterIdLst>
  <p:sldIdLst>
    <p:sldId id="256" r:id="rId10"/>
    <p:sldId id="258"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7" r:id="rId55"/>
    <p:sldId id="306"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6"/>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7"/>
            <p14:sldId id="3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527" autoAdjust="0"/>
    <p:restoredTop sz="96323" autoAdjust="0"/>
  </p:normalViewPr>
  <p:slideViewPr>
    <p:cSldViewPr>
      <p:cViewPr varScale="1">
        <p:scale>
          <a:sx n="83" d="100"/>
          <a:sy n="83" d="100"/>
        </p:scale>
        <p:origin x="60" y="9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144"/>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commentAuthors" Target="commentAuthor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notesMaster" Target="notesMasters/notesMaster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4/29/2015 4:34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4/29/2015 4:34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E5211-12D7-4616-8071-FB4BA1D2D21C}"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79375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442304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E5211-12D7-4616-8071-FB4BA1D2D21C}"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590804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E5211-12D7-4616-8071-FB4BA1D2D21C}"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56818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4700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186105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599684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61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latin typeface="Segoe UI" pitchFamily="34" charset="0"/>
              </a:rPr>
              <a:t>Build 2015</a:t>
            </a: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4/29/2015 4:34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637662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5262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latin typeface="Segoe UI" pitchFamily="34" charset="0"/>
              </a:rPr>
              <a:t>Build 2015</a:t>
            </a: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4/29/2015 4:34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06677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E5211-12D7-4616-8071-FB4BA1D2D21C}"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212931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66148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07561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983523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927371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1401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E5211-12D7-4616-8071-FB4BA1D2D21C}"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23564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81648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20816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97"/>
            <a:endParaRPr lang="en-US" sz="1800">
              <a:solidFill>
                <a:srgbClr val="404040"/>
              </a:solidFill>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538439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593045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2190944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smtClean="0"/>
              <a:t>Click to edit Master title style</a:t>
            </a:r>
            <a:endParaRPr lang="en-US" dirty="0"/>
          </a:p>
        </p:txBody>
      </p:sp>
    </p:spTree>
    <p:extLst>
      <p:ext uri="{BB962C8B-B14F-4D97-AF65-F5344CB8AC3E}">
        <p14:creationId xmlns:p14="http://schemas.microsoft.com/office/powerpoint/2010/main" val="300708466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buFont typeface="Arial" pitchFamily="34" charset="0"/>
              <a:buNone/>
              <a:tabLst/>
              <a:defRPr/>
            </a:pPr>
            <a:r>
              <a:rPr lang="en-US" smtClean="0"/>
              <a:t>Click to edit Master text styles</a:t>
            </a:r>
          </a:p>
        </p:txBody>
      </p:sp>
    </p:spTree>
    <p:extLst>
      <p:ext uri="{BB962C8B-B14F-4D97-AF65-F5344CB8AC3E}">
        <p14:creationId xmlns:p14="http://schemas.microsoft.com/office/powerpoint/2010/main" val="116059871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a:lnSpc>
                <a:spcPct val="95000"/>
              </a:lnSpc>
              <a:spcBef>
                <a:spcPts val="0"/>
              </a:spcBef>
              <a:spcAft>
                <a:spcPts val="1632"/>
              </a:spcAft>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981166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06475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59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32314531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088" indent="-241253">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332" indent="-342834">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312937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5820768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68090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9453474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2" y="2014297"/>
            <a:ext cx="9049348" cy="2435131"/>
          </a:xfrm>
        </p:spPr>
        <p:txBody>
          <a:bodyPr anchor="ctr">
            <a:noAutofit/>
          </a:bodyPr>
          <a:lstStyle>
            <a:lvl1pPr algn="l">
              <a:defRPr sz="9789"/>
            </a:lvl1pPr>
          </a:lstStyle>
          <a:p>
            <a:r>
              <a:rPr lang="en-US" dirty="0" smtClean="0"/>
              <a:t>Title of the talk goes here</a:t>
            </a:r>
            <a:endParaRPr lang="en-US" dirty="0"/>
          </a:p>
        </p:txBody>
      </p:sp>
      <p:sp>
        <p:nvSpPr>
          <p:cNvPr id="3" name="Subtitle 2"/>
          <p:cNvSpPr>
            <a:spLocks noGrp="1"/>
          </p:cNvSpPr>
          <p:nvPr>
            <p:ph type="subTitle" idx="1" hasCustomPrompt="1"/>
          </p:nvPr>
        </p:nvSpPr>
        <p:spPr>
          <a:xfrm>
            <a:off x="618332" y="5217539"/>
            <a:ext cx="9049348" cy="1323288"/>
          </a:xfrm>
        </p:spPr>
        <p:txBody>
          <a:bodyPr>
            <a:noAutofit/>
          </a:bodyPr>
          <a:lstStyle>
            <a:lvl1pPr marL="0" indent="0" algn="l">
              <a:buNone/>
              <a:defRPr sz="2040">
                <a:solidFill>
                  <a:srgbClr val="00B0F0"/>
                </a:solidFill>
              </a:defRPr>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dirty="0" smtClean="0"/>
              <a:t>Presenter Name</a:t>
            </a:r>
          </a:p>
          <a:p>
            <a:r>
              <a:rPr lang="en-US" dirty="0" smtClean="0"/>
              <a:t>Presenter Title</a:t>
            </a:r>
          </a:p>
          <a:p>
            <a:r>
              <a:rPr lang="en-US" dirty="0" smtClean="0"/>
              <a:t>04/02/2014</a:t>
            </a:r>
            <a:endParaRPr lang="en-US" dirty="0"/>
          </a:p>
        </p:txBody>
      </p:sp>
    </p:spTree>
    <p:extLst>
      <p:ext uri="{BB962C8B-B14F-4D97-AF65-F5344CB8AC3E}">
        <p14:creationId xmlns:p14="http://schemas.microsoft.com/office/powerpoint/2010/main" val="29378733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681861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8"/>
            <a:ext cx="11725175" cy="914365"/>
          </a:xfrm>
        </p:spPr>
        <p:txBody>
          <a:bodyPr/>
          <a:lstStyle>
            <a:lvl1pPr>
              <a:defRPr sz="5799">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3"/>
            <a:ext cx="10972800" cy="1902453"/>
          </a:xfrm>
        </p:spPr>
        <p:txBody>
          <a:bodyPr/>
          <a:lstStyle>
            <a:lvl1pPr>
              <a:defRPr sz="2600">
                <a:solidFill>
                  <a:schemeClr val="bg1"/>
                </a:solidFill>
                <a:latin typeface="+mn-lt"/>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78418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174506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8815946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44480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64289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7491181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5084786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113381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3060370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35332590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08916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29812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068043451"/>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0559501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617946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723206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0219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394774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701830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5308068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12627770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22494323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194799894"/>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7446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73473694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869692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275780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8652569"/>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941974200"/>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20865540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3233030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028655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49056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68776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801021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832559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23489523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4450199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95320849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588222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9472466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14187753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5317719"/>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37242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413098883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01091062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1706461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97480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652383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1.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image" Target="../media/image1.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48536737"/>
      </p:ext>
    </p:extLst>
  </p:cSld>
  <p:clrMap bg1="dk1" tx1="lt1" bg2="dk2" tx2="lt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34576332"/>
      </p:ext>
    </p:extLst>
  </p:cSld>
  <p:clrMap bg1="lt1" tx1="dk1" bg2="lt2" tx2="dk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 id="2147484340" r:id="rId15"/>
    <p:sldLayoutId id="2147484341"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677504143"/>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344893760"/>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 id="2147484371" r:id="rId12"/>
    <p:sldLayoutId id="2147484372" r:id="rId13"/>
    <p:sldLayoutId id="2147484373" r:id="rId14"/>
    <p:sldLayoutId id="2147484374" r:id="rId15"/>
    <p:sldLayoutId id="214748437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32.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hyperlink" Target="http://aka.ms/servicefabric" TargetMode="Externa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48.xml"/><Relationship Id="rId4" Type="http://schemas.openxmlformats.org/officeDocument/2006/relationships/hyperlink" Target="http://www.microsoft.com/click/services/Redirect2.ashx?CR_CC=200623236"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3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6129" y="1212709"/>
            <a:ext cx="11884216" cy="1419106"/>
          </a:xfrm>
        </p:spPr>
        <p:txBody>
          <a:bodyPr/>
          <a:lstStyle/>
          <a:p>
            <a:r>
              <a:rPr lang="en-US" dirty="0" smtClean="0"/>
              <a:t>Execution engine builds a state machine</a:t>
            </a:r>
          </a:p>
          <a:p>
            <a:r>
              <a:rPr lang="en-US" dirty="0" err="1" smtClean="0"/>
              <a:t>dependsOn</a:t>
            </a:r>
            <a:r>
              <a:rPr lang="en-US" dirty="0" smtClean="0"/>
              <a:t> and reference() establish dependencies</a:t>
            </a:r>
            <a:endParaRPr lang="en-US" dirty="0"/>
          </a:p>
        </p:txBody>
      </p:sp>
      <p:sp>
        <p:nvSpPr>
          <p:cNvPr id="2" name="Title 1"/>
          <p:cNvSpPr>
            <a:spLocks noGrp="1"/>
          </p:cNvSpPr>
          <p:nvPr>
            <p:ph type="title"/>
          </p:nvPr>
        </p:nvSpPr>
        <p:spPr/>
        <p:txBody>
          <a:bodyPr/>
          <a:lstStyle/>
          <a:p>
            <a:r>
              <a:rPr lang="en-US" dirty="0" smtClean="0"/>
              <a:t>Template Execution</a:t>
            </a:r>
            <a:endParaRPr lang="en-US" dirty="0"/>
          </a:p>
        </p:txBody>
      </p:sp>
      <p:sp>
        <p:nvSpPr>
          <p:cNvPr id="26" name="Oval 25"/>
          <p:cNvSpPr/>
          <p:nvPr/>
        </p:nvSpPr>
        <p:spPr>
          <a:xfrm>
            <a:off x="356540" y="4478352"/>
            <a:ext cx="1216970" cy="1116566"/>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r>
              <a:rPr lang="en-US" sz="2040" dirty="0">
                <a:solidFill>
                  <a:srgbClr val="FFFFFF"/>
                </a:solidFill>
              </a:rPr>
              <a:t>Start</a:t>
            </a:r>
          </a:p>
        </p:txBody>
      </p:sp>
      <p:sp>
        <p:nvSpPr>
          <p:cNvPr id="27" name="Oval 26"/>
          <p:cNvSpPr/>
          <p:nvPr/>
        </p:nvSpPr>
        <p:spPr>
          <a:xfrm>
            <a:off x="2074815" y="4371533"/>
            <a:ext cx="1525784" cy="13302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r>
              <a:rPr lang="en-US" sz="2040" dirty="0">
                <a:solidFill>
                  <a:srgbClr val="FFFFFF"/>
                </a:solidFill>
              </a:rPr>
              <a:t>App Service Plan</a:t>
            </a:r>
          </a:p>
        </p:txBody>
      </p:sp>
      <p:sp>
        <p:nvSpPr>
          <p:cNvPr id="29" name="Oval 28"/>
          <p:cNvSpPr/>
          <p:nvPr/>
        </p:nvSpPr>
        <p:spPr>
          <a:xfrm>
            <a:off x="10165679" y="4520760"/>
            <a:ext cx="1075197" cy="928508"/>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r>
              <a:rPr lang="en-US" sz="2040" dirty="0">
                <a:solidFill>
                  <a:srgbClr val="FFFFFF"/>
                </a:solidFill>
              </a:rPr>
              <a:t>End</a:t>
            </a:r>
          </a:p>
        </p:txBody>
      </p:sp>
      <p:cxnSp>
        <p:nvCxnSpPr>
          <p:cNvPr id="30" name="Straight Arrow Connector 29"/>
          <p:cNvCxnSpPr>
            <a:stCxn id="26" idx="6"/>
            <a:endCxn id="27" idx="2"/>
          </p:cNvCxnSpPr>
          <p:nvPr/>
        </p:nvCxnSpPr>
        <p:spPr>
          <a:xfrm flipV="1">
            <a:off x="1573510" y="5036635"/>
            <a:ext cx="501305" cy="1"/>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3" name="Oval 32"/>
          <p:cNvSpPr/>
          <p:nvPr/>
        </p:nvSpPr>
        <p:spPr>
          <a:xfrm>
            <a:off x="4524104" y="5202465"/>
            <a:ext cx="1525784" cy="13302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r>
              <a:rPr lang="en-US" sz="2040" dirty="0">
                <a:solidFill>
                  <a:srgbClr val="FFFFFF"/>
                </a:solidFill>
              </a:rPr>
              <a:t>Auto Scale Setting</a:t>
            </a:r>
          </a:p>
        </p:txBody>
      </p:sp>
      <p:sp>
        <p:nvSpPr>
          <p:cNvPr id="35" name="Oval 34"/>
          <p:cNvSpPr/>
          <p:nvPr/>
        </p:nvSpPr>
        <p:spPr>
          <a:xfrm>
            <a:off x="4524104" y="3667374"/>
            <a:ext cx="1525784" cy="13302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r>
              <a:rPr lang="en-US" sz="2040" dirty="0">
                <a:solidFill>
                  <a:srgbClr val="FFFFFF"/>
                </a:solidFill>
              </a:rPr>
              <a:t>Web</a:t>
            </a:r>
          </a:p>
          <a:p>
            <a:pPr algn="ctr" defTabSz="932597"/>
            <a:r>
              <a:rPr lang="en-US" sz="2040" dirty="0">
                <a:solidFill>
                  <a:srgbClr val="FFFFFF"/>
                </a:solidFill>
              </a:rPr>
              <a:t>Site</a:t>
            </a:r>
          </a:p>
        </p:txBody>
      </p:sp>
      <p:sp>
        <p:nvSpPr>
          <p:cNvPr id="36" name="Oval 35"/>
          <p:cNvSpPr/>
          <p:nvPr/>
        </p:nvSpPr>
        <p:spPr>
          <a:xfrm>
            <a:off x="7445991" y="4043943"/>
            <a:ext cx="1525784" cy="13302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r>
              <a:rPr lang="en-US" sz="2040" dirty="0">
                <a:solidFill>
                  <a:srgbClr val="FFFFFF"/>
                </a:solidFill>
              </a:rPr>
              <a:t>Alert Rule</a:t>
            </a:r>
          </a:p>
        </p:txBody>
      </p:sp>
      <p:sp>
        <p:nvSpPr>
          <p:cNvPr id="37" name="Oval 36"/>
          <p:cNvSpPr/>
          <p:nvPr/>
        </p:nvSpPr>
        <p:spPr>
          <a:xfrm>
            <a:off x="7445991" y="2508852"/>
            <a:ext cx="1525784" cy="13302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r>
              <a:rPr lang="en-US" sz="2040" dirty="0">
                <a:solidFill>
                  <a:srgbClr val="FFFFFF"/>
                </a:solidFill>
              </a:rPr>
              <a:t>App Insights</a:t>
            </a:r>
          </a:p>
        </p:txBody>
      </p:sp>
      <p:sp>
        <p:nvSpPr>
          <p:cNvPr id="39" name="Oval 38"/>
          <p:cNvSpPr/>
          <p:nvPr/>
        </p:nvSpPr>
        <p:spPr>
          <a:xfrm>
            <a:off x="7445991" y="5579033"/>
            <a:ext cx="1525784" cy="13302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r>
              <a:rPr lang="en-US" sz="2040" dirty="0">
                <a:solidFill>
                  <a:srgbClr val="FFFFFF"/>
                </a:solidFill>
              </a:rPr>
              <a:t>MS Deploy PKG</a:t>
            </a:r>
          </a:p>
        </p:txBody>
      </p:sp>
      <p:cxnSp>
        <p:nvCxnSpPr>
          <p:cNvPr id="40" name="Straight Arrow Connector 39"/>
          <p:cNvCxnSpPr>
            <a:stCxn id="27" idx="5"/>
            <a:endCxn id="33" idx="2"/>
          </p:cNvCxnSpPr>
          <p:nvPr/>
        </p:nvCxnSpPr>
        <p:spPr>
          <a:xfrm>
            <a:off x="3377153" y="5506930"/>
            <a:ext cx="1146951" cy="360635"/>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1" name="Straight Arrow Connector 40"/>
          <p:cNvCxnSpPr>
            <a:stCxn id="27" idx="7"/>
            <a:endCxn id="35" idx="2"/>
          </p:cNvCxnSpPr>
          <p:nvPr/>
        </p:nvCxnSpPr>
        <p:spPr>
          <a:xfrm flipV="1">
            <a:off x="3377153" y="4332476"/>
            <a:ext cx="1146951" cy="233859"/>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2" name="Straight Arrow Connector 41"/>
          <p:cNvCxnSpPr>
            <a:stCxn id="35" idx="7"/>
            <a:endCxn id="37" idx="2"/>
          </p:cNvCxnSpPr>
          <p:nvPr/>
        </p:nvCxnSpPr>
        <p:spPr>
          <a:xfrm flipV="1">
            <a:off x="5826443" y="3173956"/>
            <a:ext cx="1619549" cy="688223"/>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3" name="Straight Arrow Connector 42"/>
          <p:cNvCxnSpPr>
            <a:stCxn id="35" idx="6"/>
            <a:endCxn id="36" idx="2"/>
          </p:cNvCxnSpPr>
          <p:nvPr/>
        </p:nvCxnSpPr>
        <p:spPr>
          <a:xfrm>
            <a:off x="6049889" y="4332478"/>
            <a:ext cx="1396103" cy="376567"/>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4" name="Straight Arrow Connector 43"/>
          <p:cNvCxnSpPr>
            <a:stCxn id="35" idx="5"/>
            <a:endCxn id="39" idx="2"/>
          </p:cNvCxnSpPr>
          <p:nvPr/>
        </p:nvCxnSpPr>
        <p:spPr>
          <a:xfrm>
            <a:off x="5826443" y="4802774"/>
            <a:ext cx="1619549" cy="1441361"/>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5" name="Straight Arrow Connector 44"/>
          <p:cNvCxnSpPr>
            <a:stCxn id="36" idx="6"/>
            <a:endCxn id="29" idx="2"/>
          </p:cNvCxnSpPr>
          <p:nvPr/>
        </p:nvCxnSpPr>
        <p:spPr>
          <a:xfrm>
            <a:off x="8971775" y="4709045"/>
            <a:ext cx="1193905" cy="275970"/>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8" name="Straight Arrow Connector 47"/>
          <p:cNvCxnSpPr>
            <a:stCxn id="37" idx="5"/>
            <a:endCxn id="29" idx="1"/>
          </p:cNvCxnSpPr>
          <p:nvPr/>
        </p:nvCxnSpPr>
        <p:spPr>
          <a:xfrm>
            <a:off x="8748330" y="3644252"/>
            <a:ext cx="1574808" cy="1012486"/>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9" name="Straight Arrow Connector 48"/>
          <p:cNvCxnSpPr>
            <a:stCxn id="39" idx="6"/>
            <a:endCxn id="29" idx="3"/>
          </p:cNvCxnSpPr>
          <p:nvPr/>
        </p:nvCxnSpPr>
        <p:spPr>
          <a:xfrm flipV="1">
            <a:off x="8971774" y="5313292"/>
            <a:ext cx="1351363" cy="930843"/>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2366280" y="3316123"/>
            <a:ext cx="2211441" cy="720197"/>
          </a:xfrm>
          <a:prstGeom prst="rect">
            <a:avLst/>
          </a:prstGeom>
          <a:noFill/>
        </p:spPr>
        <p:txBody>
          <a:bodyPr wrap="square" rtlCol="0">
            <a:spAutoFit/>
          </a:bodyPr>
          <a:lstStyle/>
          <a:p>
            <a:pPr defTabSz="932597"/>
            <a:r>
              <a:rPr lang="en-US" sz="2040" dirty="0">
                <a:solidFill>
                  <a:srgbClr val="FFFFFF"/>
                </a:solidFill>
              </a:rPr>
              <a:t>After App Service Plan Completes</a:t>
            </a:r>
          </a:p>
        </p:txBody>
      </p:sp>
      <p:sp>
        <p:nvSpPr>
          <p:cNvPr id="51" name="TextBox 50"/>
          <p:cNvSpPr txBox="1"/>
          <p:nvPr/>
        </p:nvSpPr>
        <p:spPr>
          <a:xfrm>
            <a:off x="5340613" y="2726780"/>
            <a:ext cx="1898406" cy="734430"/>
          </a:xfrm>
          <a:prstGeom prst="rect">
            <a:avLst/>
          </a:prstGeom>
          <a:noFill/>
        </p:spPr>
        <p:txBody>
          <a:bodyPr wrap="square" rtlCol="0">
            <a:spAutoFit/>
          </a:bodyPr>
          <a:lstStyle/>
          <a:p>
            <a:pPr defTabSz="932597"/>
            <a:r>
              <a:rPr lang="en-US" sz="2040" dirty="0">
                <a:solidFill>
                  <a:srgbClr val="FFFFFF"/>
                </a:solidFill>
              </a:rPr>
              <a:t>After Website Completes</a:t>
            </a:r>
          </a:p>
        </p:txBody>
      </p:sp>
      <p:sp>
        <p:nvSpPr>
          <p:cNvPr id="52" name="TextBox 51"/>
          <p:cNvSpPr txBox="1"/>
          <p:nvPr/>
        </p:nvSpPr>
        <p:spPr>
          <a:xfrm>
            <a:off x="9556483" y="3334949"/>
            <a:ext cx="1684392" cy="734430"/>
          </a:xfrm>
          <a:prstGeom prst="rect">
            <a:avLst/>
          </a:prstGeom>
          <a:noFill/>
        </p:spPr>
        <p:txBody>
          <a:bodyPr wrap="square" rtlCol="0">
            <a:spAutoFit/>
          </a:bodyPr>
          <a:lstStyle/>
          <a:p>
            <a:pPr defTabSz="932597"/>
            <a:r>
              <a:rPr lang="en-US" sz="2040" dirty="0">
                <a:solidFill>
                  <a:srgbClr val="FFFFFF"/>
                </a:solidFill>
              </a:rPr>
              <a:t>Once All Complete</a:t>
            </a:r>
          </a:p>
        </p:txBody>
      </p:sp>
    </p:spTree>
    <p:extLst>
      <p:ext uri="{BB962C8B-B14F-4D97-AF65-F5344CB8AC3E}">
        <p14:creationId xmlns:p14="http://schemas.microsoft.com/office/powerpoint/2010/main" val="120366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3" grpId="0" animBg="1"/>
      <p:bldP spid="35" grpId="0" animBg="1"/>
      <p:bldP spid="36" grpId="0" animBg="1"/>
      <p:bldP spid="37" grpId="0" animBg="1"/>
      <p:bldP spid="39" grpId="0" animBg="1"/>
      <p:bldP spid="50" grpId="0"/>
      <p:bldP spid="51" grpId="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br>
              <a:rPr lang="en-US" dirty="0" smtClean="0"/>
            </a:br>
            <a:r>
              <a:rPr lang="en-US" dirty="0" smtClean="0"/>
              <a:t>Resource Group Templates</a:t>
            </a:r>
            <a:endParaRPr lang="en-US" dirty="0"/>
          </a:p>
        </p:txBody>
      </p:sp>
    </p:spTree>
    <p:extLst>
      <p:ext uri="{BB962C8B-B14F-4D97-AF65-F5344CB8AC3E}">
        <p14:creationId xmlns:p14="http://schemas.microsoft.com/office/powerpoint/2010/main" val="131253125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6129" y="1212708"/>
            <a:ext cx="11884216" cy="4434478"/>
          </a:xfrm>
        </p:spPr>
        <p:txBody>
          <a:bodyPr/>
          <a:lstStyle/>
          <a:p>
            <a:r>
              <a:rPr lang="en-US" dirty="0" smtClean="0"/>
              <a:t>Parameters: user input for the template</a:t>
            </a:r>
          </a:p>
          <a:p>
            <a:r>
              <a:rPr lang="en-US" dirty="0" smtClean="0"/>
              <a:t>Variables: allows model reuse and “mappings” (e.g. different image based on region)</a:t>
            </a:r>
          </a:p>
          <a:p>
            <a:r>
              <a:rPr lang="en-US" dirty="0" smtClean="0"/>
              <a:t>Resources: models all the resources in the resource group</a:t>
            </a:r>
          </a:p>
          <a:p>
            <a:r>
              <a:rPr lang="en-US" dirty="0" smtClean="0"/>
              <a:t>Outputs: captures information from the execution (e.g. DNS name for the created blog)</a:t>
            </a:r>
            <a:endParaRPr lang="en-US" dirty="0"/>
          </a:p>
        </p:txBody>
      </p:sp>
      <p:sp>
        <p:nvSpPr>
          <p:cNvPr id="2" name="Title 1"/>
          <p:cNvSpPr>
            <a:spLocks noGrp="1"/>
          </p:cNvSpPr>
          <p:nvPr>
            <p:ph type="title"/>
          </p:nvPr>
        </p:nvSpPr>
        <p:spPr/>
        <p:txBody>
          <a:bodyPr/>
          <a:lstStyle/>
          <a:p>
            <a:r>
              <a:rPr lang="en-US" dirty="0" smtClean="0"/>
              <a:t>Template Sections</a:t>
            </a:r>
            <a:endParaRPr lang="en-US" dirty="0"/>
          </a:p>
        </p:txBody>
      </p:sp>
    </p:spTree>
    <p:extLst>
      <p:ext uri="{BB962C8B-B14F-4D97-AF65-F5344CB8AC3E}">
        <p14:creationId xmlns:p14="http://schemas.microsoft.com/office/powerpoint/2010/main" val="799890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9" y="1212850"/>
            <a:ext cx="11887200" cy="3446841"/>
          </a:xfrm>
        </p:spPr>
        <p:txBody>
          <a:bodyPr/>
          <a:lstStyle/>
          <a:p>
            <a:r>
              <a:rPr lang="en-US" smtClean="0"/>
              <a:t>Functions are delimited by “[{dsl keyword}]”</a:t>
            </a:r>
          </a:p>
          <a:p>
            <a:pPr lvl="1"/>
            <a:r>
              <a:rPr lang="en-US" smtClean="0"/>
              <a:t>E.g. “name”: “[concat(‘foo’, parameters(‘p1’))]</a:t>
            </a:r>
          </a:p>
          <a:p>
            <a:r>
              <a:rPr lang="en-US" smtClean="0"/>
              <a:t>Basic functions:</a:t>
            </a:r>
          </a:p>
          <a:p>
            <a:pPr lvl="1"/>
            <a:r>
              <a:rPr lang="en-US" smtClean="0"/>
              <a:t>concat() -- “[concat(‘foo’,’bar’)]” = foobar</a:t>
            </a:r>
          </a:p>
          <a:p>
            <a:pPr lvl="1"/>
            <a:r>
              <a:rPr lang="en-US" smtClean="0"/>
              <a:t>variable() – “[variable(‘foo’)]” = variables “foo” value</a:t>
            </a:r>
          </a:p>
          <a:p>
            <a:pPr lvl="1"/>
            <a:r>
              <a:rPr lang="en-US" smtClean="0"/>
              <a:t>reference() – “[reference(‘VM1’). IpAddress]”</a:t>
            </a:r>
          </a:p>
          <a:p>
            <a:pPr lvl="1"/>
            <a:r>
              <a:rPr lang="en-US" smtClean="0"/>
              <a:t>parameters() – “[parameters(‘blogName’)]”</a:t>
            </a:r>
            <a:endParaRPr lang="en-US" dirty="0"/>
          </a:p>
        </p:txBody>
      </p:sp>
      <p:sp>
        <p:nvSpPr>
          <p:cNvPr id="2" name="Title 1"/>
          <p:cNvSpPr>
            <a:spLocks noGrp="1"/>
          </p:cNvSpPr>
          <p:nvPr>
            <p:ph type="title"/>
          </p:nvPr>
        </p:nvSpPr>
        <p:spPr/>
        <p:txBody>
          <a:bodyPr/>
          <a:lstStyle/>
          <a:p>
            <a:r>
              <a:rPr lang="en-US" smtClean="0"/>
              <a:t>Template DSL</a:t>
            </a:r>
            <a:endParaRPr lang="en-US" dirty="0"/>
          </a:p>
        </p:txBody>
      </p:sp>
    </p:spTree>
    <p:extLst>
      <p:ext uri="{BB962C8B-B14F-4D97-AF65-F5344CB8AC3E}">
        <p14:creationId xmlns:p14="http://schemas.microsoft.com/office/powerpoint/2010/main" val="242455839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Rectangle 5"/>
          <p:cNvSpPr/>
          <p:nvPr/>
        </p:nvSpPr>
        <p:spPr bwMode="auto">
          <a:xfrm>
            <a:off x="1102319" y="2039458"/>
            <a:ext cx="7670863" cy="1661812"/>
          </a:xfrm>
          <a:prstGeom prst="rect">
            <a:avLst/>
          </a:prstGeom>
          <a:solidFill>
            <a:schemeClr val="accent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sz="7343" dirty="0">
                <a:solidFill>
                  <a:schemeClr val="bg1"/>
                </a:solidFill>
              </a:rPr>
              <a:t>Virtual Machine, Storage and Networking APIs</a:t>
            </a:r>
          </a:p>
        </p:txBody>
      </p:sp>
    </p:spTree>
    <p:extLst>
      <p:ext uri="{BB962C8B-B14F-4D97-AF65-F5344CB8AC3E}">
        <p14:creationId xmlns:p14="http://schemas.microsoft.com/office/powerpoint/2010/main" val="408042796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6129" y="1212709"/>
            <a:ext cx="11884216" cy="3449866"/>
          </a:xfrm>
        </p:spPr>
        <p:txBody>
          <a:bodyPr/>
          <a:lstStyle/>
          <a:p>
            <a:r>
              <a:rPr lang="en-US" dirty="0" smtClean="0"/>
              <a:t>Websites</a:t>
            </a:r>
          </a:p>
          <a:p>
            <a:r>
              <a:rPr lang="en-US" dirty="0" smtClean="0"/>
              <a:t>SQL Azure DB</a:t>
            </a:r>
          </a:p>
          <a:p>
            <a:r>
              <a:rPr lang="en-US" dirty="0" err="1"/>
              <a:t>Redis</a:t>
            </a:r>
            <a:r>
              <a:rPr lang="en-US" dirty="0"/>
              <a:t> Cache</a:t>
            </a:r>
          </a:p>
          <a:p>
            <a:r>
              <a:rPr lang="en-US" dirty="0"/>
              <a:t>40+ other </a:t>
            </a:r>
            <a:r>
              <a:rPr lang="en-US" dirty="0" smtClean="0"/>
              <a:t>resource types</a:t>
            </a:r>
          </a:p>
          <a:p>
            <a:r>
              <a:rPr lang="en-US" dirty="0" smtClean="0"/>
              <a:t>v1 Virtual Machines, Network, Storage</a:t>
            </a:r>
          </a:p>
        </p:txBody>
      </p:sp>
      <p:sp>
        <p:nvSpPr>
          <p:cNvPr id="2" name="Title 1"/>
          <p:cNvSpPr>
            <a:spLocks noGrp="1"/>
          </p:cNvSpPr>
          <p:nvPr>
            <p:ph type="title"/>
          </p:nvPr>
        </p:nvSpPr>
        <p:spPr/>
        <p:txBody>
          <a:bodyPr/>
          <a:lstStyle/>
          <a:p>
            <a:r>
              <a:rPr lang="en-US" dirty="0" smtClean="0"/>
              <a:t>Resource Group Supported Resources</a:t>
            </a:r>
            <a:endParaRPr lang="en-US" dirty="0"/>
          </a:p>
        </p:txBody>
      </p:sp>
      <p:sp>
        <p:nvSpPr>
          <p:cNvPr id="4" name="Slide Number Placeholder 3"/>
          <p:cNvSpPr>
            <a:spLocks noGrp="1"/>
          </p:cNvSpPr>
          <p:nvPr>
            <p:ph type="sldNum" sz="quarter" idx="4294967295"/>
          </p:nvPr>
        </p:nvSpPr>
        <p:spPr>
          <a:xfrm>
            <a:off x="9637783" y="6380885"/>
            <a:ext cx="2797810" cy="372394"/>
          </a:xfrm>
          <a:prstGeom prst="rect">
            <a:avLst/>
          </a:prstGeom>
        </p:spPr>
        <p:txBody>
          <a:bodyPr/>
          <a:lstStyle/>
          <a:p>
            <a:pPr defTabSz="932597"/>
            <a:fld id="{0A164282-434E-41D4-9582-783D542A7B68}" type="slidenum">
              <a:rPr lang="en-US" smtClean="0">
                <a:solidFill>
                  <a:srgbClr val="FFFFFF"/>
                </a:solidFill>
              </a:rPr>
              <a:pPr defTabSz="932597"/>
              <a:t>15</a:t>
            </a:fld>
            <a:endParaRPr lang="en-US">
              <a:solidFill>
                <a:srgbClr val="FFFFFF"/>
              </a:solidFill>
            </a:endParaRPr>
          </a:p>
        </p:txBody>
      </p:sp>
      <p:sp>
        <p:nvSpPr>
          <p:cNvPr id="7" name="TextBox 6"/>
          <p:cNvSpPr txBox="1"/>
          <p:nvPr/>
        </p:nvSpPr>
        <p:spPr>
          <a:xfrm>
            <a:off x="837079" y="4971463"/>
            <a:ext cx="10762316" cy="1936000"/>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3672" dirty="0">
                <a:solidFill>
                  <a:srgbClr val="FF8C00"/>
                </a:solidFill>
              </a:rPr>
              <a:t>Announcing: </a:t>
            </a:r>
            <a:br>
              <a:rPr lang="en-US" sz="3672" dirty="0">
                <a:solidFill>
                  <a:srgbClr val="FF8C00"/>
                </a:solidFill>
              </a:rPr>
            </a:br>
            <a:r>
              <a:rPr lang="en-US" sz="3672" dirty="0">
                <a:solidFill>
                  <a:srgbClr val="FFFFFF"/>
                </a:solidFill>
              </a:rPr>
              <a:t>Preview of v2 Virtual Machines, Network, Storage</a:t>
            </a:r>
          </a:p>
          <a:p>
            <a:pPr algn="ctr" defTabSz="932597">
              <a:lnSpc>
                <a:spcPct val="90000"/>
              </a:lnSpc>
              <a:spcAft>
                <a:spcPts val="612"/>
              </a:spcAft>
            </a:pPr>
            <a:endParaRPr lang="en-US" sz="3672" dirty="0" err="1">
              <a:solidFill>
                <a:srgbClr val="FF8C00"/>
              </a:solidFill>
            </a:endParaRPr>
          </a:p>
        </p:txBody>
      </p:sp>
    </p:spTree>
    <p:extLst>
      <p:ext uri="{BB962C8B-B14F-4D97-AF65-F5344CB8AC3E}">
        <p14:creationId xmlns:p14="http://schemas.microsoft.com/office/powerpoint/2010/main" val="344726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0"/>
            <a:ext cx="11885514" cy="3929811"/>
          </a:xfrm>
        </p:spPr>
        <p:txBody>
          <a:bodyPr/>
          <a:lstStyle/>
          <a:p>
            <a:r>
              <a:rPr lang="en-US" dirty="0" smtClean="0"/>
              <a:t>v1:</a:t>
            </a:r>
          </a:p>
          <a:p>
            <a:pPr lvl="1"/>
            <a:r>
              <a:rPr lang="en-US" dirty="0" smtClean="0"/>
              <a:t>Not fully integrated: no RBAC, tagging, templates</a:t>
            </a:r>
          </a:p>
          <a:p>
            <a:pPr lvl="1"/>
            <a:r>
              <a:rPr lang="en-US" dirty="0" smtClean="0"/>
              <a:t>Clunky network modelling</a:t>
            </a:r>
          </a:p>
          <a:p>
            <a:r>
              <a:rPr lang="en-US" dirty="0" smtClean="0"/>
              <a:t>v2:</a:t>
            </a:r>
          </a:p>
          <a:p>
            <a:pPr lvl="1"/>
            <a:r>
              <a:rPr lang="en-US" dirty="0" smtClean="0"/>
              <a:t>Fully integrated into Resource Manager</a:t>
            </a:r>
          </a:p>
          <a:p>
            <a:pPr lvl="1"/>
            <a:r>
              <a:rPr lang="en-US" dirty="0" smtClean="0"/>
              <a:t>Revamped control plane with asynchronous, parallel operations</a:t>
            </a:r>
          </a:p>
          <a:p>
            <a:pPr lvl="1"/>
            <a:r>
              <a:rPr lang="en-US" dirty="0" smtClean="0"/>
              <a:t>Network resource types are separate from compute</a:t>
            </a:r>
          </a:p>
          <a:p>
            <a:pPr marL="558693" lvl="2" indent="-342834"/>
            <a:r>
              <a:rPr lang="en-US" dirty="0"/>
              <a:t>Part of </a:t>
            </a:r>
            <a:r>
              <a:rPr lang="en-US" dirty="0" smtClean="0"/>
              <a:t>Azure-consistent private cloud</a:t>
            </a:r>
            <a:endParaRPr lang="en-US" dirty="0"/>
          </a:p>
        </p:txBody>
      </p:sp>
      <p:sp>
        <p:nvSpPr>
          <p:cNvPr id="3" name="Title 2"/>
          <p:cNvSpPr>
            <a:spLocks noGrp="1"/>
          </p:cNvSpPr>
          <p:nvPr>
            <p:ph type="title"/>
          </p:nvPr>
        </p:nvSpPr>
        <p:spPr/>
        <p:txBody>
          <a:bodyPr/>
          <a:lstStyle/>
          <a:p>
            <a:r>
              <a:rPr lang="en-US" dirty="0" smtClean="0"/>
              <a:t>What’s New About </a:t>
            </a:r>
            <a:r>
              <a:rPr lang="en-US" dirty="0"/>
              <a:t>t</a:t>
            </a:r>
            <a:r>
              <a:rPr lang="en-US" dirty="0" smtClean="0"/>
              <a:t>he v2 Resource Providers?</a:t>
            </a:r>
            <a:endParaRPr lang="en-US" dirty="0"/>
          </a:p>
        </p:txBody>
      </p:sp>
    </p:spTree>
    <p:extLst>
      <p:ext uri="{BB962C8B-B14F-4D97-AF65-F5344CB8AC3E}">
        <p14:creationId xmlns:p14="http://schemas.microsoft.com/office/powerpoint/2010/main" val="11168162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br>
              <a:rPr lang="en-US" dirty="0" smtClean="0"/>
            </a:br>
            <a:r>
              <a:rPr lang="en-US" dirty="0" smtClean="0"/>
              <a:t>Consistent Virtual Machine </a:t>
            </a:r>
            <a:br>
              <a:rPr lang="en-US" dirty="0" smtClean="0"/>
            </a:br>
            <a:r>
              <a:rPr lang="en-US" dirty="0" smtClean="0"/>
              <a:t>Resource Group Templates</a:t>
            </a:r>
            <a:endParaRPr lang="en-US" dirty="0"/>
          </a:p>
        </p:txBody>
      </p:sp>
    </p:spTree>
    <p:extLst>
      <p:ext uri="{BB962C8B-B14F-4D97-AF65-F5344CB8AC3E}">
        <p14:creationId xmlns:p14="http://schemas.microsoft.com/office/powerpoint/2010/main" val="24484804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20474" y="5177985"/>
            <a:ext cx="8535471" cy="590729"/>
          </a:xfrm>
          <a:prstGeom prst="rect">
            <a:avLst/>
          </a:prstGeom>
          <a:solidFill>
            <a:schemeClr val="accent5">
              <a:lumMod val="7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FFFFFF"/>
                </a:solidFill>
              </a:rPr>
              <a:t>VMs and VM Scale Sets</a:t>
            </a:r>
          </a:p>
        </p:txBody>
      </p:sp>
      <p:sp>
        <p:nvSpPr>
          <p:cNvPr id="6" name="Rectangle 5"/>
          <p:cNvSpPr/>
          <p:nvPr/>
        </p:nvSpPr>
        <p:spPr>
          <a:xfrm>
            <a:off x="6913341" y="5850771"/>
            <a:ext cx="4559685" cy="610419"/>
          </a:xfrm>
          <a:prstGeom prst="rect">
            <a:avLst/>
          </a:prstGeom>
          <a:solidFill>
            <a:schemeClr val="accent5">
              <a:lumMod val="60000"/>
              <a:lumOff val="4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 Public Cloud</a:t>
            </a:r>
          </a:p>
        </p:txBody>
      </p:sp>
      <p:sp>
        <p:nvSpPr>
          <p:cNvPr id="7" name="Rectangle 6"/>
          <p:cNvSpPr/>
          <p:nvPr/>
        </p:nvSpPr>
        <p:spPr>
          <a:xfrm>
            <a:off x="2920472" y="5857937"/>
            <a:ext cx="3871381" cy="610419"/>
          </a:xfrm>
          <a:prstGeom prst="rect">
            <a:avLst/>
          </a:prstGeom>
          <a:solidFill>
            <a:schemeClr val="accent5">
              <a:lumMod val="60000"/>
              <a:lumOff val="4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Azure-Consistent Private Cloud</a:t>
            </a:r>
          </a:p>
        </p:txBody>
      </p:sp>
      <p:sp>
        <p:nvSpPr>
          <p:cNvPr id="11" name="Rectangle 10"/>
          <p:cNvSpPr/>
          <p:nvPr/>
        </p:nvSpPr>
        <p:spPr>
          <a:xfrm>
            <a:off x="2920472" y="4525341"/>
            <a:ext cx="8535473" cy="54052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VM Extensions</a:t>
            </a:r>
          </a:p>
        </p:txBody>
      </p:sp>
      <p:sp>
        <p:nvSpPr>
          <p:cNvPr id="22" name="Rectangle 21"/>
          <p:cNvSpPr/>
          <p:nvPr/>
        </p:nvSpPr>
        <p:spPr>
          <a:xfrm>
            <a:off x="2920472" y="3828053"/>
            <a:ext cx="3871381" cy="585166"/>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SCALR, </a:t>
            </a:r>
            <a:r>
              <a:rPr lang="en-US" sz="1836" dirty="0" err="1">
                <a:solidFill>
                  <a:srgbClr val="404040"/>
                </a:solidFill>
              </a:rPr>
              <a:t>RightScale</a:t>
            </a:r>
            <a:r>
              <a:rPr lang="en-US" sz="1836" dirty="0">
                <a:solidFill>
                  <a:srgbClr val="404040"/>
                </a:solidFill>
              </a:rPr>
              <a:t>, </a:t>
            </a:r>
          </a:p>
          <a:p>
            <a:pPr algn="ctr" defTabSz="932597"/>
            <a:r>
              <a:rPr lang="en-US" sz="1836" dirty="0" err="1">
                <a:solidFill>
                  <a:srgbClr val="404040"/>
                </a:solidFill>
              </a:rPr>
              <a:t>Mesos</a:t>
            </a:r>
            <a:r>
              <a:rPr lang="en-US" sz="1836" dirty="0">
                <a:solidFill>
                  <a:srgbClr val="404040"/>
                </a:solidFill>
              </a:rPr>
              <a:t>, Swarm</a:t>
            </a:r>
          </a:p>
        </p:txBody>
      </p:sp>
      <p:sp>
        <p:nvSpPr>
          <p:cNvPr id="30" name="Rectangle 29"/>
          <p:cNvSpPr/>
          <p:nvPr/>
        </p:nvSpPr>
        <p:spPr>
          <a:xfrm>
            <a:off x="6913343" y="3089650"/>
            <a:ext cx="4542601" cy="1323570"/>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Service Fabric </a:t>
            </a:r>
          </a:p>
          <a:p>
            <a:pPr algn="ctr" defTabSz="932597"/>
            <a:r>
              <a:rPr lang="en-US" sz="2448" dirty="0">
                <a:solidFill>
                  <a:srgbClr val="404040"/>
                </a:solidFill>
              </a:rPr>
              <a:t>(VMs and Containers)</a:t>
            </a:r>
          </a:p>
        </p:txBody>
      </p:sp>
      <p:sp>
        <p:nvSpPr>
          <p:cNvPr id="35" name="Rectangle 34"/>
          <p:cNvSpPr/>
          <p:nvPr/>
        </p:nvSpPr>
        <p:spPr>
          <a:xfrm>
            <a:off x="8976725" y="2335694"/>
            <a:ext cx="2479219" cy="61775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404040"/>
                </a:solidFill>
              </a:rPr>
              <a:t>Batch</a:t>
            </a:r>
          </a:p>
        </p:txBody>
      </p:sp>
      <p:sp>
        <p:nvSpPr>
          <p:cNvPr id="36" name="Rectangle 35"/>
          <p:cNvSpPr/>
          <p:nvPr/>
        </p:nvSpPr>
        <p:spPr>
          <a:xfrm>
            <a:off x="6913339" y="2335694"/>
            <a:ext cx="1959103" cy="61775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404040"/>
                </a:solidFill>
              </a:rPr>
              <a:t>App Service</a:t>
            </a:r>
          </a:p>
        </p:txBody>
      </p:sp>
      <p:sp>
        <p:nvSpPr>
          <p:cNvPr id="37" name="Rectangle 36"/>
          <p:cNvSpPr/>
          <p:nvPr/>
        </p:nvSpPr>
        <p:spPr>
          <a:xfrm>
            <a:off x="8976725" y="1677877"/>
            <a:ext cx="2479219" cy="557144"/>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Media</a:t>
            </a:r>
            <a:endParaRPr lang="en-US" sz="2856" dirty="0">
              <a:solidFill>
                <a:srgbClr val="404040"/>
              </a:solidFill>
            </a:endParaRPr>
          </a:p>
        </p:txBody>
      </p:sp>
      <p:sp>
        <p:nvSpPr>
          <p:cNvPr id="38" name="Rectangle 37"/>
          <p:cNvSpPr/>
          <p:nvPr/>
        </p:nvSpPr>
        <p:spPr>
          <a:xfrm>
            <a:off x="6913342" y="1683497"/>
            <a:ext cx="1026405" cy="55152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632" dirty="0">
                <a:solidFill>
                  <a:srgbClr val="404040"/>
                </a:solidFill>
              </a:rPr>
              <a:t>Web </a:t>
            </a:r>
            <a:br>
              <a:rPr lang="en-US" sz="1632" dirty="0">
                <a:solidFill>
                  <a:srgbClr val="404040"/>
                </a:solidFill>
              </a:rPr>
            </a:br>
            <a:r>
              <a:rPr lang="en-US" sz="1632" dirty="0">
                <a:solidFill>
                  <a:srgbClr val="404040"/>
                </a:solidFill>
              </a:rPr>
              <a:t>Apps</a:t>
            </a:r>
          </a:p>
        </p:txBody>
      </p:sp>
      <p:sp>
        <p:nvSpPr>
          <p:cNvPr id="39" name="Rectangle 38"/>
          <p:cNvSpPr/>
          <p:nvPr/>
        </p:nvSpPr>
        <p:spPr>
          <a:xfrm>
            <a:off x="8069833" y="1693886"/>
            <a:ext cx="785404" cy="541135"/>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428" dirty="0">
                <a:solidFill>
                  <a:srgbClr val="404040"/>
                </a:solidFill>
              </a:rPr>
              <a:t>Mobile</a:t>
            </a:r>
          </a:p>
          <a:p>
            <a:pPr algn="ctr" defTabSz="932597"/>
            <a:r>
              <a:rPr lang="en-US" sz="1428" dirty="0">
                <a:solidFill>
                  <a:srgbClr val="404040"/>
                </a:solidFill>
              </a:rPr>
              <a:t>Apps</a:t>
            </a:r>
          </a:p>
        </p:txBody>
      </p:sp>
      <p:sp>
        <p:nvSpPr>
          <p:cNvPr id="3" name="Left Brace 2"/>
          <p:cNvSpPr/>
          <p:nvPr/>
        </p:nvSpPr>
        <p:spPr>
          <a:xfrm>
            <a:off x="2557456" y="4513893"/>
            <a:ext cx="121614" cy="12433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0" name="Left Brace 39"/>
          <p:cNvSpPr/>
          <p:nvPr/>
        </p:nvSpPr>
        <p:spPr>
          <a:xfrm>
            <a:off x="2540119" y="5857937"/>
            <a:ext cx="133521" cy="61041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1" name="Left Brace 40"/>
          <p:cNvSpPr/>
          <p:nvPr/>
        </p:nvSpPr>
        <p:spPr>
          <a:xfrm>
            <a:off x="2494875" y="309322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46" name="Rectangle 45"/>
          <p:cNvSpPr/>
          <p:nvPr/>
        </p:nvSpPr>
        <p:spPr>
          <a:xfrm>
            <a:off x="2920472" y="3089651"/>
            <a:ext cx="3871381" cy="667316"/>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err="1">
                <a:solidFill>
                  <a:srgbClr val="404040"/>
                </a:solidFill>
              </a:rPr>
              <a:t>Apprenda</a:t>
            </a:r>
            <a:r>
              <a:rPr lang="en-US" sz="1836" dirty="0">
                <a:solidFill>
                  <a:srgbClr val="404040"/>
                </a:solidFill>
              </a:rPr>
              <a:t>, </a:t>
            </a:r>
            <a:r>
              <a:rPr lang="en-US" sz="1836" dirty="0" err="1">
                <a:solidFill>
                  <a:srgbClr val="404040"/>
                </a:solidFill>
              </a:rPr>
              <a:t>CloudFoundry</a:t>
            </a:r>
            <a:endParaRPr lang="en-US" sz="1836" dirty="0">
              <a:solidFill>
                <a:srgbClr val="404040"/>
              </a:solidFill>
            </a:endParaRPr>
          </a:p>
          <a:p>
            <a:pPr algn="ctr" defTabSz="932597"/>
            <a:r>
              <a:rPr lang="en-US" sz="1836" dirty="0" err="1">
                <a:solidFill>
                  <a:srgbClr val="404040"/>
                </a:solidFill>
              </a:rPr>
              <a:t>Jelastic</a:t>
            </a:r>
            <a:r>
              <a:rPr lang="en-US" sz="1836" dirty="0">
                <a:solidFill>
                  <a:srgbClr val="404040"/>
                </a:solidFill>
              </a:rPr>
              <a:t>, Marathon</a:t>
            </a:r>
          </a:p>
        </p:txBody>
      </p:sp>
      <p:sp>
        <p:nvSpPr>
          <p:cNvPr id="4" name="Rectangle 3"/>
          <p:cNvSpPr/>
          <p:nvPr/>
        </p:nvSpPr>
        <p:spPr>
          <a:xfrm>
            <a:off x="842743" y="5857938"/>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Infrastructure</a:t>
            </a:r>
          </a:p>
        </p:txBody>
      </p:sp>
      <p:sp>
        <p:nvSpPr>
          <p:cNvPr id="53" name="Rectangle 52"/>
          <p:cNvSpPr/>
          <p:nvPr/>
        </p:nvSpPr>
        <p:spPr>
          <a:xfrm>
            <a:off x="842743" y="4856971"/>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IaaS and IaaS+</a:t>
            </a:r>
          </a:p>
        </p:txBody>
      </p:sp>
      <p:sp>
        <p:nvSpPr>
          <p:cNvPr id="54" name="Rectangle 53"/>
          <p:cNvSpPr/>
          <p:nvPr/>
        </p:nvSpPr>
        <p:spPr>
          <a:xfrm>
            <a:off x="842743" y="3002436"/>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General Compute </a:t>
            </a:r>
            <a:r>
              <a:rPr lang="en-US" sz="1836" dirty="0" err="1">
                <a:solidFill>
                  <a:srgbClr val="FFFFFF"/>
                </a:solidFill>
              </a:rPr>
              <a:t>PaaS</a:t>
            </a:r>
            <a:endParaRPr lang="en-US" sz="1836" dirty="0">
              <a:solidFill>
                <a:srgbClr val="FFFFFF"/>
              </a:solidFill>
            </a:endParaRPr>
          </a:p>
        </p:txBody>
      </p:sp>
      <p:sp>
        <p:nvSpPr>
          <p:cNvPr id="25" name="Left Brace 24"/>
          <p:cNvSpPr/>
          <p:nvPr/>
        </p:nvSpPr>
        <p:spPr>
          <a:xfrm>
            <a:off x="6626962" y="1682437"/>
            <a:ext cx="156291" cy="13199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428">
              <a:solidFill>
                <a:srgbClr val="404040"/>
              </a:solidFill>
            </a:endParaRPr>
          </a:p>
        </p:txBody>
      </p:sp>
      <p:sp>
        <p:nvSpPr>
          <p:cNvPr id="26" name="Rectangle 25"/>
          <p:cNvSpPr/>
          <p:nvPr/>
        </p:nvSpPr>
        <p:spPr>
          <a:xfrm>
            <a:off x="4964063" y="2111106"/>
            <a:ext cx="1628286"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Vertical compute </a:t>
            </a:r>
            <a:r>
              <a:rPr lang="en-US" sz="1632" dirty="0" err="1">
                <a:solidFill>
                  <a:srgbClr val="FFFFFF"/>
                </a:solidFill>
              </a:rPr>
              <a:t>PaaS</a:t>
            </a:r>
            <a:endParaRPr lang="en-US" sz="1632" dirty="0">
              <a:solidFill>
                <a:srgbClr val="FFFFFF"/>
              </a:solidFill>
            </a:endParaRPr>
          </a:p>
        </p:txBody>
      </p:sp>
      <p:sp>
        <p:nvSpPr>
          <p:cNvPr id="23" name="Rectangle 22"/>
          <p:cNvSpPr/>
          <p:nvPr/>
        </p:nvSpPr>
        <p:spPr bwMode="auto">
          <a:xfrm>
            <a:off x="-1629250" y="15617"/>
            <a:ext cx="10666487" cy="990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5999" dirty="0">
              <a:solidFill>
                <a:srgbClr val="FFFFFF"/>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Open Choice at Every Layer</a:t>
            </a:r>
            <a:endParaRPr lang="en-US" dirty="0"/>
          </a:p>
        </p:txBody>
      </p:sp>
      <p:sp>
        <p:nvSpPr>
          <p:cNvPr id="31" name="Left Brace 30"/>
          <p:cNvSpPr/>
          <p:nvPr/>
        </p:nvSpPr>
        <p:spPr>
          <a:xfrm>
            <a:off x="2483639" y="380558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33" name="Rectangle 32"/>
          <p:cNvSpPr/>
          <p:nvPr/>
        </p:nvSpPr>
        <p:spPr>
          <a:xfrm>
            <a:off x="770627" y="3837254"/>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Cluster Orchestration</a:t>
            </a:r>
          </a:p>
        </p:txBody>
      </p:sp>
    </p:spTree>
    <p:extLst>
      <p:ext uri="{BB962C8B-B14F-4D97-AF65-F5344CB8AC3E}">
        <p14:creationId xmlns:p14="http://schemas.microsoft.com/office/powerpoint/2010/main" val="110304176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7845" y="1701362"/>
            <a:ext cx="11885514" cy="3364916"/>
          </a:xfrm>
        </p:spPr>
        <p:txBody>
          <a:bodyPr/>
          <a:lstStyle/>
          <a:p>
            <a:r>
              <a:rPr lang="en-US" sz="3264" dirty="0"/>
              <a:t>Fast and identical VM creation with elastic </a:t>
            </a:r>
            <a:r>
              <a:rPr lang="en-US" sz="3264" dirty="0" err="1"/>
              <a:t>autoscale</a:t>
            </a:r>
            <a:endParaRPr lang="en-US" sz="3264" dirty="0"/>
          </a:p>
          <a:p>
            <a:r>
              <a:rPr lang="en-US" sz="3264" dirty="0"/>
              <a:t>Stateless and persistent disks</a:t>
            </a:r>
          </a:p>
          <a:p>
            <a:r>
              <a:rPr lang="en-US" sz="3264" dirty="0"/>
              <a:t>Windows and Linux platform and custom images</a:t>
            </a:r>
          </a:p>
          <a:p>
            <a:r>
              <a:rPr lang="en-US" sz="3264" dirty="0"/>
              <a:t>Image-based OS </a:t>
            </a:r>
            <a:br>
              <a:rPr lang="en-US" sz="3264" dirty="0"/>
            </a:br>
            <a:r>
              <a:rPr lang="en-US" sz="3264" dirty="0"/>
              <a:t>patching</a:t>
            </a:r>
          </a:p>
          <a:p>
            <a:r>
              <a:rPr lang="en-US" sz="3264" dirty="0"/>
              <a:t>Ideal for clusters</a:t>
            </a:r>
          </a:p>
        </p:txBody>
      </p:sp>
      <p:sp>
        <p:nvSpPr>
          <p:cNvPr id="2" name="Title 1"/>
          <p:cNvSpPr>
            <a:spLocks noGrp="1"/>
          </p:cNvSpPr>
          <p:nvPr>
            <p:ph type="title"/>
          </p:nvPr>
        </p:nvSpPr>
        <p:spPr/>
        <p:txBody>
          <a:bodyPr/>
          <a:lstStyle/>
          <a:p>
            <a:r>
              <a:rPr lang="en-US" dirty="0" smtClean="0">
                <a:solidFill>
                  <a:schemeClr val="accent5"/>
                </a:solidFill>
              </a:rPr>
              <a:t>Announcing:</a:t>
            </a:r>
            <a:r>
              <a:rPr lang="en-US" dirty="0" smtClean="0"/>
              <a:t> </a:t>
            </a:r>
            <a:br>
              <a:rPr lang="en-US" dirty="0" smtClean="0"/>
            </a:br>
            <a:r>
              <a:rPr lang="en-US" dirty="0" smtClean="0"/>
              <a:t>Future VM Scale Sets: “Next-Gen Worker Role”</a:t>
            </a:r>
            <a:endParaRPr lang="en-US" dirty="0"/>
          </a:p>
        </p:txBody>
      </p:sp>
      <p:grpSp>
        <p:nvGrpSpPr>
          <p:cNvPr id="6" name="Group 5"/>
          <p:cNvGrpSpPr/>
          <p:nvPr/>
        </p:nvGrpSpPr>
        <p:grpSpPr>
          <a:xfrm>
            <a:off x="5126902" y="3378103"/>
            <a:ext cx="5413879" cy="2296284"/>
            <a:chOff x="2776251" y="3452140"/>
            <a:chExt cx="6059277" cy="2717863"/>
          </a:xfrm>
        </p:grpSpPr>
        <p:sp>
          <p:nvSpPr>
            <p:cNvPr id="10" name="Rectangle 9"/>
            <p:cNvSpPr/>
            <p:nvPr/>
          </p:nvSpPr>
          <p:spPr bwMode="auto">
            <a:xfrm>
              <a:off x="2776251" y="3452140"/>
              <a:ext cx="6059277" cy="26622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963537" y="5541485"/>
              <a:ext cx="5673687" cy="4746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978189" y="5221996"/>
              <a:ext cx="5659034" cy="330506"/>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108262" y="5506428"/>
              <a:ext cx="1618289"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VM Agent</a:t>
              </a:r>
            </a:p>
          </p:txBody>
        </p:sp>
        <p:sp>
          <p:nvSpPr>
            <p:cNvPr id="16" name="TextBox 15"/>
            <p:cNvSpPr txBox="1"/>
            <p:nvPr/>
          </p:nvSpPr>
          <p:spPr>
            <a:xfrm>
              <a:off x="4245344" y="5109357"/>
              <a:ext cx="3607007"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Runtime and Extension API</a:t>
              </a:r>
            </a:p>
          </p:txBody>
        </p:sp>
        <p:sp>
          <p:nvSpPr>
            <p:cNvPr id="17" name="Rectangle 16"/>
            <p:cNvSpPr/>
            <p:nvPr/>
          </p:nvSpPr>
          <p:spPr bwMode="auto">
            <a:xfrm>
              <a:off x="2989208"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2845799" y="4350070"/>
              <a:ext cx="1426085"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Backup</a:t>
              </a:r>
            </a:p>
            <a:p>
              <a:pPr algn="ctr" defTabSz="932597">
                <a:lnSpc>
                  <a:spcPct val="90000"/>
                </a:lnSpc>
                <a:spcAft>
                  <a:spcPts val="612"/>
                </a:spcAft>
              </a:pPr>
              <a:r>
                <a:rPr lang="en-US" sz="1632" dirty="0">
                  <a:solidFill>
                    <a:srgbClr val="404040"/>
                  </a:solidFill>
                </a:rPr>
                <a:t>Extension</a:t>
              </a:r>
            </a:p>
          </p:txBody>
        </p:sp>
        <p:sp>
          <p:nvSpPr>
            <p:cNvPr id="19" name="Rectangle 18"/>
            <p:cNvSpPr/>
            <p:nvPr/>
          </p:nvSpPr>
          <p:spPr bwMode="auto">
            <a:xfrm>
              <a:off x="4230694"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3970645" y="4360674"/>
              <a:ext cx="1607237"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Monitoring</a:t>
              </a:r>
            </a:p>
            <a:p>
              <a:pPr algn="ctr" defTabSz="932597">
                <a:lnSpc>
                  <a:spcPct val="90000"/>
                </a:lnSpc>
                <a:spcAft>
                  <a:spcPts val="612"/>
                </a:spcAft>
              </a:pPr>
              <a:r>
                <a:rPr lang="en-US" sz="1632" dirty="0">
                  <a:solidFill>
                    <a:srgbClr val="404040"/>
                  </a:solidFill>
                </a:rPr>
                <a:t>Extension</a:t>
              </a:r>
            </a:p>
          </p:txBody>
        </p:sp>
        <p:sp>
          <p:nvSpPr>
            <p:cNvPr id="21" name="TextBox 20"/>
            <p:cNvSpPr txBox="1"/>
            <p:nvPr/>
          </p:nvSpPr>
          <p:spPr>
            <a:xfrm>
              <a:off x="4869414" y="3652885"/>
              <a:ext cx="1894592" cy="765979"/>
            </a:xfrm>
            <a:prstGeom prst="rect">
              <a:avLst/>
            </a:prstGeom>
            <a:noFill/>
          </p:spPr>
          <p:txBody>
            <a:bodyPr wrap="none" lIns="186521" tIns="149217" rIns="186521" bIns="149217"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rPr>
                <a:t>VM Code</a:t>
              </a:r>
            </a:p>
          </p:txBody>
        </p:sp>
        <p:sp>
          <p:nvSpPr>
            <p:cNvPr id="22" name="Rectangle 21"/>
            <p:cNvSpPr/>
            <p:nvPr/>
          </p:nvSpPr>
          <p:spPr bwMode="auto">
            <a:xfrm>
              <a:off x="5523059" y="4464986"/>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6803991" y="4466270"/>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7895531" y="4215512"/>
              <a:ext cx="902831" cy="1107016"/>
            </a:xfrm>
            <a:prstGeom prst="rect">
              <a:avLst/>
            </a:prstGeom>
            <a:noFill/>
          </p:spPr>
          <p:txBody>
            <a:bodyPr wrap="none" lIns="186521" tIns="149217" rIns="186521" bIns="149217" rtlCol="0">
              <a:spAutoFit/>
            </a:bodyPr>
            <a:lstStyle/>
            <a:p>
              <a:pPr defTabSz="932597">
                <a:lnSpc>
                  <a:spcPct val="90000"/>
                </a:lnSpc>
                <a:spcAft>
                  <a:spcPts val="612"/>
                </a:spcAft>
              </a:pPr>
              <a:r>
                <a:rPr lang="en-US" sz="4488" dirty="0">
                  <a:gradFill>
                    <a:gsLst>
                      <a:gs pos="2917">
                        <a:srgbClr val="FFFFFF"/>
                      </a:gs>
                      <a:gs pos="30000">
                        <a:srgbClr val="FFFFFF"/>
                      </a:gs>
                    </a:gsLst>
                    <a:lin ang="5400000" scaled="0"/>
                  </a:gradFill>
                </a:rPr>
                <a:t>…</a:t>
              </a:r>
            </a:p>
          </p:txBody>
        </p:sp>
      </p:grpSp>
      <p:grpSp>
        <p:nvGrpSpPr>
          <p:cNvPr id="69" name="Group 68"/>
          <p:cNvGrpSpPr/>
          <p:nvPr/>
        </p:nvGrpSpPr>
        <p:grpSpPr>
          <a:xfrm>
            <a:off x="5498252" y="3582844"/>
            <a:ext cx="5413879" cy="2296284"/>
            <a:chOff x="2776251" y="3452140"/>
            <a:chExt cx="6059277" cy="2717863"/>
          </a:xfrm>
        </p:grpSpPr>
        <p:sp>
          <p:nvSpPr>
            <p:cNvPr id="70" name="Rectangle 69"/>
            <p:cNvSpPr/>
            <p:nvPr/>
          </p:nvSpPr>
          <p:spPr bwMode="auto">
            <a:xfrm>
              <a:off x="2776251" y="3452140"/>
              <a:ext cx="6059277" cy="26622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2963537" y="5541485"/>
              <a:ext cx="5673687" cy="4746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2978189" y="5221996"/>
              <a:ext cx="5659034" cy="330506"/>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p:cNvSpPr txBox="1"/>
            <p:nvPr/>
          </p:nvSpPr>
          <p:spPr>
            <a:xfrm>
              <a:off x="5108262" y="5506428"/>
              <a:ext cx="1618289"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VM Agent</a:t>
              </a:r>
            </a:p>
          </p:txBody>
        </p:sp>
        <p:sp>
          <p:nvSpPr>
            <p:cNvPr id="74" name="TextBox 73"/>
            <p:cNvSpPr txBox="1"/>
            <p:nvPr/>
          </p:nvSpPr>
          <p:spPr>
            <a:xfrm>
              <a:off x="4245344" y="5109357"/>
              <a:ext cx="3607007"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Runtime and Extension API</a:t>
              </a:r>
            </a:p>
          </p:txBody>
        </p:sp>
        <p:sp>
          <p:nvSpPr>
            <p:cNvPr id="75" name="Rectangle 74"/>
            <p:cNvSpPr/>
            <p:nvPr/>
          </p:nvSpPr>
          <p:spPr bwMode="auto">
            <a:xfrm>
              <a:off x="2989208"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2845799" y="4350070"/>
              <a:ext cx="1426085"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Backup</a:t>
              </a:r>
            </a:p>
            <a:p>
              <a:pPr algn="ctr" defTabSz="932597">
                <a:lnSpc>
                  <a:spcPct val="90000"/>
                </a:lnSpc>
                <a:spcAft>
                  <a:spcPts val="612"/>
                </a:spcAft>
              </a:pPr>
              <a:r>
                <a:rPr lang="en-US" sz="1632" dirty="0">
                  <a:solidFill>
                    <a:srgbClr val="404040"/>
                  </a:solidFill>
                </a:rPr>
                <a:t>Extension</a:t>
              </a:r>
            </a:p>
          </p:txBody>
        </p:sp>
        <p:sp>
          <p:nvSpPr>
            <p:cNvPr id="77" name="Rectangle 76"/>
            <p:cNvSpPr/>
            <p:nvPr/>
          </p:nvSpPr>
          <p:spPr bwMode="auto">
            <a:xfrm>
              <a:off x="4230694"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8" name="TextBox 77"/>
            <p:cNvSpPr txBox="1"/>
            <p:nvPr/>
          </p:nvSpPr>
          <p:spPr>
            <a:xfrm>
              <a:off x="3970645" y="4360674"/>
              <a:ext cx="1607237"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Monitoring</a:t>
              </a:r>
            </a:p>
            <a:p>
              <a:pPr algn="ctr" defTabSz="932597">
                <a:lnSpc>
                  <a:spcPct val="90000"/>
                </a:lnSpc>
                <a:spcAft>
                  <a:spcPts val="612"/>
                </a:spcAft>
              </a:pPr>
              <a:r>
                <a:rPr lang="en-US" sz="1632" dirty="0">
                  <a:solidFill>
                    <a:srgbClr val="404040"/>
                  </a:solidFill>
                </a:rPr>
                <a:t>Extension</a:t>
              </a:r>
            </a:p>
          </p:txBody>
        </p:sp>
        <p:sp>
          <p:nvSpPr>
            <p:cNvPr id="79" name="TextBox 78"/>
            <p:cNvSpPr txBox="1"/>
            <p:nvPr/>
          </p:nvSpPr>
          <p:spPr>
            <a:xfrm>
              <a:off x="4869414" y="3652885"/>
              <a:ext cx="1894592" cy="765979"/>
            </a:xfrm>
            <a:prstGeom prst="rect">
              <a:avLst/>
            </a:prstGeom>
            <a:noFill/>
          </p:spPr>
          <p:txBody>
            <a:bodyPr wrap="none" lIns="186521" tIns="149217" rIns="186521" bIns="149217"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rPr>
                <a:t>VM Code</a:t>
              </a:r>
            </a:p>
          </p:txBody>
        </p:sp>
        <p:sp>
          <p:nvSpPr>
            <p:cNvPr id="80" name="Rectangle 79"/>
            <p:cNvSpPr/>
            <p:nvPr/>
          </p:nvSpPr>
          <p:spPr bwMode="auto">
            <a:xfrm>
              <a:off x="5523059" y="4464986"/>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p:cNvSpPr/>
            <p:nvPr/>
          </p:nvSpPr>
          <p:spPr bwMode="auto">
            <a:xfrm>
              <a:off x="6803991" y="4466270"/>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7895531" y="4215512"/>
              <a:ext cx="902831" cy="1107016"/>
            </a:xfrm>
            <a:prstGeom prst="rect">
              <a:avLst/>
            </a:prstGeom>
            <a:noFill/>
          </p:spPr>
          <p:txBody>
            <a:bodyPr wrap="none" lIns="186521" tIns="149217" rIns="186521" bIns="149217" rtlCol="0">
              <a:spAutoFit/>
            </a:bodyPr>
            <a:lstStyle/>
            <a:p>
              <a:pPr defTabSz="932597">
                <a:lnSpc>
                  <a:spcPct val="90000"/>
                </a:lnSpc>
                <a:spcAft>
                  <a:spcPts val="612"/>
                </a:spcAft>
              </a:pPr>
              <a:r>
                <a:rPr lang="en-US" sz="4488" dirty="0">
                  <a:gradFill>
                    <a:gsLst>
                      <a:gs pos="2917">
                        <a:srgbClr val="FFFFFF"/>
                      </a:gs>
                      <a:gs pos="30000">
                        <a:srgbClr val="FFFFFF"/>
                      </a:gs>
                    </a:gsLst>
                    <a:lin ang="5400000" scaled="0"/>
                  </a:gradFill>
                </a:rPr>
                <a:t>…</a:t>
              </a:r>
            </a:p>
          </p:txBody>
        </p:sp>
      </p:grpSp>
      <p:grpSp>
        <p:nvGrpSpPr>
          <p:cNvPr id="85" name="Group 84"/>
          <p:cNvGrpSpPr/>
          <p:nvPr/>
        </p:nvGrpSpPr>
        <p:grpSpPr>
          <a:xfrm>
            <a:off x="5843329" y="3850309"/>
            <a:ext cx="5413879" cy="2296284"/>
            <a:chOff x="2776251" y="3452140"/>
            <a:chExt cx="6059277" cy="2717863"/>
          </a:xfrm>
        </p:grpSpPr>
        <p:sp>
          <p:nvSpPr>
            <p:cNvPr id="86" name="Rectangle 85"/>
            <p:cNvSpPr/>
            <p:nvPr/>
          </p:nvSpPr>
          <p:spPr bwMode="auto">
            <a:xfrm>
              <a:off x="2776251" y="3452140"/>
              <a:ext cx="6059277" cy="26622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2963537" y="5541485"/>
              <a:ext cx="5673687" cy="4746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2978189" y="5221996"/>
              <a:ext cx="5659034" cy="330506"/>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p:cNvSpPr txBox="1"/>
            <p:nvPr/>
          </p:nvSpPr>
          <p:spPr>
            <a:xfrm>
              <a:off x="5108262" y="5506428"/>
              <a:ext cx="1618289"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VM Agent</a:t>
              </a:r>
            </a:p>
          </p:txBody>
        </p:sp>
        <p:sp>
          <p:nvSpPr>
            <p:cNvPr id="90" name="TextBox 89"/>
            <p:cNvSpPr txBox="1"/>
            <p:nvPr/>
          </p:nvSpPr>
          <p:spPr>
            <a:xfrm>
              <a:off x="4245344" y="5109357"/>
              <a:ext cx="3607007"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Runtime and Extension API</a:t>
              </a:r>
            </a:p>
          </p:txBody>
        </p:sp>
        <p:sp>
          <p:nvSpPr>
            <p:cNvPr id="91" name="Rectangle 90"/>
            <p:cNvSpPr/>
            <p:nvPr/>
          </p:nvSpPr>
          <p:spPr bwMode="auto">
            <a:xfrm>
              <a:off x="2989208"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92" name="TextBox 91"/>
            <p:cNvSpPr txBox="1"/>
            <p:nvPr/>
          </p:nvSpPr>
          <p:spPr>
            <a:xfrm>
              <a:off x="2845799" y="4350070"/>
              <a:ext cx="1426085"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Backup</a:t>
              </a:r>
            </a:p>
            <a:p>
              <a:pPr algn="ctr" defTabSz="932597">
                <a:lnSpc>
                  <a:spcPct val="90000"/>
                </a:lnSpc>
                <a:spcAft>
                  <a:spcPts val="612"/>
                </a:spcAft>
              </a:pPr>
              <a:r>
                <a:rPr lang="en-US" sz="1632" dirty="0">
                  <a:solidFill>
                    <a:srgbClr val="404040"/>
                  </a:solidFill>
                </a:rPr>
                <a:t>Extension</a:t>
              </a:r>
            </a:p>
          </p:txBody>
        </p:sp>
        <p:sp>
          <p:nvSpPr>
            <p:cNvPr id="93" name="Rectangle 92"/>
            <p:cNvSpPr/>
            <p:nvPr/>
          </p:nvSpPr>
          <p:spPr bwMode="auto">
            <a:xfrm>
              <a:off x="4230694"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94" name="TextBox 93"/>
            <p:cNvSpPr txBox="1"/>
            <p:nvPr/>
          </p:nvSpPr>
          <p:spPr>
            <a:xfrm>
              <a:off x="3970645" y="4360674"/>
              <a:ext cx="1607237"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Monitoring</a:t>
              </a:r>
            </a:p>
            <a:p>
              <a:pPr algn="ctr" defTabSz="932597">
                <a:lnSpc>
                  <a:spcPct val="90000"/>
                </a:lnSpc>
                <a:spcAft>
                  <a:spcPts val="612"/>
                </a:spcAft>
              </a:pPr>
              <a:r>
                <a:rPr lang="en-US" sz="1632" dirty="0">
                  <a:solidFill>
                    <a:srgbClr val="404040"/>
                  </a:solidFill>
                </a:rPr>
                <a:t>Extension</a:t>
              </a:r>
            </a:p>
          </p:txBody>
        </p:sp>
        <p:sp>
          <p:nvSpPr>
            <p:cNvPr id="95" name="TextBox 94"/>
            <p:cNvSpPr txBox="1"/>
            <p:nvPr/>
          </p:nvSpPr>
          <p:spPr>
            <a:xfrm>
              <a:off x="4869414" y="3652885"/>
              <a:ext cx="1894592" cy="765979"/>
            </a:xfrm>
            <a:prstGeom prst="rect">
              <a:avLst/>
            </a:prstGeom>
            <a:noFill/>
          </p:spPr>
          <p:txBody>
            <a:bodyPr wrap="none" lIns="186521" tIns="149217" rIns="186521" bIns="149217"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rPr>
                <a:t>VM Code</a:t>
              </a:r>
            </a:p>
          </p:txBody>
        </p:sp>
        <p:sp>
          <p:nvSpPr>
            <p:cNvPr id="96" name="Rectangle 95"/>
            <p:cNvSpPr/>
            <p:nvPr/>
          </p:nvSpPr>
          <p:spPr bwMode="auto">
            <a:xfrm>
              <a:off x="5523059" y="4464986"/>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7"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p:cNvSpPr/>
            <p:nvPr/>
          </p:nvSpPr>
          <p:spPr bwMode="auto">
            <a:xfrm>
              <a:off x="6803991" y="4466270"/>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9"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7895531" y="4215512"/>
              <a:ext cx="902831" cy="1107016"/>
            </a:xfrm>
            <a:prstGeom prst="rect">
              <a:avLst/>
            </a:prstGeom>
            <a:noFill/>
          </p:spPr>
          <p:txBody>
            <a:bodyPr wrap="none" lIns="186521" tIns="149217" rIns="186521" bIns="149217" rtlCol="0">
              <a:spAutoFit/>
            </a:bodyPr>
            <a:lstStyle/>
            <a:p>
              <a:pPr defTabSz="932597">
                <a:lnSpc>
                  <a:spcPct val="90000"/>
                </a:lnSpc>
                <a:spcAft>
                  <a:spcPts val="612"/>
                </a:spcAft>
              </a:pPr>
              <a:r>
                <a:rPr lang="en-US" sz="4488" dirty="0">
                  <a:gradFill>
                    <a:gsLst>
                      <a:gs pos="2917">
                        <a:srgbClr val="FFFFFF"/>
                      </a:gs>
                      <a:gs pos="30000">
                        <a:srgbClr val="FFFFFF"/>
                      </a:gs>
                    </a:gsLst>
                    <a:lin ang="5400000" scaled="0"/>
                  </a:gradFill>
                </a:rPr>
                <a:t>…</a:t>
              </a:r>
            </a:p>
          </p:txBody>
        </p:sp>
      </p:grpSp>
      <p:grpSp>
        <p:nvGrpSpPr>
          <p:cNvPr id="101" name="Group 100"/>
          <p:cNvGrpSpPr/>
          <p:nvPr/>
        </p:nvGrpSpPr>
        <p:grpSpPr>
          <a:xfrm>
            <a:off x="6209765" y="4030323"/>
            <a:ext cx="5413879" cy="2296284"/>
            <a:chOff x="2776251" y="3452140"/>
            <a:chExt cx="6059277" cy="2717863"/>
          </a:xfrm>
        </p:grpSpPr>
        <p:sp>
          <p:nvSpPr>
            <p:cNvPr id="102" name="Rectangle 101"/>
            <p:cNvSpPr/>
            <p:nvPr/>
          </p:nvSpPr>
          <p:spPr bwMode="auto">
            <a:xfrm>
              <a:off x="2776251" y="3452140"/>
              <a:ext cx="6059277" cy="26622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963537" y="5541485"/>
              <a:ext cx="5673687" cy="4746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2978189" y="5221996"/>
              <a:ext cx="5659034" cy="330506"/>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TextBox 104"/>
            <p:cNvSpPr txBox="1"/>
            <p:nvPr/>
          </p:nvSpPr>
          <p:spPr>
            <a:xfrm>
              <a:off x="5108262" y="5506428"/>
              <a:ext cx="1618289"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VM Agent</a:t>
              </a:r>
            </a:p>
          </p:txBody>
        </p:sp>
        <p:sp>
          <p:nvSpPr>
            <p:cNvPr id="106" name="TextBox 105"/>
            <p:cNvSpPr txBox="1"/>
            <p:nvPr/>
          </p:nvSpPr>
          <p:spPr>
            <a:xfrm>
              <a:off x="4245344" y="5109357"/>
              <a:ext cx="3607007"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Runtime and Extension API</a:t>
              </a:r>
            </a:p>
          </p:txBody>
        </p:sp>
        <p:sp>
          <p:nvSpPr>
            <p:cNvPr id="107" name="Rectangle 106"/>
            <p:cNvSpPr/>
            <p:nvPr/>
          </p:nvSpPr>
          <p:spPr bwMode="auto">
            <a:xfrm>
              <a:off x="2989208"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08" name="TextBox 107"/>
            <p:cNvSpPr txBox="1"/>
            <p:nvPr/>
          </p:nvSpPr>
          <p:spPr>
            <a:xfrm>
              <a:off x="2845799" y="4350070"/>
              <a:ext cx="1426085"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Backup</a:t>
              </a:r>
            </a:p>
            <a:p>
              <a:pPr algn="ctr" defTabSz="932597">
                <a:lnSpc>
                  <a:spcPct val="90000"/>
                </a:lnSpc>
                <a:spcAft>
                  <a:spcPts val="612"/>
                </a:spcAft>
              </a:pPr>
              <a:r>
                <a:rPr lang="en-US" sz="1632" dirty="0">
                  <a:solidFill>
                    <a:srgbClr val="404040"/>
                  </a:solidFill>
                </a:rPr>
                <a:t>Extension</a:t>
              </a:r>
            </a:p>
          </p:txBody>
        </p:sp>
        <p:sp>
          <p:nvSpPr>
            <p:cNvPr id="109" name="Rectangle 108"/>
            <p:cNvSpPr/>
            <p:nvPr/>
          </p:nvSpPr>
          <p:spPr bwMode="auto">
            <a:xfrm>
              <a:off x="4230694"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10" name="TextBox 109"/>
            <p:cNvSpPr txBox="1"/>
            <p:nvPr/>
          </p:nvSpPr>
          <p:spPr>
            <a:xfrm>
              <a:off x="3970645" y="4360674"/>
              <a:ext cx="1607237"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Monitoring</a:t>
              </a:r>
            </a:p>
            <a:p>
              <a:pPr algn="ctr" defTabSz="932597">
                <a:lnSpc>
                  <a:spcPct val="90000"/>
                </a:lnSpc>
                <a:spcAft>
                  <a:spcPts val="612"/>
                </a:spcAft>
              </a:pPr>
              <a:r>
                <a:rPr lang="en-US" sz="1632" dirty="0">
                  <a:solidFill>
                    <a:srgbClr val="404040"/>
                  </a:solidFill>
                </a:rPr>
                <a:t>Extension</a:t>
              </a:r>
            </a:p>
          </p:txBody>
        </p:sp>
        <p:sp>
          <p:nvSpPr>
            <p:cNvPr id="111" name="TextBox 110"/>
            <p:cNvSpPr txBox="1"/>
            <p:nvPr/>
          </p:nvSpPr>
          <p:spPr>
            <a:xfrm>
              <a:off x="4869414" y="3652885"/>
              <a:ext cx="1894592" cy="765979"/>
            </a:xfrm>
            <a:prstGeom prst="rect">
              <a:avLst/>
            </a:prstGeom>
            <a:noFill/>
          </p:spPr>
          <p:txBody>
            <a:bodyPr wrap="none" lIns="186521" tIns="149217" rIns="186521" bIns="149217"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rPr>
                <a:t>VM Code</a:t>
              </a:r>
            </a:p>
          </p:txBody>
        </p:sp>
        <p:sp>
          <p:nvSpPr>
            <p:cNvPr id="112" name="Rectangle 111"/>
            <p:cNvSpPr/>
            <p:nvPr/>
          </p:nvSpPr>
          <p:spPr bwMode="auto">
            <a:xfrm>
              <a:off x="5523059" y="4464986"/>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113"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bwMode="auto">
            <a:xfrm>
              <a:off x="6803991" y="4466270"/>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115"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p:cNvSpPr txBox="1"/>
            <p:nvPr/>
          </p:nvSpPr>
          <p:spPr>
            <a:xfrm>
              <a:off x="7895531" y="4215512"/>
              <a:ext cx="902831" cy="1107016"/>
            </a:xfrm>
            <a:prstGeom prst="rect">
              <a:avLst/>
            </a:prstGeom>
            <a:noFill/>
          </p:spPr>
          <p:txBody>
            <a:bodyPr wrap="none" lIns="186521" tIns="149217" rIns="186521" bIns="149217" rtlCol="0">
              <a:spAutoFit/>
            </a:bodyPr>
            <a:lstStyle/>
            <a:p>
              <a:pPr defTabSz="932597">
                <a:lnSpc>
                  <a:spcPct val="90000"/>
                </a:lnSpc>
                <a:spcAft>
                  <a:spcPts val="612"/>
                </a:spcAft>
              </a:pPr>
              <a:r>
                <a:rPr lang="en-US" sz="4488" dirty="0">
                  <a:gradFill>
                    <a:gsLst>
                      <a:gs pos="2917">
                        <a:srgbClr val="FFFFFF"/>
                      </a:gs>
                      <a:gs pos="30000">
                        <a:srgbClr val="FFFFFF"/>
                      </a:gs>
                    </a:gsLst>
                    <a:lin ang="5400000" scaled="0"/>
                  </a:gradFill>
                </a:rPr>
                <a:t>…</a:t>
              </a:r>
            </a:p>
          </p:txBody>
        </p:sp>
      </p:grpSp>
      <p:grpSp>
        <p:nvGrpSpPr>
          <p:cNvPr id="117" name="Group 116"/>
          <p:cNvGrpSpPr/>
          <p:nvPr/>
        </p:nvGrpSpPr>
        <p:grpSpPr>
          <a:xfrm>
            <a:off x="6561314" y="4240349"/>
            <a:ext cx="5413879" cy="2296284"/>
            <a:chOff x="2776251" y="3452140"/>
            <a:chExt cx="6059277" cy="2717863"/>
          </a:xfrm>
        </p:grpSpPr>
        <p:sp>
          <p:nvSpPr>
            <p:cNvPr id="118" name="Rectangle 117"/>
            <p:cNvSpPr/>
            <p:nvPr/>
          </p:nvSpPr>
          <p:spPr bwMode="auto">
            <a:xfrm>
              <a:off x="2776251" y="3452140"/>
              <a:ext cx="6059277" cy="26622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2963537" y="5541485"/>
              <a:ext cx="5673687" cy="4746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2978189" y="5221996"/>
              <a:ext cx="5659034" cy="330506"/>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1" name="TextBox 120"/>
            <p:cNvSpPr txBox="1"/>
            <p:nvPr/>
          </p:nvSpPr>
          <p:spPr>
            <a:xfrm>
              <a:off x="5108262" y="5506428"/>
              <a:ext cx="1618289"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VM Agent</a:t>
              </a:r>
            </a:p>
          </p:txBody>
        </p:sp>
        <p:sp>
          <p:nvSpPr>
            <p:cNvPr id="122" name="TextBox 121"/>
            <p:cNvSpPr txBox="1"/>
            <p:nvPr/>
          </p:nvSpPr>
          <p:spPr>
            <a:xfrm>
              <a:off x="4245344" y="5109357"/>
              <a:ext cx="3607007" cy="66357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Runtime and Extension API</a:t>
              </a:r>
            </a:p>
          </p:txBody>
        </p:sp>
        <p:sp>
          <p:nvSpPr>
            <p:cNvPr id="123" name="Rectangle 122"/>
            <p:cNvSpPr/>
            <p:nvPr/>
          </p:nvSpPr>
          <p:spPr bwMode="auto">
            <a:xfrm>
              <a:off x="2989208"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24" name="TextBox 123"/>
            <p:cNvSpPr txBox="1"/>
            <p:nvPr/>
          </p:nvSpPr>
          <p:spPr>
            <a:xfrm>
              <a:off x="2845799" y="4350070"/>
              <a:ext cx="1426085"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Backup</a:t>
              </a:r>
            </a:p>
            <a:p>
              <a:pPr algn="ctr" defTabSz="932597">
                <a:lnSpc>
                  <a:spcPct val="90000"/>
                </a:lnSpc>
                <a:spcAft>
                  <a:spcPts val="612"/>
                </a:spcAft>
              </a:pPr>
              <a:r>
                <a:rPr lang="en-US" sz="1632" dirty="0">
                  <a:solidFill>
                    <a:srgbClr val="404040"/>
                  </a:solidFill>
                </a:rPr>
                <a:t>Extension</a:t>
              </a:r>
            </a:p>
          </p:txBody>
        </p:sp>
        <p:sp>
          <p:nvSpPr>
            <p:cNvPr id="125" name="Rectangle 124"/>
            <p:cNvSpPr/>
            <p:nvPr/>
          </p:nvSpPr>
          <p:spPr bwMode="auto">
            <a:xfrm>
              <a:off x="4230694" y="4466784"/>
              <a:ext cx="1178805" cy="64752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26" name="TextBox 125"/>
            <p:cNvSpPr txBox="1"/>
            <p:nvPr/>
          </p:nvSpPr>
          <p:spPr>
            <a:xfrm>
              <a:off x="3997753" y="4350067"/>
              <a:ext cx="1607237" cy="995246"/>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Monitoring</a:t>
              </a:r>
            </a:p>
            <a:p>
              <a:pPr algn="ctr" defTabSz="932597">
                <a:lnSpc>
                  <a:spcPct val="90000"/>
                </a:lnSpc>
                <a:spcAft>
                  <a:spcPts val="612"/>
                </a:spcAft>
              </a:pPr>
              <a:r>
                <a:rPr lang="en-US" sz="1632" dirty="0">
                  <a:solidFill>
                    <a:srgbClr val="404040"/>
                  </a:solidFill>
                </a:rPr>
                <a:t>Extension</a:t>
              </a:r>
            </a:p>
          </p:txBody>
        </p:sp>
        <p:sp>
          <p:nvSpPr>
            <p:cNvPr id="127" name="TextBox 126"/>
            <p:cNvSpPr txBox="1"/>
            <p:nvPr/>
          </p:nvSpPr>
          <p:spPr>
            <a:xfrm>
              <a:off x="4869414" y="3652885"/>
              <a:ext cx="1894592" cy="765979"/>
            </a:xfrm>
            <a:prstGeom prst="rect">
              <a:avLst/>
            </a:prstGeom>
            <a:noFill/>
          </p:spPr>
          <p:txBody>
            <a:bodyPr wrap="none" lIns="186521" tIns="149217" rIns="186521" bIns="149217"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rPr>
                <a:t>VM Code</a:t>
              </a:r>
            </a:p>
          </p:txBody>
        </p:sp>
        <p:sp>
          <p:nvSpPr>
            <p:cNvPr id="128" name="Rectangle 127"/>
            <p:cNvSpPr/>
            <p:nvPr/>
          </p:nvSpPr>
          <p:spPr bwMode="auto">
            <a:xfrm>
              <a:off x="5523059" y="4464986"/>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129"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extLst>
              <a:ext uri="{909E8E84-426E-40DD-AFC4-6F175D3DCCD1}">
                <a14:hiddenFill xmlns:a14="http://schemas.microsoft.com/office/drawing/2010/main">
                  <a:solidFill>
                    <a:srgbClr val="FFFFFF"/>
                  </a:solidFill>
                </a14:hiddenFill>
              </a:ext>
            </a:extLst>
          </p:spPr>
        </p:pic>
        <p:sp>
          <p:nvSpPr>
            <p:cNvPr id="130" name="Rectangle 129"/>
            <p:cNvSpPr/>
            <p:nvPr/>
          </p:nvSpPr>
          <p:spPr bwMode="auto">
            <a:xfrm>
              <a:off x="6803991" y="4466270"/>
              <a:ext cx="1178805" cy="6475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131"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extLst>
              <a:ext uri="{909E8E84-426E-40DD-AFC4-6F175D3DCCD1}">
                <a14:hiddenFill xmlns:a14="http://schemas.microsoft.com/office/drawing/2010/main">
                  <a:solidFill>
                    <a:srgbClr val="FFFFFF"/>
                  </a:solidFill>
                </a14:hiddenFill>
              </a:ext>
            </a:extLst>
          </p:spPr>
        </p:pic>
        <p:sp>
          <p:nvSpPr>
            <p:cNvPr id="132" name="TextBox 131"/>
            <p:cNvSpPr txBox="1"/>
            <p:nvPr/>
          </p:nvSpPr>
          <p:spPr>
            <a:xfrm>
              <a:off x="7895531" y="4215512"/>
              <a:ext cx="902831" cy="1107016"/>
            </a:xfrm>
            <a:prstGeom prst="rect">
              <a:avLst/>
            </a:prstGeom>
            <a:noFill/>
          </p:spPr>
          <p:txBody>
            <a:bodyPr wrap="none" lIns="186521" tIns="149217" rIns="186521" bIns="149217" rtlCol="0">
              <a:spAutoFit/>
            </a:bodyPr>
            <a:lstStyle/>
            <a:p>
              <a:pPr defTabSz="932597">
                <a:lnSpc>
                  <a:spcPct val="90000"/>
                </a:lnSpc>
                <a:spcAft>
                  <a:spcPts val="612"/>
                </a:spcAft>
              </a:pPr>
              <a:r>
                <a:rPr lang="en-US" sz="4488" dirty="0">
                  <a:gradFill>
                    <a:gsLst>
                      <a:gs pos="2917">
                        <a:srgbClr val="FFFFFF"/>
                      </a:gs>
                      <a:gs pos="30000">
                        <a:srgbClr val="FFFFFF"/>
                      </a:gs>
                    </a:gsLst>
                    <a:lin ang="5400000" scaled="0"/>
                  </a:gradFill>
                </a:rPr>
                <a:t>…</a:t>
              </a:r>
            </a:p>
          </p:txBody>
        </p:sp>
      </p:grpSp>
    </p:spTree>
    <p:extLst>
      <p:ext uri="{BB962C8B-B14F-4D97-AF65-F5344CB8AC3E}">
        <p14:creationId xmlns:p14="http://schemas.microsoft.com/office/powerpoint/2010/main" val="739985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a:t>Mark </a:t>
            </a:r>
            <a:r>
              <a:rPr lang="en-US" dirty="0" err="1"/>
              <a:t>Russinovich</a:t>
            </a:r>
            <a:endParaRPr lang="en-US" dirty="0"/>
          </a:p>
          <a:p>
            <a:r>
              <a:rPr lang="en-US" dirty="0"/>
              <a:t>CTO, Microsoft Azure</a:t>
            </a:r>
          </a:p>
          <a:p>
            <a:r>
              <a:rPr lang="en-US" dirty="0"/>
              <a:t>Microsoft</a:t>
            </a:r>
          </a:p>
          <a:p>
            <a:r>
              <a:rPr lang="en-US" dirty="0"/>
              <a:t>@</a:t>
            </a:r>
            <a:r>
              <a:rPr lang="en-US" dirty="0" err="1"/>
              <a:t>markrussinovich</a:t>
            </a:r>
            <a:endParaRPr lang="en-US" dirty="0"/>
          </a:p>
        </p:txBody>
      </p:sp>
      <p:sp>
        <p:nvSpPr>
          <p:cNvPr id="2" name="Title 1"/>
          <p:cNvSpPr>
            <a:spLocks noGrp="1"/>
          </p:cNvSpPr>
          <p:nvPr>
            <p:ph type="ctrTitle"/>
          </p:nvPr>
        </p:nvSpPr>
        <p:spPr/>
        <p:txBody>
          <a:bodyPr/>
          <a:lstStyle/>
          <a:p>
            <a:r>
              <a:rPr lang="en-US" dirty="0"/>
              <a:t>Azure’s Next Generation </a:t>
            </a:r>
            <a:r>
              <a:rPr lang="en-US" dirty="0" smtClean="0"/>
              <a:t/>
            </a:r>
            <a:br>
              <a:rPr lang="en-US" dirty="0" smtClean="0"/>
            </a:br>
            <a:r>
              <a:rPr lang="en-US" dirty="0" smtClean="0"/>
              <a:t>Compute </a:t>
            </a:r>
            <a:r>
              <a:rPr lang="en-US" dirty="0"/>
              <a:t>Platform </a:t>
            </a:r>
          </a:p>
        </p:txBody>
      </p:sp>
      <p:sp>
        <p:nvSpPr>
          <p:cNvPr id="6" name="Text Placeholder 5"/>
          <p:cNvSpPr>
            <a:spLocks noGrp="1"/>
          </p:cNvSpPr>
          <p:nvPr>
            <p:ph type="body" sz="quarter" idx="13"/>
          </p:nvPr>
        </p:nvSpPr>
        <p:spPr/>
        <p:txBody>
          <a:bodyPr/>
          <a:lstStyle/>
          <a:p>
            <a:r>
              <a:rPr lang="en-US" dirty="0"/>
              <a:t>3-618</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20474" y="5177985"/>
            <a:ext cx="8535471" cy="59072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VMs and VM Scale Sets</a:t>
            </a:r>
          </a:p>
        </p:txBody>
      </p:sp>
      <p:sp>
        <p:nvSpPr>
          <p:cNvPr id="6" name="Rectangle 5"/>
          <p:cNvSpPr/>
          <p:nvPr/>
        </p:nvSpPr>
        <p:spPr>
          <a:xfrm>
            <a:off x="6913341" y="5850771"/>
            <a:ext cx="4559685" cy="61041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 Public Cloud</a:t>
            </a:r>
          </a:p>
        </p:txBody>
      </p:sp>
      <p:sp>
        <p:nvSpPr>
          <p:cNvPr id="7" name="Rectangle 6"/>
          <p:cNvSpPr/>
          <p:nvPr/>
        </p:nvSpPr>
        <p:spPr>
          <a:xfrm>
            <a:off x="2920472" y="5857937"/>
            <a:ext cx="3871381" cy="61041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Azure-Consistent Private Cloud</a:t>
            </a:r>
          </a:p>
        </p:txBody>
      </p:sp>
      <p:sp>
        <p:nvSpPr>
          <p:cNvPr id="11" name="Rectangle 10"/>
          <p:cNvSpPr/>
          <p:nvPr/>
        </p:nvSpPr>
        <p:spPr>
          <a:xfrm>
            <a:off x="2920472" y="4525341"/>
            <a:ext cx="8535473" cy="540523"/>
          </a:xfrm>
          <a:prstGeom prst="rect">
            <a:avLst/>
          </a:prstGeom>
          <a:solidFill>
            <a:schemeClr val="accent2">
              <a:lumMod val="7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FFFFFF"/>
                </a:solidFill>
              </a:rPr>
              <a:t>VM Extensions</a:t>
            </a:r>
          </a:p>
        </p:txBody>
      </p:sp>
      <p:sp>
        <p:nvSpPr>
          <p:cNvPr id="22" name="Rectangle 21"/>
          <p:cNvSpPr/>
          <p:nvPr/>
        </p:nvSpPr>
        <p:spPr>
          <a:xfrm>
            <a:off x="2920472" y="3828053"/>
            <a:ext cx="3871381" cy="585166"/>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SCALR, </a:t>
            </a:r>
            <a:r>
              <a:rPr lang="en-US" sz="1836" dirty="0" err="1">
                <a:solidFill>
                  <a:srgbClr val="404040"/>
                </a:solidFill>
              </a:rPr>
              <a:t>RightScale</a:t>
            </a:r>
            <a:r>
              <a:rPr lang="en-US" sz="1836" dirty="0">
                <a:solidFill>
                  <a:srgbClr val="404040"/>
                </a:solidFill>
              </a:rPr>
              <a:t>, </a:t>
            </a:r>
          </a:p>
          <a:p>
            <a:pPr algn="ctr" defTabSz="932597"/>
            <a:r>
              <a:rPr lang="en-US" sz="1836" dirty="0" err="1">
                <a:solidFill>
                  <a:srgbClr val="404040"/>
                </a:solidFill>
              </a:rPr>
              <a:t>Mesos</a:t>
            </a:r>
            <a:r>
              <a:rPr lang="en-US" sz="1836" dirty="0">
                <a:solidFill>
                  <a:srgbClr val="404040"/>
                </a:solidFill>
              </a:rPr>
              <a:t>, Swarm</a:t>
            </a:r>
          </a:p>
        </p:txBody>
      </p:sp>
      <p:sp>
        <p:nvSpPr>
          <p:cNvPr id="30" name="Rectangle 29"/>
          <p:cNvSpPr/>
          <p:nvPr/>
        </p:nvSpPr>
        <p:spPr>
          <a:xfrm>
            <a:off x="6913343" y="3089650"/>
            <a:ext cx="4542601" cy="1323570"/>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Service Fabric </a:t>
            </a:r>
          </a:p>
          <a:p>
            <a:pPr algn="ctr" defTabSz="932597"/>
            <a:r>
              <a:rPr lang="en-US" sz="2448" dirty="0">
                <a:solidFill>
                  <a:srgbClr val="404040"/>
                </a:solidFill>
              </a:rPr>
              <a:t>(VMs and Containers)</a:t>
            </a:r>
          </a:p>
        </p:txBody>
      </p:sp>
      <p:sp>
        <p:nvSpPr>
          <p:cNvPr id="35" name="Rectangle 34"/>
          <p:cNvSpPr/>
          <p:nvPr/>
        </p:nvSpPr>
        <p:spPr>
          <a:xfrm>
            <a:off x="8976725" y="2335694"/>
            <a:ext cx="2479219" cy="61775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404040"/>
                </a:solidFill>
              </a:rPr>
              <a:t>Batch</a:t>
            </a:r>
          </a:p>
        </p:txBody>
      </p:sp>
      <p:sp>
        <p:nvSpPr>
          <p:cNvPr id="36" name="Rectangle 35"/>
          <p:cNvSpPr/>
          <p:nvPr/>
        </p:nvSpPr>
        <p:spPr>
          <a:xfrm>
            <a:off x="6913339" y="2335694"/>
            <a:ext cx="1959103" cy="61775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404040"/>
                </a:solidFill>
              </a:rPr>
              <a:t>App Service</a:t>
            </a:r>
          </a:p>
        </p:txBody>
      </p:sp>
      <p:sp>
        <p:nvSpPr>
          <p:cNvPr id="37" name="Rectangle 36"/>
          <p:cNvSpPr/>
          <p:nvPr/>
        </p:nvSpPr>
        <p:spPr>
          <a:xfrm>
            <a:off x="8976725" y="1677877"/>
            <a:ext cx="2479219" cy="557144"/>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Media</a:t>
            </a:r>
            <a:endParaRPr lang="en-US" sz="2856" dirty="0">
              <a:solidFill>
                <a:srgbClr val="404040"/>
              </a:solidFill>
            </a:endParaRPr>
          </a:p>
        </p:txBody>
      </p:sp>
      <p:sp>
        <p:nvSpPr>
          <p:cNvPr id="38" name="Rectangle 37"/>
          <p:cNvSpPr/>
          <p:nvPr/>
        </p:nvSpPr>
        <p:spPr>
          <a:xfrm>
            <a:off x="6913342" y="1683497"/>
            <a:ext cx="1026405" cy="55152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632" dirty="0">
                <a:solidFill>
                  <a:srgbClr val="404040"/>
                </a:solidFill>
              </a:rPr>
              <a:t>Web </a:t>
            </a:r>
            <a:br>
              <a:rPr lang="en-US" sz="1632" dirty="0">
                <a:solidFill>
                  <a:srgbClr val="404040"/>
                </a:solidFill>
              </a:rPr>
            </a:br>
            <a:r>
              <a:rPr lang="en-US" sz="1632" dirty="0">
                <a:solidFill>
                  <a:srgbClr val="404040"/>
                </a:solidFill>
              </a:rPr>
              <a:t>Apps</a:t>
            </a:r>
          </a:p>
        </p:txBody>
      </p:sp>
      <p:sp>
        <p:nvSpPr>
          <p:cNvPr id="39" name="Rectangle 38"/>
          <p:cNvSpPr/>
          <p:nvPr/>
        </p:nvSpPr>
        <p:spPr>
          <a:xfrm>
            <a:off x="8069833" y="1693886"/>
            <a:ext cx="785404" cy="541135"/>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428" dirty="0">
                <a:solidFill>
                  <a:srgbClr val="404040"/>
                </a:solidFill>
              </a:rPr>
              <a:t>Mobile</a:t>
            </a:r>
          </a:p>
          <a:p>
            <a:pPr algn="ctr" defTabSz="932597"/>
            <a:r>
              <a:rPr lang="en-US" sz="1428" dirty="0">
                <a:solidFill>
                  <a:srgbClr val="404040"/>
                </a:solidFill>
              </a:rPr>
              <a:t>Apps</a:t>
            </a:r>
          </a:p>
        </p:txBody>
      </p:sp>
      <p:sp>
        <p:nvSpPr>
          <p:cNvPr id="3" name="Left Brace 2"/>
          <p:cNvSpPr/>
          <p:nvPr/>
        </p:nvSpPr>
        <p:spPr>
          <a:xfrm>
            <a:off x="2557456" y="4513893"/>
            <a:ext cx="121614" cy="12433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0" name="Left Brace 39"/>
          <p:cNvSpPr/>
          <p:nvPr/>
        </p:nvSpPr>
        <p:spPr>
          <a:xfrm>
            <a:off x="2540119" y="5857937"/>
            <a:ext cx="133521" cy="61041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1" name="Left Brace 40"/>
          <p:cNvSpPr/>
          <p:nvPr/>
        </p:nvSpPr>
        <p:spPr>
          <a:xfrm>
            <a:off x="2494875" y="309322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46" name="Rectangle 45"/>
          <p:cNvSpPr/>
          <p:nvPr/>
        </p:nvSpPr>
        <p:spPr>
          <a:xfrm>
            <a:off x="2920472" y="3089651"/>
            <a:ext cx="3871381" cy="667316"/>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err="1">
                <a:solidFill>
                  <a:srgbClr val="404040"/>
                </a:solidFill>
              </a:rPr>
              <a:t>Apprenda</a:t>
            </a:r>
            <a:r>
              <a:rPr lang="en-US" sz="1836" dirty="0">
                <a:solidFill>
                  <a:srgbClr val="404040"/>
                </a:solidFill>
              </a:rPr>
              <a:t>, </a:t>
            </a:r>
            <a:r>
              <a:rPr lang="en-US" sz="1836" dirty="0" err="1">
                <a:solidFill>
                  <a:srgbClr val="404040"/>
                </a:solidFill>
              </a:rPr>
              <a:t>CloudFoundry</a:t>
            </a:r>
            <a:endParaRPr lang="en-US" sz="1836" dirty="0">
              <a:solidFill>
                <a:srgbClr val="404040"/>
              </a:solidFill>
            </a:endParaRPr>
          </a:p>
          <a:p>
            <a:pPr algn="ctr" defTabSz="932597"/>
            <a:r>
              <a:rPr lang="en-US" sz="1836" dirty="0" err="1">
                <a:solidFill>
                  <a:srgbClr val="404040"/>
                </a:solidFill>
              </a:rPr>
              <a:t>Jelastic</a:t>
            </a:r>
            <a:r>
              <a:rPr lang="en-US" sz="1836" dirty="0">
                <a:solidFill>
                  <a:srgbClr val="404040"/>
                </a:solidFill>
              </a:rPr>
              <a:t>, Marathon</a:t>
            </a:r>
          </a:p>
        </p:txBody>
      </p:sp>
      <p:sp>
        <p:nvSpPr>
          <p:cNvPr id="4" name="Rectangle 3"/>
          <p:cNvSpPr/>
          <p:nvPr/>
        </p:nvSpPr>
        <p:spPr>
          <a:xfrm>
            <a:off x="842743" y="5857938"/>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Infrastructure</a:t>
            </a:r>
          </a:p>
        </p:txBody>
      </p:sp>
      <p:sp>
        <p:nvSpPr>
          <p:cNvPr id="53" name="Rectangle 52"/>
          <p:cNvSpPr/>
          <p:nvPr/>
        </p:nvSpPr>
        <p:spPr>
          <a:xfrm>
            <a:off x="842743" y="4856971"/>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IaaS and IaaS+</a:t>
            </a:r>
          </a:p>
        </p:txBody>
      </p:sp>
      <p:sp>
        <p:nvSpPr>
          <p:cNvPr id="54" name="Rectangle 53"/>
          <p:cNvSpPr/>
          <p:nvPr/>
        </p:nvSpPr>
        <p:spPr>
          <a:xfrm>
            <a:off x="842743" y="3002436"/>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General Compute </a:t>
            </a:r>
            <a:r>
              <a:rPr lang="en-US" sz="1836" dirty="0" err="1">
                <a:solidFill>
                  <a:srgbClr val="FFFFFF"/>
                </a:solidFill>
              </a:rPr>
              <a:t>PaaS</a:t>
            </a:r>
            <a:endParaRPr lang="en-US" sz="1836" dirty="0">
              <a:solidFill>
                <a:srgbClr val="FFFFFF"/>
              </a:solidFill>
            </a:endParaRPr>
          </a:p>
        </p:txBody>
      </p:sp>
      <p:sp>
        <p:nvSpPr>
          <p:cNvPr id="25" name="Left Brace 24"/>
          <p:cNvSpPr/>
          <p:nvPr/>
        </p:nvSpPr>
        <p:spPr>
          <a:xfrm>
            <a:off x="6626962" y="1682437"/>
            <a:ext cx="156291" cy="13199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428">
              <a:solidFill>
                <a:srgbClr val="404040"/>
              </a:solidFill>
            </a:endParaRPr>
          </a:p>
        </p:txBody>
      </p:sp>
      <p:sp>
        <p:nvSpPr>
          <p:cNvPr id="26" name="Rectangle 25"/>
          <p:cNvSpPr/>
          <p:nvPr/>
        </p:nvSpPr>
        <p:spPr>
          <a:xfrm>
            <a:off x="4964063" y="2111106"/>
            <a:ext cx="1628286"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Vertical compute </a:t>
            </a:r>
            <a:r>
              <a:rPr lang="en-US" sz="1632" dirty="0" err="1">
                <a:solidFill>
                  <a:srgbClr val="FFFFFF"/>
                </a:solidFill>
              </a:rPr>
              <a:t>PaaS</a:t>
            </a:r>
            <a:endParaRPr lang="en-US" sz="1632" dirty="0">
              <a:solidFill>
                <a:srgbClr val="FFFFFF"/>
              </a:solidFill>
            </a:endParaRPr>
          </a:p>
        </p:txBody>
      </p:sp>
      <p:sp>
        <p:nvSpPr>
          <p:cNvPr id="23" name="Rectangle 22"/>
          <p:cNvSpPr/>
          <p:nvPr/>
        </p:nvSpPr>
        <p:spPr bwMode="auto">
          <a:xfrm>
            <a:off x="-1629250" y="15617"/>
            <a:ext cx="10666487" cy="990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5999" dirty="0">
              <a:solidFill>
                <a:srgbClr val="FFFFFF"/>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Open Choice at Every Layer</a:t>
            </a:r>
            <a:endParaRPr lang="en-US" dirty="0"/>
          </a:p>
        </p:txBody>
      </p:sp>
      <p:sp>
        <p:nvSpPr>
          <p:cNvPr id="31" name="Left Brace 30"/>
          <p:cNvSpPr/>
          <p:nvPr/>
        </p:nvSpPr>
        <p:spPr>
          <a:xfrm>
            <a:off x="2483639" y="380558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33" name="Rectangle 32"/>
          <p:cNvSpPr/>
          <p:nvPr/>
        </p:nvSpPr>
        <p:spPr>
          <a:xfrm>
            <a:off x="770627" y="3837254"/>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Cluster Orchestration</a:t>
            </a:r>
          </a:p>
        </p:txBody>
      </p:sp>
    </p:spTree>
    <p:extLst>
      <p:ext uri="{BB962C8B-B14F-4D97-AF65-F5344CB8AC3E}">
        <p14:creationId xmlns:p14="http://schemas.microsoft.com/office/powerpoint/2010/main" val="36939301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5481" y="1212850"/>
            <a:ext cx="11885514" cy="2519207"/>
          </a:xfrm>
        </p:spPr>
        <p:txBody>
          <a:bodyPr/>
          <a:lstStyle/>
          <a:p>
            <a:r>
              <a:rPr lang="en-US" sz="3264" dirty="0"/>
              <a:t>Declarative and imperative injection of code and configuration into VMs</a:t>
            </a:r>
          </a:p>
          <a:p>
            <a:pPr lvl="1"/>
            <a:r>
              <a:rPr lang="en-US" sz="2040" dirty="0"/>
              <a:t>Configuration (PS, DSC, Chef, …)</a:t>
            </a:r>
          </a:p>
          <a:p>
            <a:pPr lvl="1"/>
            <a:r>
              <a:rPr lang="en-US" sz="2040" dirty="0"/>
              <a:t>Management (A/V, DR, Backup, Patching …)</a:t>
            </a:r>
          </a:p>
          <a:p>
            <a:pPr lvl="1"/>
            <a:r>
              <a:rPr lang="en-US" sz="2040" dirty="0"/>
              <a:t>Security (disk encryption, WAF, …)</a:t>
            </a:r>
          </a:p>
          <a:p>
            <a:pPr lvl="1"/>
            <a:r>
              <a:rPr lang="en-US" sz="2040" dirty="0"/>
              <a:t>…</a:t>
            </a:r>
          </a:p>
        </p:txBody>
      </p:sp>
      <p:sp>
        <p:nvSpPr>
          <p:cNvPr id="2" name="Title 1"/>
          <p:cNvSpPr>
            <a:spLocks noGrp="1"/>
          </p:cNvSpPr>
          <p:nvPr>
            <p:ph type="title"/>
          </p:nvPr>
        </p:nvSpPr>
        <p:spPr/>
        <p:txBody>
          <a:bodyPr/>
          <a:lstStyle/>
          <a:p>
            <a:r>
              <a:rPr lang="en-US" smtClean="0"/>
              <a:t>Managed IaaS (Iaas+)</a:t>
            </a:r>
            <a:endParaRPr lang="en-US" dirty="0"/>
          </a:p>
        </p:txBody>
      </p:sp>
      <p:sp>
        <p:nvSpPr>
          <p:cNvPr id="8" name="Rectangle 7"/>
          <p:cNvSpPr/>
          <p:nvPr/>
        </p:nvSpPr>
        <p:spPr bwMode="auto">
          <a:xfrm>
            <a:off x="2832401" y="3520863"/>
            <a:ext cx="6179901" cy="27152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023415" y="5651802"/>
            <a:ext cx="5786635" cy="4841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3038358" y="5325952"/>
            <a:ext cx="5771691" cy="337086"/>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5210836" y="5616046"/>
            <a:ext cx="1445919" cy="56064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VM Agent</a:t>
            </a:r>
          </a:p>
        </p:txBody>
      </p:sp>
      <p:cxnSp>
        <p:nvCxnSpPr>
          <p:cNvPr id="14" name="Straight Arrow Connector 13"/>
          <p:cNvCxnSpPr>
            <a:stCxn id="12" idx="2"/>
          </p:cNvCxnSpPr>
          <p:nvPr/>
        </p:nvCxnSpPr>
        <p:spPr>
          <a:xfrm flipH="1">
            <a:off x="5922351" y="6176691"/>
            <a:ext cx="11444" cy="3178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06619" y="6354162"/>
            <a:ext cx="2264029" cy="647165"/>
          </a:xfrm>
          <a:prstGeom prst="rect">
            <a:avLst/>
          </a:prstGeom>
          <a:noFill/>
        </p:spPr>
        <p:txBody>
          <a:bodyPr wrap="none" lIns="186521" tIns="149217" rIns="186521" bIns="149217"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rPr>
              <a:t>Infrastructure</a:t>
            </a:r>
          </a:p>
        </p:txBody>
      </p:sp>
      <p:sp>
        <p:nvSpPr>
          <p:cNvPr id="16" name="TextBox 15"/>
          <p:cNvSpPr txBox="1"/>
          <p:nvPr/>
        </p:nvSpPr>
        <p:spPr>
          <a:xfrm>
            <a:off x="4330739" y="5211072"/>
            <a:ext cx="3222809" cy="560645"/>
          </a:xfrm>
          <a:prstGeom prst="rect">
            <a:avLst/>
          </a:prstGeom>
          <a:noFill/>
        </p:spPr>
        <p:txBody>
          <a:bodyPr wrap="none" lIns="186521" tIns="149217" rIns="186521" bIns="149217" rtlCol="0">
            <a:spAutoFit/>
          </a:bodyPr>
          <a:lstStyle/>
          <a:p>
            <a:pPr defTabSz="932597">
              <a:lnSpc>
                <a:spcPct val="90000"/>
              </a:lnSpc>
              <a:spcAft>
                <a:spcPts val="612"/>
              </a:spcAft>
            </a:pPr>
            <a:r>
              <a:rPr lang="en-US" sz="1836" dirty="0">
                <a:gradFill>
                  <a:gsLst>
                    <a:gs pos="2917">
                      <a:srgbClr val="FFFFFF"/>
                    </a:gs>
                    <a:gs pos="30000">
                      <a:srgbClr val="FFFFFF"/>
                    </a:gs>
                  </a:gsLst>
                  <a:lin ang="5400000" scaled="0"/>
                </a:gradFill>
              </a:rPr>
              <a:t>Runtime and Extension API</a:t>
            </a:r>
          </a:p>
        </p:txBody>
      </p:sp>
      <p:sp>
        <p:nvSpPr>
          <p:cNvPr id="17" name="Rectangle 16"/>
          <p:cNvSpPr/>
          <p:nvPr/>
        </p:nvSpPr>
        <p:spPr bwMode="auto">
          <a:xfrm>
            <a:off x="3049597" y="4555706"/>
            <a:ext cx="1202272" cy="660418"/>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2993477" y="4436667"/>
            <a:ext cx="1274187" cy="840869"/>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Backup</a:t>
            </a:r>
          </a:p>
          <a:p>
            <a:pPr algn="ctr" defTabSz="932597">
              <a:lnSpc>
                <a:spcPct val="90000"/>
              </a:lnSpc>
              <a:spcAft>
                <a:spcPts val="612"/>
              </a:spcAft>
            </a:pPr>
            <a:r>
              <a:rPr lang="en-US" sz="1632" dirty="0">
                <a:solidFill>
                  <a:srgbClr val="404040"/>
                </a:solidFill>
              </a:rPr>
              <a:t>Extension</a:t>
            </a:r>
          </a:p>
        </p:txBody>
      </p:sp>
      <p:sp>
        <p:nvSpPr>
          <p:cNvPr id="21" name="Rectangle 20"/>
          <p:cNvSpPr/>
          <p:nvPr/>
        </p:nvSpPr>
        <p:spPr bwMode="auto">
          <a:xfrm>
            <a:off x="4315798" y="4555706"/>
            <a:ext cx="1202272" cy="660418"/>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4152166" y="4447484"/>
            <a:ext cx="1436044" cy="840869"/>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632" dirty="0">
                <a:solidFill>
                  <a:srgbClr val="404040"/>
                </a:solidFill>
              </a:rPr>
              <a:t>Monitoring</a:t>
            </a:r>
          </a:p>
          <a:p>
            <a:pPr algn="ctr" defTabSz="932597">
              <a:lnSpc>
                <a:spcPct val="90000"/>
              </a:lnSpc>
              <a:spcAft>
                <a:spcPts val="612"/>
              </a:spcAft>
            </a:pPr>
            <a:r>
              <a:rPr lang="en-US" sz="1632" dirty="0">
                <a:solidFill>
                  <a:srgbClr val="404040"/>
                </a:solidFill>
              </a:rPr>
              <a:t>Extension</a:t>
            </a:r>
          </a:p>
        </p:txBody>
      </p:sp>
      <p:sp>
        <p:nvSpPr>
          <p:cNvPr id="23" name="TextBox 22"/>
          <p:cNvSpPr txBox="1"/>
          <p:nvPr/>
        </p:nvSpPr>
        <p:spPr>
          <a:xfrm>
            <a:off x="4967233" y="3725604"/>
            <a:ext cx="1692791" cy="647165"/>
          </a:xfrm>
          <a:prstGeom prst="rect">
            <a:avLst/>
          </a:prstGeom>
          <a:noFill/>
        </p:spPr>
        <p:txBody>
          <a:bodyPr wrap="none" lIns="186521" tIns="149217" rIns="186521" bIns="149217"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rPr>
              <a:t>VM Code</a:t>
            </a:r>
          </a:p>
        </p:txBody>
      </p:sp>
      <p:sp>
        <p:nvSpPr>
          <p:cNvPr id="31" name="Rectangle 30"/>
          <p:cNvSpPr/>
          <p:nvPr/>
        </p:nvSpPr>
        <p:spPr bwMode="auto">
          <a:xfrm>
            <a:off x="5633891" y="4553872"/>
            <a:ext cx="1202272" cy="66041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6650" y="4658231"/>
            <a:ext cx="494103" cy="487707"/>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bwMode="auto">
          <a:xfrm>
            <a:off x="6940323" y="4555182"/>
            <a:ext cx="1202272" cy="66041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1030"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4817" y="4699881"/>
            <a:ext cx="433281" cy="43328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053592" y="4299431"/>
            <a:ext cx="806667" cy="935302"/>
          </a:xfrm>
          <a:prstGeom prst="rect">
            <a:avLst/>
          </a:prstGeom>
          <a:noFill/>
        </p:spPr>
        <p:txBody>
          <a:bodyPr wrap="none" lIns="186521" tIns="149217" rIns="186521" bIns="149217" rtlCol="0">
            <a:spAutoFit/>
          </a:bodyPr>
          <a:lstStyle/>
          <a:p>
            <a:pPr defTabSz="932597">
              <a:lnSpc>
                <a:spcPct val="90000"/>
              </a:lnSpc>
              <a:spcAft>
                <a:spcPts val="612"/>
              </a:spcAft>
            </a:pPr>
            <a:r>
              <a:rPr lang="en-US" sz="4488" dirty="0">
                <a:gradFill>
                  <a:gsLst>
                    <a:gs pos="2917">
                      <a:srgbClr val="FFFFFF"/>
                    </a:gs>
                    <a:gs pos="30000">
                      <a:srgbClr val="FFFFFF"/>
                    </a:gs>
                  </a:gsLst>
                  <a:lin ang="5400000" scaled="0"/>
                </a:gradFill>
              </a:rPr>
              <a:t>…</a:t>
            </a:r>
          </a:p>
        </p:txBody>
      </p:sp>
    </p:spTree>
    <p:extLst>
      <p:ext uri="{BB962C8B-B14F-4D97-AF65-F5344CB8AC3E}">
        <p14:creationId xmlns:p14="http://schemas.microsoft.com/office/powerpoint/2010/main" val="259964358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20474" y="5177985"/>
            <a:ext cx="8535471" cy="59072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VMs and VM Scale Sets</a:t>
            </a:r>
          </a:p>
        </p:txBody>
      </p:sp>
      <p:sp>
        <p:nvSpPr>
          <p:cNvPr id="6" name="Rectangle 5"/>
          <p:cNvSpPr/>
          <p:nvPr/>
        </p:nvSpPr>
        <p:spPr>
          <a:xfrm>
            <a:off x="6913341" y="5850771"/>
            <a:ext cx="4559685" cy="61041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 Public Cloud</a:t>
            </a:r>
          </a:p>
        </p:txBody>
      </p:sp>
      <p:sp>
        <p:nvSpPr>
          <p:cNvPr id="7" name="Rectangle 6"/>
          <p:cNvSpPr/>
          <p:nvPr/>
        </p:nvSpPr>
        <p:spPr>
          <a:xfrm>
            <a:off x="2920472" y="5857937"/>
            <a:ext cx="3871381" cy="61041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Azure-Consistent Private Cloud</a:t>
            </a:r>
          </a:p>
        </p:txBody>
      </p:sp>
      <p:sp>
        <p:nvSpPr>
          <p:cNvPr id="11" name="Rectangle 10"/>
          <p:cNvSpPr/>
          <p:nvPr/>
        </p:nvSpPr>
        <p:spPr>
          <a:xfrm>
            <a:off x="2920472" y="4525341"/>
            <a:ext cx="8535473" cy="54052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VM Extensions</a:t>
            </a:r>
          </a:p>
        </p:txBody>
      </p:sp>
      <p:sp>
        <p:nvSpPr>
          <p:cNvPr id="22" name="Rectangle 21"/>
          <p:cNvSpPr/>
          <p:nvPr/>
        </p:nvSpPr>
        <p:spPr>
          <a:xfrm>
            <a:off x="2920472" y="3828053"/>
            <a:ext cx="3871381" cy="585166"/>
          </a:xfrm>
          <a:prstGeom prst="rect">
            <a:avLst/>
          </a:prstGeom>
          <a:solidFill>
            <a:schemeClr val="accent2"/>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SCALR, </a:t>
            </a:r>
            <a:r>
              <a:rPr lang="en-US" sz="1836" dirty="0" err="1">
                <a:solidFill>
                  <a:srgbClr val="404040"/>
                </a:solidFill>
              </a:rPr>
              <a:t>RightScale</a:t>
            </a:r>
            <a:r>
              <a:rPr lang="en-US" sz="1836" dirty="0">
                <a:solidFill>
                  <a:srgbClr val="404040"/>
                </a:solidFill>
              </a:rPr>
              <a:t>, </a:t>
            </a:r>
          </a:p>
          <a:p>
            <a:pPr algn="ctr" defTabSz="932597"/>
            <a:r>
              <a:rPr lang="en-US" sz="1836" dirty="0" err="1">
                <a:solidFill>
                  <a:srgbClr val="404040"/>
                </a:solidFill>
              </a:rPr>
              <a:t>Mesos</a:t>
            </a:r>
            <a:r>
              <a:rPr lang="en-US" sz="1836" dirty="0">
                <a:solidFill>
                  <a:srgbClr val="404040"/>
                </a:solidFill>
              </a:rPr>
              <a:t>, Swarm</a:t>
            </a:r>
          </a:p>
        </p:txBody>
      </p:sp>
      <p:sp>
        <p:nvSpPr>
          <p:cNvPr id="30" name="Rectangle 29"/>
          <p:cNvSpPr/>
          <p:nvPr/>
        </p:nvSpPr>
        <p:spPr>
          <a:xfrm>
            <a:off x="6913343" y="3089650"/>
            <a:ext cx="4542601" cy="1323570"/>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Service Fabric </a:t>
            </a:r>
          </a:p>
          <a:p>
            <a:pPr algn="ctr" defTabSz="932597"/>
            <a:r>
              <a:rPr lang="en-US" sz="2448" dirty="0">
                <a:solidFill>
                  <a:srgbClr val="404040"/>
                </a:solidFill>
              </a:rPr>
              <a:t>(VMs and Containers)</a:t>
            </a:r>
          </a:p>
        </p:txBody>
      </p:sp>
      <p:sp>
        <p:nvSpPr>
          <p:cNvPr id="35" name="Rectangle 34"/>
          <p:cNvSpPr/>
          <p:nvPr/>
        </p:nvSpPr>
        <p:spPr>
          <a:xfrm>
            <a:off x="8976725" y="2335694"/>
            <a:ext cx="2479219" cy="61775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404040"/>
                </a:solidFill>
              </a:rPr>
              <a:t>Batch</a:t>
            </a:r>
          </a:p>
        </p:txBody>
      </p:sp>
      <p:sp>
        <p:nvSpPr>
          <p:cNvPr id="36" name="Rectangle 35"/>
          <p:cNvSpPr/>
          <p:nvPr/>
        </p:nvSpPr>
        <p:spPr>
          <a:xfrm>
            <a:off x="6913339" y="2335694"/>
            <a:ext cx="1959103" cy="61775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404040"/>
                </a:solidFill>
              </a:rPr>
              <a:t>App Service</a:t>
            </a:r>
          </a:p>
        </p:txBody>
      </p:sp>
      <p:sp>
        <p:nvSpPr>
          <p:cNvPr id="37" name="Rectangle 36"/>
          <p:cNvSpPr/>
          <p:nvPr/>
        </p:nvSpPr>
        <p:spPr>
          <a:xfrm>
            <a:off x="8976725" y="1677877"/>
            <a:ext cx="2479219" cy="557144"/>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Media</a:t>
            </a:r>
            <a:endParaRPr lang="en-US" sz="2856" dirty="0">
              <a:solidFill>
                <a:srgbClr val="404040"/>
              </a:solidFill>
            </a:endParaRPr>
          </a:p>
        </p:txBody>
      </p:sp>
      <p:sp>
        <p:nvSpPr>
          <p:cNvPr id="38" name="Rectangle 37"/>
          <p:cNvSpPr/>
          <p:nvPr/>
        </p:nvSpPr>
        <p:spPr>
          <a:xfrm>
            <a:off x="6913342" y="1683497"/>
            <a:ext cx="1026405" cy="55152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632" dirty="0">
                <a:solidFill>
                  <a:srgbClr val="404040"/>
                </a:solidFill>
              </a:rPr>
              <a:t>Web </a:t>
            </a:r>
            <a:br>
              <a:rPr lang="en-US" sz="1632" dirty="0">
                <a:solidFill>
                  <a:srgbClr val="404040"/>
                </a:solidFill>
              </a:rPr>
            </a:br>
            <a:r>
              <a:rPr lang="en-US" sz="1632" dirty="0">
                <a:solidFill>
                  <a:srgbClr val="404040"/>
                </a:solidFill>
              </a:rPr>
              <a:t>Apps</a:t>
            </a:r>
          </a:p>
        </p:txBody>
      </p:sp>
      <p:sp>
        <p:nvSpPr>
          <p:cNvPr id="39" name="Rectangle 38"/>
          <p:cNvSpPr/>
          <p:nvPr/>
        </p:nvSpPr>
        <p:spPr>
          <a:xfrm>
            <a:off x="8069833" y="1693886"/>
            <a:ext cx="785404" cy="541135"/>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428" dirty="0">
                <a:solidFill>
                  <a:srgbClr val="404040"/>
                </a:solidFill>
              </a:rPr>
              <a:t>Mobile</a:t>
            </a:r>
          </a:p>
          <a:p>
            <a:pPr algn="ctr" defTabSz="932597"/>
            <a:r>
              <a:rPr lang="en-US" sz="1428" dirty="0">
                <a:solidFill>
                  <a:srgbClr val="404040"/>
                </a:solidFill>
              </a:rPr>
              <a:t>Apps</a:t>
            </a:r>
          </a:p>
        </p:txBody>
      </p:sp>
      <p:sp>
        <p:nvSpPr>
          <p:cNvPr id="3" name="Left Brace 2"/>
          <p:cNvSpPr/>
          <p:nvPr/>
        </p:nvSpPr>
        <p:spPr>
          <a:xfrm>
            <a:off x="2557456" y="4513893"/>
            <a:ext cx="121614" cy="12433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0" name="Left Brace 39"/>
          <p:cNvSpPr/>
          <p:nvPr/>
        </p:nvSpPr>
        <p:spPr>
          <a:xfrm>
            <a:off x="2540119" y="5857937"/>
            <a:ext cx="133521" cy="61041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1" name="Left Brace 40"/>
          <p:cNvSpPr/>
          <p:nvPr/>
        </p:nvSpPr>
        <p:spPr>
          <a:xfrm>
            <a:off x="2494875" y="309322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46" name="Rectangle 45"/>
          <p:cNvSpPr/>
          <p:nvPr/>
        </p:nvSpPr>
        <p:spPr>
          <a:xfrm>
            <a:off x="2920472" y="3089651"/>
            <a:ext cx="3871381" cy="667316"/>
          </a:xfrm>
          <a:prstGeom prst="rect">
            <a:avLst/>
          </a:prstGeom>
          <a:solidFill>
            <a:schemeClr val="accent2"/>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err="1">
                <a:solidFill>
                  <a:srgbClr val="404040"/>
                </a:solidFill>
              </a:rPr>
              <a:t>Apprenda</a:t>
            </a:r>
            <a:r>
              <a:rPr lang="en-US" sz="1836" dirty="0">
                <a:solidFill>
                  <a:srgbClr val="404040"/>
                </a:solidFill>
              </a:rPr>
              <a:t>, </a:t>
            </a:r>
            <a:r>
              <a:rPr lang="en-US" sz="1836" dirty="0" err="1">
                <a:solidFill>
                  <a:srgbClr val="404040"/>
                </a:solidFill>
              </a:rPr>
              <a:t>CloudFoundry</a:t>
            </a:r>
            <a:endParaRPr lang="en-US" sz="1836" dirty="0">
              <a:solidFill>
                <a:srgbClr val="404040"/>
              </a:solidFill>
            </a:endParaRPr>
          </a:p>
          <a:p>
            <a:pPr algn="ctr" defTabSz="932597"/>
            <a:r>
              <a:rPr lang="en-US" sz="1836" dirty="0" err="1">
                <a:solidFill>
                  <a:srgbClr val="404040"/>
                </a:solidFill>
              </a:rPr>
              <a:t>Jelastic</a:t>
            </a:r>
            <a:r>
              <a:rPr lang="en-US" sz="1836" dirty="0">
                <a:solidFill>
                  <a:srgbClr val="404040"/>
                </a:solidFill>
              </a:rPr>
              <a:t>, Marathon</a:t>
            </a:r>
          </a:p>
        </p:txBody>
      </p:sp>
      <p:sp>
        <p:nvSpPr>
          <p:cNvPr id="4" name="Rectangle 3"/>
          <p:cNvSpPr/>
          <p:nvPr/>
        </p:nvSpPr>
        <p:spPr>
          <a:xfrm>
            <a:off x="842743" y="5857938"/>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Infrastructure</a:t>
            </a:r>
          </a:p>
        </p:txBody>
      </p:sp>
      <p:sp>
        <p:nvSpPr>
          <p:cNvPr id="53" name="Rectangle 52"/>
          <p:cNvSpPr/>
          <p:nvPr/>
        </p:nvSpPr>
        <p:spPr>
          <a:xfrm>
            <a:off x="842743" y="4856971"/>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IaaS and IaaS+</a:t>
            </a:r>
          </a:p>
        </p:txBody>
      </p:sp>
      <p:sp>
        <p:nvSpPr>
          <p:cNvPr id="54" name="Rectangle 53"/>
          <p:cNvSpPr/>
          <p:nvPr/>
        </p:nvSpPr>
        <p:spPr>
          <a:xfrm>
            <a:off x="842743" y="3002436"/>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General Compute </a:t>
            </a:r>
            <a:r>
              <a:rPr lang="en-US" sz="1836" dirty="0" err="1">
                <a:solidFill>
                  <a:srgbClr val="FFFFFF"/>
                </a:solidFill>
              </a:rPr>
              <a:t>PaaS</a:t>
            </a:r>
            <a:endParaRPr lang="en-US" sz="1836" dirty="0">
              <a:solidFill>
                <a:srgbClr val="FFFFFF"/>
              </a:solidFill>
            </a:endParaRPr>
          </a:p>
        </p:txBody>
      </p:sp>
      <p:sp>
        <p:nvSpPr>
          <p:cNvPr id="25" name="Left Brace 24"/>
          <p:cNvSpPr/>
          <p:nvPr/>
        </p:nvSpPr>
        <p:spPr>
          <a:xfrm>
            <a:off x="6626962" y="1682437"/>
            <a:ext cx="156291" cy="13199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428">
              <a:solidFill>
                <a:srgbClr val="404040"/>
              </a:solidFill>
            </a:endParaRPr>
          </a:p>
        </p:txBody>
      </p:sp>
      <p:sp>
        <p:nvSpPr>
          <p:cNvPr id="26" name="Rectangle 25"/>
          <p:cNvSpPr/>
          <p:nvPr/>
        </p:nvSpPr>
        <p:spPr>
          <a:xfrm>
            <a:off x="4964063" y="2111106"/>
            <a:ext cx="1628286"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Vertical compute </a:t>
            </a:r>
            <a:r>
              <a:rPr lang="en-US" sz="1632" dirty="0" err="1">
                <a:solidFill>
                  <a:srgbClr val="FFFFFF"/>
                </a:solidFill>
              </a:rPr>
              <a:t>PaaS</a:t>
            </a:r>
            <a:endParaRPr lang="en-US" sz="1632" dirty="0">
              <a:solidFill>
                <a:srgbClr val="FFFFFF"/>
              </a:solidFill>
            </a:endParaRPr>
          </a:p>
        </p:txBody>
      </p:sp>
      <p:sp>
        <p:nvSpPr>
          <p:cNvPr id="23" name="Rectangle 22"/>
          <p:cNvSpPr/>
          <p:nvPr/>
        </p:nvSpPr>
        <p:spPr bwMode="auto">
          <a:xfrm>
            <a:off x="-1629250" y="15617"/>
            <a:ext cx="10666487" cy="990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5999" dirty="0">
              <a:solidFill>
                <a:srgbClr val="FFFFFF"/>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Open Choice at Every Layer</a:t>
            </a:r>
            <a:endParaRPr lang="en-US" dirty="0"/>
          </a:p>
        </p:txBody>
      </p:sp>
      <p:sp>
        <p:nvSpPr>
          <p:cNvPr id="31" name="Left Brace 30"/>
          <p:cNvSpPr/>
          <p:nvPr/>
        </p:nvSpPr>
        <p:spPr>
          <a:xfrm>
            <a:off x="2483639" y="380558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33" name="Rectangle 32"/>
          <p:cNvSpPr/>
          <p:nvPr/>
        </p:nvSpPr>
        <p:spPr>
          <a:xfrm>
            <a:off x="770627" y="3837254"/>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Cluster Orchestration</a:t>
            </a:r>
          </a:p>
        </p:txBody>
      </p:sp>
    </p:spTree>
    <p:extLst>
      <p:ext uri="{BB962C8B-B14F-4D97-AF65-F5344CB8AC3E}">
        <p14:creationId xmlns:p14="http://schemas.microsoft.com/office/powerpoint/2010/main" val="228192731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88" dirty="0"/>
              <a:t>Demo: </a:t>
            </a:r>
            <a:br>
              <a:rPr lang="en-US" sz="4488" dirty="0"/>
            </a:br>
            <a:r>
              <a:rPr lang="en-US" sz="4488" dirty="0">
                <a:solidFill>
                  <a:schemeClr val="accent5"/>
                </a:solidFill>
              </a:rPr>
              <a:t>Announcing: </a:t>
            </a:r>
            <a:r>
              <a:rPr lang="en-US" sz="4488" dirty="0">
                <a:solidFill>
                  <a:schemeClr val="tx1"/>
                </a:solidFill>
              </a:rPr>
              <a:t>Mesosphere DCOS on Azure</a:t>
            </a:r>
          </a:p>
        </p:txBody>
      </p:sp>
    </p:spTree>
    <p:extLst>
      <p:ext uri="{BB962C8B-B14F-4D97-AF65-F5344CB8AC3E}">
        <p14:creationId xmlns:p14="http://schemas.microsoft.com/office/powerpoint/2010/main" val="170623825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2"/>
          <p:cNvSpPr/>
          <p:nvPr/>
        </p:nvSpPr>
        <p:spPr bwMode="auto">
          <a:xfrm>
            <a:off x="1102319" y="2039458"/>
            <a:ext cx="3765587" cy="923501"/>
          </a:xfrm>
          <a:prstGeom prst="rect">
            <a:avLst/>
          </a:prstGeom>
          <a:solidFill>
            <a:schemeClr val="accent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sz="7343" dirty="0">
                <a:solidFill>
                  <a:schemeClr val="bg2"/>
                </a:solidFill>
              </a:rPr>
              <a:t>Service Fabric</a:t>
            </a:r>
          </a:p>
        </p:txBody>
      </p:sp>
    </p:spTree>
    <p:extLst>
      <p:ext uri="{BB962C8B-B14F-4D97-AF65-F5344CB8AC3E}">
        <p14:creationId xmlns:p14="http://schemas.microsoft.com/office/powerpoint/2010/main" val="12710513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20474" y="5177985"/>
            <a:ext cx="8535471" cy="59072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FFFFFF"/>
                </a:solidFill>
              </a:rPr>
              <a:t>VMs and VM Scale Sets</a:t>
            </a:r>
          </a:p>
        </p:txBody>
      </p:sp>
      <p:sp>
        <p:nvSpPr>
          <p:cNvPr id="6" name="Rectangle 5"/>
          <p:cNvSpPr/>
          <p:nvPr/>
        </p:nvSpPr>
        <p:spPr>
          <a:xfrm>
            <a:off x="6913341" y="5850771"/>
            <a:ext cx="4559685" cy="61041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 Public Cloud</a:t>
            </a:r>
          </a:p>
        </p:txBody>
      </p:sp>
      <p:sp>
        <p:nvSpPr>
          <p:cNvPr id="7" name="Rectangle 6"/>
          <p:cNvSpPr/>
          <p:nvPr/>
        </p:nvSpPr>
        <p:spPr>
          <a:xfrm>
            <a:off x="2920472" y="5857937"/>
            <a:ext cx="3871381" cy="610419"/>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Azure-Consistent Private Cloud</a:t>
            </a:r>
          </a:p>
        </p:txBody>
      </p:sp>
      <p:sp>
        <p:nvSpPr>
          <p:cNvPr id="11" name="Rectangle 10"/>
          <p:cNvSpPr/>
          <p:nvPr/>
        </p:nvSpPr>
        <p:spPr>
          <a:xfrm>
            <a:off x="2920472" y="4525341"/>
            <a:ext cx="8535473" cy="54052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FFFFFF"/>
                </a:solidFill>
              </a:rPr>
              <a:t>VM Extensions</a:t>
            </a:r>
          </a:p>
        </p:txBody>
      </p:sp>
      <p:sp>
        <p:nvSpPr>
          <p:cNvPr id="22" name="Rectangle 21"/>
          <p:cNvSpPr/>
          <p:nvPr/>
        </p:nvSpPr>
        <p:spPr>
          <a:xfrm>
            <a:off x="2920472" y="3828053"/>
            <a:ext cx="3871381" cy="585166"/>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FFFFFF"/>
                </a:solidFill>
              </a:rPr>
              <a:t>SCALR, </a:t>
            </a:r>
            <a:r>
              <a:rPr lang="en-US" sz="1836" dirty="0" err="1">
                <a:solidFill>
                  <a:srgbClr val="FFFFFF"/>
                </a:solidFill>
              </a:rPr>
              <a:t>RightScale</a:t>
            </a:r>
            <a:r>
              <a:rPr lang="en-US" sz="1836" dirty="0">
                <a:solidFill>
                  <a:srgbClr val="FFFFFF"/>
                </a:solidFill>
              </a:rPr>
              <a:t>, </a:t>
            </a:r>
          </a:p>
          <a:p>
            <a:pPr algn="ctr" defTabSz="932597"/>
            <a:r>
              <a:rPr lang="en-US" sz="1836" dirty="0" err="1">
                <a:solidFill>
                  <a:srgbClr val="FFFFFF"/>
                </a:solidFill>
              </a:rPr>
              <a:t>Mesos</a:t>
            </a:r>
            <a:r>
              <a:rPr lang="en-US" sz="1836" dirty="0">
                <a:solidFill>
                  <a:srgbClr val="FFFFFF"/>
                </a:solidFill>
              </a:rPr>
              <a:t>, Swarm</a:t>
            </a:r>
          </a:p>
        </p:txBody>
      </p:sp>
      <p:sp>
        <p:nvSpPr>
          <p:cNvPr id="30" name="Rectangle 29"/>
          <p:cNvSpPr/>
          <p:nvPr/>
        </p:nvSpPr>
        <p:spPr>
          <a:xfrm>
            <a:off x="6913343" y="3089650"/>
            <a:ext cx="4542601" cy="1323570"/>
          </a:xfrm>
          <a:prstGeom prst="rect">
            <a:avLst/>
          </a:prstGeom>
          <a:solidFill>
            <a:schemeClr val="accent4">
              <a:lumMod val="60000"/>
              <a:lumOff val="4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Service Fabric </a:t>
            </a:r>
          </a:p>
          <a:p>
            <a:pPr algn="ctr" defTabSz="932597"/>
            <a:r>
              <a:rPr lang="en-US" sz="2448" dirty="0">
                <a:solidFill>
                  <a:srgbClr val="404040"/>
                </a:solidFill>
              </a:rPr>
              <a:t>(VMs and Containers)</a:t>
            </a:r>
          </a:p>
        </p:txBody>
      </p:sp>
      <p:sp>
        <p:nvSpPr>
          <p:cNvPr id="35" name="Rectangle 34"/>
          <p:cNvSpPr/>
          <p:nvPr/>
        </p:nvSpPr>
        <p:spPr>
          <a:xfrm>
            <a:off x="8976725" y="2335694"/>
            <a:ext cx="2479219" cy="61775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FFFFFF"/>
                </a:solidFill>
              </a:rPr>
              <a:t>Batch</a:t>
            </a:r>
          </a:p>
        </p:txBody>
      </p:sp>
      <p:sp>
        <p:nvSpPr>
          <p:cNvPr id="36" name="Rectangle 35"/>
          <p:cNvSpPr/>
          <p:nvPr/>
        </p:nvSpPr>
        <p:spPr>
          <a:xfrm>
            <a:off x="6913339" y="2335694"/>
            <a:ext cx="1959103" cy="61775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FFFFFF"/>
                </a:solidFill>
              </a:rPr>
              <a:t>App Service</a:t>
            </a:r>
          </a:p>
        </p:txBody>
      </p:sp>
      <p:sp>
        <p:nvSpPr>
          <p:cNvPr id="37" name="Rectangle 36"/>
          <p:cNvSpPr/>
          <p:nvPr/>
        </p:nvSpPr>
        <p:spPr>
          <a:xfrm>
            <a:off x="8976725" y="1677877"/>
            <a:ext cx="2479219" cy="557144"/>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FFFFFF"/>
                </a:solidFill>
              </a:rPr>
              <a:t>Media</a:t>
            </a:r>
            <a:endParaRPr lang="en-US" sz="2856" dirty="0">
              <a:solidFill>
                <a:srgbClr val="FFFFFF"/>
              </a:solidFill>
            </a:endParaRPr>
          </a:p>
        </p:txBody>
      </p:sp>
      <p:sp>
        <p:nvSpPr>
          <p:cNvPr id="38" name="Rectangle 37"/>
          <p:cNvSpPr/>
          <p:nvPr/>
        </p:nvSpPr>
        <p:spPr>
          <a:xfrm>
            <a:off x="6913342" y="1683497"/>
            <a:ext cx="1026405" cy="551523"/>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632" dirty="0">
                <a:solidFill>
                  <a:srgbClr val="FFFFFF"/>
                </a:solidFill>
              </a:rPr>
              <a:t>Web </a:t>
            </a:r>
            <a:br>
              <a:rPr lang="en-US" sz="1632" dirty="0">
                <a:solidFill>
                  <a:srgbClr val="FFFFFF"/>
                </a:solidFill>
              </a:rPr>
            </a:br>
            <a:r>
              <a:rPr lang="en-US" sz="1632" dirty="0">
                <a:solidFill>
                  <a:srgbClr val="FFFFFF"/>
                </a:solidFill>
              </a:rPr>
              <a:t>Apps</a:t>
            </a:r>
          </a:p>
        </p:txBody>
      </p:sp>
      <p:sp>
        <p:nvSpPr>
          <p:cNvPr id="39" name="Rectangle 38"/>
          <p:cNvSpPr/>
          <p:nvPr/>
        </p:nvSpPr>
        <p:spPr>
          <a:xfrm>
            <a:off x="8069833" y="1693886"/>
            <a:ext cx="785404" cy="541135"/>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428" dirty="0">
                <a:solidFill>
                  <a:srgbClr val="FFFFFF"/>
                </a:solidFill>
              </a:rPr>
              <a:t>Mobile</a:t>
            </a:r>
          </a:p>
          <a:p>
            <a:pPr algn="ctr" defTabSz="932597"/>
            <a:r>
              <a:rPr lang="en-US" sz="1428" dirty="0">
                <a:solidFill>
                  <a:srgbClr val="FFFFFF"/>
                </a:solidFill>
              </a:rPr>
              <a:t>Apps</a:t>
            </a:r>
          </a:p>
        </p:txBody>
      </p:sp>
      <p:sp>
        <p:nvSpPr>
          <p:cNvPr id="3" name="Left Brace 2"/>
          <p:cNvSpPr/>
          <p:nvPr/>
        </p:nvSpPr>
        <p:spPr>
          <a:xfrm>
            <a:off x="2557456" y="4513893"/>
            <a:ext cx="121614" cy="12433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0" name="Left Brace 39"/>
          <p:cNvSpPr/>
          <p:nvPr/>
        </p:nvSpPr>
        <p:spPr>
          <a:xfrm>
            <a:off x="2540119" y="5857937"/>
            <a:ext cx="133521" cy="61041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1" name="Left Brace 40"/>
          <p:cNvSpPr/>
          <p:nvPr/>
        </p:nvSpPr>
        <p:spPr>
          <a:xfrm>
            <a:off x="2494875" y="309322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46" name="Rectangle 45"/>
          <p:cNvSpPr/>
          <p:nvPr/>
        </p:nvSpPr>
        <p:spPr>
          <a:xfrm>
            <a:off x="2920472" y="3089651"/>
            <a:ext cx="3871381" cy="667316"/>
          </a:xfrm>
          <a:prstGeom prst="rect">
            <a:avLst/>
          </a:prstGeom>
          <a:solidFill>
            <a:schemeClr val="tx2">
              <a:lumMod val="6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err="1">
                <a:solidFill>
                  <a:srgbClr val="FFFFFF"/>
                </a:solidFill>
              </a:rPr>
              <a:t>Apprenda</a:t>
            </a:r>
            <a:r>
              <a:rPr lang="en-US" sz="1836" dirty="0">
                <a:solidFill>
                  <a:srgbClr val="FFFFFF"/>
                </a:solidFill>
              </a:rPr>
              <a:t>, </a:t>
            </a:r>
            <a:r>
              <a:rPr lang="en-US" sz="1836" dirty="0" err="1">
                <a:solidFill>
                  <a:srgbClr val="FFFFFF"/>
                </a:solidFill>
              </a:rPr>
              <a:t>CloudFoundry</a:t>
            </a:r>
            <a:endParaRPr lang="en-US" sz="1836" dirty="0">
              <a:solidFill>
                <a:srgbClr val="FFFFFF"/>
              </a:solidFill>
            </a:endParaRPr>
          </a:p>
          <a:p>
            <a:pPr algn="ctr" defTabSz="932597"/>
            <a:r>
              <a:rPr lang="en-US" sz="1836" dirty="0" err="1">
                <a:solidFill>
                  <a:srgbClr val="FFFFFF"/>
                </a:solidFill>
              </a:rPr>
              <a:t>Jelastic</a:t>
            </a:r>
            <a:r>
              <a:rPr lang="en-US" sz="1836" dirty="0">
                <a:solidFill>
                  <a:srgbClr val="FFFFFF"/>
                </a:solidFill>
              </a:rPr>
              <a:t>, Marathon</a:t>
            </a:r>
          </a:p>
        </p:txBody>
      </p:sp>
      <p:sp>
        <p:nvSpPr>
          <p:cNvPr id="4" name="Rectangle 3"/>
          <p:cNvSpPr/>
          <p:nvPr/>
        </p:nvSpPr>
        <p:spPr>
          <a:xfrm>
            <a:off x="842743" y="5857938"/>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Infrastructure</a:t>
            </a:r>
          </a:p>
        </p:txBody>
      </p:sp>
      <p:sp>
        <p:nvSpPr>
          <p:cNvPr id="53" name="Rectangle 52"/>
          <p:cNvSpPr/>
          <p:nvPr/>
        </p:nvSpPr>
        <p:spPr>
          <a:xfrm>
            <a:off x="842743" y="4856971"/>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IaaS and IaaS+</a:t>
            </a:r>
          </a:p>
        </p:txBody>
      </p:sp>
      <p:sp>
        <p:nvSpPr>
          <p:cNvPr id="54" name="Rectangle 53"/>
          <p:cNvSpPr/>
          <p:nvPr/>
        </p:nvSpPr>
        <p:spPr>
          <a:xfrm>
            <a:off x="842743" y="3002436"/>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General Compute </a:t>
            </a:r>
            <a:r>
              <a:rPr lang="en-US" sz="1836" dirty="0" err="1">
                <a:solidFill>
                  <a:srgbClr val="FFFFFF"/>
                </a:solidFill>
              </a:rPr>
              <a:t>PaaS</a:t>
            </a:r>
            <a:endParaRPr lang="en-US" sz="1836" dirty="0">
              <a:solidFill>
                <a:srgbClr val="FFFFFF"/>
              </a:solidFill>
            </a:endParaRPr>
          </a:p>
        </p:txBody>
      </p:sp>
      <p:sp>
        <p:nvSpPr>
          <p:cNvPr id="25" name="Left Brace 24"/>
          <p:cNvSpPr/>
          <p:nvPr/>
        </p:nvSpPr>
        <p:spPr>
          <a:xfrm>
            <a:off x="6626962" y="1682437"/>
            <a:ext cx="156291" cy="13199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428">
              <a:solidFill>
                <a:srgbClr val="404040"/>
              </a:solidFill>
            </a:endParaRPr>
          </a:p>
        </p:txBody>
      </p:sp>
      <p:sp>
        <p:nvSpPr>
          <p:cNvPr id="26" name="Rectangle 25"/>
          <p:cNvSpPr/>
          <p:nvPr/>
        </p:nvSpPr>
        <p:spPr>
          <a:xfrm>
            <a:off x="4964063" y="2111106"/>
            <a:ext cx="1628286"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Vertical compute </a:t>
            </a:r>
            <a:r>
              <a:rPr lang="en-US" sz="1632" dirty="0" err="1">
                <a:solidFill>
                  <a:srgbClr val="FFFFFF"/>
                </a:solidFill>
              </a:rPr>
              <a:t>PaaS</a:t>
            </a:r>
            <a:endParaRPr lang="en-US" sz="1632" dirty="0">
              <a:solidFill>
                <a:srgbClr val="FFFFFF"/>
              </a:solidFill>
            </a:endParaRPr>
          </a:p>
        </p:txBody>
      </p:sp>
      <p:sp>
        <p:nvSpPr>
          <p:cNvPr id="23" name="Rectangle 22"/>
          <p:cNvSpPr/>
          <p:nvPr/>
        </p:nvSpPr>
        <p:spPr bwMode="auto">
          <a:xfrm>
            <a:off x="-1629250" y="15617"/>
            <a:ext cx="10666487" cy="990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5999" dirty="0">
              <a:solidFill>
                <a:srgbClr val="FFFFFF"/>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Open Choice at Every Layer</a:t>
            </a:r>
            <a:endParaRPr lang="en-US" dirty="0"/>
          </a:p>
        </p:txBody>
      </p:sp>
      <p:sp>
        <p:nvSpPr>
          <p:cNvPr id="31" name="Left Brace 30"/>
          <p:cNvSpPr/>
          <p:nvPr/>
        </p:nvSpPr>
        <p:spPr>
          <a:xfrm>
            <a:off x="2483639" y="380558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33" name="Rectangle 32"/>
          <p:cNvSpPr/>
          <p:nvPr/>
        </p:nvSpPr>
        <p:spPr>
          <a:xfrm>
            <a:off x="770627" y="3837254"/>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Cluster Orchestration</a:t>
            </a:r>
          </a:p>
        </p:txBody>
      </p:sp>
    </p:spTree>
    <p:extLst>
      <p:ext uri="{BB962C8B-B14F-4D97-AF65-F5344CB8AC3E}">
        <p14:creationId xmlns:p14="http://schemas.microsoft.com/office/powerpoint/2010/main" val="28123784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a:t>A platform for reliable, </a:t>
            </a:r>
            <a:r>
              <a:rPr lang="en-US" sz="2800" dirty="0" err="1"/>
              <a:t>hyperscale</a:t>
            </a:r>
            <a:r>
              <a:rPr lang="en-US" sz="2800" dirty="0"/>
              <a:t>, </a:t>
            </a:r>
            <a:r>
              <a:rPr lang="en-US" sz="2800" dirty="0" err="1"/>
              <a:t>microservice</a:t>
            </a:r>
            <a:r>
              <a:rPr lang="en-US" sz="2800" dirty="0"/>
              <a:t>-based applications</a:t>
            </a:r>
          </a:p>
        </p:txBody>
      </p:sp>
      <p:sp>
        <p:nvSpPr>
          <p:cNvPr id="356" name="Right Arrow 355"/>
          <p:cNvSpPr/>
          <p:nvPr/>
        </p:nvSpPr>
        <p:spPr>
          <a:xfrm rot="5400000">
            <a:off x="1769665" y="3490563"/>
            <a:ext cx="487985" cy="496724"/>
          </a:xfrm>
          <a:prstGeom prst="rightArrow">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57" name="Right Arrow 356"/>
          <p:cNvSpPr/>
          <p:nvPr/>
        </p:nvSpPr>
        <p:spPr>
          <a:xfrm rot="5400000">
            <a:off x="5947458" y="3469442"/>
            <a:ext cx="487985" cy="496724"/>
          </a:xfrm>
          <a:prstGeom prst="rightArrow">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58" name="Right Arrow 357"/>
          <p:cNvSpPr/>
          <p:nvPr/>
        </p:nvSpPr>
        <p:spPr>
          <a:xfrm rot="5400000">
            <a:off x="10059909" y="3478311"/>
            <a:ext cx="487985" cy="496724"/>
          </a:xfrm>
          <a:prstGeom prst="rightArrow">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grpSp>
        <p:nvGrpSpPr>
          <p:cNvPr id="360" name="Group 359"/>
          <p:cNvGrpSpPr/>
          <p:nvPr/>
        </p:nvGrpSpPr>
        <p:grpSpPr>
          <a:xfrm>
            <a:off x="756429" y="4099803"/>
            <a:ext cx="2551624" cy="2056866"/>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224">
                <a:defRPr/>
              </a:pPr>
              <a:r>
                <a:rPr lang="en-US" sz="2400" b="1" kern="0" dirty="0">
                  <a:solidFill>
                    <a:srgbClr val="FFFFFF"/>
                  </a:solidFill>
                  <a:latin typeface="Segoe UI Light"/>
                </a:rPr>
                <a:t>Azure</a:t>
              </a:r>
              <a:r>
                <a:rPr lang="en-US" sz="2400" kern="0" dirty="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224">
                <a:defRPr/>
              </a:pPr>
              <a:r>
                <a:rPr lang="en-US" sz="1000" b="1" kern="0" dirty="0">
                  <a:solidFill>
                    <a:srgbClr val="FFFFFF"/>
                  </a:solidFill>
                  <a:latin typeface="Calibri" panose="020F0502020204030204"/>
                </a:rPr>
                <a:t>Windows</a:t>
              </a:r>
            </a:p>
            <a:p>
              <a:pPr algn="ctr" defTabSz="914224">
                <a:defRPr/>
              </a:pPr>
              <a:r>
                <a:rPr lang="en-US" sz="1000" b="1" kern="0" dirty="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224">
                <a:defRPr/>
              </a:pPr>
              <a:r>
                <a:rPr lang="en-US" sz="1000" b="1" kern="0" dirty="0">
                  <a:solidFill>
                    <a:srgbClr val="FFFFFF"/>
                  </a:solidFill>
                  <a:latin typeface="Calibri" panose="020F0502020204030204"/>
                </a:rPr>
                <a:t>Linux</a:t>
              </a:r>
            </a:p>
          </p:txBody>
        </p:sp>
        <p:pic>
          <p:nvPicPr>
            <p:cNvPr id="364" name="Picture 363"/>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9045890" y="4099803"/>
            <a:ext cx="2551624" cy="2091987"/>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224">
                <a:defRPr/>
              </a:pPr>
              <a:r>
                <a:rPr lang="en-US" sz="2400" b="1" kern="0" dirty="0">
                  <a:solidFill>
                    <a:srgbClr val="FFFFFF"/>
                  </a:solidFill>
                  <a:latin typeface="Segoe UI Light"/>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224">
                <a:defRPr/>
              </a:pPr>
              <a:r>
                <a:rPr lang="en-US" sz="1000" b="1" kern="0" dirty="0">
                  <a:solidFill>
                    <a:srgbClr val="FFFFFF"/>
                  </a:solidFill>
                  <a:latin typeface="Calibri" panose="020F0502020204030204"/>
                </a:rPr>
                <a:t>Windows</a:t>
              </a:r>
            </a:p>
            <a:p>
              <a:pPr algn="ctr" defTabSz="914224">
                <a:defRPr/>
              </a:pPr>
              <a:r>
                <a:rPr lang="en-US" sz="1000" b="1" kern="0" dirty="0">
                  <a:solidFill>
                    <a:srgbClr val="FFFFFF"/>
                  </a:solidFill>
                  <a:latin typeface="Calibri" panose="020F0502020204030204"/>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224">
                <a:defRPr/>
              </a:pPr>
              <a:r>
                <a:rPr lang="en-US" sz="1000" b="1" kern="0" dirty="0">
                  <a:solidFill>
                    <a:srgbClr val="FFFFFF"/>
                  </a:solidFill>
                  <a:latin typeface="Calibri" panose="020F0502020204030204"/>
                </a:rPr>
                <a:t>Linux</a:t>
              </a:r>
            </a:p>
          </p:txBody>
        </p:sp>
        <p:pic>
          <p:nvPicPr>
            <p:cNvPr id="369" name="Picture 368"/>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535343" y="185328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1" name="Hexagon 370"/>
          <p:cNvSpPr/>
          <p:nvPr/>
        </p:nvSpPr>
        <p:spPr>
          <a:xfrm>
            <a:off x="766247" y="198435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2" name="Hexagon 371"/>
          <p:cNvSpPr/>
          <p:nvPr/>
        </p:nvSpPr>
        <p:spPr>
          <a:xfrm>
            <a:off x="535343" y="21199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3" name="Hexagon 372"/>
          <p:cNvSpPr/>
          <p:nvPr/>
        </p:nvSpPr>
        <p:spPr>
          <a:xfrm>
            <a:off x="766247" y="225104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74" name="Straight Connector 373"/>
          <p:cNvCxnSpPr/>
          <p:nvPr/>
        </p:nvCxnSpPr>
        <p:spPr>
          <a:xfrm>
            <a:off x="672781" y="2243949"/>
            <a:ext cx="230904" cy="135618"/>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2781" y="1972713"/>
            <a:ext cx="230904" cy="135618"/>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928" y="2102512"/>
            <a:ext cx="230904" cy="135618"/>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928" y="2243949"/>
            <a:ext cx="230904" cy="135618"/>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929" y="2114151"/>
            <a:ext cx="33" cy="268561"/>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9058" y="2108331"/>
            <a:ext cx="230870" cy="129799"/>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928" y="1966893"/>
            <a:ext cx="230904" cy="14725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2764" y="1997330"/>
            <a:ext cx="33" cy="268561"/>
          </a:xfrm>
          <a:prstGeom prst="line">
            <a:avLst/>
          </a:prstGeom>
          <a:noFill/>
          <a:ln w="6350" cap="flat" cmpd="sng" algn="ctr">
            <a:solidFill>
              <a:srgbClr val="5B9BD5"/>
            </a:solidFill>
            <a:prstDash val="solid"/>
            <a:miter lim="800000"/>
          </a:ln>
          <a:effectLst/>
        </p:spPr>
      </p:cxnSp>
      <p:sp>
        <p:nvSpPr>
          <p:cNvPr id="382" name="Hexagon 381"/>
          <p:cNvSpPr/>
          <p:nvPr/>
        </p:nvSpPr>
        <p:spPr>
          <a:xfrm>
            <a:off x="994297" y="185328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3" name="Hexagon 382"/>
          <p:cNvSpPr/>
          <p:nvPr/>
        </p:nvSpPr>
        <p:spPr>
          <a:xfrm>
            <a:off x="1225201" y="198435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4" name="Hexagon 383"/>
          <p:cNvSpPr/>
          <p:nvPr/>
        </p:nvSpPr>
        <p:spPr>
          <a:xfrm>
            <a:off x="994297" y="21199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5" name="Hexagon 384"/>
          <p:cNvSpPr/>
          <p:nvPr/>
        </p:nvSpPr>
        <p:spPr>
          <a:xfrm>
            <a:off x="1225201" y="225104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86" name="Straight Connector 385"/>
          <p:cNvCxnSpPr/>
          <p:nvPr/>
        </p:nvCxnSpPr>
        <p:spPr>
          <a:xfrm>
            <a:off x="1131736" y="2243949"/>
            <a:ext cx="230904" cy="135618"/>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736" y="1977262"/>
            <a:ext cx="230904" cy="135618"/>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884" y="2102512"/>
            <a:ext cx="230904" cy="135618"/>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884" y="2243949"/>
            <a:ext cx="230904" cy="135618"/>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884" y="2114151"/>
            <a:ext cx="33" cy="268561"/>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8013" y="2108331"/>
            <a:ext cx="230870" cy="129799"/>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884" y="1966893"/>
            <a:ext cx="230904" cy="14725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1718" y="1997330"/>
            <a:ext cx="33" cy="268561"/>
          </a:xfrm>
          <a:prstGeom prst="line">
            <a:avLst/>
          </a:prstGeom>
          <a:noFill/>
          <a:ln w="6350" cap="flat" cmpd="sng" algn="ctr">
            <a:solidFill>
              <a:srgbClr val="5B9BD5"/>
            </a:solidFill>
            <a:prstDash val="solid"/>
            <a:miter lim="800000"/>
          </a:ln>
          <a:effectLst/>
        </p:spPr>
      </p:cxnSp>
      <p:sp>
        <p:nvSpPr>
          <p:cNvPr id="394" name="Hexagon 393"/>
          <p:cNvSpPr/>
          <p:nvPr/>
        </p:nvSpPr>
        <p:spPr>
          <a:xfrm>
            <a:off x="1455738" y="185328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5" name="Hexagon 394"/>
          <p:cNvSpPr/>
          <p:nvPr/>
        </p:nvSpPr>
        <p:spPr>
          <a:xfrm>
            <a:off x="1686642" y="198435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6" name="Hexagon 395"/>
          <p:cNvSpPr/>
          <p:nvPr/>
        </p:nvSpPr>
        <p:spPr>
          <a:xfrm>
            <a:off x="1455738" y="21199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7" name="Hexagon 396"/>
          <p:cNvSpPr/>
          <p:nvPr/>
        </p:nvSpPr>
        <p:spPr>
          <a:xfrm>
            <a:off x="1686642" y="225104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98" name="Straight Connector 397"/>
          <p:cNvCxnSpPr/>
          <p:nvPr/>
        </p:nvCxnSpPr>
        <p:spPr>
          <a:xfrm>
            <a:off x="1593177" y="2243949"/>
            <a:ext cx="230904" cy="135618"/>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3177" y="1972713"/>
            <a:ext cx="230904" cy="135618"/>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20324" y="2102512"/>
            <a:ext cx="230904" cy="135618"/>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20324" y="2243949"/>
            <a:ext cx="230904" cy="135618"/>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20325" y="2114151"/>
            <a:ext cx="33" cy="268561"/>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9454" y="2108331"/>
            <a:ext cx="230870" cy="1297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20324" y="1966893"/>
            <a:ext cx="230904" cy="147257"/>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3159" y="2001878"/>
            <a:ext cx="33" cy="268561"/>
          </a:xfrm>
          <a:prstGeom prst="line">
            <a:avLst/>
          </a:prstGeom>
          <a:noFill/>
          <a:ln w="6350" cap="flat" cmpd="sng" algn="ctr">
            <a:solidFill>
              <a:srgbClr val="5B9BD5"/>
            </a:solidFill>
            <a:prstDash val="solid"/>
            <a:miter lim="800000"/>
          </a:ln>
          <a:effectLst/>
        </p:spPr>
      </p:cxnSp>
      <p:sp>
        <p:nvSpPr>
          <p:cNvPr id="406" name="Hexagon 405"/>
          <p:cNvSpPr/>
          <p:nvPr/>
        </p:nvSpPr>
        <p:spPr>
          <a:xfrm>
            <a:off x="1914693" y="185328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07" name="Hexagon 406"/>
          <p:cNvSpPr/>
          <p:nvPr/>
        </p:nvSpPr>
        <p:spPr>
          <a:xfrm>
            <a:off x="2145597" y="198435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08" name="Hexagon 407"/>
          <p:cNvSpPr/>
          <p:nvPr/>
        </p:nvSpPr>
        <p:spPr>
          <a:xfrm>
            <a:off x="1914693" y="21199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09" name="Hexagon 408"/>
          <p:cNvSpPr/>
          <p:nvPr/>
        </p:nvSpPr>
        <p:spPr>
          <a:xfrm>
            <a:off x="2145597" y="225104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10" name="Straight Connector 409"/>
          <p:cNvCxnSpPr/>
          <p:nvPr/>
        </p:nvCxnSpPr>
        <p:spPr>
          <a:xfrm>
            <a:off x="2052131" y="2243949"/>
            <a:ext cx="230904" cy="135618"/>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2131" y="1972713"/>
            <a:ext cx="230904" cy="135618"/>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9279" y="2102512"/>
            <a:ext cx="230904" cy="135618"/>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9279" y="2243949"/>
            <a:ext cx="230904" cy="135618"/>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9279" y="2109603"/>
            <a:ext cx="33" cy="268561"/>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8408" y="2108331"/>
            <a:ext cx="230870" cy="1297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9279" y="1966893"/>
            <a:ext cx="230904" cy="147257"/>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2114" y="2001878"/>
            <a:ext cx="33" cy="268561"/>
          </a:xfrm>
          <a:prstGeom prst="line">
            <a:avLst/>
          </a:prstGeom>
          <a:noFill/>
          <a:ln w="6350" cap="flat" cmpd="sng" algn="ctr">
            <a:solidFill>
              <a:srgbClr val="5B9BD5"/>
            </a:solidFill>
            <a:prstDash val="solid"/>
            <a:miter lim="800000"/>
          </a:ln>
          <a:effectLst/>
        </p:spPr>
      </p:cxnSp>
      <p:sp>
        <p:nvSpPr>
          <p:cNvPr id="418" name="Hexagon 417"/>
          <p:cNvSpPr/>
          <p:nvPr/>
        </p:nvSpPr>
        <p:spPr>
          <a:xfrm>
            <a:off x="2373647" y="185328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19" name="Hexagon 418"/>
          <p:cNvSpPr/>
          <p:nvPr/>
        </p:nvSpPr>
        <p:spPr>
          <a:xfrm>
            <a:off x="2600881" y="198435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0" name="Hexagon 419"/>
          <p:cNvSpPr/>
          <p:nvPr/>
        </p:nvSpPr>
        <p:spPr>
          <a:xfrm>
            <a:off x="2373647" y="21199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1" name="Hexagon 420"/>
          <p:cNvSpPr/>
          <p:nvPr/>
        </p:nvSpPr>
        <p:spPr>
          <a:xfrm>
            <a:off x="2600881" y="225104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22" name="Straight Connector 421"/>
          <p:cNvCxnSpPr/>
          <p:nvPr/>
        </p:nvCxnSpPr>
        <p:spPr>
          <a:xfrm>
            <a:off x="2507415" y="2243949"/>
            <a:ext cx="230904" cy="135618"/>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7415" y="1972713"/>
            <a:ext cx="230904" cy="135618"/>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562" y="2102512"/>
            <a:ext cx="230904" cy="135618"/>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562" y="2243949"/>
            <a:ext cx="230904" cy="135618"/>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563" y="2114151"/>
            <a:ext cx="33" cy="268561"/>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692" y="2108331"/>
            <a:ext cx="230870" cy="129799"/>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562" y="1966893"/>
            <a:ext cx="230904" cy="14725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1068" y="1997330"/>
            <a:ext cx="33" cy="268561"/>
          </a:xfrm>
          <a:prstGeom prst="line">
            <a:avLst/>
          </a:prstGeom>
          <a:noFill/>
          <a:ln w="6350" cap="flat" cmpd="sng" algn="ctr">
            <a:solidFill>
              <a:srgbClr val="5B9BD5"/>
            </a:solidFill>
            <a:prstDash val="solid"/>
            <a:miter lim="800000"/>
          </a:ln>
          <a:effectLst/>
        </p:spPr>
      </p:cxnSp>
      <p:sp>
        <p:nvSpPr>
          <p:cNvPr id="430" name="Hexagon 429"/>
          <p:cNvSpPr/>
          <p:nvPr/>
        </p:nvSpPr>
        <p:spPr>
          <a:xfrm>
            <a:off x="2828931" y="185328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1" name="Hexagon 430"/>
          <p:cNvSpPr/>
          <p:nvPr/>
        </p:nvSpPr>
        <p:spPr>
          <a:xfrm>
            <a:off x="3059835" y="198435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2" name="Hexagon 431"/>
          <p:cNvSpPr/>
          <p:nvPr/>
        </p:nvSpPr>
        <p:spPr>
          <a:xfrm>
            <a:off x="2828931" y="21199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3" name="Hexagon 432"/>
          <p:cNvSpPr/>
          <p:nvPr/>
        </p:nvSpPr>
        <p:spPr>
          <a:xfrm>
            <a:off x="3059835" y="225104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34" name="Straight Connector 433"/>
          <p:cNvCxnSpPr/>
          <p:nvPr/>
        </p:nvCxnSpPr>
        <p:spPr>
          <a:xfrm>
            <a:off x="2966370" y="2243949"/>
            <a:ext cx="230904" cy="135618"/>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6370" y="1972713"/>
            <a:ext cx="230904" cy="135618"/>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517" y="2102512"/>
            <a:ext cx="230904" cy="135618"/>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517" y="2243949"/>
            <a:ext cx="230904" cy="135618"/>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518" y="2114151"/>
            <a:ext cx="33" cy="268561"/>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647" y="2108331"/>
            <a:ext cx="230870" cy="129799"/>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517" y="1966893"/>
            <a:ext cx="230904" cy="14725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6352" y="1997330"/>
            <a:ext cx="33" cy="268561"/>
          </a:xfrm>
          <a:prstGeom prst="line">
            <a:avLst/>
          </a:prstGeom>
          <a:noFill/>
          <a:ln w="6350" cap="flat" cmpd="sng" algn="ctr">
            <a:solidFill>
              <a:srgbClr val="5B9BD5"/>
            </a:solidFill>
            <a:prstDash val="solid"/>
            <a:miter lim="800000"/>
          </a:ln>
          <a:effectLst/>
        </p:spPr>
      </p:cxnSp>
      <p:sp>
        <p:nvSpPr>
          <p:cNvPr id="442" name="Hexagon 441"/>
          <p:cNvSpPr/>
          <p:nvPr/>
        </p:nvSpPr>
        <p:spPr>
          <a:xfrm>
            <a:off x="3290372" y="185328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3" name="Hexagon 442"/>
          <p:cNvSpPr/>
          <p:nvPr/>
        </p:nvSpPr>
        <p:spPr>
          <a:xfrm>
            <a:off x="3521276" y="198435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4" name="Hexagon 443"/>
          <p:cNvSpPr/>
          <p:nvPr/>
        </p:nvSpPr>
        <p:spPr>
          <a:xfrm>
            <a:off x="3290372" y="21199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5" name="Hexagon 444"/>
          <p:cNvSpPr/>
          <p:nvPr/>
        </p:nvSpPr>
        <p:spPr>
          <a:xfrm>
            <a:off x="3521276" y="225104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46" name="Straight Connector 445"/>
          <p:cNvCxnSpPr/>
          <p:nvPr/>
        </p:nvCxnSpPr>
        <p:spPr>
          <a:xfrm>
            <a:off x="3427810" y="2243949"/>
            <a:ext cx="230904" cy="135618"/>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810" y="1972713"/>
            <a:ext cx="230904" cy="13561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957" y="2102512"/>
            <a:ext cx="230904" cy="135618"/>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957" y="2243949"/>
            <a:ext cx="230904" cy="13561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959" y="2114151"/>
            <a:ext cx="33" cy="268561"/>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4087" y="2108331"/>
            <a:ext cx="230870" cy="129799"/>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957" y="1966893"/>
            <a:ext cx="230904" cy="14725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793" y="1997330"/>
            <a:ext cx="33" cy="268561"/>
          </a:xfrm>
          <a:prstGeom prst="line">
            <a:avLst/>
          </a:prstGeom>
          <a:noFill/>
          <a:ln w="6350" cap="flat" cmpd="sng" algn="ctr">
            <a:solidFill>
              <a:srgbClr val="5B9BD5"/>
            </a:solidFill>
            <a:prstDash val="solid"/>
            <a:miter lim="800000"/>
          </a:ln>
          <a:effectLst/>
        </p:spPr>
      </p:cxnSp>
      <p:sp>
        <p:nvSpPr>
          <p:cNvPr id="454" name="Hexagon 453"/>
          <p:cNvSpPr/>
          <p:nvPr/>
        </p:nvSpPr>
        <p:spPr>
          <a:xfrm>
            <a:off x="3753482" y="185328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5" name="Hexagon 454"/>
          <p:cNvSpPr/>
          <p:nvPr/>
        </p:nvSpPr>
        <p:spPr>
          <a:xfrm>
            <a:off x="3984386" y="198435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6" name="Hexagon 455"/>
          <p:cNvSpPr/>
          <p:nvPr/>
        </p:nvSpPr>
        <p:spPr>
          <a:xfrm>
            <a:off x="3753482" y="21199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7" name="Hexagon 456"/>
          <p:cNvSpPr/>
          <p:nvPr/>
        </p:nvSpPr>
        <p:spPr>
          <a:xfrm>
            <a:off x="3984386" y="225104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58" name="Straight Connector 457"/>
          <p:cNvCxnSpPr/>
          <p:nvPr/>
        </p:nvCxnSpPr>
        <p:spPr>
          <a:xfrm>
            <a:off x="3890920" y="2243949"/>
            <a:ext cx="230904" cy="135618"/>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920" y="1972713"/>
            <a:ext cx="230904" cy="13561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354" y="2107842"/>
            <a:ext cx="230904" cy="135618"/>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354" y="2249280"/>
            <a:ext cx="230904" cy="13561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573" y="2119482"/>
            <a:ext cx="33" cy="268561"/>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7197" y="2108331"/>
            <a:ext cx="230870" cy="129799"/>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354" y="1972223"/>
            <a:ext cx="230904" cy="14725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903" y="1997330"/>
            <a:ext cx="33" cy="268561"/>
          </a:xfrm>
          <a:prstGeom prst="line">
            <a:avLst/>
          </a:prstGeom>
          <a:noFill/>
          <a:ln w="6350" cap="flat" cmpd="sng" algn="ctr">
            <a:solidFill>
              <a:srgbClr val="5B9BD5"/>
            </a:solidFill>
            <a:prstDash val="solid"/>
            <a:miter lim="800000"/>
          </a:ln>
          <a:effectLst/>
        </p:spPr>
      </p:cxnSp>
      <p:sp>
        <p:nvSpPr>
          <p:cNvPr id="466" name="Hexagon 465"/>
          <p:cNvSpPr/>
          <p:nvPr/>
        </p:nvSpPr>
        <p:spPr>
          <a:xfrm>
            <a:off x="4215275" y="18546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67" name="Hexagon 466"/>
          <p:cNvSpPr/>
          <p:nvPr/>
        </p:nvSpPr>
        <p:spPr>
          <a:xfrm>
            <a:off x="4446179" y="198567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68" name="Hexagon 467"/>
          <p:cNvSpPr/>
          <p:nvPr/>
        </p:nvSpPr>
        <p:spPr>
          <a:xfrm>
            <a:off x="4215275" y="2121293"/>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69" name="Hexagon 468"/>
          <p:cNvSpPr/>
          <p:nvPr/>
        </p:nvSpPr>
        <p:spPr>
          <a:xfrm>
            <a:off x="4446179" y="225691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70" name="Straight Connector 469"/>
          <p:cNvCxnSpPr/>
          <p:nvPr/>
        </p:nvCxnSpPr>
        <p:spPr>
          <a:xfrm>
            <a:off x="4352713" y="2245270"/>
            <a:ext cx="230904" cy="135618"/>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713" y="1974034"/>
            <a:ext cx="230904" cy="13561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860" y="2103832"/>
            <a:ext cx="230904" cy="135618"/>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860" y="2245270"/>
            <a:ext cx="230904" cy="13561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861" y="2115472"/>
            <a:ext cx="33" cy="268561"/>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990" y="2109652"/>
            <a:ext cx="230870" cy="129799"/>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860" y="1968213"/>
            <a:ext cx="230904" cy="14725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696" y="1998650"/>
            <a:ext cx="33" cy="268561"/>
          </a:xfrm>
          <a:prstGeom prst="line">
            <a:avLst/>
          </a:prstGeom>
          <a:noFill/>
          <a:ln w="6350" cap="flat" cmpd="sng" algn="ctr">
            <a:solidFill>
              <a:srgbClr val="5B9BD5"/>
            </a:solidFill>
            <a:prstDash val="solid"/>
            <a:miter lim="800000"/>
          </a:ln>
          <a:effectLst/>
        </p:spPr>
      </p:cxnSp>
      <p:sp>
        <p:nvSpPr>
          <p:cNvPr id="478" name="Hexagon 477"/>
          <p:cNvSpPr/>
          <p:nvPr/>
        </p:nvSpPr>
        <p:spPr>
          <a:xfrm>
            <a:off x="4674229" y="18546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79" name="Hexagon 478"/>
          <p:cNvSpPr/>
          <p:nvPr/>
        </p:nvSpPr>
        <p:spPr>
          <a:xfrm>
            <a:off x="4905133" y="198567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0" name="Hexagon 479"/>
          <p:cNvSpPr/>
          <p:nvPr/>
        </p:nvSpPr>
        <p:spPr>
          <a:xfrm>
            <a:off x="4674229" y="2121293"/>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1" name="Hexagon 480"/>
          <p:cNvSpPr/>
          <p:nvPr/>
        </p:nvSpPr>
        <p:spPr>
          <a:xfrm>
            <a:off x="4905133" y="225691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82" name="Straight Connector 481"/>
          <p:cNvCxnSpPr/>
          <p:nvPr/>
        </p:nvCxnSpPr>
        <p:spPr>
          <a:xfrm>
            <a:off x="4811668" y="2245270"/>
            <a:ext cx="230904" cy="135618"/>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668" y="1974034"/>
            <a:ext cx="230904" cy="13561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816" y="2103832"/>
            <a:ext cx="230904" cy="135618"/>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816" y="2245270"/>
            <a:ext cx="230904" cy="135618"/>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816" y="2115472"/>
            <a:ext cx="33" cy="268561"/>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945" y="2109652"/>
            <a:ext cx="230870" cy="129799"/>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816" y="1968213"/>
            <a:ext cx="230904" cy="14725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650" y="1998650"/>
            <a:ext cx="33" cy="268561"/>
          </a:xfrm>
          <a:prstGeom prst="line">
            <a:avLst/>
          </a:prstGeom>
          <a:noFill/>
          <a:ln w="6350" cap="flat" cmpd="sng" algn="ctr">
            <a:solidFill>
              <a:srgbClr val="5B9BD5"/>
            </a:solidFill>
            <a:prstDash val="solid"/>
            <a:miter lim="800000"/>
          </a:ln>
          <a:effectLst/>
        </p:spPr>
      </p:cxnSp>
      <p:sp>
        <p:nvSpPr>
          <p:cNvPr id="490" name="Hexagon 489"/>
          <p:cNvSpPr/>
          <p:nvPr/>
        </p:nvSpPr>
        <p:spPr>
          <a:xfrm>
            <a:off x="5135670" y="18546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1" name="Hexagon 490"/>
          <p:cNvSpPr/>
          <p:nvPr/>
        </p:nvSpPr>
        <p:spPr>
          <a:xfrm>
            <a:off x="5366574" y="198567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2" name="Hexagon 491"/>
          <p:cNvSpPr/>
          <p:nvPr/>
        </p:nvSpPr>
        <p:spPr>
          <a:xfrm>
            <a:off x="5135670" y="2121293"/>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3" name="Hexagon 492"/>
          <p:cNvSpPr/>
          <p:nvPr/>
        </p:nvSpPr>
        <p:spPr>
          <a:xfrm>
            <a:off x="5366574" y="225236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94" name="Straight Connector 493"/>
          <p:cNvCxnSpPr/>
          <p:nvPr/>
        </p:nvCxnSpPr>
        <p:spPr>
          <a:xfrm>
            <a:off x="5273109" y="2245270"/>
            <a:ext cx="230904" cy="135618"/>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3109" y="1974034"/>
            <a:ext cx="230904" cy="135618"/>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6100" y="2103832"/>
            <a:ext cx="230904" cy="135618"/>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6100" y="2245270"/>
            <a:ext cx="230904" cy="135618"/>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257" y="2115472"/>
            <a:ext cx="33" cy="268561"/>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386" y="2109652"/>
            <a:ext cx="230870" cy="129799"/>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6100" y="1968213"/>
            <a:ext cx="230904" cy="14725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3091" y="1998650"/>
            <a:ext cx="33" cy="268561"/>
          </a:xfrm>
          <a:prstGeom prst="line">
            <a:avLst/>
          </a:prstGeom>
          <a:noFill/>
          <a:ln w="6350" cap="flat" cmpd="sng" algn="ctr">
            <a:solidFill>
              <a:srgbClr val="5B9BD5"/>
            </a:solidFill>
            <a:prstDash val="solid"/>
            <a:miter lim="800000"/>
          </a:ln>
          <a:effectLst/>
        </p:spPr>
      </p:cxnSp>
      <p:sp>
        <p:nvSpPr>
          <p:cNvPr id="502" name="Hexagon 501"/>
          <p:cNvSpPr/>
          <p:nvPr/>
        </p:nvSpPr>
        <p:spPr>
          <a:xfrm>
            <a:off x="5595108" y="185005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3" name="Hexagon 502"/>
          <p:cNvSpPr/>
          <p:nvPr/>
        </p:nvSpPr>
        <p:spPr>
          <a:xfrm>
            <a:off x="5826012" y="198567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4" name="Hexagon 503"/>
          <p:cNvSpPr/>
          <p:nvPr/>
        </p:nvSpPr>
        <p:spPr>
          <a:xfrm>
            <a:off x="5595108" y="2121293"/>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5" name="Hexagon 504"/>
          <p:cNvSpPr/>
          <p:nvPr/>
        </p:nvSpPr>
        <p:spPr>
          <a:xfrm>
            <a:off x="5826012" y="225236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06" name="Straight Connector 505"/>
          <p:cNvCxnSpPr/>
          <p:nvPr/>
        </p:nvCxnSpPr>
        <p:spPr>
          <a:xfrm>
            <a:off x="5732547" y="2245270"/>
            <a:ext cx="230904" cy="135618"/>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547" y="1974034"/>
            <a:ext cx="230904" cy="135618"/>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95" y="2103832"/>
            <a:ext cx="230904" cy="135618"/>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95" y="2245270"/>
            <a:ext cx="230904" cy="135618"/>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95" y="2115472"/>
            <a:ext cx="33" cy="268561"/>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824" y="2109652"/>
            <a:ext cx="230870" cy="129799"/>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95" y="1968213"/>
            <a:ext cx="230904" cy="14725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529" y="1998650"/>
            <a:ext cx="33" cy="268561"/>
          </a:xfrm>
          <a:prstGeom prst="line">
            <a:avLst/>
          </a:prstGeom>
          <a:noFill/>
          <a:ln w="6350" cap="flat" cmpd="sng" algn="ctr">
            <a:solidFill>
              <a:srgbClr val="5B9BD5"/>
            </a:solidFill>
            <a:prstDash val="solid"/>
            <a:miter lim="800000"/>
          </a:ln>
          <a:effectLst/>
        </p:spPr>
      </p:cxnSp>
      <p:sp>
        <p:nvSpPr>
          <p:cNvPr id="514" name="Hexagon 513"/>
          <p:cNvSpPr/>
          <p:nvPr/>
        </p:nvSpPr>
        <p:spPr>
          <a:xfrm>
            <a:off x="6054064" y="18546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5" name="Hexagon 514"/>
          <p:cNvSpPr/>
          <p:nvPr/>
        </p:nvSpPr>
        <p:spPr>
          <a:xfrm>
            <a:off x="6284968" y="198567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6" name="Hexagon 515"/>
          <p:cNvSpPr/>
          <p:nvPr/>
        </p:nvSpPr>
        <p:spPr>
          <a:xfrm>
            <a:off x="6054064" y="2121293"/>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7" name="Hexagon 516"/>
          <p:cNvSpPr/>
          <p:nvPr/>
        </p:nvSpPr>
        <p:spPr>
          <a:xfrm>
            <a:off x="6284968" y="225236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18" name="Straight Connector 517"/>
          <p:cNvCxnSpPr/>
          <p:nvPr/>
        </p:nvCxnSpPr>
        <p:spPr>
          <a:xfrm>
            <a:off x="6191502" y="2245270"/>
            <a:ext cx="230904" cy="135618"/>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502" y="1978583"/>
            <a:ext cx="230904" cy="135618"/>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49" y="2103832"/>
            <a:ext cx="230904" cy="135618"/>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49" y="2245270"/>
            <a:ext cx="230904" cy="135618"/>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50" y="2115472"/>
            <a:ext cx="33" cy="268561"/>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9" y="2109652"/>
            <a:ext cx="230870" cy="129799"/>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49" y="1968213"/>
            <a:ext cx="230904" cy="147257"/>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5" y="1998650"/>
            <a:ext cx="33" cy="268561"/>
          </a:xfrm>
          <a:prstGeom prst="line">
            <a:avLst/>
          </a:prstGeom>
          <a:noFill/>
          <a:ln w="6350" cap="flat" cmpd="sng" algn="ctr">
            <a:solidFill>
              <a:srgbClr val="5B9BD5"/>
            </a:solidFill>
            <a:prstDash val="solid"/>
            <a:miter lim="800000"/>
          </a:ln>
          <a:effectLst/>
        </p:spPr>
      </p:cxnSp>
      <p:sp>
        <p:nvSpPr>
          <p:cNvPr id="526" name="Hexagon 525"/>
          <p:cNvSpPr/>
          <p:nvPr/>
        </p:nvSpPr>
        <p:spPr>
          <a:xfrm>
            <a:off x="6517174" y="18546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27" name="Hexagon 526"/>
          <p:cNvSpPr/>
          <p:nvPr/>
        </p:nvSpPr>
        <p:spPr>
          <a:xfrm>
            <a:off x="6748078" y="198567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28" name="Hexagon 527"/>
          <p:cNvSpPr/>
          <p:nvPr/>
        </p:nvSpPr>
        <p:spPr>
          <a:xfrm>
            <a:off x="6517174" y="2121293"/>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29" name="Hexagon 528"/>
          <p:cNvSpPr/>
          <p:nvPr/>
        </p:nvSpPr>
        <p:spPr>
          <a:xfrm>
            <a:off x="6748078" y="225236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30" name="Straight Connector 529"/>
          <p:cNvCxnSpPr/>
          <p:nvPr/>
        </p:nvCxnSpPr>
        <p:spPr>
          <a:xfrm>
            <a:off x="6654612" y="2245270"/>
            <a:ext cx="230904" cy="135618"/>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12" y="1974034"/>
            <a:ext cx="230904" cy="135618"/>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760" y="2103832"/>
            <a:ext cx="230904" cy="135618"/>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760" y="2245270"/>
            <a:ext cx="230904" cy="135618"/>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760" y="2115472"/>
            <a:ext cx="33" cy="268561"/>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889" y="2109652"/>
            <a:ext cx="230870" cy="129799"/>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760" y="1968213"/>
            <a:ext cx="230904" cy="147257"/>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05" y="1998650"/>
            <a:ext cx="33" cy="268561"/>
          </a:xfrm>
          <a:prstGeom prst="line">
            <a:avLst/>
          </a:prstGeom>
          <a:noFill/>
          <a:ln w="6350" cap="flat" cmpd="sng" algn="ctr">
            <a:solidFill>
              <a:srgbClr val="5B9BD5"/>
            </a:solidFill>
            <a:prstDash val="solid"/>
            <a:miter lim="800000"/>
          </a:ln>
          <a:effectLst/>
        </p:spPr>
      </p:cxnSp>
      <p:sp>
        <p:nvSpPr>
          <p:cNvPr id="538" name="Hexagon 537"/>
          <p:cNvSpPr/>
          <p:nvPr/>
        </p:nvSpPr>
        <p:spPr>
          <a:xfrm>
            <a:off x="6978614" y="18546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39" name="Hexagon 538"/>
          <p:cNvSpPr/>
          <p:nvPr/>
        </p:nvSpPr>
        <p:spPr>
          <a:xfrm>
            <a:off x="7209519" y="198567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0" name="Hexagon 539"/>
          <p:cNvSpPr/>
          <p:nvPr/>
        </p:nvSpPr>
        <p:spPr>
          <a:xfrm>
            <a:off x="6978614" y="2121293"/>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1" name="Hexagon 540"/>
          <p:cNvSpPr/>
          <p:nvPr/>
        </p:nvSpPr>
        <p:spPr>
          <a:xfrm>
            <a:off x="7209519" y="225236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42" name="Straight Connector 541"/>
          <p:cNvCxnSpPr/>
          <p:nvPr/>
        </p:nvCxnSpPr>
        <p:spPr>
          <a:xfrm>
            <a:off x="7116053" y="2245270"/>
            <a:ext cx="230904" cy="135618"/>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053" y="1974034"/>
            <a:ext cx="230904" cy="135618"/>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6872" y="2103832"/>
            <a:ext cx="230904" cy="135618"/>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6872" y="2245270"/>
            <a:ext cx="230904" cy="135618"/>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201" y="2115472"/>
            <a:ext cx="33" cy="268561"/>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330" y="2109652"/>
            <a:ext cx="230870" cy="129799"/>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6872" y="1968213"/>
            <a:ext cx="230904" cy="147257"/>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035" y="1998650"/>
            <a:ext cx="33" cy="268561"/>
          </a:xfrm>
          <a:prstGeom prst="line">
            <a:avLst/>
          </a:prstGeom>
          <a:noFill/>
          <a:ln w="6350" cap="flat" cmpd="sng" algn="ctr">
            <a:solidFill>
              <a:srgbClr val="5B9BD5"/>
            </a:solidFill>
            <a:prstDash val="solid"/>
            <a:miter lim="800000"/>
          </a:ln>
          <a:effectLst/>
        </p:spPr>
      </p:cxnSp>
      <p:sp>
        <p:nvSpPr>
          <p:cNvPr id="550" name="Hexagon 549"/>
          <p:cNvSpPr/>
          <p:nvPr/>
        </p:nvSpPr>
        <p:spPr>
          <a:xfrm>
            <a:off x="7441241" y="18546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1" name="Hexagon 550"/>
          <p:cNvSpPr/>
          <p:nvPr/>
        </p:nvSpPr>
        <p:spPr>
          <a:xfrm>
            <a:off x="7672145" y="198567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2" name="Hexagon 551"/>
          <p:cNvSpPr/>
          <p:nvPr/>
        </p:nvSpPr>
        <p:spPr>
          <a:xfrm>
            <a:off x="7441241" y="2121293"/>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3" name="Hexagon 552"/>
          <p:cNvSpPr/>
          <p:nvPr/>
        </p:nvSpPr>
        <p:spPr>
          <a:xfrm>
            <a:off x="7672145" y="225236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54" name="Straight Connector 553"/>
          <p:cNvCxnSpPr/>
          <p:nvPr/>
        </p:nvCxnSpPr>
        <p:spPr>
          <a:xfrm>
            <a:off x="7578679" y="2245270"/>
            <a:ext cx="230904" cy="135618"/>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679" y="1974034"/>
            <a:ext cx="230904" cy="135618"/>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156" y="2103832"/>
            <a:ext cx="230904" cy="135618"/>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156" y="2245270"/>
            <a:ext cx="230904" cy="135618"/>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156" y="2115472"/>
            <a:ext cx="33" cy="268561"/>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4956" y="2109652"/>
            <a:ext cx="230870" cy="129799"/>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156" y="1968213"/>
            <a:ext cx="230904" cy="147257"/>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662" y="1998650"/>
            <a:ext cx="33" cy="268561"/>
          </a:xfrm>
          <a:prstGeom prst="line">
            <a:avLst/>
          </a:prstGeom>
          <a:noFill/>
          <a:ln w="6350" cap="flat" cmpd="sng" algn="ctr">
            <a:solidFill>
              <a:srgbClr val="5B9BD5"/>
            </a:solidFill>
            <a:prstDash val="solid"/>
            <a:miter lim="800000"/>
          </a:ln>
          <a:effectLst/>
        </p:spPr>
      </p:cxnSp>
      <p:sp>
        <p:nvSpPr>
          <p:cNvPr id="562" name="Hexagon 561"/>
          <p:cNvSpPr/>
          <p:nvPr/>
        </p:nvSpPr>
        <p:spPr>
          <a:xfrm>
            <a:off x="7901801" y="185814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3" name="Hexagon 562"/>
          <p:cNvSpPr/>
          <p:nvPr/>
        </p:nvSpPr>
        <p:spPr>
          <a:xfrm>
            <a:off x="8132705" y="198921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4" name="Hexagon 563"/>
          <p:cNvSpPr/>
          <p:nvPr/>
        </p:nvSpPr>
        <p:spPr>
          <a:xfrm>
            <a:off x="7901801" y="212483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5" name="Hexagon 564"/>
          <p:cNvSpPr/>
          <p:nvPr/>
        </p:nvSpPr>
        <p:spPr>
          <a:xfrm>
            <a:off x="8132705" y="22559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66" name="Straight Connector 565"/>
          <p:cNvCxnSpPr/>
          <p:nvPr/>
        </p:nvCxnSpPr>
        <p:spPr>
          <a:xfrm>
            <a:off x="8039239" y="2248814"/>
            <a:ext cx="230904" cy="135618"/>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239" y="1977577"/>
            <a:ext cx="230904" cy="135618"/>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388" y="2107376"/>
            <a:ext cx="230904" cy="135618"/>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388" y="2248814"/>
            <a:ext cx="230904" cy="135618"/>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388" y="2119016"/>
            <a:ext cx="33" cy="268561"/>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516" y="2113195"/>
            <a:ext cx="230870" cy="129799"/>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388" y="1971757"/>
            <a:ext cx="230904" cy="14725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222" y="2006742"/>
            <a:ext cx="33" cy="268561"/>
          </a:xfrm>
          <a:prstGeom prst="line">
            <a:avLst/>
          </a:prstGeom>
          <a:noFill/>
          <a:ln w="6350" cap="flat" cmpd="sng" algn="ctr">
            <a:solidFill>
              <a:srgbClr val="5B9BD5"/>
            </a:solidFill>
            <a:prstDash val="solid"/>
            <a:miter lim="800000"/>
          </a:ln>
          <a:effectLst/>
        </p:spPr>
      </p:cxnSp>
      <p:sp>
        <p:nvSpPr>
          <p:cNvPr id="574" name="Hexagon 573"/>
          <p:cNvSpPr/>
          <p:nvPr/>
        </p:nvSpPr>
        <p:spPr>
          <a:xfrm>
            <a:off x="8360756" y="185814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5" name="Hexagon 574"/>
          <p:cNvSpPr/>
          <p:nvPr/>
        </p:nvSpPr>
        <p:spPr>
          <a:xfrm>
            <a:off x="8587989" y="198921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6" name="Hexagon 575"/>
          <p:cNvSpPr/>
          <p:nvPr/>
        </p:nvSpPr>
        <p:spPr>
          <a:xfrm>
            <a:off x="8360756" y="212483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7" name="Hexagon 576"/>
          <p:cNvSpPr/>
          <p:nvPr/>
        </p:nvSpPr>
        <p:spPr>
          <a:xfrm>
            <a:off x="8587989" y="22559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78" name="Straight Connector 577"/>
          <p:cNvCxnSpPr/>
          <p:nvPr/>
        </p:nvCxnSpPr>
        <p:spPr>
          <a:xfrm>
            <a:off x="8498195" y="2248814"/>
            <a:ext cx="230904" cy="135618"/>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195" y="1977577"/>
            <a:ext cx="230904" cy="135618"/>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1671" y="2107376"/>
            <a:ext cx="230904" cy="135618"/>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1671" y="2248814"/>
            <a:ext cx="230904" cy="135618"/>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1671" y="2119016"/>
            <a:ext cx="33" cy="268561"/>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472" y="2113195"/>
            <a:ext cx="230870" cy="129799"/>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1671" y="1971757"/>
            <a:ext cx="230904" cy="147257"/>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177" y="2002195"/>
            <a:ext cx="33" cy="268561"/>
          </a:xfrm>
          <a:prstGeom prst="line">
            <a:avLst/>
          </a:prstGeom>
          <a:noFill/>
          <a:ln w="6350" cap="flat" cmpd="sng" algn="ctr">
            <a:solidFill>
              <a:srgbClr val="5B9BD5"/>
            </a:solidFill>
            <a:prstDash val="solid"/>
            <a:miter lim="800000"/>
          </a:ln>
          <a:effectLst/>
        </p:spPr>
      </p:cxnSp>
      <p:sp>
        <p:nvSpPr>
          <p:cNvPr id="586" name="Hexagon 585"/>
          <p:cNvSpPr/>
          <p:nvPr/>
        </p:nvSpPr>
        <p:spPr>
          <a:xfrm>
            <a:off x="8818525" y="185814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87" name="Hexagon 586"/>
          <p:cNvSpPr/>
          <p:nvPr/>
        </p:nvSpPr>
        <p:spPr>
          <a:xfrm>
            <a:off x="9045758" y="198921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88" name="Hexagon 587"/>
          <p:cNvSpPr/>
          <p:nvPr/>
        </p:nvSpPr>
        <p:spPr>
          <a:xfrm>
            <a:off x="8818525" y="212483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89" name="Hexagon 588"/>
          <p:cNvSpPr/>
          <p:nvPr/>
        </p:nvSpPr>
        <p:spPr>
          <a:xfrm>
            <a:off x="9045758" y="22559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90" name="Straight Connector 589"/>
          <p:cNvCxnSpPr/>
          <p:nvPr/>
        </p:nvCxnSpPr>
        <p:spPr>
          <a:xfrm>
            <a:off x="8955964" y="2248814"/>
            <a:ext cx="230904" cy="135618"/>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5964" y="1977577"/>
            <a:ext cx="230904" cy="135618"/>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6973" y="2107376"/>
            <a:ext cx="230904" cy="135618"/>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6973" y="2248814"/>
            <a:ext cx="230904" cy="135618"/>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440" y="2119016"/>
            <a:ext cx="33" cy="268561"/>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241" y="2113195"/>
            <a:ext cx="230870" cy="129799"/>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6973" y="1971757"/>
            <a:ext cx="230904" cy="147257"/>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5946" y="2002195"/>
            <a:ext cx="33" cy="268561"/>
          </a:xfrm>
          <a:prstGeom prst="line">
            <a:avLst/>
          </a:prstGeom>
          <a:noFill/>
          <a:ln w="6350" cap="flat" cmpd="sng" algn="ctr">
            <a:solidFill>
              <a:srgbClr val="5B9BD5"/>
            </a:solidFill>
            <a:prstDash val="solid"/>
            <a:miter lim="800000"/>
          </a:ln>
          <a:effectLst/>
        </p:spPr>
      </p:cxnSp>
      <p:sp>
        <p:nvSpPr>
          <p:cNvPr id="598" name="Hexagon 597"/>
          <p:cNvSpPr/>
          <p:nvPr/>
        </p:nvSpPr>
        <p:spPr>
          <a:xfrm>
            <a:off x="9271105" y="185814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99" name="Hexagon 598"/>
          <p:cNvSpPr/>
          <p:nvPr/>
        </p:nvSpPr>
        <p:spPr>
          <a:xfrm>
            <a:off x="9502010" y="198921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0" name="Hexagon 599"/>
          <p:cNvSpPr/>
          <p:nvPr/>
        </p:nvSpPr>
        <p:spPr>
          <a:xfrm>
            <a:off x="9271105" y="212483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1" name="Hexagon 600"/>
          <p:cNvSpPr/>
          <p:nvPr/>
        </p:nvSpPr>
        <p:spPr>
          <a:xfrm>
            <a:off x="9502010" y="22559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02" name="Straight Connector 601"/>
          <p:cNvCxnSpPr/>
          <p:nvPr/>
        </p:nvCxnSpPr>
        <p:spPr>
          <a:xfrm>
            <a:off x="9408544" y="2248814"/>
            <a:ext cx="230904" cy="135618"/>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544" y="1977577"/>
            <a:ext cx="230904" cy="135618"/>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5691" y="2107376"/>
            <a:ext cx="230904" cy="135618"/>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5691" y="2248814"/>
            <a:ext cx="230904" cy="135618"/>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5692" y="2119016"/>
            <a:ext cx="33" cy="268561"/>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4821" y="2113195"/>
            <a:ext cx="230870" cy="129799"/>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5691" y="1971757"/>
            <a:ext cx="230904" cy="147257"/>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526" y="2002195"/>
            <a:ext cx="33" cy="268561"/>
          </a:xfrm>
          <a:prstGeom prst="line">
            <a:avLst/>
          </a:prstGeom>
          <a:noFill/>
          <a:ln w="6350" cap="flat" cmpd="sng" algn="ctr">
            <a:solidFill>
              <a:srgbClr val="5B9BD5"/>
            </a:solidFill>
            <a:prstDash val="solid"/>
            <a:miter lim="800000"/>
          </a:ln>
          <a:effectLst/>
        </p:spPr>
      </p:cxnSp>
      <p:sp>
        <p:nvSpPr>
          <p:cNvPr id="610" name="Hexagon 609"/>
          <p:cNvSpPr/>
          <p:nvPr/>
        </p:nvSpPr>
        <p:spPr>
          <a:xfrm>
            <a:off x="9730060" y="185814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1" name="Hexagon 610"/>
          <p:cNvSpPr/>
          <p:nvPr/>
        </p:nvSpPr>
        <p:spPr>
          <a:xfrm>
            <a:off x="9960964" y="198921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2" name="Hexagon 611"/>
          <p:cNvSpPr/>
          <p:nvPr/>
        </p:nvSpPr>
        <p:spPr>
          <a:xfrm>
            <a:off x="9730060" y="212483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3" name="Hexagon 612"/>
          <p:cNvSpPr/>
          <p:nvPr/>
        </p:nvSpPr>
        <p:spPr>
          <a:xfrm>
            <a:off x="9960964" y="22559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14" name="Straight Connector 613"/>
          <p:cNvCxnSpPr/>
          <p:nvPr/>
        </p:nvCxnSpPr>
        <p:spPr>
          <a:xfrm>
            <a:off x="9867499" y="2248814"/>
            <a:ext cx="230904" cy="135618"/>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7499" y="1977577"/>
            <a:ext cx="230904" cy="135618"/>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4646" y="2107376"/>
            <a:ext cx="230904" cy="135618"/>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4646" y="2248814"/>
            <a:ext cx="230904" cy="135618"/>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4647" y="2119016"/>
            <a:ext cx="33" cy="268561"/>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3776" y="2113195"/>
            <a:ext cx="230870" cy="129799"/>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4646" y="1971757"/>
            <a:ext cx="230904" cy="147257"/>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481" y="2006742"/>
            <a:ext cx="33" cy="268561"/>
          </a:xfrm>
          <a:prstGeom prst="line">
            <a:avLst/>
          </a:prstGeom>
          <a:noFill/>
          <a:ln w="6350" cap="flat" cmpd="sng" algn="ctr">
            <a:solidFill>
              <a:srgbClr val="5B9BD5"/>
            </a:solidFill>
            <a:prstDash val="solid"/>
            <a:miter lim="800000"/>
          </a:ln>
          <a:effectLst/>
        </p:spPr>
      </p:cxnSp>
      <p:sp>
        <p:nvSpPr>
          <p:cNvPr id="622" name="Hexagon 621"/>
          <p:cNvSpPr/>
          <p:nvPr/>
        </p:nvSpPr>
        <p:spPr>
          <a:xfrm>
            <a:off x="10193170" y="185814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3" name="Hexagon 622"/>
          <p:cNvSpPr/>
          <p:nvPr/>
        </p:nvSpPr>
        <p:spPr>
          <a:xfrm>
            <a:off x="10424074" y="198921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4" name="Hexagon 623"/>
          <p:cNvSpPr/>
          <p:nvPr/>
        </p:nvSpPr>
        <p:spPr>
          <a:xfrm>
            <a:off x="10193170" y="212483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5" name="Hexagon 624"/>
          <p:cNvSpPr/>
          <p:nvPr/>
        </p:nvSpPr>
        <p:spPr>
          <a:xfrm>
            <a:off x="10424074" y="22559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26" name="Straight Connector 625"/>
          <p:cNvCxnSpPr/>
          <p:nvPr/>
        </p:nvCxnSpPr>
        <p:spPr>
          <a:xfrm>
            <a:off x="10330609" y="2248814"/>
            <a:ext cx="230904" cy="135618"/>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0609" y="1977577"/>
            <a:ext cx="230904" cy="135618"/>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7757" y="2107376"/>
            <a:ext cx="230904" cy="135618"/>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7757" y="2248814"/>
            <a:ext cx="230904" cy="135618"/>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7757" y="2119016"/>
            <a:ext cx="33" cy="268561"/>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6886" y="2113195"/>
            <a:ext cx="230870" cy="129799"/>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7757" y="1971757"/>
            <a:ext cx="230904" cy="147257"/>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0591" y="2006742"/>
            <a:ext cx="33" cy="268561"/>
          </a:xfrm>
          <a:prstGeom prst="line">
            <a:avLst/>
          </a:prstGeom>
          <a:noFill/>
          <a:ln w="6350" cap="flat" cmpd="sng" algn="ctr">
            <a:solidFill>
              <a:srgbClr val="5B9BD5"/>
            </a:solidFill>
            <a:prstDash val="solid"/>
            <a:miter lim="800000"/>
          </a:ln>
          <a:effectLst/>
        </p:spPr>
      </p:cxnSp>
      <p:sp>
        <p:nvSpPr>
          <p:cNvPr id="634" name="Hexagon 633"/>
          <p:cNvSpPr/>
          <p:nvPr/>
        </p:nvSpPr>
        <p:spPr>
          <a:xfrm>
            <a:off x="10654611" y="185814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35" name="Hexagon 634"/>
          <p:cNvSpPr/>
          <p:nvPr/>
        </p:nvSpPr>
        <p:spPr>
          <a:xfrm>
            <a:off x="10885515" y="198921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36" name="Hexagon 635"/>
          <p:cNvSpPr/>
          <p:nvPr/>
        </p:nvSpPr>
        <p:spPr>
          <a:xfrm>
            <a:off x="10654611" y="212483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37" name="Hexagon 636"/>
          <p:cNvSpPr/>
          <p:nvPr/>
        </p:nvSpPr>
        <p:spPr>
          <a:xfrm>
            <a:off x="10885515" y="22559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38" name="Straight Connector 637"/>
          <p:cNvCxnSpPr/>
          <p:nvPr/>
        </p:nvCxnSpPr>
        <p:spPr>
          <a:xfrm>
            <a:off x="10792049" y="2248814"/>
            <a:ext cx="230904" cy="135618"/>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049" y="1977577"/>
            <a:ext cx="230904" cy="135618"/>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197" y="2107376"/>
            <a:ext cx="230904" cy="135618"/>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197" y="2248814"/>
            <a:ext cx="230904" cy="135618"/>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197" y="2119016"/>
            <a:ext cx="33" cy="268561"/>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326" y="2113195"/>
            <a:ext cx="230870" cy="129799"/>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197" y="1971757"/>
            <a:ext cx="230904" cy="147257"/>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032" y="2002195"/>
            <a:ext cx="33" cy="268561"/>
          </a:xfrm>
          <a:prstGeom prst="line">
            <a:avLst/>
          </a:prstGeom>
          <a:noFill/>
          <a:ln w="6350" cap="flat" cmpd="sng" algn="ctr">
            <a:solidFill>
              <a:srgbClr val="5B9BD5"/>
            </a:solidFill>
            <a:prstDash val="solid"/>
            <a:miter lim="800000"/>
          </a:ln>
          <a:effectLst/>
        </p:spPr>
      </p:cxnSp>
      <p:sp>
        <p:nvSpPr>
          <p:cNvPr id="646" name="Hexagon 645"/>
          <p:cNvSpPr/>
          <p:nvPr/>
        </p:nvSpPr>
        <p:spPr>
          <a:xfrm>
            <a:off x="11113565" y="185814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47" name="Hexagon 646"/>
          <p:cNvSpPr/>
          <p:nvPr/>
        </p:nvSpPr>
        <p:spPr>
          <a:xfrm>
            <a:off x="11344470" y="198921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48" name="Hexagon 647"/>
          <p:cNvSpPr/>
          <p:nvPr/>
        </p:nvSpPr>
        <p:spPr>
          <a:xfrm>
            <a:off x="11113565" y="212483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49" name="Hexagon 648"/>
          <p:cNvSpPr/>
          <p:nvPr/>
        </p:nvSpPr>
        <p:spPr>
          <a:xfrm>
            <a:off x="11344470" y="2255905"/>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50" name="Straight Connector 649"/>
          <p:cNvCxnSpPr/>
          <p:nvPr/>
        </p:nvCxnSpPr>
        <p:spPr>
          <a:xfrm>
            <a:off x="11251004" y="2248814"/>
            <a:ext cx="230904" cy="135618"/>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004" y="1977577"/>
            <a:ext cx="230904" cy="135618"/>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152" y="2119016"/>
            <a:ext cx="33" cy="268561"/>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281" y="2113195"/>
            <a:ext cx="230870" cy="129799"/>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0986" y="2002195"/>
            <a:ext cx="33" cy="268561"/>
          </a:xfrm>
          <a:prstGeom prst="line">
            <a:avLst/>
          </a:prstGeom>
          <a:noFill/>
          <a:ln w="6350" cap="flat" cmpd="sng" algn="ctr">
            <a:solidFill>
              <a:srgbClr val="5B9BD5"/>
            </a:solidFill>
            <a:prstDash val="solid"/>
            <a:miter lim="800000"/>
          </a:ln>
          <a:effectLst/>
        </p:spPr>
      </p:cxnSp>
      <p:sp>
        <p:nvSpPr>
          <p:cNvPr id="655" name="Hexagon 654"/>
          <p:cNvSpPr/>
          <p:nvPr/>
        </p:nvSpPr>
        <p:spPr>
          <a:xfrm>
            <a:off x="534686" y="241956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6" name="Hexagon 655"/>
          <p:cNvSpPr/>
          <p:nvPr/>
        </p:nvSpPr>
        <p:spPr>
          <a:xfrm>
            <a:off x="993641" y="241956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7" name="Hexagon 656"/>
          <p:cNvSpPr/>
          <p:nvPr/>
        </p:nvSpPr>
        <p:spPr>
          <a:xfrm>
            <a:off x="1455082" y="241956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8" name="Hexagon 657"/>
          <p:cNvSpPr/>
          <p:nvPr/>
        </p:nvSpPr>
        <p:spPr>
          <a:xfrm>
            <a:off x="1914036" y="241956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9" name="Hexagon 658"/>
          <p:cNvSpPr/>
          <p:nvPr/>
        </p:nvSpPr>
        <p:spPr>
          <a:xfrm>
            <a:off x="2376663" y="241956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0" name="Hexagon 659"/>
          <p:cNvSpPr/>
          <p:nvPr/>
        </p:nvSpPr>
        <p:spPr>
          <a:xfrm>
            <a:off x="2831947" y="241956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1" name="Hexagon 660"/>
          <p:cNvSpPr/>
          <p:nvPr/>
        </p:nvSpPr>
        <p:spPr>
          <a:xfrm>
            <a:off x="3289716" y="241956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2" name="Hexagon 661"/>
          <p:cNvSpPr/>
          <p:nvPr/>
        </p:nvSpPr>
        <p:spPr>
          <a:xfrm>
            <a:off x="3757657" y="241956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3" name="Hexagon 662"/>
          <p:cNvSpPr/>
          <p:nvPr/>
        </p:nvSpPr>
        <p:spPr>
          <a:xfrm>
            <a:off x="4219449" y="242088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4" name="Hexagon 663"/>
          <p:cNvSpPr/>
          <p:nvPr/>
        </p:nvSpPr>
        <p:spPr>
          <a:xfrm>
            <a:off x="4678404" y="242088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5" name="Hexagon 664"/>
          <p:cNvSpPr/>
          <p:nvPr/>
        </p:nvSpPr>
        <p:spPr>
          <a:xfrm>
            <a:off x="5139845" y="242088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6" name="Hexagon 665"/>
          <p:cNvSpPr/>
          <p:nvPr/>
        </p:nvSpPr>
        <p:spPr>
          <a:xfrm>
            <a:off x="5598799" y="242088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7" name="Hexagon 666"/>
          <p:cNvSpPr/>
          <p:nvPr/>
        </p:nvSpPr>
        <p:spPr>
          <a:xfrm>
            <a:off x="6057755" y="242088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8" name="Hexagon 667"/>
          <p:cNvSpPr/>
          <p:nvPr/>
        </p:nvSpPr>
        <p:spPr>
          <a:xfrm>
            <a:off x="6519603" y="242088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9" name="Hexagon 668"/>
          <p:cNvSpPr/>
          <p:nvPr/>
        </p:nvSpPr>
        <p:spPr>
          <a:xfrm>
            <a:off x="6981044" y="242088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0" name="Hexagon 669"/>
          <p:cNvSpPr/>
          <p:nvPr/>
        </p:nvSpPr>
        <p:spPr>
          <a:xfrm>
            <a:off x="7439998" y="2420885"/>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1" name="Hexagon 670"/>
          <p:cNvSpPr/>
          <p:nvPr/>
        </p:nvSpPr>
        <p:spPr>
          <a:xfrm>
            <a:off x="7904231" y="2424428"/>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2" name="Hexagon 671"/>
          <p:cNvSpPr/>
          <p:nvPr/>
        </p:nvSpPr>
        <p:spPr>
          <a:xfrm>
            <a:off x="8363657" y="2424428"/>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3" name="Hexagon 672"/>
          <p:cNvSpPr/>
          <p:nvPr/>
        </p:nvSpPr>
        <p:spPr>
          <a:xfrm>
            <a:off x="8816978" y="2424428"/>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4" name="Hexagon 673"/>
          <p:cNvSpPr/>
          <p:nvPr/>
        </p:nvSpPr>
        <p:spPr>
          <a:xfrm>
            <a:off x="9275932" y="2424428"/>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5" name="Hexagon 674"/>
          <p:cNvSpPr/>
          <p:nvPr/>
        </p:nvSpPr>
        <p:spPr>
          <a:xfrm>
            <a:off x="9736225" y="2424428"/>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6" name="Hexagon 675"/>
          <p:cNvSpPr/>
          <p:nvPr/>
        </p:nvSpPr>
        <p:spPr>
          <a:xfrm>
            <a:off x="10198074" y="2424428"/>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7" name="Hexagon 676"/>
          <p:cNvSpPr/>
          <p:nvPr/>
        </p:nvSpPr>
        <p:spPr>
          <a:xfrm>
            <a:off x="10655842" y="2424428"/>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8" name="Hexagon 677"/>
          <p:cNvSpPr/>
          <p:nvPr/>
        </p:nvSpPr>
        <p:spPr>
          <a:xfrm>
            <a:off x="11117691" y="2424428"/>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9" name="Rectangle 678"/>
          <p:cNvSpPr/>
          <p:nvPr/>
        </p:nvSpPr>
        <p:spPr>
          <a:xfrm>
            <a:off x="518120" y="2541341"/>
            <a:ext cx="11101226" cy="1045040"/>
          </a:xfrm>
          <a:prstGeom prst="rect">
            <a:avLst/>
          </a:prstGeom>
          <a:solidFill>
            <a:srgbClr val="662E93"/>
          </a:solidFill>
          <a:ln w="12700" cap="flat" cmpd="sng" algn="ctr">
            <a:noFill/>
            <a:prstDash val="solid"/>
            <a:miter lim="800000"/>
          </a:ln>
          <a:effectLst/>
        </p:spPr>
        <p:txBody>
          <a:bodyPr rtlCol="0" anchor="ctr"/>
          <a:lstStyle/>
          <a:p>
            <a:pPr algn="ctr" defTabSz="914224">
              <a:defRPr/>
            </a:pPr>
            <a:endParaRPr lang="en-US" b="1" kern="0">
              <a:solidFill>
                <a:srgbClr val="FFFFFF"/>
              </a:solidFill>
              <a:latin typeface="Calibri" panose="020F0502020204030204"/>
            </a:endParaRPr>
          </a:p>
        </p:txBody>
      </p:sp>
      <p:sp>
        <p:nvSpPr>
          <p:cNvPr id="680" name="TextBox 679"/>
          <p:cNvSpPr txBox="1"/>
          <p:nvPr/>
        </p:nvSpPr>
        <p:spPr>
          <a:xfrm>
            <a:off x="5076544" y="2535706"/>
            <a:ext cx="2316952" cy="533636"/>
          </a:xfrm>
          <a:prstGeom prst="rect">
            <a:avLst/>
          </a:prstGeom>
          <a:noFill/>
        </p:spPr>
        <p:txBody>
          <a:bodyPr wrap="square" rtlCol="0">
            <a:spAutoFit/>
          </a:bodyPr>
          <a:lstStyle/>
          <a:p>
            <a:pPr defTabSz="914224"/>
            <a:r>
              <a:rPr lang="en-US" sz="2800" b="1" dirty="0">
                <a:solidFill>
                  <a:srgbClr val="FFFFFF"/>
                </a:solidFill>
                <a:latin typeface="Segoe UI Light"/>
              </a:rPr>
              <a:t>Service Fabric</a:t>
            </a:r>
          </a:p>
        </p:txBody>
      </p:sp>
      <p:grpSp>
        <p:nvGrpSpPr>
          <p:cNvPr id="682" name="Group 681"/>
          <p:cNvGrpSpPr/>
          <p:nvPr/>
        </p:nvGrpSpPr>
        <p:grpSpPr>
          <a:xfrm>
            <a:off x="3692172" y="3828485"/>
            <a:ext cx="4856210" cy="2820427"/>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224">
                  <a:defRPr/>
                </a:pPr>
                <a:r>
                  <a:rPr lang="en-US" sz="2400" b="1" kern="0" dirty="0">
                    <a:solidFill>
                      <a:srgbClr val="FFFFFF"/>
                    </a:solidFill>
                    <a:latin typeface="Segoe UI Light"/>
                  </a:rPr>
                  <a:t>Private Clouds</a:t>
                </a:r>
                <a:endParaRPr lang="en-US" sz="1399" kern="0" dirty="0">
                  <a:solidFill>
                    <a:srgbClr val="FFFFFF"/>
                  </a:solidFill>
                  <a:latin typeface="Segoe UI Light"/>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224">
                  <a:defRPr/>
                </a:pPr>
                <a:r>
                  <a:rPr lang="en-US" sz="1000" b="1" kern="0" dirty="0">
                    <a:solidFill>
                      <a:srgbClr val="FFFFFF"/>
                    </a:solidFill>
                    <a:latin typeface="Calibri" panose="020F0502020204030204"/>
                  </a:rPr>
                  <a:t>Windows</a:t>
                </a:r>
              </a:p>
              <a:p>
                <a:pPr algn="ctr" defTabSz="914224">
                  <a:defRPr/>
                </a:pPr>
                <a:r>
                  <a:rPr lang="en-US" sz="1000" b="1" kern="0" dirty="0">
                    <a:solidFill>
                      <a:srgbClr val="FFFFFF"/>
                    </a:solidFill>
                    <a:latin typeface="Calibri" panose="020F0502020204030204"/>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224">
                  <a:defRPr/>
                </a:pPr>
                <a:r>
                  <a:rPr lang="en-US" sz="1000" b="1" kern="0" dirty="0">
                    <a:solidFill>
                      <a:srgbClr val="FFFFFF"/>
                    </a:solidFill>
                    <a:latin typeface="Calibri" panose="020F0502020204030204"/>
                  </a:rPr>
                  <a:t>Linux</a:t>
                </a:r>
              </a:p>
            </p:txBody>
          </p:sp>
        </p:grpSp>
      </p:grpSp>
      <p:sp>
        <p:nvSpPr>
          <p:cNvPr id="689" name="TextBox 688"/>
          <p:cNvSpPr txBox="1"/>
          <p:nvPr/>
        </p:nvSpPr>
        <p:spPr>
          <a:xfrm>
            <a:off x="602166" y="2658782"/>
            <a:ext cx="1228076" cy="282383"/>
          </a:xfrm>
          <a:prstGeom prst="rect">
            <a:avLst/>
          </a:prstGeom>
          <a:noFill/>
        </p:spPr>
        <p:txBody>
          <a:bodyPr wrap="square" rtlCol="0">
            <a:spAutoFit/>
          </a:bodyPr>
          <a:lstStyle/>
          <a:p>
            <a:pPr defTabSz="914224"/>
            <a:r>
              <a:rPr lang="en-US" sz="1199" b="1" dirty="0">
                <a:solidFill>
                  <a:srgbClr val="FFFFFF"/>
                </a:solidFill>
                <a:latin typeface="Segoe UI Light"/>
              </a:rPr>
              <a:t>High Availability</a:t>
            </a:r>
          </a:p>
        </p:txBody>
      </p:sp>
      <p:sp>
        <p:nvSpPr>
          <p:cNvPr id="690" name="TextBox 689"/>
          <p:cNvSpPr txBox="1"/>
          <p:nvPr/>
        </p:nvSpPr>
        <p:spPr>
          <a:xfrm>
            <a:off x="2054954" y="3270492"/>
            <a:ext cx="1183193" cy="282383"/>
          </a:xfrm>
          <a:prstGeom prst="rect">
            <a:avLst/>
          </a:prstGeom>
          <a:noFill/>
        </p:spPr>
        <p:txBody>
          <a:bodyPr wrap="square" rtlCol="0">
            <a:spAutoFit/>
          </a:bodyPr>
          <a:lstStyle/>
          <a:p>
            <a:pPr defTabSz="914224"/>
            <a:r>
              <a:rPr lang="en-US" sz="1199" b="1" dirty="0">
                <a:solidFill>
                  <a:srgbClr val="FFFFFF"/>
                </a:solidFill>
                <a:latin typeface="Segoe UI Light"/>
              </a:rPr>
              <a:t>Hyper-Scale</a:t>
            </a:r>
          </a:p>
        </p:txBody>
      </p:sp>
      <p:sp>
        <p:nvSpPr>
          <p:cNvPr id="691" name="TextBox 690"/>
          <p:cNvSpPr txBox="1"/>
          <p:nvPr/>
        </p:nvSpPr>
        <p:spPr>
          <a:xfrm>
            <a:off x="2006188" y="2695159"/>
            <a:ext cx="1403692" cy="282383"/>
          </a:xfrm>
          <a:prstGeom prst="rect">
            <a:avLst/>
          </a:prstGeom>
          <a:noFill/>
        </p:spPr>
        <p:txBody>
          <a:bodyPr wrap="square" rtlCol="0">
            <a:spAutoFit/>
          </a:bodyPr>
          <a:lstStyle/>
          <a:p>
            <a:pPr defTabSz="914224"/>
            <a:r>
              <a:rPr lang="en-US" sz="1199" b="1" dirty="0">
                <a:solidFill>
                  <a:srgbClr val="FFFFFF"/>
                </a:solidFill>
                <a:latin typeface="Segoe UI Light"/>
              </a:rPr>
              <a:t>Hybrid Operations</a:t>
            </a:r>
          </a:p>
        </p:txBody>
      </p:sp>
      <p:sp>
        <p:nvSpPr>
          <p:cNvPr id="692" name="TextBox 691"/>
          <p:cNvSpPr txBox="1"/>
          <p:nvPr/>
        </p:nvSpPr>
        <p:spPr>
          <a:xfrm>
            <a:off x="2566490" y="3007343"/>
            <a:ext cx="1074632" cy="282383"/>
          </a:xfrm>
          <a:prstGeom prst="rect">
            <a:avLst/>
          </a:prstGeom>
          <a:noFill/>
        </p:spPr>
        <p:txBody>
          <a:bodyPr wrap="square" rtlCol="0">
            <a:spAutoFit/>
          </a:bodyPr>
          <a:lstStyle/>
          <a:p>
            <a:pPr defTabSz="914224"/>
            <a:r>
              <a:rPr lang="en-US" sz="1199" b="1" dirty="0">
                <a:solidFill>
                  <a:srgbClr val="FFFFFF"/>
                </a:solidFill>
                <a:latin typeface="Segoe UI Light"/>
              </a:rPr>
              <a:t>High Density</a:t>
            </a:r>
          </a:p>
        </p:txBody>
      </p:sp>
      <p:sp>
        <p:nvSpPr>
          <p:cNvPr id="693" name="TextBox 692"/>
          <p:cNvSpPr txBox="1"/>
          <p:nvPr/>
        </p:nvSpPr>
        <p:spPr>
          <a:xfrm>
            <a:off x="5018357" y="1896417"/>
            <a:ext cx="2783831" cy="533636"/>
          </a:xfrm>
          <a:prstGeom prst="rect">
            <a:avLst/>
          </a:prstGeom>
          <a:noFill/>
        </p:spPr>
        <p:txBody>
          <a:bodyPr wrap="square" rtlCol="0">
            <a:spAutoFit/>
          </a:bodyPr>
          <a:lstStyle/>
          <a:p>
            <a:pPr defTabSz="914224"/>
            <a:r>
              <a:rPr lang="en-US" sz="2800"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3957155" y="2964239"/>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Rolling Upgrades</a:t>
            </a:r>
          </a:p>
        </p:txBody>
      </p:sp>
      <p:sp>
        <p:nvSpPr>
          <p:cNvPr id="695" name="TextBox 694"/>
          <p:cNvSpPr txBox="1"/>
          <p:nvPr/>
        </p:nvSpPr>
        <p:spPr>
          <a:xfrm>
            <a:off x="5319617" y="3229375"/>
            <a:ext cx="1339043" cy="282383"/>
          </a:xfrm>
          <a:prstGeom prst="rect">
            <a:avLst/>
          </a:prstGeom>
          <a:noFill/>
        </p:spPr>
        <p:txBody>
          <a:bodyPr wrap="square" rtlCol="0">
            <a:spAutoFit/>
          </a:bodyPr>
          <a:lstStyle/>
          <a:p>
            <a:pPr defTabSz="914224"/>
            <a:r>
              <a:rPr lang="en-US" sz="1199" b="1" dirty="0" err="1">
                <a:solidFill>
                  <a:srgbClr val="FFFFFF"/>
                </a:solidFill>
                <a:latin typeface="Segoe UI Light"/>
              </a:rPr>
              <a:t>Stateful</a:t>
            </a:r>
            <a:r>
              <a:rPr lang="en-US" sz="1199" b="1" dirty="0">
                <a:solidFill>
                  <a:srgbClr val="FFFFFF"/>
                </a:solidFill>
                <a:latin typeface="Segoe UI Light"/>
              </a:rPr>
              <a:t> services</a:t>
            </a:r>
          </a:p>
        </p:txBody>
      </p:sp>
      <p:sp>
        <p:nvSpPr>
          <p:cNvPr id="696" name="TextBox 695"/>
          <p:cNvSpPr txBox="1"/>
          <p:nvPr/>
        </p:nvSpPr>
        <p:spPr>
          <a:xfrm>
            <a:off x="5822210" y="2995282"/>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Low Latency</a:t>
            </a:r>
          </a:p>
        </p:txBody>
      </p:sp>
      <p:sp>
        <p:nvSpPr>
          <p:cNvPr id="697" name="TextBox 696"/>
          <p:cNvSpPr txBox="1"/>
          <p:nvPr/>
        </p:nvSpPr>
        <p:spPr>
          <a:xfrm>
            <a:off x="7613198" y="3090967"/>
            <a:ext cx="1339043" cy="470593"/>
          </a:xfrm>
          <a:prstGeom prst="rect">
            <a:avLst/>
          </a:prstGeom>
          <a:noFill/>
        </p:spPr>
        <p:txBody>
          <a:bodyPr wrap="square" rtlCol="0">
            <a:spAutoFit/>
          </a:bodyPr>
          <a:lstStyle/>
          <a:p>
            <a:pPr algn="ctr" defTabSz="914224"/>
            <a:r>
              <a:rPr lang="en-US" sz="1199" b="1" dirty="0">
                <a:solidFill>
                  <a:srgbClr val="FFFFFF"/>
                </a:solidFill>
                <a:latin typeface="Segoe UI Light"/>
              </a:rPr>
              <a:t>Fast startup &amp; shutdown</a:t>
            </a:r>
          </a:p>
        </p:txBody>
      </p:sp>
      <p:sp>
        <p:nvSpPr>
          <p:cNvPr id="698" name="TextBox 697"/>
          <p:cNvSpPr txBox="1"/>
          <p:nvPr/>
        </p:nvSpPr>
        <p:spPr>
          <a:xfrm>
            <a:off x="8567026" y="2575108"/>
            <a:ext cx="1741683" cy="461408"/>
          </a:xfrm>
          <a:prstGeom prst="rect">
            <a:avLst/>
          </a:prstGeom>
          <a:noFill/>
        </p:spPr>
        <p:txBody>
          <a:bodyPr wrap="square" rtlCol="0">
            <a:spAutoFit/>
          </a:bodyPr>
          <a:lstStyle/>
          <a:p>
            <a:pPr defTabSz="914224"/>
            <a:r>
              <a:rPr lang="en-US" sz="1199" b="1" dirty="0">
                <a:solidFill>
                  <a:srgbClr val="FFFFFF"/>
                </a:solidFill>
                <a:latin typeface="Segoe UI Light"/>
              </a:rPr>
              <a:t>Container Orchestration &amp; lifecycle management</a:t>
            </a:r>
          </a:p>
        </p:txBody>
      </p:sp>
      <p:sp>
        <p:nvSpPr>
          <p:cNvPr id="699" name="TextBox 698"/>
          <p:cNvSpPr txBox="1"/>
          <p:nvPr/>
        </p:nvSpPr>
        <p:spPr>
          <a:xfrm>
            <a:off x="10046785" y="3046813"/>
            <a:ext cx="1557015" cy="470593"/>
          </a:xfrm>
          <a:prstGeom prst="rect">
            <a:avLst/>
          </a:prstGeom>
          <a:noFill/>
        </p:spPr>
        <p:txBody>
          <a:bodyPr wrap="square" rtlCol="0">
            <a:spAutoFit/>
          </a:bodyPr>
          <a:lstStyle/>
          <a:p>
            <a:pPr algn="ctr" defTabSz="914224"/>
            <a:r>
              <a:rPr lang="en-US" sz="1199" b="1" dirty="0">
                <a:solidFill>
                  <a:srgbClr val="FFFFFF"/>
                </a:solidFill>
                <a:latin typeface="Segoe UI Light"/>
              </a:rPr>
              <a:t>Replication &amp; Failover</a:t>
            </a:r>
          </a:p>
        </p:txBody>
      </p:sp>
      <p:sp>
        <p:nvSpPr>
          <p:cNvPr id="700" name="TextBox 699"/>
          <p:cNvSpPr txBox="1"/>
          <p:nvPr/>
        </p:nvSpPr>
        <p:spPr>
          <a:xfrm>
            <a:off x="677905" y="2926733"/>
            <a:ext cx="1183193" cy="658805"/>
          </a:xfrm>
          <a:prstGeom prst="rect">
            <a:avLst/>
          </a:prstGeom>
          <a:noFill/>
        </p:spPr>
        <p:txBody>
          <a:bodyPr wrap="square" rtlCol="0">
            <a:spAutoFit/>
          </a:bodyPr>
          <a:lstStyle/>
          <a:p>
            <a:pPr algn="ctr" defTabSz="914224"/>
            <a:r>
              <a:rPr lang="en-US" sz="1199" b="1" dirty="0">
                <a:solidFill>
                  <a:srgbClr val="FFFFFF"/>
                </a:solidFill>
                <a:latin typeface="Segoe UI Light"/>
              </a:rPr>
              <a:t>Simple programming models</a:t>
            </a:r>
          </a:p>
        </p:txBody>
      </p:sp>
      <p:sp>
        <p:nvSpPr>
          <p:cNvPr id="701" name="TextBox 700"/>
          <p:cNvSpPr txBox="1"/>
          <p:nvPr/>
        </p:nvSpPr>
        <p:spPr>
          <a:xfrm>
            <a:off x="8952240" y="3152726"/>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Load balancing</a:t>
            </a:r>
          </a:p>
        </p:txBody>
      </p:sp>
      <p:sp>
        <p:nvSpPr>
          <p:cNvPr id="702" name="TextBox 701"/>
          <p:cNvSpPr txBox="1"/>
          <p:nvPr/>
        </p:nvSpPr>
        <p:spPr>
          <a:xfrm>
            <a:off x="10418784" y="2693722"/>
            <a:ext cx="1403692" cy="282383"/>
          </a:xfrm>
          <a:prstGeom prst="rect">
            <a:avLst/>
          </a:prstGeom>
          <a:noFill/>
        </p:spPr>
        <p:txBody>
          <a:bodyPr wrap="square" rtlCol="0">
            <a:spAutoFit/>
          </a:bodyPr>
          <a:lstStyle/>
          <a:p>
            <a:pPr defTabSz="914224"/>
            <a:r>
              <a:rPr lang="en-US" sz="1199" b="1" dirty="0">
                <a:solidFill>
                  <a:srgbClr val="FFFFFF"/>
                </a:solidFill>
                <a:latin typeface="Segoe UI Light"/>
              </a:rPr>
              <a:t>Self-healing</a:t>
            </a:r>
          </a:p>
        </p:txBody>
      </p:sp>
      <p:sp>
        <p:nvSpPr>
          <p:cNvPr id="703" name="TextBox 702"/>
          <p:cNvSpPr txBox="1"/>
          <p:nvPr/>
        </p:nvSpPr>
        <p:spPr>
          <a:xfrm>
            <a:off x="3539520" y="2655821"/>
            <a:ext cx="1359486" cy="282383"/>
          </a:xfrm>
          <a:prstGeom prst="rect">
            <a:avLst/>
          </a:prstGeom>
          <a:noFill/>
        </p:spPr>
        <p:txBody>
          <a:bodyPr wrap="square" rtlCol="0">
            <a:spAutoFit/>
          </a:bodyPr>
          <a:lstStyle/>
          <a:p>
            <a:pPr defTabSz="914224"/>
            <a:r>
              <a:rPr lang="en-US" sz="1199" b="1" dirty="0">
                <a:solidFill>
                  <a:srgbClr val="FFFFFF"/>
                </a:solidFill>
                <a:latin typeface="Segoe UI Light"/>
              </a:rPr>
              <a:t>Data Partitioning</a:t>
            </a:r>
          </a:p>
        </p:txBody>
      </p:sp>
      <p:sp>
        <p:nvSpPr>
          <p:cNvPr id="704" name="TextBox 703"/>
          <p:cNvSpPr txBox="1"/>
          <p:nvPr/>
        </p:nvSpPr>
        <p:spPr>
          <a:xfrm>
            <a:off x="3594875" y="3276132"/>
            <a:ext cx="1538246" cy="282383"/>
          </a:xfrm>
          <a:prstGeom prst="rect">
            <a:avLst/>
          </a:prstGeom>
          <a:noFill/>
        </p:spPr>
        <p:txBody>
          <a:bodyPr wrap="square" rtlCol="0">
            <a:spAutoFit/>
          </a:bodyPr>
          <a:lstStyle/>
          <a:p>
            <a:pPr defTabSz="914224"/>
            <a:r>
              <a:rPr lang="en-US" sz="1199" b="1" dirty="0">
                <a:solidFill>
                  <a:srgbClr val="FFFFFF"/>
                </a:solidFill>
                <a:latin typeface="Segoe UI Light"/>
              </a:rPr>
              <a:t>Automated Rollback</a:t>
            </a:r>
          </a:p>
        </p:txBody>
      </p:sp>
      <p:sp>
        <p:nvSpPr>
          <p:cNvPr id="705" name="TextBox 704"/>
          <p:cNvSpPr txBox="1"/>
          <p:nvPr/>
        </p:nvSpPr>
        <p:spPr>
          <a:xfrm>
            <a:off x="7343459" y="2594981"/>
            <a:ext cx="1339043" cy="470593"/>
          </a:xfrm>
          <a:prstGeom prst="rect">
            <a:avLst/>
          </a:prstGeom>
          <a:noFill/>
        </p:spPr>
        <p:txBody>
          <a:bodyPr wrap="square" rtlCol="0">
            <a:spAutoFit/>
          </a:bodyPr>
          <a:lstStyle/>
          <a:p>
            <a:pPr algn="ctr" defTabSz="914224"/>
            <a:r>
              <a:rPr lang="en-US" sz="1199" b="1" dirty="0">
                <a:solidFill>
                  <a:srgbClr val="FFFFFF"/>
                </a:solidFill>
                <a:latin typeface="Segoe UI Light"/>
              </a:rPr>
              <a:t>Health Monitoring</a:t>
            </a:r>
          </a:p>
        </p:txBody>
      </p:sp>
      <p:sp>
        <p:nvSpPr>
          <p:cNvPr id="706" name="TextBox 705"/>
          <p:cNvSpPr txBox="1"/>
          <p:nvPr/>
        </p:nvSpPr>
        <p:spPr>
          <a:xfrm>
            <a:off x="6853268" y="3007342"/>
            <a:ext cx="1359486" cy="470593"/>
          </a:xfrm>
          <a:prstGeom prst="rect">
            <a:avLst/>
          </a:prstGeom>
          <a:noFill/>
        </p:spPr>
        <p:txBody>
          <a:bodyPr wrap="square" rtlCol="0">
            <a:spAutoFit/>
          </a:bodyPr>
          <a:lstStyle/>
          <a:p>
            <a:pPr defTabSz="914224"/>
            <a:r>
              <a:rPr lang="en-US" sz="1199" b="1" dirty="0">
                <a:solidFill>
                  <a:srgbClr val="FFFFFF"/>
                </a:solidFill>
                <a:latin typeface="Segoe UI Light"/>
              </a:rPr>
              <a:t>Placement Constraints</a:t>
            </a:r>
          </a:p>
        </p:txBody>
      </p:sp>
    </p:spTree>
    <p:extLst>
      <p:ext uri="{BB962C8B-B14F-4D97-AF65-F5344CB8AC3E}">
        <p14:creationId xmlns:p14="http://schemas.microsoft.com/office/powerpoint/2010/main" val="996160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0"/>
            <a:ext cx="11885514" cy="5439754"/>
          </a:xfrm>
        </p:spPr>
        <p:txBody>
          <a:bodyPr/>
          <a:lstStyle/>
          <a:p>
            <a:r>
              <a:rPr lang="en-US" sz="3264" dirty="0"/>
              <a:t>Application deployment services:</a:t>
            </a:r>
          </a:p>
          <a:p>
            <a:pPr lvl="1"/>
            <a:r>
              <a:rPr lang="en-US" sz="1632" dirty="0"/>
              <a:t>Rolling update with rollback</a:t>
            </a:r>
          </a:p>
          <a:p>
            <a:pPr lvl="1"/>
            <a:r>
              <a:rPr lang="en-US" sz="1632" dirty="0"/>
              <a:t>Strong versioning </a:t>
            </a:r>
          </a:p>
          <a:p>
            <a:pPr lvl="1"/>
            <a:r>
              <a:rPr lang="en-US" sz="1632" dirty="0"/>
              <a:t>Side-by-side support</a:t>
            </a:r>
          </a:p>
          <a:p>
            <a:r>
              <a:rPr lang="en-US" sz="3264" dirty="0"/>
              <a:t>Leadership election</a:t>
            </a:r>
          </a:p>
          <a:p>
            <a:r>
              <a:rPr lang="en-US" sz="3264" dirty="0"/>
              <a:t>Name service for discovery of applications</a:t>
            </a:r>
          </a:p>
          <a:p>
            <a:r>
              <a:rPr lang="en-US" sz="3264" dirty="0"/>
              <a:t>Partitioning support</a:t>
            </a:r>
          </a:p>
          <a:p>
            <a:r>
              <a:rPr lang="en-US" sz="3264" dirty="0"/>
              <a:t>Load balancing and placement constraints</a:t>
            </a:r>
          </a:p>
          <a:p>
            <a:r>
              <a:rPr lang="en-US" sz="3264" dirty="0"/>
              <a:t>Consistent state replication framework</a:t>
            </a:r>
          </a:p>
          <a:p>
            <a:r>
              <a:rPr lang="en-US" sz="3264" dirty="0"/>
              <a:t>Reliable distributed key/value and collections </a:t>
            </a:r>
          </a:p>
          <a:p>
            <a:r>
              <a:rPr lang="en-US" sz="3264" dirty="0"/>
              <a:t>…</a:t>
            </a:r>
          </a:p>
        </p:txBody>
      </p:sp>
      <p:sp>
        <p:nvSpPr>
          <p:cNvPr id="3" name="Title 2"/>
          <p:cNvSpPr>
            <a:spLocks noGrp="1"/>
          </p:cNvSpPr>
          <p:nvPr>
            <p:ph type="title"/>
          </p:nvPr>
        </p:nvSpPr>
        <p:spPr/>
        <p:txBody>
          <a:bodyPr/>
          <a:lstStyle/>
          <a:p>
            <a:r>
              <a:rPr lang="en-US" dirty="0" smtClean="0"/>
              <a:t>Service Fabric Capabilities</a:t>
            </a:r>
            <a:endParaRPr lang="en-US" dirty="0"/>
          </a:p>
        </p:txBody>
      </p:sp>
    </p:spTree>
    <p:extLst>
      <p:ext uri="{BB962C8B-B14F-4D97-AF65-F5344CB8AC3E}">
        <p14:creationId xmlns:p14="http://schemas.microsoft.com/office/powerpoint/2010/main" val="85478647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757" y="233617"/>
            <a:ext cx="11369348" cy="762678"/>
          </a:xfrm>
        </p:spPr>
        <p:txBody>
          <a:bodyPr/>
          <a:lstStyle/>
          <a:p>
            <a:r>
              <a:rPr lang="en-US" sz="4488" dirty="0"/>
              <a:t>Example Cloud Services Built On Service Fabric</a:t>
            </a:r>
          </a:p>
        </p:txBody>
      </p:sp>
      <p:graphicFrame>
        <p:nvGraphicFramePr>
          <p:cNvPr id="7" name="Table 6"/>
          <p:cNvGraphicFramePr>
            <a:graphicFrameLocks noGrp="1"/>
          </p:cNvGraphicFramePr>
          <p:nvPr>
            <p:extLst/>
          </p:nvPr>
        </p:nvGraphicFramePr>
        <p:xfrm>
          <a:off x="721379" y="1254067"/>
          <a:ext cx="10590297" cy="4462354"/>
        </p:xfrm>
        <a:graphic>
          <a:graphicData uri="http://schemas.openxmlformats.org/drawingml/2006/table">
            <a:tbl>
              <a:tblPr firstRow="1" bandRow="1">
                <a:tableStyleId>{1FECB4D8-DB02-4DC6-A0A2-4F2EBAE1DC90}</a:tableStyleId>
              </a:tblPr>
              <a:tblGrid>
                <a:gridCol w="4234433"/>
                <a:gridCol w="6355864"/>
              </a:tblGrid>
              <a:tr h="341940">
                <a:tc>
                  <a:txBody>
                    <a:bodyPr/>
                    <a:lstStyle/>
                    <a:p>
                      <a:r>
                        <a:rPr lang="en-US" sz="1600" kern="1200" dirty="0" smtClean="0"/>
                        <a:t>Service</a:t>
                      </a:r>
                      <a:endParaRPr lang="en-US" sz="1600" b="1" kern="1200" dirty="0">
                        <a:solidFill>
                          <a:schemeClr val="bg1"/>
                        </a:solidFill>
                        <a:latin typeface="+mn-lt"/>
                        <a:ea typeface="+mn-ea"/>
                        <a:cs typeface="+mn-cs"/>
                      </a:endParaRPr>
                    </a:p>
                  </a:txBody>
                  <a:tcPr marL="93247" marR="93247" marT="46623" marB="46623"/>
                </a:tc>
                <a:tc>
                  <a:txBody>
                    <a:bodyPr/>
                    <a:lstStyle/>
                    <a:p>
                      <a:pPr algn="l"/>
                      <a:r>
                        <a:rPr lang="en-US" sz="1600" kern="1200" dirty="0" smtClean="0"/>
                        <a:t>Description</a:t>
                      </a:r>
                      <a:endParaRPr lang="en-US" sz="1600" b="1" kern="1200" dirty="0">
                        <a:solidFill>
                          <a:schemeClr val="bg1"/>
                        </a:solidFill>
                        <a:latin typeface="+mn-lt"/>
                        <a:ea typeface="+mn-ea"/>
                        <a:cs typeface="+mn-cs"/>
                      </a:endParaRPr>
                    </a:p>
                  </a:txBody>
                  <a:tcPr marL="93247" marR="93247" marT="46623" marB="46623"/>
                </a:tc>
              </a:tr>
              <a:tr h="398682">
                <a:tc>
                  <a:txBody>
                    <a:bodyPr/>
                    <a:lstStyle/>
                    <a:p>
                      <a:r>
                        <a:rPr lang="en-US" sz="1600" dirty="0" smtClean="0"/>
                        <a:t>Azure Database</a:t>
                      </a:r>
                      <a:endParaRPr lang="en-US" sz="1600" dirty="0">
                        <a:solidFill>
                          <a:schemeClr val="bg1"/>
                        </a:solidFill>
                      </a:endParaRPr>
                    </a:p>
                  </a:txBody>
                  <a:tcPr marL="93247" marR="93247" marT="46623" marB="46623"/>
                </a:tc>
                <a:tc>
                  <a:txBody>
                    <a:bodyPr/>
                    <a:lstStyle/>
                    <a:p>
                      <a:pPr algn="l"/>
                      <a:r>
                        <a:rPr lang="en-US" sz="1600" dirty="0" smtClean="0"/>
                        <a:t>Scale-out</a:t>
                      </a:r>
                      <a:r>
                        <a:rPr lang="en-US" sz="1600" baseline="0" dirty="0" smtClean="0"/>
                        <a:t> relational database</a:t>
                      </a:r>
                      <a:endParaRPr lang="en-US" sz="1600" baseline="0" dirty="0" smtClean="0">
                        <a:solidFill>
                          <a:schemeClr val="bg1"/>
                        </a:solidFill>
                      </a:endParaRPr>
                    </a:p>
                  </a:txBody>
                  <a:tcPr marL="93247" marR="93247" marT="46623" marB="46623"/>
                </a:tc>
              </a:tr>
              <a:tr h="590634">
                <a:tc>
                  <a:txBody>
                    <a:bodyPr/>
                    <a:lstStyle/>
                    <a:p>
                      <a:r>
                        <a:rPr lang="en-US" sz="1600" dirty="0" smtClean="0"/>
                        <a:t>Azure </a:t>
                      </a:r>
                      <a:r>
                        <a:rPr lang="en-US" sz="1600" baseline="0" dirty="0" err="1" smtClean="0"/>
                        <a:t>DocumentDB</a:t>
                      </a:r>
                      <a:endParaRPr lang="en-US" sz="1600" dirty="0">
                        <a:solidFill>
                          <a:schemeClr val="bg1"/>
                        </a:solidFill>
                      </a:endParaRPr>
                    </a:p>
                  </a:txBody>
                  <a:tcPr marL="93247" marR="93247" marT="46623" marB="46623"/>
                </a:tc>
                <a:tc>
                  <a:txBody>
                    <a:bodyPr/>
                    <a:lstStyle/>
                    <a:p>
                      <a:pPr algn="l"/>
                      <a:r>
                        <a:rPr lang="en-US" sz="1600" dirty="0" smtClean="0"/>
                        <a:t>No-SQL store for JSON documents</a:t>
                      </a:r>
                    </a:p>
                    <a:p>
                      <a:pPr algn="l"/>
                      <a:r>
                        <a:rPr lang="en-US" sz="1600" dirty="0" smtClean="0"/>
                        <a:t>Integrated</a:t>
                      </a:r>
                      <a:r>
                        <a:rPr lang="en-US" sz="1600" baseline="0" dirty="0" smtClean="0"/>
                        <a:t> with O365</a:t>
                      </a:r>
                      <a:endParaRPr lang="en-US" sz="1600" dirty="0">
                        <a:solidFill>
                          <a:schemeClr val="bg1"/>
                        </a:solidFill>
                      </a:endParaRPr>
                    </a:p>
                  </a:txBody>
                  <a:tcPr marL="93247" marR="93247" marT="46623" marB="46623"/>
                </a:tc>
              </a:tr>
              <a:tr h="398682">
                <a:tc>
                  <a:txBody>
                    <a:bodyPr/>
                    <a:lstStyle/>
                    <a:p>
                      <a:pPr algn="l"/>
                      <a:r>
                        <a:rPr lang="en-US" sz="1600" dirty="0" smtClean="0"/>
                        <a:t>Azure Power BI</a:t>
                      </a:r>
                      <a:endParaRPr lang="en-US" sz="1600" dirty="0">
                        <a:solidFill>
                          <a:schemeClr val="bg1"/>
                        </a:solidFill>
                      </a:endParaRPr>
                    </a:p>
                  </a:txBody>
                  <a:tcPr marL="93247" marR="93247" marT="46623" marB="46623" anchor="ctr"/>
                </a:tc>
                <a:tc>
                  <a:txBody>
                    <a:bodyPr/>
                    <a:lstStyle/>
                    <a:p>
                      <a:pPr algn="l"/>
                      <a:r>
                        <a:rPr lang="en-US" sz="1600" dirty="0" smtClean="0"/>
                        <a:t>BI</a:t>
                      </a:r>
                      <a:r>
                        <a:rPr lang="en-US" sz="1600" baseline="0" dirty="0" smtClean="0"/>
                        <a:t> Pro Data Analysis Services</a:t>
                      </a:r>
                      <a:endParaRPr lang="en-US" sz="1600" dirty="0">
                        <a:solidFill>
                          <a:schemeClr val="bg1"/>
                        </a:solidFill>
                      </a:endParaRPr>
                    </a:p>
                  </a:txBody>
                  <a:tcPr marL="93247" marR="93247" marT="46623" marB="46623"/>
                </a:tc>
              </a:tr>
              <a:tr h="398682">
                <a:tc>
                  <a:txBody>
                    <a:bodyPr/>
                    <a:lstStyle/>
                    <a:p>
                      <a:r>
                        <a:rPr lang="en-US" sz="1600" dirty="0" smtClean="0"/>
                        <a:t>Azure</a:t>
                      </a:r>
                      <a:r>
                        <a:rPr lang="en-US" sz="1600" baseline="0" dirty="0" smtClean="0"/>
                        <a:t> Networking</a:t>
                      </a:r>
                      <a:endParaRPr lang="en-US" sz="1600" dirty="0">
                        <a:solidFill>
                          <a:schemeClr val="bg1"/>
                        </a:solidFill>
                      </a:endParaRPr>
                    </a:p>
                  </a:txBody>
                  <a:tcPr marL="93247" marR="93247" marT="46623" marB="46623"/>
                </a:tc>
                <a:tc>
                  <a:txBody>
                    <a:bodyPr/>
                    <a:lstStyle/>
                    <a:p>
                      <a:pPr algn="l"/>
                      <a:r>
                        <a:rPr lang="en-US" sz="1600" dirty="0" smtClean="0"/>
                        <a:t>Regional</a:t>
                      </a:r>
                      <a:r>
                        <a:rPr lang="en-US" sz="1600" baseline="0" dirty="0" smtClean="0"/>
                        <a:t> Network Manager (RNM) for cross cluster/DC VNET</a:t>
                      </a:r>
                      <a:endParaRPr lang="en-US" sz="1600" dirty="0">
                        <a:solidFill>
                          <a:schemeClr val="bg1"/>
                        </a:solidFill>
                      </a:endParaRPr>
                    </a:p>
                  </a:txBody>
                  <a:tcPr marL="93247" marR="93247" marT="46623" marB="46623"/>
                </a:tc>
              </a:tr>
              <a:tr h="590634">
                <a:tc>
                  <a:txBody>
                    <a:bodyPr/>
                    <a:lstStyle/>
                    <a:p>
                      <a:r>
                        <a:rPr lang="en-US" sz="1600" dirty="0" smtClean="0"/>
                        <a:t>Azure</a:t>
                      </a:r>
                      <a:r>
                        <a:rPr lang="en-US" sz="1600" baseline="0" dirty="0" smtClean="0"/>
                        <a:t> Compute and Networking</a:t>
                      </a:r>
                      <a:endParaRPr lang="en-US" sz="1600" dirty="0">
                        <a:solidFill>
                          <a:schemeClr val="bg1"/>
                        </a:solidFill>
                      </a:endParaRPr>
                    </a:p>
                  </a:txBody>
                  <a:tcPr marL="93247" marR="93247" marT="46623" marB="46623"/>
                </a:tc>
                <a:tc>
                  <a:txBody>
                    <a:bodyPr/>
                    <a:lstStyle/>
                    <a:p>
                      <a:pPr algn="l"/>
                      <a:r>
                        <a:rPr lang="en-US" sz="1600" dirty="0" smtClean="0"/>
                        <a:t>Resource</a:t>
                      </a:r>
                      <a:r>
                        <a:rPr lang="en-US" sz="1600" baseline="0" dirty="0" smtClean="0"/>
                        <a:t> Providers for Compute (CRP),</a:t>
                      </a:r>
                    </a:p>
                    <a:p>
                      <a:pPr algn="l"/>
                      <a:r>
                        <a:rPr lang="en-US" sz="1600" baseline="0" dirty="0" smtClean="0"/>
                        <a:t> Networking (NRP), Storage (SRP)</a:t>
                      </a:r>
                      <a:endParaRPr lang="en-US" sz="1600" dirty="0">
                        <a:solidFill>
                          <a:schemeClr val="bg1"/>
                        </a:solidFill>
                      </a:endParaRPr>
                    </a:p>
                  </a:txBody>
                  <a:tcPr marL="93247" marR="93247" marT="46623" marB="46623"/>
                </a:tc>
              </a:tr>
              <a:tr h="398682">
                <a:tc>
                  <a:txBody>
                    <a:bodyPr/>
                    <a:lstStyle/>
                    <a:p>
                      <a:pPr algn="l"/>
                      <a:r>
                        <a:rPr lang="en-US" sz="1600" baseline="0" dirty="0" smtClean="0"/>
                        <a:t>Event Hubs</a:t>
                      </a:r>
                      <a:endParaRPr lang="en-US" sz="1600" dirty="0">
                        <a:solidFill>
                          <a:schemeClr val="bg1"/>
                        </a:solidFill>
                      </a:endParaRPr>
                    </a:p>
                  </a:txBody>
                  <a:tcPr marL="93247" marR="93247" marT="46623" marB="46623" anchor="ctr"/>
                </a:tc>
                <a:tc>
                  <a:txBody>
                    <a:bodyPr/>
                    <a:lstStyle/>
                    <a:p>
                      <a:pPr algn="l"/>
                      <a:r>
                        <a:rPr lang="en-US" sz="1600" dirty="0" smtClean="0"/>
                        <a:t>Streaming</a:t>
                      </a:r>
                      <a:r>
                        <a:rPr lang="en-US" sz="1600" baseline="0" dirty="0" smtClean="0"/>
                        <a:t> messaging and event processing</a:t>
                      </a:r>
                      <a:endParaRPr lang="en-US" sz="1600" dirty="0">
                        <a:solidFill>
                          <a:schemeClr val="bg1"/>
                        </a:solidFill>
                      </a:endParaRPr>
                    </a:p>
                  </a:txBody>
                  <a:tcPr marL="93247" marR="93247" marT="46623" marB="46623"/>
                </a:tc>
              </a:tr>
              <a:tr h="398682">
                <a:tc>
                  <a:txBody>
                    <a:bodyPr/>
                    <a:lstStyle/>
                    <a:p>
                      <a:r>
                        <a:rPr lang="en-US" sz="1600" dirty="0" smtClean="0"/>
                        <a:t>Service Bus</a:t>
                      </a:r>
                      <a:endParaRPr lang="en-US" sz="1600" dirty="0">
                        <a:solidFill>
                          <a:schemeClr val="bg1"/>
                        </a:solidFill>
                      </a:endParaRPr>
                    </a:p>
                  </a:txBody>
                  <a:tcPr marL="93247" marR="93247" marT="46623" marB="46623"/>
                </a:tc>
                <a:tc>
                  <a:txBody>
                    <a:bodyPr/>
                    <a:lstStyle/>
                    <a:p>
                      <a:pPr algn="l"/>
                      <a:r>
                        <a:rPr lang="en-US" sz="1600" dirty="0" smtClean="0"/>
                        <a:t>Service Bus Resource</a:t>
                      </a:r>
                      <a:r>
                        <a:rPr lang="en-US" sz="1600" baseline="0" dirty="0" smtClean="0"/>
                        <a:t> Provider (SBRP)</a:t>
                      </a:r>
                      <a:endParaRPr lang="en-US" sz="1600" baseline="0" dirty="0" smtClean="0">
                        <a:solidFill>
                          <a:schemeClr val="bg1"/>
                        </a:solidFill>
                      </a:endParaRPr>
                    </a:p>
                  </a:txBody>
                  <a:tcPr marL="93247" marR="93247" marT="46623" marB="46623"/>
                </a:tc>
              </a:tr>
              <a:tr h="398682">
                <a:tc>
                  <a:txBody>
                    <a:bodyPr/>
                    <a:lstStyle/>
                    <a:p>
                      <a:r>
                        <a:rPr lang="en-US" sz="1600" dirty="0" smtClean="0"/>
                        <a:t>Intune</a:t>
                      </a:r>
                      <a:endParaRPr lang="en-US" sz="1600" dirty="0">
                        <a:solidFill>
                          <a:schemeClr val="bg1"/>
                        </a:solidFill>
                      </a:endParaRPr>
                    </a:p>
                  </a:txBody>
                  <a:tcPr marL="93247" marR="93247" marT="46623" marB="46623"/>
                </a:tc>
                <a:tc>
                  <a:txBody>
                    <a:bodyPr/>
                    <a:lstStyle/>
                    <a:p>
                      <a:pPr algn="l"/>
                      <a:r>
                        <a:rPr lang="en-US" sz="1600" dirty="0" smtClean="0"/>
                        <a:t>Unified management of PCs and devices on the cloud. </a:t>
                      </a:r>
                      <a:endParaRPr lang="en-US" sz="1600" dirty="0" smtClean="0">
                        <a:solidFill>
                          <a:schemeClr val="bg1"/>
                        </a:solidFill>
                      </a:endParaRPr>
                    </a:p>
                  </a:txBody>
                  <a:tcPr marL="93247" marR="93247" marT="46623" marB="46623"/>
                </a:tc>
              </a:tr>
              <a:tr h="547054">
                <a:tc>
                  <a:txBody>
                    <a:bodyPr/>
                    <a:lstStyle/>
                    <a:p>
                      <a:r>
                        <a:rPr lang="en-US" sz="1600" dirty="0" smtClean="0"/>
                        <a:t>Bing Cortana</a:t>
                      </a:r>
                      <a:endParaRPr lang="en-US" sz="1600" dirty="0">
                        <a:solidFill>
                          <a:schemeClr val="bg1"/>
                        </a:solidFill>
                      </a:endParaRPr>
                    </a:p>
                  </a:txBody>
                  <a:tcPr marL="93247" marR="93247" marT="46623" marB="46623"/>
                </a:tc>
                <a:tc>
                  <a:txBody>
                    <a:bodyPr/>
                    <a:lstStyle/>
                    <a:p>
                      <a:pPr algn="l"/>
                      <a:r>
                        <a:rPr lang="en-US" sz="1600" baseline="0" dirty="0" smtClean="0"/>
                        <a:t>Personal assistant</a:t>
                      </a:r>
                      <a:endParaRPr lang="en-US" sz="1600" baseline="0" dirty="0" smtClean="0">
                        <a:solidFill>
                          <a:schemeClr val="bg1"/>
                        </a:solidFill>
                      </a:endParaRPr>
                    </a:p>
                  </a:txBody>
                  <a:tcPr marL="93247" marR="93247" marT="46623" marB="46623"/>
                </a:tc>
              </a:tr>
            </a:tbl>
          </a:graphicData>
        </a:graphic>
      </p:graphicFrame>
      <p:sp>
        <p:nvSpPr>
          <p:cNvPr id="3" name="TextBox 2"/>
          <p:cNvSpPr txBox="1"/>
          <p:nvPr/>
        </p:nvSpPr>
        <p:spPr>
          <a:xfrm>
            <a:off x="3720059" y="5696747"/>
            <a:ext cx="4075776" cy="647165"/>
          </a:xfrm>
          <a:prstGeom prst="rect">
            <a:avLst/>
          </a:prstGeom>
          <a:noFill/>
        </p:spPr>
        <p:txBody>
          <a:bodyPr wrap="none" lIns="186521" tIns="149217" rIns="186521" bIns="149217" rtlCol="0">
            <a:spAutoFit/>
          </a:bodyPr>
          <a:lstStyle/>
          <a:p>
            <a:pPr defTabSz="932597">
              <a:lnSpc>
                <a:spcPct val="90000"/>
              </a:lnSpc>
              <a:spcAft>
                <a:spcPts val="612"/>
              </a:spcAft>
            </a:pPr>
            <a:r>
              <a:rPr lang="en-US" sz="2448" i="1" dirty="0">
                <a:solidFill>
                  <a:srgbClr val="00BCF2"/>
                </a:solidFill>
              </a:rPr>
              <a:t>In production for five years</a:t>
            </a:r>
          </a:p>
        </p:txBody>
      </p:sp>
      <p:sp>
        <p:nvSpPr>
          <p:cNvPr id="5" name="TextBox 4"/>
          <p:cNvSpPr txBox="1"/>
          <p:nvPr/>
        </p:nvSpPr>
        <p:spPr>
          <a:xfrm>
            <a:off x="3044015" y="6144322"/>
            <a:ext cx="5742147" cy="647165"/>
          </a:xfrm>
          <a:prstGeom prst="rect">
            <a:avLst/>
          </a:prstGeom>
          <a:noFill/>
        </p:spPr>
        <p:txBody>
          <a:bodyPr wrap="none" lIns="186521" tIns="149217" rIns="186521" bIns="149217" rtlCol="0">
            <a:spAutoFit/>
          </a:bodyPr>
          <a:lstStyle/>
          <a:p>
            <a:pPr defTabSz="932597">
              <a:lnSpc>
                <a:spcPct val="90000"/>
              </a:lnSpc>
              <a:spcAft>
                <a:spcPts val="612"/>
              </a:spcAft>
            </a:pPr>
            <a:r>
              <a:rPr lang="en-US" sz="2448" i="1" dirty="0">
                <a:solidFill>
                  <a:srgbClr val="FF8C00"/>
                </a:solidFill>
              </a:rPr>
              <a:t>We’re giving you the same bits we run!</a:t>
            </a:r>
          </a:p>
        </p:txBody>
      </p:sp>
    </p:spTree>
    <p:extLst>
      <p:ext uri="{BB962C8B-B14F-4D97-AF65-F5344CB8AC3E}">
        <p14:creationId xmlns:p14="http://schemas.microsoft.com/office/powerpoint/2010/main" val="2114385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5866584" y="5906487"/>
            <a:ext cx="3325742" cy="1088037"/>
          </a:xfrm>
          <a:prstGeom prst="round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3756893" y="1478251"/>
            <a:ext cx="7161784" cy="4799918"/>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84" y="-553533"/>
            <a:ext cx="3325742" cy="3504703"/>
          </a:xfrm>
          <a:prstGeom prst="rect">
            <a:avLst/>
          </a:prstGeom>
        </p:spPr>
      </p:pic>
      <p:pic>
        <p:nvPicPr>
          <p:cNvPr id="8" name="Picture 7"/>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1383" y="1059209"/>
            <a:ext cx="3325742" cy="3504703"/>
          </a:xfrm>
          <a:prstGeom prst="rect">
            <a:avLst/>
          </a:prstGeom>
        </p:spPr>
      </p:pic>
      <p:pic>
        <p:nvPicPr>
          <p:cNvPr id="10" name="Picture 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17624" y="3027226"/>
            <a:ext cx="3325742" cy="3504703"/>
          </a:xfrm>
          <a:prstGeom prst="rect">
            <a:avLst/>
          </a:prstGeom>
        </p:spPr>
      </p:pic>
      <p:pic>
        <p:nvPicPr>
          <p:cNvPr id="11" name="Picture 10"/>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907" y="4713966"/>
            <a:ext cx="3325742" cy="3504703"/>
          </a:xfrm>
          <a:prstGeom prst="rect">
            <a:avLst/>
          </a:prstGeom>
        </p:spPr>
      </p:pic>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3623" y="1059209"/>
            <a:ext cx="3325742" cy="3504703"/>
          </a:xfrm>
          <a:prstGeom prst="rect">
            <a:avLst/>
          </a:prstGeom>
        </p:spPr>
      </p:pic>
      <p:pic>
        <p:nvPicPr>
          <p:cNvPr id="13" name="Picture 1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271" y="3103548"/>
            <a:ext cx="3325742" cy="3504703"/>
          </a:xfrm>
          <a:prstGeom prst="rect">
            <a:avLst/>
          </a:prstGeom>
        </p:spPr>
      </p:pic>
      <p:sp>
        <p:nvSpPr>
          <p:cNvPr id="17" name="Rounded Rectangle 16"/>
          <p:cNvSpPr/>
          <p:nvPr/>
        </p:nvSpPr>
        <p:spPr bwMode="auto">
          <a:xfrm>
            <a:off x="580237" y="4288358"/>
            <a:ext cx="1051146" cy="2294898"/>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4569" y="906830"/>
            <a:ext cx="1051146" cy="2350469"/>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5356" y="1154768"/>
            <a:ext cx="366618" cy="309872"/>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2500" y="1154768"/>
            <a:ext cx="366618" cy="309872"/>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5262" y="1150728"/>
            <a:ext cx="366618" cy="309872"/>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5356" y="1913164"/>
            <a:ext cx="366618" cy="309872"/>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3681" y="1913164"/>
            <a:ext cx="366618" cy="309872"/>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3681" y="1915473"/>
            <a:ext cx="366618" cy="309872"/>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5356" y="2655071"/>
            <a:ext cx="366618" cy="309872"/>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3681" y="2655071"/>
            <a:ext cx="366618" cy="309872"/>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3681" y="2657380"/>
            <a:ext cx="366618" cy="309872"/>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847" y="4577239"/>
            <a:ext cx="365708" cy="31085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6172" y="4577239"/>
            <a:ext cx="365708" cy="31085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6172" y="4579548"/>
            <a:ext cx="365708" cy="31085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847" y="5323762"/>
            <a:ext cx="365708" cy="31085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6549" y="5323762"/>
            <a:ext cx="365708" cy="31085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9128" y="5332620"/>
            <a:ext cx="365708" cy="31085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847" y="6065669"/>
            <a:ext cx="365708" cy="31085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8488" y="6083382"/>
            <a:ext cx="365708" cy="31085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796" y="6074727"/>
            <a:ext cx="365708" cy="31085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6266" y="1157077"/>
            <a:ext cx="366618" cy="309872"/>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4519" y="1918202"/>
            <a:ext cx="366618" cy="309872"/>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948" y="2655071"/>
            <a:ext cx="366618" cy="309872"/>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64750" y="-50651"/>
            <a:ext cx="11887878" cy="917444"/>
          </a:xfrm>
        </p:spPr>
        <p:txBody>
          <a:bodyPr/>
          <a:lstStyle/>
          <a:p>
            <a:r>
              <a:rPr lang="en-US" dirty="0" smtClean="0"/>
              <a:t>Service Fabric </a:t>
            </a:r>
            <a:r>
              <a:rPr lang="en-US" dirty="0" err="1" smtClean="0"/>
              <a:t>Microservice</a:t>
            </a:r>
            <a:r>
              <a:rPr lang="en-US" dirty="0" smtClean="0"/>
              <a:t> Management</a:t>
            </a:r>
            <a:endParaRPr lang="en-US" dirty="0"/>
          </a:p>
        </p:txBody>
      </p:sp>
      <p:sp>
        <p:nvSpPr>
          <p:cNvPr id="43" name="TextBox 42"/>
          <p:cNvSpPr txBox="1"/>
          <p:nvPr/>
        </p:nvSpPr>
        <p:spPr>
          <a:xfrm>
            <a:off x="570268" y="3244757"/>
            <a:ext cx="1219027" cy="634440"/>
          </a:xfrm>
          <a:prstGeom prst="rect">
            <a:avLst/>
          </a:prstGeom>
          <a:noFill/>
        </p:spPr>
        <p:txBody>
          <a:bodyPr wrap="square" lIns="182854" tIns="146283" rIns="182854" bIns="146283" rtlCol="0">
            <a:spAutoFit/>
          </a:bodyPr>
          <a:lstStyle/>
          <a:p>
            <a:pPr defTabSz="932597">
              <a:lnSpc>
                <a:spcPct val="90000"/>
              </a:lnSpc>
              <a:spcAft>
                <a:spcPts val="600"/>
              </a:spcAft>
            </a:pPr>
            <a:r>
              <a:rPr lang="en-US" sz="2400" dirty="0">
                <a:gradFill>
                  <a:gsLst>
                    <a:gs pos="2917">
                      <a:srgbClr val="FFFFFF"/>
                    </a:gs>
                    <a:gs pos="30000">
                      <a:srgbClr val="FFFFFF"/>
                    </a:gs>
                  </a:gsLst>
                  <a:lin ang="5400000" scaled="0"/>
                </a:gradFill>
              </a:rPr>
              <a:t>App1</a:t>
            </a:r>
          </a:p>
        </p:txBody>
      </p:sp>
      <p:sp>
        <p:nvSpPr>
          <p:cNvPr id="44" name="TextBox 43"/>
          <p:cNvSpPr txBox="1"/>
          <p:nvPr/>
        </p:nvSpPr>
        <p:spPr>
          <a:xfrm>
            <a:off x="565110" y="6466316"/>
            <a:ext cx="1219027" cy="634440"/>
          </a:xfrm>
          <a:prstGeom prst="rect">
            <a:avLst/>
          </a:prstGeom>
          <a:noFill/>
        </p:spPr>
        <p:txBody>
          <a:bodyPr wrap="square" lIns="182854" tIns="146283" rIns="182854" bIns="146283" rtlCol="0">
            <a:spAutoFit/>
          </a:bodyPr>
          <a:lstStyle/>
          <a:p>
            <a:pPr defTabSz="932597">
              <a:lnSpc>
                <a:spcPct val="90000"/>
              </a:lnSpc>
              <a:spcAft>
                <a:spcPts val="600"/>
              </a:spcAft>
            </a:pPr>
            <a:r>
              <a:rPr lang="en-US" sz="2400" dirty="0">
                <a:gradFill>
                  <a:gsLst>
                    <a:gs pos="2917">
                      <a:srgbClr val="FFFFFF"/>
                    </a:gs>
                    <a:gs pos="30000">
                      <a:srgbClr val="FFFFFF"/>
                    </a:gs>
                  </a:gsLst>
                  <a:lin ang="5400000" scaled="0"/>
                </a:gradFill>
              </a:rPr>
              <a:t>App2</a:t>
            </a:r>
          </a:p>
        </p:txBody>
      </p:sp>
      <p:sp>
        <p:nvSpPr>
          <p:cNvPr id="39" name="Hexagon 38"/>
          <p:cNvSpPr/>
          <p:nvPr/>
        </p:nvSpPr>
        <p:spPr bwMode="auto">
          <a:xfrm>
            <a:off x="909239" y="4574931"/>
            <a:ext cx="365708" cy="31085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6266" y="5328003"/>
            <a:ext cx="365708" cy="31085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8141" y="6083602"/>
            <a:ext cx="365708" cy="31085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Hexagon 46"/>
          <p:cNvSpPr/>
          <p:nvPr/>
        </p:nvSpPr>
        <p:spPr bwMode="auto">
          <a:xfrm>
            <a:off x="7762882" y="6184127"/>
            <a:ext cx="365708" cy="31085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7122961" y="6154172"/>
            <a:ext cx="365708" cy="31085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p:nvPr/>
        </p:nvSpPr>
        <p:spPr bwMode="auto">
          <a:xfrm>
            <a:off x="6392045" y="6155465"/>
            <a:ext cx="365708" cy="310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363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25E-6 -4.07407E-6 L 0.41406 -0.04537 " pathEditMode="relative" rAng="0" ptsTypes="AA">
                                      <p:cBhvr>
                                        <p:cTn id="6" dur="2000" fill="hold"/>
                                        <p:tgtEl>
                                          <p:spTgt spid="21"/>
                                        </p:tgtEl>
                                        <p:attrNameLst>
                                          <p:attrName>ppt_x</p:attrName>
                                          <p:attrName>ppt_y</p:attrName>
                                        </p:attrNameLst>
                                      </p:cBhvr>
                                      <p:rCtr x="20703" y="-2269"/>
                                    </p:animMotion>
                                  </p:childTnLst>
                                </p:cTn>
                              </p:par>
                              <p:par>
                                <p:cTn id="7" presetID="42" presetClass="path" presetSubtype="0" accel="50000" decel="50000" fill="hold" grpId="0" nodeType="withEffect">
                                  <p:stCondLst>
                                    <p:cond delay="0"/>
                                  </p:stCondLst>
                                  <p:childTnLst>
                                    <p:animMotion origin="layout" path="M -2.08333E-6 0.00208 L 0.29479 0.1831 " pathEditMode="relative" rAng="0" ptsTypes="AA">
                                      <p:cBhvr>
                                        <p:cTn id="8" dur="2000" fill="hold"/>
                                        <p:tgtEl>
                                          <p:spTgt spid="20"/>
                                        </p:tgtEl>
                                        <p:attrNameLst>
                                          <p:attrName>ppt_x</p:attrName>
                                          <p:attrName>ppt_y</p:attrName>
                                        </p:attrNameLst>
                                      </p:cBhvr>
                                      <p:rCtr x="14740" y="9051"/>
                                    </p:animMotion>
                                  </p:childTnLst>
                                </p:cTn>
                              </p:par>
                              <p:par>
                                <p:cTn id="9" presetID="42" presetClass="path" presetSubtype="0" accel="50000" decel="50000" fill="hold" grpId="0" nodeType="withEffect">
                                  <p:stCondLst>
                                    <p:cond delay="0"/>
                                  </p:stCondLst>
                                  <p:childTnLst>
                                    <p:animMotion origin="layout" path="M 0.01511 0.00393 L 0.43972 0.71528 " pathEditMode="relative" rAng="0" ptsTypes="AA">
                                      <p:cBhvr>
                                        <p:cTn id="10" dur="2000" fill="hold"/>
                                        <p:tgtEl>
                                          <p:spTgt spid="19"/>
                                        </p:tgtEl>
                                        <p:attrNameLst>
                                          <p:attrName>ppt_x</p:attrName>
                                          <p:attrName>ppt_y</p:attrName>
                                        </p:attrNameLst>
                                      </p:cBhvr>
                                      <p:rCtr x="21224" y="35556"/>
                                    </p:animMotion>
                                  </p:childTnLst>
                                </p:cTn>
                              </p:par>
                              <p:par>
                                <p:cTn id="11" presetID="42" presetClass="path" presetSubtype="0" accel="50000" decel="50000" fill="hold" grpId="0" nodeType="withEffect">
                                  <p:stCondLst>
                                    <p:cond delay="0"/>
                                  </p:stCondLst>
                                  <p:childTnLst>
                                    <p:animMotion origin="layout" path="M -4.79167E-6 -3.33333E-6 L 0.66836 0.08264 " pathEditMode="relative" rAng="0" ptsTypes="AA">
                                      <p:cBhvr>
                                        <p:cTn id="12" dur="2000" fill="hold"/>
                                        <p:tgtEl>
                                          <p:spTgt spid="24"/>
                                        </p:tgtEl>
                                        <p:attrNameLst>
                                          <p:attrName>ppt_x</p:attrName>
                                          <p:attrName>ppt_y</p:attrName>
                                        </p:attrNameLst>
                                      </p:cBhvr>
                                      <p:rCtr x="33411" y="4120"/>
                                    </p:animMotion>
                                  </p:childTnLst>
                                </p:cTn>
                              </p:par>
                              <p:par>
                                <p:cTn id="13" presetID="42" presetClass="path" presetSubtype="0" accel="50000" decel="50000" fill="hold" grpId="0" nodeType="withEffect">
                                  <p:stCondLst>
                                    <p:cond delay="0"/>
                                  </p:stCondLst>
                                  <p:childTnLst>
                                    <p:animMotion origin="layout" path="M -4.79167E-6 -1.85185E-6 L 0.73581 0.37639 " pathEditMode="relative" rAng="0" ptsTypes="AA">
                                      <p:cBhvr>
                                        <p:cTn id="14" dur="2000" fill="hold"/>
                                        <p:tgtEl>
                                          <p:spTgt spid="23"/>
                                        </p:tgtEl>
                                        <p:attrNameLst>
                                          <p:attrName>ppt_x</p:attrName>
                                          <p:attrName>ppt_y</p:attrName>
                                        </p:attrNameLst>
                                      </p:cBhvr>
                                      <p:rCtr x="36784" y="18819"/>
                                    </p:animMotion>
                                  </p:childTnLst>
                                </p:cTn>
                              </p:par>
                              <p:par>
                                <p:cTn id="15" presetID="42" presetClass="path" presetSubtype="0" accel="50000" decel="50000" fill="hold" grpId="0" nodeType="withEffect">
                                  <p:stCondLst>
                                    <p:cond delay="0"/>
                                  </p:stCondLst>
                                  <p:childTnLst>
                                    <p:animMotion origin="layout" path="M -2.5E-6 -1.85185E-6 L 0.47227 -0.15694 " pathEditMode="relative" rAng="0" ptsTypes="AA">
                                      <p:cBhvr>
                                        <p:cTn id="16" dur="2000" fill="hold"/>
                                        <p:tgtEl>
                                          <p:spTgt spid="22"/>
                                        </p:tgtEl>
                                        <p:attrNameLst>
                                          <p:attrName>ppt_x</p:attrName>
                                          <p:attrName>ppt_y</p:attrName>
                                        </p:attrNameLst>
                                      </p:cBhvr>
                                      <p:rCtr x="23607" y="-7847"/>
                                    </p:animMotion>
                                  </p:childTnLst>
                                </p:cTn>
                              </p:par>
                              <p:par>
                                <p:cTn id="17" presetID="42" presetClass="path" presetSubtype="0" accel="50000" decel="50000" fill="hold" grpId="0" nodeType="withEffect">
                                  <p:stCondLst>
                                    <p:cond delay="0"/>
                                  </p:stCondLst>
                                  <p:childTnLst>
                                    <p:animMotion origin="layout" path="M -4.79167E-6 -3.33333E-6 L 0.17201 -0.03125 " pathEditMode="relative" rAng="0" ptsTypes="AA">
                                      <p:cBhvr>
                                        <p:cTn id="18" dur="2000" fill="hold"/>
                                        <p:tgtEl>
                                          <p:spTgt spid="27"/>
                                        </p:tgtEl>
                                        <p:attrNameLst>
                                          <p:attrName>ppt_x</p:attrName>
                                          <p:attrName>ppt_y</p:attrName>
                                        </p:attrNameLst>
                                      </p:cBhvr>
                                      <p:rCtr x="8594" y="-1574"/>
                                    </p:animMotion>
                                  </p:childTnLst>
                                </p:cTn>
                              </p:par>
                              <p:par>
                                <p:cTn id="19" presetID="42" presetClass="path" presetSubtype="0" accel="50000" decel="50000" fill="hold" grpId="0" nodeType="withEffect">
                                  <p:stCondLst>
                                    <p:cond delay="0"/>
                                  </p:stCondLst>
                                  <p:childTnLst>
                                    <p:animMotion origin="layout" path="M -4.79167E-6 0.01296 L 0.17696 0.25602 " pathEditMode="relative" rAng="0" ptsTypes="AA">
                                      <p:cBhvr>
                                        <p:cTn id="20" dur="2000" fill="hold"/>
                                        <p:tgtEl>
                                          <p:spTgt spid="26"/>
                                        </p:tgtEl>
                                        <p:attrNameLst>
                                          <p:attrName>ppt_x</p:attrName>
                                          <p:attrName>ppt_y</p:attrName>
                                        </p:attrNameLst>
                                      </p:cBhvr>
                                      <p:rCtr x="8841" y="12153"/>
                                    </p:animMotion>
                                  </p:childTnLst>
                                </p:cTn>
                              </p:par>
                              <p:par>
                                <p:cTn id="21" presetID="42" presetClass="path" presetSubtype="0" accel="50000" decel="50000" fill="hold" grpId="0" nodeType="withEffect">
                                  <p:stCondLst>
                                    <p:cond delay="0"/>
                                  </p:stCondLst>
                                  <p:childTnLst>
                                    <p:animMotion origin="layout" path="M -2.5E-6 -3.7037E-7 L 0.67591 0.27014 " pathEditMode="relative" rAng="0" ptsTypes="AA">
                                      <p:cBhvr>
                                        <p:cTn id="22" dur="2000" fill="hold"/>
                                        <p:tgtEl>
                                          <p:spTgt spid="25"/>
                                        </p:tgtEl>
                                        <p:attrNameLst>
                                          <p:attrName>ppt_x</p:attrName>
                                          <p:attrName>ppt_y</p:attrName>
                                        </p:attrNameLst>
                                      </p:cBhvr>
                                      <p:rCtr x="33789" y="13495"/>
                                    </p:animMotion>
                                  </p:childTnLst>
                                </p:cTn>
                              </p:par>
                              <p:par>
                                <p:cTn id="23" presetID="42" presetClass="path" presetSubtype="0" accel="50000" decel="50000" fill="hold" grpId="0" nodeType="withEffect">
                                  <p:stCondLst>
                                    <p:cond delay="0"/>
                                  </p:stCondLst>
                                  <p:childTnLst>
                                    <p:animMotion origin="layout" path="M -1.25E-6 -1.85185E-6 L 0.53581 -0.53889 " pathEditMode="relative" rAng="0" ptsTypes="AA">
                                      <p:cBhvr>
                                        <p:cTn id="24" dur="2000" fill="hold"/>
                                        <p:tgtEl>
                                          <p:spTgt spid="30"/>
                                        </p:tgtEl>
                                        <p:attrNameLst>
                                          <p:attrName>ppt_x</p:attrName>
                                          <p:attrName>ppt_y</p:attrName>
                                        </p:attrNameLst>
                                      </p:cBhvr>
                                      <p:rCtr x="26784" y="-26944"/>
                                    </p:animMotion>
                                  </p:childTnLst>
                                </p:cTn>
                              </p:par>
                              <p:par>
                                <p:cTn id="25" presetID="42" presetClass="path" presetSubtype="0" accel="50000" decel="50000" fill="hold" grpId="0" nodeType="withEffect">
                                  <p:stCondLst>
                                    <p:cond delay="0"/>
                                  </p:stCondLst>
                                  <p:childTnLst>
                                    <p:animMotion origin="layout" path="M -1.25E-6 -3.7037E-7 L 0.728 -0.30324 " pathEditMode="relative" rAng="0" ptsTypes="AA">
                                      <p:cBhvr>
                                        <p:cTn id="26" dur="2000" fill="hold"/>
                                        <p:tgtEl>
                                          <p:spTgt spid="29"/>
                                        </p:tgtEl>
                                        <p:attrNameLst>
                                          <p:attrName>ppt_x</p:attrName>
                                          <p:attrName>ppt_y</p:attrName>
                                        </p:attrNameLst>
                                      </p:cBhvr>
                                      <p:rCtr x="36393" y="-15162"/>
                                    </p:animMotion>
                                  </p:childTnLst>
                                </p:cTn>
                              </p:par>
                              <p:par>
                                <p:cTn id="27" presetID="42" presetClass="path" presetSubtype="0" accel="50000" decel="50000" fill="hold" grpId="0" nodeType="withEffect">
                                  <p:stCondLst>
                                    <p:cond delay="0"/>
                                  </p:stCondLst>
                                  <p:childTnLst>
                                    <p:animMotion origin="layout" path="M -0.00365 0.00949 L 0.55599 0.22847 " pathEditMode="relative" rAng="0" ptsTypes="AA">
                                      <p:cBhvr>
                                        <p:cTn id="28" dur="2000" fill="hold"/>
                                        <p:tgtEl>
                                          <p:spTgt spid="28"/>
                                        </p:tgtEl>
                                        <p:attrNameLst>
                                          <p:attrName>ppt_x</p:attrName>
                                          <p:attrName>ppt_y</p:attrName>
                                        </p:attrNameLst>
                                      </p:cBhvr>
                                      <p:rCtr x="27982" y="10949"/>
                                    </p:animMotion>
                                  </p:childTnLst>
                                </p:cTn>
                              </p:par>
                              <p:par>
                                <p:cTn id="29" presetID="42" presetClass="path" presetSubtype="0" accel="50000" decel="50000" fill="hold" grpId="0" nodeType="withEffect">
                                  <p:stCondLst>
                                    <p:cond delay="0"/>
                                  </p:stCondLst>
                                  <p:childTnLst>
                                    <p:animMotion origin="layout" path="M 0.00052 -0.10648 L 0.23633 -0.41528 " pathEditMode="relative" rAng="0" ptsTypes="AA">
                                      <p:cBhvr>
                                        <p:cTn id="30" dur="2000" fill="hold"/>
                                        <p:tgtEl>
                                          <p:spTgt spid="33"/>
                                        </p:tgtEl>
                                        <p:attrNameLst>
                                          <p:attrName>ppt_x</p:attrName>
                                          <p:attrName>ppt_y</p:attrName>
                                        </p:attrNameLst>
                                      </p:cBhvr>
                                      <p:rCtr x="11784" y="-15440"/>
                                    </p:animMotion>
                                  </p:childTnLst>
                                </p:cTn>
                              </p:par>
                              <p:par>
                                <p:cTn id="31" presetID="42" presetClass="path" presetSubtype="0" accel="50000" decel="50000" fill="hold" grpId="0" nodeType="withEffect">
                                  <p:stCondLst>
                                    <p:cond delay="0"/>
                                  </p:stCondLst>
                                  <p:childTnLst>
                                    <p:animMotion origin="layout" path="M 1.25E-6 0.01111 L 0.23945 -0.12245 " pathEditMode="relative" rAng="0" ptsTypes="AA">
                                      <p:cBhvr>
                                        <p:cTn id="32" dur="2000" fill="hold"/>
                                        <p:tgtEl>
                                          <p:spTgt spid="32"/>
                                        </p:tgtEl>
                                        <p:attrNameLst>
                                          <p:attrName>ppt_x</p:attrName>
                                          <p:attrName>ppt_y</p:attrName>
                                        </p:attrNameLst>
                                      </p:cBhvr>
                                      <p:rCtr x="11966" y="-6690"/>
                                    </p:animMotion>
                                  </p:childTnLst>
                                </p:cTn>
                              </p:par>
                              <p:par>
                                <p:cTn id="33" presetID="42" presetClass="path" presetSubtype="0" accel="50000" decel="50000" fill="hold" grpId="0" nodeType="withEffect">
                                  <p:stCondLst>
                                    <p:cond delay="0"/>
                                  </p:stCondLst>
                                  <p:childTnLst>
                                    <p:animMotion origin="layout" path="M 1.04167E-6 -3.33333E-6 L 0.79844 -0.1118 " pathEditMode="relative" rAng="0" ptsTypes="AA">
                                      <p:cBhvr>
                                        <p:cTn id="34" dur="2000" fill="hold"/>
                                        <p:tgtEl>
                                          <p:spTgt spid="31"/>
                                        </p:tgtEl>
                                        <p:attrNameLst>
                                          <p:attrName>ppt_x</p:attrName>
                                          <p:attrName>ppt_y</p:attrName>
                                        </p:attrNameLst>
                                      </p:cBhvr>
                                      <p:rCtr x="39922" y="-5602"/>
                                    </p:animMotion>
                                  </p:childTnLst>
                                </p:cTn>
                              </p:par>
                              <p:par>
                                <p:cTn id="35" presetID="42" presetClass="path" presetSubtype="0" accel="50000" decel="50000" fill="hold" grpId="0" nodeType="withEffect">
                                  <p:stCondLst>
                                    <p:cond delay="0"/>
                                  </p:stCondLst>
                                  <p:childTnLst>
                                    <p:animMotion origin="layout" path="M -2.70833E-6 -7.40741E-7 L 0.78894 -0.51643 " pathEditMode="relative" rAng="0" ptsTypes="AA">
                                      <p:cBhvr>
                                        <p:cTn id="36" dur="2000" fill="hold"/>
                                        <p:tgtEl>
                                          <p:spTgt spid="36"/>
                                        </p:tgtEl>
                                        <p:attrNameLst>
                                          <p:attrName>ppt_x</p:attrName>
                                          <p:attrName>ppt_y</p:attrName>
                                        </p:attrNameLst>
                                      </p:cBhvr>
                                      <p:rCtr x="39440" y="-25833"/>
                                    </p:animMotion>
                                  </p:childTnLst>
                                </p:cTn>
                              </p:par>
                              <p:par>
                                <p:cTn id="37" presetID="42" presetClass="path" presetSubtype="0" accel="50000" decel="50000" fill="hold" grpId="0" nodeType="withEffect">
                                  <p:stCondLst>
                                    <p:cond delay="0"/>
                                  </p:stCondLst>
                                  <p:childTnLst>
                                    <p:animMotion origin="layout" path="M -2.08333E-7 1.85185E-6 L 0.49661 0.01041 " pathEditMode="relative" rAng="0" ptsTypes="AA">
                                      <p:cBhvr>
                                        <p:cTn id="38" dur="2000" fill="hold"/>
                                        <p:tgtEl>
                                          <p:spTgt spid="35"/>
                                        </p:tgtEl>
                                        <p:attrNameLst>
                                          <p:attrName>ppt_x</p:attrName>
                                          <p:attrName>ppt_y</p:attrName>
                                        </p:attrNameLst>
                                      </p:cBhvr>
                                      <p:rCtr x="24831" y="509"/>
                                    </p:animMotion>
                                  </p:childTnLst>
                                </p:cTn>
                              </p:par>
                              <p:par>
                                <p:cTn id="39" presetID="42" presetClass="path" presetSubtype="0" accel="50000" decel="50000" fill="hold" grpId="0" nodeType="withEffect">
                                  <p:stCondLst>
                                    <p:cond delay="0"/>
                                  </p:stCondLst>
                                  <p:childTnLst>
                                    <p:animMotion origin="layout" path="M 1.04167E-6 -1.85185E-6 L 0.29583 -0.22847 " pathEditMode="relative" rAng="0" ptsTypes="AA">
                                      <p:cBhvr>
                                        <p:cTn id="40" dur="2000" fill="hold"/>
                                        <p:tgtEl>
                                          <p:spTgt spid="34"/>
                                        </p:tgtEl>
                                        <p:attrNameLst>
                                          <p:attrName>ppt_x</p:attrName>
                                          <p:attrName>ppt_y</p:attrName>
                                        </p:attrNameLst>
                                      </p:cBhvr>
                                      <p:rCtr x="14792" y="-11435"/>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46"/>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48"/>
                                        </p:tgtEl>
                                        <p:attrNameLst>
                                          <p:attrName>style.visibility</p:attrName>
                                        </p:attrNameLst>
                                      </p:cBhvr>
                                      <p:to>
                                        <p:strVal val="visible"/>
                                      </p:to>
                                    </p:set>
                                  </p:childTnLst>
                                </p:cTn>
                              </p:par>
                              <p:par>
                                <p:cTn id="56" presetID="1" presetClass="exit" presetSubtype="0" fill="hold" grpId="1" nodeType="withEffect">
                                  <p:stCondLst>
                                    <p:cond delay="0"/>
                                  </p:stCondLst>
                                  <p:childTnLst>
                                    <p:set>
                                      <p:cBhvr>
                                        <p:cTn id="57" dur="1" fill="hold">
                                          <p:stCondLst>
                                            <p:cond delay="0"/>
                                          </p:stCondLst>
                                        </p:cTn>
                                        <p:tgtEl>
                                          <p:spTgt spid="2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9"/>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35"/>
                                        </p:tgtEl>
                                        <p:attrNameLst>
                                          <p:attrName>style.visibility</p:attrName>
                                        </p:attrNameLst>
                                      </p:cBhvr>
                                      <p:to>
                                        <p:strVal val="hidden"/>
                                      </p:to>
                                    </p:set>
                                  </p:childTnLst>
                                </p:cTn>
                              </p:par>
                              <p:par>
                                <p:cTn id="62" presetID="42" presetClass="path" presetSubtype="0" accel="50000" decel="50000" fill="hold" grpId="0" nodeType="withEffect">
                                  <p:stCondLst>
                                    <p:cond delay="0"/>
                                  </p:stCondLst>
                                  <p:childTnLst>
                                    <p:animMotion origin="layout" path="M 0 -3.33333E-6 L 0.03672 -0.69328 " pathEditMode="relative" rAng="0" ptsTypes="AA">
                                      <p:cBhvr>
                                        <p:cTn id="63" dur="2000" fill="hold"/>
                                        <p:tgtEl>
                                          <p:spTgt spid="46"/>
                                        </p:tgtEl>
                                        <p:attrNameLst>
                                          <p:attrName>ppt_x</p:attrName>
                                          <p:attrName>ppt_y</p:attrName>
                                        </p:attrNameLst>
                                      </p:cBhvr>
                                      <p:rCtr x="1836" y="-34676"/>
                                    </p:animMotion>
                                  </p:childTnLst>
                                </p:cTn>
                              </p:par>
                              <p:par>
                                <p:cTn id="64" presetID="42" presetClass="path" presetSubtype="0" accel="50000" decel="50000" fill="hold" grpId="0" nodeType="withEffect">
                                  <p:stCondLst>
                                    <p:cond delay="0"/>
                                  </p:stCondLst>
                                  <p:childTnLst>
                                    <p:animMotion origin="layout" path="M 4.16667E-6 -4.81481E-6 L -0.14532 -0.17361 " pathEditMode="relative" rAng="0" ptsTypes="AA">
                                      <p:cBhvr>
                                        <p:cTn id="65" dur="2000" fill="hold"/>
                                        <p:tgtEl>
                                          <p:spTgt spid="48"/>
                                        </p:tgtEl>
                                        <p:attrNameLst>
                                          <p:attrName>ppt_x</p:attrName>
                                          <p:attrName>ppt_y</p:attrName>
                                        </p:attrNameLst>
                                      </p:cBhvr>
                                      <p:rCtr x="-7266" y="-8681"/>
                                    </p:animMotion>
                                  </p:childTnLst>
                                </p:cTn>
                              </p:par>
                              <p:par>
                                <p:cTn id="66" presetID="42" presetClass="path" presetSubtype="0" accel="50000" decel="50000" fill="hold" grpId="2" nodeType="withEffect">
                                  <p:stCondLst>
                                    <p:cond delay="0"/>
                                  </p:stCondLst>
                                  <p:childTnLst>
                                    <p:animMotion origin="layout" path="M 1.04167E-6 -3.7037E-7 L 1.04167E-6 0.25 " pathEditMode="relative" rAng="0" ptsTypes="AA">
                                      <p:cBhvr>
                                        <p:cTn id="67" dur="2000" fill="hold"/>
                                        <p:tgtEl>
                                          <p:spTgt spid="28"/>
                                        </p:tgtEl>
                                        <p:attrNameLst>
                                          <p:attrName>ppt_x</p:attrName>
                                          <p:attrName>ppt_y</p:attrName>
                                        </p:attrNameLst>
                                      </p:cBhvr>
                                      <p:rCtr x="0" y="12500"/>
                                    </p:animMotion>
                                  </p:childTnLst>
                                </p:cTn>
                              </p:par>
                              <p:par>
                                <p:cTn id="68" presetID="42" presetClass="path" presetSubtype="0" accel="50000" decel="50000" fill="hold" grpId="1" nodeType="withEffect">
                                  <p:stCondLst>
                                    <p:cond delay="0"/>
                                  </p:stCondLst>
                                  <p:childTnLst>
                                    <p:animMotion origin="layout" path="M -2.29167E-6 0 L 0.24714 -0.1669 " pathEditMode="relative" rAng="0" ptsTypes="AA">
                                      <p:cBhvr>
                                        <p:cTn id="69" dur="2000" fill="hold"/>
                                        <p:tgtEl>
                                          <p:spTgt spid="47"/>
                                        </p:tgtEl>
                                        <p:attrNameLst>
                                          <p:attrName>ppt_x</p:attrName>
                                          <p:attrName>ppt_y</p:attrName>
                                        </p:attrNameLst>
                                      </p:cBhvr>
                                      <p:rCtr x="12357" y="-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5481" y="1212850"/>
            <a:ext cx="11885514" cy="2096026"/>
          </a:xfrm>
        </p:spPr>
        <p:txBody>
          <a:bodyPr/>
          <a:lstStyle/>
          <a:p>
            <a:r>
              <a:rPr lang="en-US" dirty="0" smtClean="0"/>
              <a:t>Azure Resource Manager </a:t>
            </a:r>
          </a:p>
          <a:p>
            <a:r>
              <a:rPr lang="en-US" dirty="0" smtClean="0"/>
              <a:t>Virtual Machine, Storage and Networking APIs</a:t>
            </a:r>
          </a:p>
          <a:p>
            <a:r>
              <a:rPr lang="en-US" dirty="0" smtClean="0"/>
              <a:t>Service Fabric</a:t>
            </a:r>
            <a:endParaRPr lang="en-US" dirty="0"/>
          </a:p>
        </p:txBody>
      </p:sp>
      <p:sp>
        <p:nvSpPr>
          <p:cNvPr id="7" name="Title 6"/>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8814863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5482" y="295730"/>
            <a:ext cx="11887878" cy="917444"/>
          </a:xfrm>
        </p:spPr>
        <p:txBody>
          <a:bodyPr/>
          <a:lstStyle/>
          <a:p>
            <a:r>
              <a:rPr lang="en-US" dirty="0" smtClean="0"/>
              <a:t>Service Fabric </a:t>
            </a:r>
            <a:r>
              <a:rPr lang="en-US" dirty="0" err="1" smtClean="0"/>
              <a:t>Microservices</a:t>
            </a:r>
            <a:endParaRPr lang="en-US" dirty="0"/>
          </a:p>
        </p:txBody>
      </p:sp>
      <p:sp>
        <p:nvSpPr>
          <p:cNvPr id="5" name="Text Placeholder 1"/>
          <p:cNvSpPr>
            <a:spLocks noGrp="1"/>
          </p:cNvSpPr>
          <p:nvPr>
            <p:ph type="body" sz="quarter" idx="10"/>
          </p:nvPr>
        </p:nvSpPr>
        <p:spPr>
          <a:xfrm>
            <a:off x="199293" y="1338244"/>
            <a:ext cx="12236301" cy="5712653"/>
          </a:xfrm>
        </p:spPr>
        <p:txBody>
          <a:bodyPr/>
          <a:lstStyle/>
          <a:p>
            <a:r>
              <a:rPr lang="en-US" dirty="0" smtClean="0"/>
              <a:t>A </a:t>
            </a:r>
            <a:r>
              <a:rPr lang="en-US" dirty="0" err="1" smtClean="0"/>
              <a:t>microservice</a:t>
            </a:r>
            <a:r>
              <a:rPr lang="en-US" dirty="0" smtClean="0"/>
              <a:t> is whatever you want it to be:</a:t>
            </a:r>
            <a:endParaRPr lang="en-US" dirty="0"/>
          </a:p>
          <a:p>
            <a:pPr lvl="1"/>
            <a:r>
              <a:rPr lang="en-US" dirty="0" smtClean="0"/>
              <a:t>ASP.NET </a:t>
            </a:r>
          </a:p>
          <a:p>
            <a:pPr lvl="1"/>
            <a:r>
              <a:rPr lang="en-US" dirty="0" smtClean="0"/>
              <a:t>node.js</a:t>
            </a:r>
            <a:r>
              <a:rPr lang="en-US" dirty="0"/>
              <a:t>, Java </a:t>
            </a:r>
            <a:r>
              <a:rPr lang="en-US" dirty="0" smtClean="0"/>
              <a:t>VMs</a:t>
            </a:r>
          </a:p>
          <a:p>
            <a:pPr lvl="1"/>
            <a:r>
              <a:rPr lang="en-US" dirty="0" smtClean="0"/>
              <a:t>Arbitrary .exe</a:t>
            </a:r>
          </a:p>
          <a:p>
            <a:r>
              <a:rPr lang="en-US" dirty="0" smtClean="0"/>
              <a:t>Stateless </a:t>
            </a:r>
            <a:r>
              <a:rPr lang="en-US" dirty="0" err="1" smtClean="0"/>
              <a:t>microservices</a:t>
            </a:r>
            <a:endParaRPr lang="en-US" dirty="0" smtClean="0"/>
          </a:p>
          <a:p>
            <a:pPr lvl="1"/>
            <a:r>
              <a:rPr lang="en-US" dirty="0"/>
              <a:t>A </a:t>
            </a:r>
            <a:r>
              <a:rPr lang="en-US" dirty="0" err="1" smtClean="0"/>
              <a:t>microservice</a:t>
            </a:r>
            <a:r>
              <a:rPr lang="en-US" dirty="0" smtClean="0"/>
              <a:t> </a:t>
            </a:r>
            <a:r>
              <a:rPr lang="en-US" dirty="0"/>
              <a:t>that has state where the state is persisted to external storage, such as Azure d</a:t>
            </a:r>
            <a:r>
              <a:rPr lang="en-US" dirty="0" smtClean="0"/>
              <a:t>atabases or Azure storage</a:t>
            </a:r>
            <a:endParaRPr lang="en-US" dirty="0"/>
          </a:p>
          <a:p>
            <a:pPr lvl="2"/>
            <a:r>
              <a:rPr lang="en-US" dirty="0"/>
              <a:t>e</a:t>
            </a:r>
            <a:r>
              <a:rPr lang="en-US" dirty="0" smtClean="0"/>
              <a:t>.g. Existing web (ASP.NET) and worker </a:t>
            </a:r>
            <a:r>
              <a:rPr lang="en-US" dirty="0"/>
              <a:t>r</a:t>
            </a:r>
            <a:r>
              <a:rPr lang="en-US" dirty="0" smtClean="0"/>
              <a:t>ole applications</a:t>
            </a:r>
            <a:endParaRPr lang="en-US" sz="2000" dirty="0"/>
          </a:p>
          <a:p>
            <a:r>
              <a:rPr lang="en-US" dirty="0" err="1" smtClean="0"/>
              <a:t>Stateful</a:t>
            </a:r>
            <a:r>
              <a:rPr lang="en-US" dirty="0" smtClean="0"/>
              <a:t> </a:t>
            </a:r>
            <a:r>
              <a:rPr lang="en-US" dirty="0" err="1" smtClean="0"/>
              <a:t>microservices</a:t>
            </a:r>
            <a:endParaRPr lang="en-US" dirty="0" smtClean="0"/>
          </a:p>
          <a:p>
            <a:pPr lvl="1"/>
            <a:r>
              <a:rPr lang="en-US" dirty="0" smtClean="0"/>
              <a:t>Reliability of state through replication and local persistence</a:t>
            </a:r>
          </a:p>
          <a:p>
            <a:pPr lvl="1"/>
            <a:r>
              <a:rPr lang="en-US" dirty="0" smtClean="0"/>
              <a:t>Reduces the complexity and number of components in traditional three-tier architecture </a:t>
            </a:r>
            <a:endParaRPr lang="en-US" sz="3199" dirty="0"/>
          </a:p>
        </p:txBody>
      </p:sp>
    </p:spTree>
    <p:extLst>
      <p:ext uri="{BB962C8B-B14F-4D97-AF65-F5344CB8AC3E}">
        <p14:creationId xmlns:p14="http://schemas.microsoft.com/office/powerpoint/2010/main" val="147077402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99" dirty="0"/>
              <a:t>Service Fabric</a:t>
            </a:r>
            <a:r>
              <a:rPr lang="en-US" sz="4349" dirty="0"/>
              <a:t> Programming Models</a:t>
            </a:r>
            <a:r>
              <a:rPr lang="en-US" sz="3999" dirty="0">
                <a:solidFill>
                  <a:srgbClr val="FFFFFF"/>
                </a:solidFill>
              </a:rPr>
              <a:t/>
            </a:r>
            <a:br>
              <a:rPr lang="en-US" sz="3999" dirty="0">
                <a:solidFill>
                  <a:srgbClr val="FFFFFF"/>
                </a:solidFill>
              </a:rPr>
            </a:br>
            <a:endParaRPr lang="en-US" dirty="0"/>
          </a:p>
        </p:txBody>
      </p:sp>
      <p:sp>
        <p:nvSpPr>
          <p:cNvPr id="20" name="Rounded Rectangle 19"/>
          <p:cNvSpPr/>
          <p:nvPr/>
        </p:nvSpPr>
        <p:spPr bwMode="auto">
          <a:xfrm>
            <a:off x="6068837" y="2747106"/>
            <a:ext cx="5628293" cy="935043"/>
          </a:xfrm>
          <a:prstGeom prst="roundRect">
            <a:avLst/>
          </a:prstGeom>
          <a:solidFill>
            <a:schemeClr val="tx2">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ctr" anchorCtr="0"/>
          <a:lstStyle/>
          <a:p>
            <a:pPr algn="ctr" defTabSz="932227"/>
            <a:r>
              <a:rPr lang="en-US" sz="2400" dirty="0">
                <a:solidFill>
                  <a:srgbClr val="00188F"/>
                </a:solidFill>
                <a:ea typeface="Segoe UI" pitchFamily="34" charset="0"/>
                <a:cs typeface="Segoe UI" pitchFamily="34" charset="0"/>
              </a:rPr>
              <a:t>Reliable Actors API</a:t>
            </a:r>
          </a:p>
        </p:txBody>
      </p:sp>
      <p:sp>
        <p:nvSpPr>
          <p:cNvPr id="21" name="Rounded Rectangle 20"/>
          <p:cNvSpPr/>
          <p:nvPr/>
        </p:nvSpPr>
        <p:spPr bwMode="auto">
          <a:xfrm>
            <a:off x="568483" y="2741134"/>
            <a:ext cx="5320874" cy="940547"/>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ctr" anchorCtr="0"/>
          <a:lstStyle/>
          <a:p>
            <a:pPr algn="ctr" defTabSz="932227"/>
            <a:r>
              <a:rPr lang="en-US" sz="2400" dirty="0">
                <a:solidFill>
                  <a:srgbClr val="00188F"/>
                </a:solidFill>
                <a:ea typeface="Segoe UI" pitchFamily="34" charset="0"/>
                <a:cs typeface="Segoe UI" pitchFamily="34" charset="0"/>
              </a:rPr>
              <a:t>Reliable Services API</a:t>
            </a:r>
          </a:p>
        </p:txBody>
      </p:sp>
      <p:sp>
        <p:nvSpPr>
          <p:cNvPr id="76" name="Rectangle 75"/>
          <p:cNvSpPr/>
          <p:nvPr/>
        </p:nvSpPr>
        <p:spPr>
          <a:xfrm>
            <a:off x="508893" y="5052175"/>
            <a:ext cx="5404588" cy="889524"/>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699382"/>
            <a:r>
              <a:rPr lang="en-US" sz="2400" dirty="0">
                <a:solidFill>
                  <a:srgbClr val="FFFFFF"/>
                </a:solidFill>
                <a:latin typeface="Segoe UI Light"/>
              </a:rPr>
              <a:t>Azure </a:t>
            </a:r>
          </a:p>
        </p:txBody>
      </p:sp>
      <p:sp>
        <p:nvSpPr>
          <p:cNvPr id="81" name="Rectangle 80"/>
          <p:cNvSpPr/>
          <p:nvPr/>
        </p:nvSpPr>
        <p:spPr>
          <a:xfrm>
            <a:off x="6174795" y="5049176"/>
            <a:ext cx="5419777" cy="889524"/>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99382"/>
            <a:r>
              <a:rPr lang="en-US" sz="2400" dirty="0">
                <a:solidFill>
                  <a:srgbClr val="FFFFFF"/>
                </a:solidFill>
                <a:latin typeface="Segoe UI Light"/>
              </a:rPr>
              <a:t>Private Clouds </a:t>
            </a:r>
          </a:p>
        </p:txBody>
      </p:sp>
      <p:sp>
        <p:nvSpPr>
          <p:cNvPr id="348" name="Hexagon 347"/>
          <p:cNvSpPr/>
          <p:nvPr/>
        </p:nvSpPr>
        <p:spPr>
          <a:xfrm>
            <a:off x="540785"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49" name="Hexagon 348"/>
          <p:cNvSpPr/>
          <p:nvPr/>
        </p:nvSpPr>
        <p:spPr>
          <a:xfrm>
            <a:off x="771689"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50" name="Hexagon 349"/>
          <p:cNvSpPr/>
          <p:nvPr/>
        </p:nvSpPr>
        <p:spPr>
          <a:xfrm>
            <a:off x="540785"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51" name="Hexagon 350"/>
          <p:cNvSpPr/>
          <p:nvPr/>
        </p:nvSpPr>
        <p:spPr>
          <a:xfrm>
            <a:off x="771689"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52" name="Straight Connector 351"/>
          <p:cNvCxnSpPr/>
          <p:nvPr/>
        </p:nvCxnSpPr>
        <p:spPr>
          <a:xfrm>
            <a:off x="678223" y="2398264"/>
            <a:ext cx="230904" cy="135618"/>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678223" y="2127028"/>
            <a:ext cx="230904" cy="135618"/>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905371" y="2256827"/>
            <a:ext cx="230904" cy="135618"/>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905371" y="2398264"/>
            <a:ext cx="230904" cy="135618"/>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905371" y="2268466"/>
            <a:ext cx="33" cy="268561"/>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674500" y="2262646"/>
            <a:ext cx="230870" cy="129799"/>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905371" y="2121208"/>
            <a:ext cx="230904" cy="14725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678206" y="2151645"/>
            <a:ext cx="33" cy="268561"/>
          </a:xfrm>
          <a:prstGeom prst="line">
            <a:avLst/>
          </a:prstGeom>
          <a:noFill/>
          <a:ln w="6350" cap="flat" cmpd="sng" algn="ctr">
            <a:solidFill>
              <a:srgbClr val="5B9BD5"/>
            </a:solidFill>
            <a:prstDash val="solid"/>
            <a:miter lim="800000"/>
          </a:ln>
          <a:effectLst/>
        </p:spPr>
      </p:cxnSp>
      <p:sp>
        <p:nvSpPr>
          <p:cNvPr id="360" name="Hexagon 359"/>
          <p:cNvSpPr/>
          <p:nvPr/>
        </p:nvSpPr>
        <p:spPr>
          <a:xfrm>
            <a:off x="999739"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61" name="Hexagon 360"/>
          <p:cNvSpPr/>
          <p:nvPr/>
        </p:nvSpPr>
        <p:spPr>
          <a:xfrm>
            <a:off x="1230643"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62" name="Hexagon 361"/>
          <p:cNvSpPr/>
          <p:nvPr/>
        </p:nvSpPr>
        <p:spPr>
          <a:xfrm>
            <a:off x="999739"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63" name="Hexagon 362"/>
          <p:cNvSpPr/>
          <p:nvPr/>
        </p:nvSpPr>
        <p:spPr>
          <a:xfrm>
            <a:off x="1230643"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64" name="Straight Connector 363"/>
          <p:cNvCxnSpPr/>
          <p:nvPr/>
        </p:nvCxnSpPr>
        <p:spPr>
          <a:xfrm>
            <a:off x="1137178" y="2398264"/>
            <a:ext cx="230904" cy="135618"/>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137178" y="2131577"/>
            <a:ext cx="230904" cy="135618"/>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364326" y="2256827"/>
            <a:ext cx="230904" cy="135618"/>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364326" y="2398264"/>
            <a:ext cx="230904" cy="135618"/>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364326" y="2268466"/>
            <a:ext cx="33" cy="268561"/>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133455" y="2262646"/>
            <a:ext cx="230870" cy="129799"/>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364326" y="2121208"/>
            <a:ext cx="230904" cy="14725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137160" y="2151645"/>
            <a:ext cx="33" cy="268561"/>
          </a:xfrm>
          <a:prstGeom prst="line">
            <a:avLst/>
          </a:prstGeom>
          <a:noFill/>
          <a:ln w="6350" cap="flat" cmpd="sng" algn="ctr">
            <a:solidFill>
              <a:srgbClr val="5B9BD5"/>
            </a:solidFill>
            <a:prstDash val="solid"/>
            <a:miter lim="800000"/>
          </a:ln>
          <a:effectLst/>
        </p:spPr>
      </p:cxnSp>
      <p:sp>
        <p:nvSpPr>
          <p:cNvPr id="372" name="Hexagon 371"/>
          <p:cNvSpPr/>
          <p:nvPr/>
        </p:nvSpPr>
        <p:spPr>
          <a:xfrm>
            <a:off x="1461180"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3" name="Hexagon 372"/>
          <p:cNvSpPr/>
          <p:nvPr/>
        </p:nvSpPr>
        <p:spPr>
          <a:xfrm>
            <a:off x="1692084"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4" name="Hexagon 373"/>
          <p:cNvSpPr/>
          <p:nvPr/>
        </p:nvSpPr>
        <p:spPr>
          <a:xfrm>
            <a:off x="1461180"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5" name="Hexagon 374"/>
          <p:cNvSpPr/>
          <p:nvPr/>
        </p:nvSpPr>
        <p:spPr>
          <a:xfrm>
            <a:off x="1692084"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76" name="Straight Connector 375"/>
          <p:cNvCxnSpPr/>
          <p:nvPr/>
        </p:nvCxnSpPr>
        <p:spPr>
          <a:xfrm>
            <a:off x="1598619" y="2398264"/>
            <a:ext cx="230904" cy="135618"/>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598619" y="2127028"/>
            <a:ext cx="230904" cy="135618"/>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825767" y="2256827"/>
            <a:ext cx="230904" cy="135618"/>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1825767" y="2398264"/>
            <a:ext cx="230904" cy="135618"/>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1825767" y="2268466"/>
            <a:ext cx="33" cy="268561"/>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594896" y="2262646"/>
            <a:ext cx="230870" cy="129799"/>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1825767" y="2121208"/>
            <a:ext cx="230904" cy="14725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598601" y="2156193"/>
            <a:ext cx="33" cy="268561"/>
          </a:xfrm>
          <a:prstGeom prst="line">
            <a:avLst/>
          </a:prstGeom>
          <a:noFill/>
          <a:ln w="6350" cap="flat" cmpd="sng" algn="ctr">
            <a:solidFill>
              <a:srgbClr val="5B9BD5"/>
            </a:solidFill>
            <a:prstDash val="solid"/>
            <a:miter lim="800000"/>
          </a:ln>
          <a:effectLst/>
        </p:spPr>
      </p:cxnSp>
      <p:sp>
        <p:nvSpPr>
          <p:cNvPr id="384" name="Hexagon 383"/>
          <p:cNvSpPr/>
          <p:nvPr/>
        </p:nvSpPr>
        <p:spPr>
          <a:xfrm>
            <a:off x="1920135"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5" name="Hexagon 384"/>
          <p:cNvSpPr/>
          <p:nvPr/>
        </p:nvSpPr>
        <p:spPr>
          <a:xfrm>
            <a:off x="2151039"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6" name="Hexagon 385"/>
          <p:cNvSpPr/>
          <p:nvPr/>
        </p:nvSpPr>
        <p:spPr>
          <a:xfrm>
            <a:off x="1920135"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7" name="Hexagon 386"/>
          <p:cNvSpPr/>
          <p:nvPr/>
        </p:nvSpPr>
        <p:spPr>
          <a:xfrm>
            <a:off x="2151039"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88" name="Straight Connector 387"/>
          <p:cNvCxnSpPr/>
          <p:nvPr/>
        </p:nvCxnSpPr>
        <p:spPr>
          <a:xfrm>
            <a:off x="2057573" y="2398264"/>
            <a:ext cx="230904" cy="135618"/>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057573" y="2127028"/>
            <a:ext cx="230904" cy="135618"/>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284721" y="2256827"/>
            <a:ext cx="230904" cy="135618"/>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284721" y="2398264"/>
            <a:ext cx="230904" cy="135618"/>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284721" y="2263918"/>
            <a:ext cx="33" cy="268561"/>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053850" y="2262646"/>
            <a:ext cx="230870" cy="129799"/>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284721" y="2121208"/>
            <a:ext cx="230904" cy="14725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057556" y="2156193"/>
            <a:ext cx="33" cy="268561"/>
          </a:xfrm>
          <a:prstGeom prst="line">
            <a:avLst/>
          </a:prstGeom>
          <a:noFill/>
          <a:ln w="6350" cap="flat" cmpd="sng" algn="ctr">
            <a:solidFill>
              <a:srgbClr val="5B9BD5"/>
            </a:solidFill>
            <a:prstDash val="solid"/>
            <a:miter lim="800000"/>
          </a:ln>
          <a:effectLst/>
        </p:spPr>
      </p:cxnSp>
      <p:sp>
        <p:nvSpPr>
          <p:cNvPr id="396" name="Hexagon 395"/>
          <p:cNvSpPr/>
          <p:nvPr/>
        </p:nvSpPr>
        <p:spPr>
          <a:xfrm>
            <a:off x="2379089"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7" name="Hexagon 396"/>
          <p:cNvSpPr/>
          <p:nvPr/>
        </p:nvSpPr>
        <p:spPr>
          <a:xfrm>
            <a:off x="2606323"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8" name="Hexagon 397"/>
          <p:cNvSpPr/>
          <p:nvPr/>
        </p:nvSpPr>
        <p:spPr>
          <a:xfrm>
            <a:off x="2379089"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9" name="Hexagon 398"/>
          <p:cNvSpPr/>
          <p:nvPr/>
        </p:nvSpPr>
        <p:spPr>
          <a:xfrm>
            <a:off x="2606323"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00" name="Straight Connector 399"/>
          <p:cNvCxnSpPr/>
          <p:nvPr/>
        </p:nvCxnSpPr>
        <p:spPr>
          <a:xfrm>
            <a:off x="2512857" y="2398264"/>
            <a:ext cx="230904" cy="135618"/>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512857" y="2127028"/>
            <a:ext cx="230904" cy="135618"/>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740004" y="2256827"/>
            <a:ext cx="230904" cy="135618"/>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740004" y="2398264"/>
            <a:ext cx="230904" cy="135618"/>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740005" y="2268466"/>
            <a:ext cx="33" cy="268561"/>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509134" y="2262646"/>
            <a:ext cx="230870" cy="1297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740004" y="2121208"/>
            <a:ext cx="230904" cy="147257"/>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516510" y="2151645"/>
            <a:ext cx="33" cy="268561"/>
          </a:xfrm>
          <a:prstGeom prst="line">
            <a:avLst/>
          </a:prstGeom>
          <a:noFill/>
          <a:ln w="6350" cap="flat" cmpd="sng" algn="ctr">
            <a:solidFill>
              <a:srgbClr val="5B9BD5"/>
            </a:solidFill>
            <a:prstDash val="solid"/>
            <a:miter lim="800000"/>
          </a:ln>
          <a:effectLst/>
        </p:spPr>
      </p:cxnSp>
      <p:sp>
        <p:nvSpPr>
          <p:cNvPr id="408" name="Hexagon 407"/>
          <p:cNvSpPr/>
          <p:nvPr/>
        </p:nvSpPr>
        <p:spPr>
          <a:xfrm>
            <a:off x="2834373"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09" name="Hexagon 408"/>
          <p:cNvSpPr/>
          <p:nvPr/>
        </p:nvSpPr>
        <p:spPr>
          <a:xfrm>
            <a:off x="3065277"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10" name="Hexagon 409"/>
          <p:cNvSpPr/>
          <p:nvPr/>
        </p:nvSpPr>
        <p:spPr>
          <a:xfrm>
            <a:off x="2834373"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11" name="Hexagon 410"/>
          <p:cNvSpPr/>
          <p:nvPr/>
        </p:nvSpPr>
        <p:spPr>
          <a:xfrm>
            <a:off x="3065277"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12" name="Straight Connector 411"/>
          <p:cNvCxnSpPr/>
          <p:nvPr/>
        </p:nvCxnSpPr>
        <p:spPr>
          <a:xfrm>
            <a:off x="2971812" y="2398264"/>
            <a:ext cx="230904" cy="135618"/>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2971812" y="2127028"/>
            <a:ext cx="230904" cy="135618"/>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198960" y="2256827"/>
            <a:ext cx="230904" cy="135618"/>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198960" y="2398264"/>
            <a:ext cx="230904" cy="135618"/>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198960" y="2268466"/>
            <a:ext cx="33" cy="268561"/>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2968089" y="2262646"/>
            <a:ext cx="230870" cy="1297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198960" y="2121208"/>
            <a:ext cx="230904" cy="147257"/>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2971794" y="2151645"/>
            <a:ext cx="33" cy="268561"/>
          </a:xfrm>
          <a:prstGeom prst="line">
            <a:avLst/>
          </a:prstGeom>
          <a:noFill/>
          <a:ln w="6350" cap="flat" cmpd="sng" algn="ctr">
            <a:solidFill>
              <a:srgbClr val="5B9BD5"/>
            </a:solidFill>
            <a:prstDash val="solid"/>
            <a:miter lim="800000"/>
          </a:ln>
          <a:effectLst/>
        </p:spPr>
      </p:cxnSp>
      <p:sp>
        <p:nvSpPr>
          <p:cNvPr id="420" name="Hexagon 419"/>
          <p:cNvSpPr/>
          <p:nvPr/>
        </p:nvSpPr>
        <p:spPr>
          <a:xfrm>
            <a:off x="3295814"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1" name="Hexagon 420"/>
          <p:cNvSpPr/>
          <p:nvPr/>
        </p:nvSpPr>
        <p:spPr>
          <a:xfrm>
            <a:off x="3526718"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2" name="Hexagon 421"/>
          <p:cNvSpPr/>
          <p:nvPr/>
        </p:nvSpPr>
        <p:spPr>
          <a:xfrm>
            <a:off x="3295814"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3" name="Hexagon 422"/>
          <p:cNvSpPr/>
          <p:nvPr/>
        </p:nvSpPr>
        <p:spPr>
          <a:xfrm>
            <a:off x="3526718"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24" name="Straight Connector 423"/>
          <p:cNvCxnSpPr/>
          <p:nvPr/>
        </p:nvCxnSpPr>
        <p:spPr>
          <a:xfrm>
            <a:off x="3433252" y="2398264"/>
            <a:ext cx="230904" cy="135618"/>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433252" y="2127028"/>
            <a:ext cx="230904" cy="135618"/>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660399" y="2256827"/>
            <a:ext cx="230904" cy="135618"/>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660399" y="2398264"/>
            <a:ext cx="230904" cy="135618"/>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660401" y="2268466"/>
            <a:ext cx="33" cy="268561"/>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429529" y="2262646"/>
            <a:ext cx="230870" cy="129799"/>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660399" y="2121208"/>
            <a:ext cx="230904" cy="14725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433235" y="2151645"/>
            <a:ext cx="33" cy="268561"/>
          </a:xfrm>
          <a:prstGeom prst="line">
            <a:avLst/>
          </a:prstGeom>
          <a:noFill/>
          <a:ln w="6350" cap="flat" cmpd="sng" algn="ctr">
            <a:solidFill>
              <a:srgbClr val="5B9BD5"/>
            </a:solidFill>
            <a:prstDash val="solid"/>
            <a:miter lim="800000"/>
          </a:ln>
          <a:effectLst/>
        </p:spPr>
      </p:cxnSp>
      <p:sp>
        <p:nvSpPr>
          <p:cNvPr id="432" name="Hexagon 431"/>
          <p:cNvSpPr/>
          <p:nvPr/>
        </p:nvSpPr>
        <p:spPr>
          <a:xfrm>
            <a:off x="3758924"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3" name="Hexagon 432"/>
          <p:cNvSpPr/>
          <p:nvPr/>
        </p:nvSpPr>
        <p:spPr>
          <a:xfrm>
            <a:off x="3989828"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4" name="Hexagon 433"/>
          <p:cNvSpPr/>
          <p:nvPr/>
        </p:nvSpPr>
        <p:spPr>
          <a:xfrm>
            <a:off x="3758924"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5" name="Hexagon 434"/>
          <p:cNvSpPr/>
          <p:nvPr/>
        </p:nvSpPr>
        <p:spPr>
          <a:xfrm>
            <a:off x="3989828"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36" name="Straight Connector 435"/>
          <p:cNvCxnSpPr/>
          <p:nvPr/>
        </p:nvCxnSpPr>
        <p:spPr>
          <a:xfrm>
            <a:off x="3896362" y="2398264"/>
            <a:ext cx="230904" cy="135618"/>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3896362" y="2127028"/>
            <a:ext cx="230904" cy="135618"/>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113796" y="2262157"/>
            <a:ext cx="230904" cy="135618"/>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113796" y="2403595"/>
            <a:ext cx="230904" cy="13561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125016" y="2273797"/>
            <a:ext cx="33" cy="268561"/>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3892639" y="2262646"/>
            <a:ext cx="230870" cy="129799"/>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113796" y="2126538"/>
            <a:ext cx="230904" cy="14725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3896345" y="2151645"/>
            <a:ext cx="33" cy="268561"/>
          </a:xfrm>
          <a:prstGeom prst="line">
            <a:avLst/>
          </a:prstGeom>
          <a:noFill/>
          <a:ln w="6350" cap="flat" cmpd="sng" algn="ctr">
            <a:solidFill>
              <a:srgbClr val="5B9BD5"/>
            </a:solidFill>
            <a:prstDash val="solid"/>
            <a:miter lim="800000"/>
          </a:ln>
          <a:effectLst/>
        </p:spPr>
      </p:cxnSp>
      <p:sp>
        <p:nvSpPr>
          <p:cNvPr id="444" name="Hexagon 443"/>
          <p:cNvSpPr/>
          <p:nvPr/>
        </p:nvSpPr>
        <p:spPr>
          <a:xfrm>
            <a:off x="4220717"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5" name="Hexagon 444"/>
          <p:cNvSpPr/>
          <p:nvPr/>
        </p:nvSpPr>
        <p:spPr>
          <a:xfrm>
            <a:off x="4451621"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6" name="Hexagon 445"/>
          <p:cNvSpPr/>
          <p:nvPr/>
        </p:nvSpPr>
        <p:spPr>
          <a:xfrm>
            <a:off x="4220717"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7" name="Hexagon 446"/>
          <p:cNvSpPr/>
          <p:nvPr/>
        </p:nvSpPr>
        <p:spPr>
          <a:xfrm>
            <a:off x="4451621" y="241122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48" name="Straight Connector 447"/>
          <p:cNvCxnSpPr/>
          <p:nvPr/>
        </p:nvCxnSpPr>
        <p:spPr>
          <a:xfrm>
            <a:off x="4358155" y="2399585"/>
            <a:ext cx="230904" cy="135618"/>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358155" y="2128349"/>
            <a:ext cx="230904" cy="13561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585303" y="2258147"/>
            <a:ext cx="230904" cy="135618"/>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585303" y="2399585"/>
            <a:ext cx="230904" cy="13561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585303" y="2269787"/>
            <a:ext cx="33" cy="268561"/>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354432" y="2263967"/>
            <a:ext cx="230870" cy="129799"/>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585303" y="2122528"/>
            <a:ext cx="230904" cy="14725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358138" y="2152965"/>
            <a:ext cx="33" cy="268561"/>
          </a:xfrm>
          <a:prstGeom prst="line">
            <a:avLst/>
          </a:prstGeom>
          <a:noFill/>
          <a:ln w="6350" cap="flat" cmpd="sng" algn="ctr">
            <a:solidFill>
              <a:srgbClr val="5B9BD5"/>
            </a:solidFill>
            <a:prstDash val="solid"/>
            <a:miter lim="800000"/>
          </a:ln>
          <a:effectLst/>
        </p:spPr>
      </p:cxnSp>
      <p:sp>
        <p:nvSpPr>
          <p:cNvPr id="456" name="Hexagon 455"/>
          <p:cNvSpPr/>
          <p:nvPr/>
        </p:nvSpPr>
        <p:spPr>
          <a:xfrm>
            <a:off x="4679671"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7" name="Hexagon 456"/>
          <p:cNvSpPr/>
          <p:nvPr/>
        </p:nvSpPr>
        <p:spPr>
          <a:xfrm>
            <a:off x="4910575"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8" name="Hexagon 457"/>
          <p:cNvSpPr/>
          <p:nvPr/>
        </p:nvSpPr>
        <p:spPr>
          <a:xfrm>
            <a:off x="4679671"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9" name="Hexagon 458"/>
          <p:cNvSpPr/>
          <p:nvPr/>
        </p:nvSpPr>
        <p:spPr>
          <a:xfrm>
            <a:off x="4910575" y="241122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60" name="Straight Connector 459"/>
          <p:cNvCxnSpPr/>
          <p:nvPr/>
        </p:nvCxnSpPr>
        <p:spPr>
          <a:xfrm>
            <a:off x="4817110" y="2399585"/>
            <a:ext cx="230904" cy="135618"/>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817110" y="2128349"/>
            <a:ext cx="230904" cy="13561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044258" y="2258147"/>
            <a:ext cx="230904" cy="135618"/>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044258" y="2399585"/>
            <a:ext cx="230904" cy="13561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044258" y="2269787"/>
            <a:ext cx="33" cy="268561"/>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813387" y="2263967"/>
            <a:ext cx="230870" cy="129799"/>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044258" y="2122528"/>
            <a:ext cx="230904" cy="14725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817092" y="2152965"/>
            <a:ext cx="33" cy="268561"/>
          </a:xfrm>
          <a:prstGeom prst="line">
            <a:avLst/>
          </a:prstGeom>
          <a:noFill/>
          <a:ln w="6350" cap="flat" cmpd="sng" algn="ctr">
            <a:solidFill>
              <a:srgbClr val="5B9BD5"/>
            </a:solidFill>
            <a:prstDash val="solid"/>
            <a:miter lim="800000"/>
          </a:ln>
          <a:effectLst/>
        </p:spPr>
      </p:cxnSp>
      <p:sp>
        <p:nvSpPr>
          <p:cNvPr id="468" name="Hexagon 467"/>
          <p:cNvSpPr/>
          <p:nvPr/>
        </p:nvSpPr>
        <p:spPr>
          <a:xfrm>
            <a:off x="5141112"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69" name="Hexagon 468"/>
          <p:cNvSpPr/>
          <p:nvPr/>
        </p:nvSpPr>
        <p:spPr>
          <a:xfrm>
            <a:off x="5372016"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70" name="Hexagon 469"/>
          <p:cNvSpPr/>
          <p:nvPr/>
        </p:nvSpPr>
        <p:spPr>
          <a:xfrm>
            <a:off x="5141112"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71" name="Hexagon 470"/>
          <p:cNvSpPr/>
          <p:nvPr/>
        </p:nvSpPr>
        <p:spPr>
          <a:xfrm>
            <a:off x="5372016"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72" name="Straight Connector 471"/>
          <p:cNvCxnSpPr/>
          <p:nvPr/>
        </p:nvCxnSpPr>
        <p:spPr>
          <a:xfrm>
            <a:off x="5278551" y="2399585"/>
            <a:ext cx="230904" cy="135618"/>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278551" y="2128349"/>
            <a:ext cx="230904" cy="13561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501542" y="2258147"/>
            <a:ext cx="230904" cy="135618"/>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501542" y="2399585"/>
            <a:ext cx="230904" cy="13561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505699" y="2269787"/>
            <a:ext cx="33" cy="268561"/>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274828" y="2263967"/>
            <a:ext cx="230870" cy="129799"/>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501542" y="2122528"/>
            <a:ext cx="230904" cy="14725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278533" y="2152965"/>
            <a:ext cx="33" cy="268561"/>
          </a:xfrm>
          <a:prstGeom prst="line">
            <a:avLst/>
          </a:prstGeom>
          <a:noFill/>
          <a:ln w="6350" cap="flat" cmpd="sng" algn="ctr">
            <a:solidFill>
              <a:srgbClr val="5B9BD5"/>
            </a:solidFill>
            <a:prstDash val="solid"/>
            <a:miter lim="800000"/>
          </a:ln>
          <a:effectLst/>
        </p:spPr>
      </p:cxnSp>
      <p:sp>
        <p:nvSpPr>
          <p:cNvPr id="480" name="Hexagon 479"/>
          <p:cNvSpPr/>
          <p:nvPr/>
        </p:nvSpPr>
        <p:spPr>
          <a:xfrm>
            <a:off x="5600551" y="20043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1" name="Hexagon 480"/>
          <p:cNvSpPr/>
          <p:nvPr/>
        </p:nvSpPr>
        <p:spPr>
          <a:xfrm>
            <a:off x="5831455"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2" name="Hexagon 481"/>
          <p:cNvSpPr/>
          <p:nvPr/>
        </p:nvSpPr>
        <p:spPr>
          <a:xfrm>
            <a:off x="5600551"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3" name="Hexagon 482"/>
          <p:cNvSpPr/>
          <p:nvPr/>
        </p:nvSpPr>
        <p:spPr>
          <a:xfrm>
            <a:off x="5831455"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84" name="Straight Connector 483"/>
          <p:cNvCxnSpPr/>
          <p:nvPr/>
        </p:nvCxnSpPr>
        <p:spPr>
          <a:xfrm>
            <a:off x="5737990" y="2399585"/>
            <a:ext cx="230904" cy="135618"/>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737990" y="2128349"/>
            <a:ext cx="230904" cy="135618"/>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965137" y="2258147"/>
            <a:ext cx="230904" cy="135618"/>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965137" y="2399585"/>
            <a:ext cx="230904" cy="135618"/>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965138" y="2269787"/>
            <a:ext cx="33" cy="268561"/>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734267" y="2263967"/>
            <a:ext cx="230870" cy="129799"/>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965137" y="2122528"/>
            <a:ext cx="230904" cy="14725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737972" y="2152965"/>
            <a:ext cx="33" cy="268561"/>
          </a:xfrm>
          <a:prstGeom prst="line">
            <a:avLst/>
          </a:prstGeom>
          <a:noFill/>
          <a:ln w="6350" cap="flat" cmpd="sng" algn="ctr">
            <a:solidFill>
              <a:srgbClr val="5B9BD5"/>
            </a:solidFill>
            <a:prstDash val="solid"/>
            <a:miter lim="800000"/>
          </a:ln>
          <a:effectLst/>
        </p:spPr>
      </p:cxnSp>
      <p:sp>
        <p:nvSpPr>
          <p:cNvPr id="492" name="Hexagon 491"/>
          <p:cNvSpPr/>
          <p:nvPr/>
        </p:nvSpPr>
        <p:spPr>
          <a:xfrm>
            <a:off x="6059506"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3" name="Hexagon 492"/>
          <p:cNvSpPr/>
          <p:nvPr/>
        </p:nvSpPr>
        <p:spPr>
          <a:xfrm>
            <a:off x="6290410"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4" name="Hexagon 493"/>
          <p:cNvSpPr/>
          <p:nvPr/>
        </p:nvSpPr>
        <p:spPr>
          <a:xfrm>
            <a:off x="6059506"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5" name="Hexagon 494"/>
          <p:cNvSpPr/>
          <p:nvPr/>
        </p:nvSpPr>
        <p:spPr>
          <a:xfrm>
            <a:off x="6290410"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96" name="Straight Connector 495"/>
          <p:cNvCxnSpPr/>
          <p:nvPr/>
        </p:nvCxnSpPr>
        <p:spPr>
          <a:xfrm>
            <a:off x="6196944" y="2399585"/>
            <a:ext cx="230904" cy="135618"/>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196944" y="2132898"/>
            <a:ext cx="230904" cy="135618"/>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424092" y="2258147"/>
            <a:ext cx="230904" cy="135618"/>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424092" y="2399585"/>
            <a:ext cx="230904" cy="135618"/>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424092" y="2269787"/>
            <a:ext cx="33" cy="268561"/>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193221" y="2263967"/>
            <a:ext cx="230870" cy="129799"/>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424092" y="2122528"/>
            <a:ext cx="230904" cy="14725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196927" y="2152965"/>
            <a:ext cx="33" cy="268561"/>
          </a:xfrm>
          <a:prstGeom prst="line">
            <a:avLst/>
          </a:prstGeom>
          <a:noFill/>
          <a:ln w="6350" cap="flat" cmpd="sng" algn="ctr">
            <a:solidFill>
              <a:srgbClr val="5B9BD5"/>
            </a:solidFill>
            <a:prstDash val="solid"/>
            <a:miter lim="800000"/>
          </a:ln>
          <a:effectLst/>
        </p:spPr>
      </p:cxnSp>
      <p:sp>
        <p:nvSpPr>
          <p:cNvPr id="504" name="Hexagon 503"/>
          <p:cNvSpPr/>
          <p:nvPr/>
        </p:nvSpPr>
        <p:spPr>
          <a:xfrm>
            <a:off x="6522616"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5" name="Hexagon 504"/>
          <p:cNvSpPr/>
          <p:nvPr/>
        </p:nvSpPr>
        <p:spPr>
          <a:xfrm>
            <a:off x="6753520"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6" name="Hexagon 505"/>
          <p:cNvSpPr/>
          <p:nvPr/>
        </p:nvSpPr>
        <p:spPr>
          <a:xfrm>
            <a:off x="6522616"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7" name="Hexagon 506"/>
          <p:cNvSpPr/>
          <p:nvPr/>
        </p:nvSpPr>
        <p:spPr>
          <a:xfrm>
            <a:off x="6753520"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08" name="Straight Connector 507"/>
          <p:cNvCxnSpPr/>
          <p:nvPr/>
        </p:nvCxnSpPr>
        <p:spPr>
          <a:xfrm>
            <a:off x="6660054" y="2399585"/>
            <a:ext cx="230904" cy="135618"/>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660054" y="2128349"/>
            <a:ext cx="230904" cy="135618"/>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87202" y="2258147"/>
            <a:ext cx="230904" cy="135618"/>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887202" y="2399585"/>
            <a:ext cx="230904" cy="135618"/>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887202" y="2269787"/>
            <a:ext cx="33" cy="268561"/>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656331" y="2263967"/>
            <a:ext cx="230870" cy="129799"/>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887202" y="2122528"/>
            <a:ext cx="230904" cy="147257"/>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668347" y="2152965"/>
            <a:ext cx="33" cy="268561"/>
          </a:xfrm>
          <a:prstGeom prst="line">
            <a:avLst/>
          </a:prstGeom>
          <a:noFill/>
          <a:ln w="6350" cap="flat" cmpd="sng" algn="ctr">
            <a:solidFill>
              <a:srgbClr val="5B9BD5"/>
            </a:solidFill>
            <a:prstDash val="solid"/>
            <a:miter lim="800000"/>
          </a:ln>
          <a:effectLst/>
        </p:spPr>
      </p:cxnSp>
      <p:sp>
        <p:nvSpPr>
          <p:cNvPr id="516" name="Hexagon 515"/>
          <p:cNvSpPr/>
          <p:nvPr/>
        </p:nvSpPr>
        <p:spPr>
          <a:xfrm>
            <a:off x="6984056"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7" name="Hexagon 516"/>
          <p:cNvSpPr/>
          <p:nvPr/>
        </p:nvSpPr>
        <p:spPr>
          <a:xfrm>
            <a:off x="7214961"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8" name="Hexagon 517"/>
          <p:cNvSpPr/>
          <p:nvPr/>
        </p:nvSpPr>
        <p:spPr>
          <a:xfrm>
            <a:off x="6984056"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9" name="Hexagon 518"/>
          <p:cNvSpPr/>
          <p:nvPr/>
        </p:nvSpPr>
        <p:spPr>
          <a:xfrm>
            <a:off x="7214961"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20" name="Straight Connector 519"/>
          <p:cNvCxnSpPr/>
          <p:nvPr/>
        </p:nvCxnSpPr>
        <p:spPr>
          <a:xfrm>
            <a:off x="7121495" y="2399585"/>
            <a:ext cx="230904" cy="135618"/>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7121495" y="2128349"/>
            <a:ext cx="230904" cy="135618"/>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352314" y="2258147"/>
            <a:ext cx="230904" cy="135618"/>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352314" y="2399585"/>
            <a:ext cx="230904" cy="135618"/>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348643" y="2269787"/>
            <a:ext cx="33" cy="268561"/>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7117772" y="2263967"/>
            <a:ext cx="230870" cy="129799"/>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352314" y="2122528"/>
            <a:ext cx="230904" cy="147257"/>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7121477" y="2152965"/>
            <a:ext cx="33" cy="268561"/>
          </a:xfrm>
          <a:prstGeom prst="line">
            <a:avLst/>
          </a:prstGeom>
          <a:noFill/>
          <a:ln w="6350" cap="flat" cmpd="sng" algn="ctr">
            <a:solidFill>
              <a:srgbClr val="5B9BD5"/>
            </a:solidFill>
            <a:prstDash val="solid"/>
            <a:miter lim="800000"/>
          </a:ln>
          <a:effectLst/>
        </p:spPr>
      </p:cxnSp>
      <p:sp>
        <p:nvSpPr>
          <p:cNvPr id="528" name="Hexagon 527"/>
          <p:cNvSpPr/>
          <p:nvPr/>
        </p:nvSpPr>
        <p:spPr>
          <a:xfrm>
            <a:off x="7446683"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29" name="Hexagon 528"/>
          <p:cNvSpPr/>
          <p:nvPr/>
        </p:nvSpPr>
        <p:spPr>
          <a:xfrm>
            <a:off x="7677587"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30" name="Hexagon 529"/>
          <p:cNvSpPr/>
          <p:nvPr/>
        </p:nvSpPr>
        <p:spPr>
          <a:xfrm>
            <a:off x="7446683"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31" name="Hexagon 530"/>
          <p:cNvSpPr/>
          <p:nvPr/>
        </p:nvSpPr>
        <p:spPr>
          <a:xfrm>
            <a:off x="7677587"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32" name="Straight Connector 531"/>
          <p:cNvCxnSpPr/>
          <p:nvPr/>
        </p:nvCxnSpPr>
        <p:spPr>
          <a:xfrm>
            <a:off x="7584121" y="2399585"/>
            <a:ext cx="230904" cy="135618"/>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584121" y="2128349"/>
            <a:ext cx="230904" cy="135618"/>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807598" y="2258147"/>
            <a:ext cx="230904" cy="135618"/>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807598" y="2399585"/>
            <a:ext cx="230904" cy="135618"/>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807598" y="2269787"/>
            <a:ext cx="33" cy="268561"/>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580398" y="2263967"/>
            <a:ext cx="230870" cy="129799"/>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807598" y="2122528"/>
            <a:ext cx="230904" cy="147257"/>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584104" y="2152965"/>
            <a:ext cx="33" cy="268561"/>
          </a:xfrm>
          <a:prstGeom prst="line">
            <a:avLst/>
          </a:prstGeom>
          <a:noFill/>
          <a:ln w="6350" cap="flat" cmpd="sng" algn="ctr">
            <a:solidFill>
              <a:srgbClr val="5B9BD5"/>
            </a:solidFill>
            <a:prstDash val="solid"/>
            <a:miter lim="800000"/>
          </a:ln>
          <a:effectLst/>
        </p:spPr>
      </p:cxnSp>
      <p:sp>
        <p:nvSpPr>
          <p:cNvPr id="540" name="Hexagon 539"/>
          <p:cNvSpPr/>
          <p:nvPr/>
        </p:nvSpPr>
        <p:spPr>
          <a:xfrm>
            <a:off x="7907244"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1" name="Hexagon 540"/>
          <p:cNvSpPr/>
          <p:nvPr/>
        </p:nvSpPr>
        <p:spPr>
          <a:xfrm>
            <a:off x="8138148"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2" name="Hexagon 541"/>
          <p:cNvSpPr/>
          <p:nvPr/>
        </p:nvSpPr>
        <p:spPr>
          <a:xfrm>
            <a:off x="7907244"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3" name="Hexagon 542"/>
          <p:cNvSpPr/>
          <p:nvPr/>
        </p:nvSpPr>
        <p:spPr>
          <a:xfrm>
            <a:off x="8138148"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44" name="Straight Connector 543"/>
          <p:cNvCxnSpPr/>
          <p:nvPr/>
        </p:nvCxnSpPr>
        <p:spPr>
          <a:xfrm>
            <a:off x="8044682" y="2403129"/>
            <a:ext cx="230904" cy="135618"/>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8044682" y="2131892"/>
            <a:ext cx="230904" cy="135618"/>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8271830" y="2261692"/>
            <a:ext cx="230904" cy="135618"/>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8271830" y="2403129"/>
            <a:ext cx="230904" cy="135618"/>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8271831" y="2273331"/>
            <a:ext cx="33" cy="268561"/>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8040959" y="2267510"/>
            <a:ext cx="230870" cy="129799"/>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8271830" y="2126072"/>
            <a:ext cx="230904" cy="147257"/>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8044665" y="2161057"/>
            <a:ext cx="33" cy="268561"/>
          </a:xfrm>
          <a:prstGeom prst="line">
            <a:avLst/>
          </a:prstGeom>
          <a:noFill/>
          <a:ln w="6350" cap="flat" cmpd="sng" algn="ctr">
            <a:solidFill>
              <a:srgbClr val="5B9BD5"/>
            </a:solidFill>
            <a:prstDash val="solid"/>
            <a:miter lim="800000"/>
          </a:ln>
          <a:effectLst/>
        </p:spPr>
      </p:cxnSp>
      <p:sp>
        <p:nvSpPr>
          <p:cNvPr id="552" name="Hexagon 551"/>
          <p:cNvSpPr/>
          <p:nvPr/>
        </p:nvSpPr>
        <p:spPr>
          <a:xfrm>
            <a:off x="8366198"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3" name="Hexagon 552"/>
          <p:cNvSpPr/>
          <p:nvPr/>
        </p:nvSpPr>
        <p:spPr>
          <a:xfrm>
            <a:off x="8593431"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4" name="Hexagon 553"/>
          <p:cNvSpPr/>
          <p:nvPr/>
        </p:nvSpPr>
        <p:spPr>
          <a:xfrm>
            <a:off x="8366198"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5" name="Hexagon 554"/>
          <p:cNvSpPr/>
          <p:nvPr/>
        </p:nvSpPr>
        <p:spPr>
          <a:xfrm>
            <a:off x="8593431"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56" name="Straight Connector 555"/>
          <p:cNvCxnSpPr/>
          <p:nvPr/>
        </p:nvCxnSpPr>
        <p:spPr>
          <a:xfrm>
            <a:off x="8503637" y="2403129"/>
            <a:ext cx="230904" cy="135618"/>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503637" y="2131892"/>
            <a:ext cx="230904" cy="135618"/>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727113" y="2261692"/>
            <a:ext cx="230904" cy="135618"/>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727113" y="2403129"/>
            <a:ext cx="230904" cy="135618"/>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727113" y="2273331"/>
            <a:ext cx="33" cy="268561"/>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499914" y="2267510"/>
            <a:ext cx="230870" cy="129799"/>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727113" y="2126072"/>
            <a:ext cx="230904" cy="147257"/>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503619" y="2156510"/>
            <a:ext cx="33" cy="268561"/>
          </a:xfrm>
          <a:prstGeom prst="line">
            <a:avLst/>
          </a:prstGeom>
          <a:noFill/>
          <a:ln w="6350" cap="flat" cmpd="sng" algn="ctr">
            <a:solidFill>
              <a:srgbClr val="5B9BD5"/>
            </a:solidFill>
            <a:prstDash val="solid"/>
            <a:miter lim="800000"/>
          </a:ln>
          <a:effectLst/>
        </p:spPr>
      </p:cxnSp>
      <p:sp>
        <p:nvSpPr>
          <p:cNvPr id="564" name="Hexagon 563"/>
          <p:cNvSpPr/>
          <p:nvPr/>
        </p:nvSpPr>
        <p:spPr>
          <a:xfrm>
            <a:off x="8823967"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5" name="Hexagon 564"/>
          <p:cNvSpPr/>
          <p:nvPr/>
        </p:nvSpPr>
        <p:spPr>
          <a:xfrm>
            <a:off x="9051200"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6" name="Hexagon 565"/>
          <p:cNvSpPr/>
          <p:nvPr/>
        </p:nvSpPr>
        <p:spPr>
          <a:xfrm>
            <a:off x="8823967"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7" name="Hexagon 566"/>
          <p:cNvSpPr/>
          <p:nvPr/>
        </p:nvSpPr>
        <p:spPr>
          <a:xfrm>
            <a:off x="9051200"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68" name="Straight Connector 567"/>
          <p:cNvCxnSpPr/>
          <p:nvPr/>
        </p:nvCxnSpPr>
        <p:spPr>
          <a:xfrm>
            <a:off x="8961406" y="2403129"/>
            <a:ext cx="230904" cy="135618"/>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961406" y="2131892"/>
            <a:ext cx="230904" cy="135618"/>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9172416" y="2261692"/>
            <a:ext cx="230904" cy="135618"/>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9172416" y="2403129"/>
            <a:ext cx="230904" cy="135618"/>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9184882" y="2273331"/>
            <a:ext cx="33" cy="268561"/>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957683" y="2267510"/>
            <a:ext cx="230870" cy="129799"/>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9172416" y="2126072"/>
            <a:ext cx="230904" cy="147257"/>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961388" y="2156510"/>
            <a:ext cx="33" cy="268561"/>
          </a:xfrm>
          <a:prstGeom prst="line">
            <a:avLst/>
          </a:prstGeom>
          <a:noFill/>
          <a:ln w="6350" cap="flat" cmpd="sng" algn="ctr">
            <a:solidFill>
              <a:srgbClr val="5B9BD5"/>
            </a:solidFill>
            <a:prstDash val="solid"/>
            <a:miter lim="800000"/>
          </a:ln>
          <a:effectLst/>
        </p:spPr>
      </p:cxnSp>
      <p:sp>
        <p:nvSpPr>
          <p:cNvPr id="576" name="Hexagon 575"/>
          <p:cNvSpPr/>
          <p:nvPr/>
        </p:nvSpPr>
        <p:spPr>
          <a:xfrm>
            <a:off x="9276547"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7" name="Hexagon 576"/>
          <p:cNvSpPr/>
          <p:nvPr/>
        </p:nvSpPr>
        <p:spPr>
          <a:xfrm>
            <a:off x="9507452"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8" name="Hexagon 577"/>
          <p:cNvSpPr/>
          <p:nvPr/>
        </p:nvSpPr>
        <p:spPr>
          <a:xfrm>
            <a:off x="9276547"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9" name="Hexagon 578"/>
          <p:cNvSpPr/>
          <p:nvPr/>
        </p:nvSpPr>
        <p:spPr>
          <a:xfrm>
            <a:off x="9507452"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80" name="Straight Connector 579"/>
          <p:cNvCxnSpPr/>
          <p:nvPr/>
        </p:nvCxnSpPr>
        <p:spPr>
          <a:xfrm>
            <a:off x="9413986" y="2403129"/>
            <a:ext cx="230904" cy="135618"/>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9413986" y="2131892"/>
            <a:ext cx="230904" cy="135618"/>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641133" y="2261692"/>
            <a:ext cx="230904" cy="135618"/>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641133" y="2403129"/>
            <a:ext cx="230904" cy="135618"/>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641134" y="2273331"/>
            <a:ext cx="33" cy="268561"/>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9410263" y="2267510"/>
            <a:ext cx="230870" cy="129799"/>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641133" y="2126072"/>
            <a:ext cx="230904" cy="147257"/>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9413968" y="2156510"/>
            <a:ext cx="33" cy="268561"/>
          </a:xfrm>
          <a:prstGeom prst="line">
            <a:avLst/>
          </a:prstGeom>
          <a:noFill/>
          <a:ln w="6350" cap="flat" cmpd="sng" algn="ctr">
            <a:solidFill>
              <a:srgbClr val="5B9BD5"/>
            </a:solidFill>
            <a:prstDash val="solid"/>
            <a:miter lim="800000"/>
          </a:ln>
          <a:effectLst/>
        </p:spPr>
      </p:cxnSp>
      <p:sp>
        <p:nvSpPr>
          <p:cNvPr id="588" name="Hexagon 587"/>
          <p:cNvSpPr/>
          <p:nvPr/>
        </p:nvSpPr>
        <p:spPr>
          <a:xfrm>
            <a:off x="9735502"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89" name="Hexagon 588"/>
          <p:cNvSpPr/>
          <p:nvPr/>
        </p:nvSpPr>
        <p:spPr>
          <a:xfrm>
            <a:off x="9966406"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90" name="Hexagon 589"/>
          <p:cNvSpPr/>
          <p:nvPr/>
        </p:nvSpPr>
        <p:spPr>
          <a:xfrm>
            <a:off x="9735502"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91" name="Hexagon 590"/>
          <p:cNvSpPr/>
          <p:nvPr/>
        </p:nvSpPr>
        <p:spPr>
          <a:xfrm>
            <a:off x="9966406"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92" name="Straight Connector 591"/>
          <p:cNvCxnSpPr/>
          <p:nvPr/>
        </p:nvCxnSpPr>
        <p:spPr>
          <a:xfrm>
            <a:off x="9872941" y="2403129"/>
            <a:ext cx="230904" cy="135618"/>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872941" y="2131892"/>
            <a:ext cx="230904" cy="135618"/>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10100089" y="2261692"/>
            <a:ext cx="230904" cy="135618"/>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10100089" y="2403129"/>
            <a:ext cx="230904" cy="135618"/>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10100089" y="2273331"/>
            <a:ext cx="33" cy="268561"/>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869218" y="2267510"/>
            <a:ext cx="230870" cy="129799"/>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10100089" y="2126072"/>
            <a:ext cx="230904" cy="147257"/>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872923" y="2161057"/>
            <a:ext cx="33" cy="268561"/>
          </a:xfrm>
          <a:prstGeom prst="line">
            <a:avLst/>
          </a:prstGeom>
          <a:noFill/>
          <a:ln w="6350" cap="flat" cmpd="sng" algn="ctr">
            <a:solidFill>
              <a:srgbClr val="5B9BD5"/>
            </a:solidFill>
            <a:prstDash val="solid"/>
            <a:miter lim="800000"/>
          </a:ln>
          <a:effectLst/>
        </p:spPr>
      </p:cxnSp>
      <p:sp>
        <p:nvSpPr>
          <p:cNvPr id="600" name="Hexagon 599"/>
          <p:cNvSpPr/>
          <p:nvPr/>
        </p:nvSpPr>
        <p:spPr>
          <a:xfrm>
            <a:off x="10198612"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1" name="Hexagon 600"/>
          <p:cNvSpPr/>
          <p:nvPr/>
        </p:nvSpPr>
        <p:spPr>
          <a:xfrm>
            <a:off x="10429516"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2" name="Hexagon 601"/>
          <p:cNvSpPr/>
          <p:nvPr/>
        </p:nvSpPr>
        <p:spPr>
          <a:xfrm>
            <a:off x="10198612"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3" name="Hexagon 602"/>
          <p:cNvSpPr/>
          <p:nvPr/>
        </p:nvSpPr>
        <p:spPr>
          <a:xfrm>
            <a:off x="10429516"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04" name="Straight Connector 603"/>
          <p:cNvCxnSpPr/>
          <p:nvPr/>
        </p:nvCxnSpPr>
        <p:spPr>
          <a:xfrm>
            <a:off x="10336051" y="2403129"/>
            <a:ext cx="230904" cy="135618"/>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10336051" y="2131892"/>
            <a:ext cx="230904" cy="135618"/>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10563199" y="2261692"/>
            <a:ext cx="230904" cy="135618"/>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10563199" y="2403129"/>
            <a:ext cx="230904" cy="135618"/>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10563199" y="2273331"/>
            <a:ext cx="33" cy="268561"/>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10332328" y="2267510"/>
            <a:ext cx="230870" cy="129799"/>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10563199" y="2126072"/>
            <a:ext cx="230904" cy="147257"/>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10336033" y="2161057"/>
            <a:ext cx="33" cy="268561"/>
          </a:xfrm>
          <a:prstGeom prst="line">
            <a:avLst/>
          </a:prstGeom>
          <a:noFill/>
          <a:ln w="6350" cap="flat" cmpd="sng" algn="ctr">
            <a:solidFill>
              <a:srgbClr val="5B9BD5"/>
            </a:solidFill>
            <a:prstDash val="solid"/>
            <a:miter lim="800000"/>
          </a:ln>
          <a:effectLst/>
        </p:spPr>
      </p:cxnSp>
      <p:sp>
        <p:nvSpPr>
          <p:cNvPr id="612" name="Hexagon 611"/>
          <p:cNvSpPr/>
          <p:nvPr/>
        </p:nvSpPr>
        <p:spPr>
          <a:xfrm>
            <a:off x="10660053"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3" name="Hexagon 612"/>
          <p:cNvSpPr/>
          <p:nvPr/>
        </p:nvSpPr>
        <p:spPr>
          <a:xfrm>
            <a:off x="10890957"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4" name="Hexagon 613"/>
          <p:cNvSpPr/>
          <p:nvPr/>
        </p:nvSpPr>
        <p:spPr>
          <a:xfrm>
            <a:off x="10660053"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5" name="Hexagon 614"/>
          <p:cNvSpPr/>
          <p:nvPr/>
        </p:nvSpPr>
        <p:spPr>
          <a:xfrm>
            <a:off x="10890957"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16" name="Straight Connector 615"/>
          <p:cNvCxnSpPr/>
          <p:nvPr/>
        </p:nvCxnSpPr>
        <p:spPr>
          <a:xfrm>
            <a:off x="10797491" y="2403129"/>
            <a:ext cx="230904" cy="135618"/>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797491" y="2131892"/>
            <a:ext cx="230904" cy="135618"/>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1024639" y="2261692"/>
            <a:ext cx="230904" cy="135618"/>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1024639" y="2403129"/>
            <a:ext cx="230904" cy="135618"/>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1024639" y="2273331"/>
            <a:ext cx="33" cy="268561"/>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793768" y="2267510"/>
            <a:ext cx="230870" cy="129799"/>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1024639" y="2126072"/>
            <a:ext cx="230904" cy="147257"/>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797474" y="2156510"/>
            <a:ext cx="33" cy="268561"/>
          </a:xfrm>
          <a:prstGeom prst="line">
            <a:avLst/>
          </a:prstGeom>
          <a:noFill/>
          <a:ln w="6350" cap="flat" cmpd="sng" algn="ctr">
            <a:solidFill>
              <a:srgbClr val="5B9BD5"/>
            </a:solidFill>
            <a:prstDash val="solid"/>
            <a:miter lim="800000"/>
          </a:ln>
          <a:effectLst/>
        </p:spPr>
      </p:cxnSp>
      <p:sp>
        <p:nvSpPr>
          <p:cNvPr id="624" name="Hexagon 623"/>
          <p:cNvSpPr/>
          <p:nvPr/>
        </p:nvSpPr>
        <p:spPr>
          <a:xfrm>
            <a:off x="11119007"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5" name="Hexagon 624"/>
          <p:cNvSpPr/>
          <p:nvPr/>
        </p:nvSpPr>
        <p:spPr>
          <a:xfrm>
            <a:off x="11349912"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6" name="Hexagon 625"/>
          <p:cNvSpPr/>
          <p:nvPr/>
        </p:nvSpPr>
        <p:spPr>
          <a:xfrm>
            <a:off x="11119007"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7" name="Hexagon 626"/>
          <p:cNvSpPr/>
          <p:nvPr/>
        </p:nvSpPr>
        <p:spPr>
          <a:xfrm>
            <a:off x="11349912"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28" name="Straight Connector 627"/>
          <p:cNvCxnSpPr/>
          <p:nvPr/>
        </p:nvCxnSpPr>
        <p:spPr>
          <a:xfrm>
            <a:off x="11256446" y="2403129"/>
            <a:ext cx="230904" cy="135618"/>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1256446" y="2131892"/>
            <a:ext cx="230904" cy="135618"/>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1483594" y="2273331"/>
            <a:ext cx="33" cy="268561"/>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1252723" y="2267510"/>
            <a:ext cx="230870" cy="129799"/>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1256428" y="2156510"/>
            <a:ext cx="33" cy="268561"/>
          </a:xfrm>
          <a:prstGeom prst="line">
            <a:avLst/>
          </a:prstGeom>
          <a:noFill/>
          <a:ln w="6350" cap="flat" cmpd="sng" algn="ctr">
            <a:solidFill>
              <a:srgbClr val="5B9BD5"/>
            </a:solidFill>
            <a:prstDash val="solid"/>
            <a:miter lim="800000"/>
          </a:ln>
          <a:effectLst/>
        </p:spPr>
      </p:cxnSp>
      <p:sp>
        <p:nvSpPr>
          <p:cNvPr id="657" name="TextBox 656"/>
          <p:cNvSpPr txBox="1"/>
          <p:nvPr/>
        </p:nvSpPr>
        <p:spPr>
          <a:xfrm>
            <a:off x="3112620" y="2050733"/>
            <a:ext cx="7597963" cy="533636"/>
          </a:xfrm>
          <a:prstGeom prst="rect">
            <a:avLst/>
          </a:prstGeom>
          <a:noFill/>
        </p:spPr>
        <p:txBody>
          <a:bodyPr wrap="square" rtlCol="0">
            <a:spAutoFit/>
          </a:bodyPr>
          <a:lstStyle/>
          <a:p>
            <a:pPr defTabSz="914224"/>
            <a:r>
              <a:rPr lang="en-US" sz="2800" b="1" dirty="0">
                <a:solidFill>
                  <a:srgbClr val="FFFFFF"/>
                </a:solidFill>
                <a:latin typeface="Segoe UI Light"/>
                <a:ea typeface="Segoe UI Black" panose="020B0A02040204020203" pitchFamily="34" charset="0"/>
                <a:cs typeface="Segoe UI Semibold" panose="020B0702040204020203" pitchFamily="34" charset="0"/>
              </a:rPr>
              <a:t>Applications composed of </a:t>
            </a:r>
            <a:r>
              <a:rPr lang="en-US" sz="2800" b="1" dirty="0" err="1">
                <a:solidFill>
                  <a:srgbClr val="FFFFFF"/>
                </a:solidFill>
                <a:latin typeface="Segoe UI Light"/>
                <a:ea typeface="Segoe UI Black" panose="020B0A02040204020203" pitchFamily="34" charset="0"/>
                <a:cs typeface="Segoe UI Semibold" panose="020B0702040204020203" pitchFamily="34" charset="0"/>
              </a:rPr>
              <a:t>microservices</a:t>
            </a:r>
            <a:endParaRPr lang="en-US" sz="2800" b="1" dirty="0">
              <a:solidFill>
                <a:srgbClr val="FFFFFF"/>
              </a:solidFill>
              <a:latin typeface="Segoe UI Light"/>
              <a:ea typeface="Segoe UI Black" panose="020B0A02040204020203" pitchFamily="34" charset="0"/>
              <a:cs typeface="Segoe UI Semibold" panose="020B0702040204020203" pitchFamily="34" charset="0"/>
            </a:endParaRPr>
          </a:p>
        </p:txBody>
      </p:sp>
      <p:sp>
        <p:nvSpPr>
          <p:cNvPr id="658" name="Rectangle 657"/>
          <p:cNvSpPr/>
          <p:nvPr/>
        </p:nvSpPr>
        <p:spPr>
          <a:xfrm>
            <a:off x="508893" y="3827983"/>
            <a:ext cx="11101226" cy="1045040"/>
          </a:xfrm>
          <a:prstGeom prst="rect">
            <a:avLst/>
          </a:prstGeom>
          <a:solidFill>
            <a:srgbClr val="662E93"/>
          </a:solidFill>
          <a:ln w="12700" cap="flat" cmpd="sng" algn="ctr">
            <a:noFill/>
            <a:prstDash val="solid"/>
            <a:miter lim="800000"/>
          </a:ln>
          <a:effectLst/>
        </p:spPr>
        <p:txBody>
          <a:bodyPr rtlCol="0" anchor="ctr"/>
          <a:lstStyle/>
          <a:p>
            <a:pPr algn="ctr" defTabSz="914224">
              <a:defRPr/>
            </a:pPr>
            <a:endParaRPr lang="en-US" b="1" kern="0">
              <a:solidFill>
                <a:srgbClr val="FFFFFF"/>
              </a:solidFill>
              <a:latin typeface="Calibri" panose="020F0502020204030204"/>
            </a:endParaRPr>
          </a:p>
        </p:txBody>
      </p:sp>
      <p:sp>
        <p:nvSpPr>
          <p:cNvPr id="659" name="TextBox 658"/>
          <p:cNvSpPr txBox="1"/>
          <p:nvPr/>
        </p:nvSpPr>
        <p:spPr>
          <a:xfrm>
            <a:off x="592939" y="3945425"/>
            <a:ext cx="1228076" cy="282383"/>
          </a:xfrm>
          <a:prstGeom prst="rect">
            <a:avLst/>
          </a:prstGeom>
          <a:noFill/>
        </p:spPr>
        <p:txBody>
          <a:bodyPr wrap="square" rtlCol="0">
            <a:spAutoFit/>
          </a:bodyPr>
          <a:lstStyle/>
          <a:p>
            <a:pPr defTabSz="914224"/>
            <a:r>
              <a:rPr lang="en-US" sz="1199" b="1" dirty="0">
                <a:solidFill>
                  <a:srgbClr val="FFFFFF"/>
                </a:solidFill>
                <a:latin typeface="Segoe UI Light"/>
              </a:rPr>
              <a:t>High Availability</a:t>
            </a:r>
          </a:p>
        </p:txBody>
      </p:sp>
      <p:sp>
        <p:nvSpPr>
          <p:cNvPr id="660" name="TextBox 659"/>
          <p:cNvSpPr txBox="1"/>
          <p:nvPr/>
        </p:nvSpPr>
        <p:spPr>
          <a:xfrm>
            <a:off x="2045727" y="4557135"/>
            <a:ext cx="1183193" cy="282383"/>
          </a:xfrm>
          <a:prstGeom prst="rect">
            <a:avLst/>
          </a:prstGeom>
          <a:noFill/>
        </p:spPr>
        <p:txBody>
          <a:bodyPr wrap="square" rtlCol="0">
            <a:spAutoFit/>
          </a:bodyPr>
          <a:lstStyle/>
          <a:p>
            <a:pPr defTabSz="914224"/>
            <a:r>
              <a:rPr lang="en-US" sz="1199" b="1" dirty="0">
                <a:solidFill>
                  <a:srgbClr val="FFFFFF"/>
                </a:solidFill>
                <a:latin typeface="Segoe UI Light"/>
              </a:rPr>
              <a:t>Hyper-Scale</a:t>
            </a:r>
          </a:p>
        </p:txBody>
      </p:sp>
      <p:sp>
        <p:nvSpPr>
          <p:cNvPr id="661" name="TextBox 660"/>
          <p:cNvSpPr txBox="1"/>
          <p:nvPr/>
        </p:nvSpPr>
        <p:spPr>
          <a:xfrm>
            <a:off x="1996961" y="3981802"/>
            <a:ext cx="1403692" cy="282383"/>
          </a:xfrm>
          <a:prstGeom prst="rect">
            <a:avLst/>
          </a:prstGeom>
          <a:noFill/>
        </p:spPr>
        <p:txBody>
          <a:bodyPr wrap="square" rtlCol="0">
            <a:spAutoFit/>
          </a:bodyPr>
          <a:lstStyle/>
          <a:p>
            <a:pPr defTabSz="914224"/>
            <a:r>
              <a:rPr lang="en-US" sz="1199" b="1" dirty="0">
                <a:solidFill>
                  <a:srgbClr val="FFFFFF"/>
                </a:solidFill>
                <a:latin typeface="Segoe UI Light"/>
              </a:rPr>
              <a:t>Hybrid Operations</a:t>
            </a:r>
          </a:p>
        </p:txBody>
      </p:sp>
      <p:sp>
        <p:nvSpPr>
          <p:cNvPr id="662" name="TextBox 661"/>
          <p:cNvSpPr txBox="1"/>
          <p:nvPr/>
        </p:nvSpPr>
        <p:spPr>
          <a:xfrm>
            <a:off x="2557263" y="4293984"/>
            <a:ext cx="1074632" cy="282383"/>
          </a:xfrm>
          <a:prstGeom prst="rect">
            <a:avLst/>
          </a:prstGeom>
          <a:noFill/>
        </p:spPr>
        <p:txBody>
          <a:bodyPr wrap="square" rtlCol="0">
            <a:spAutoFit/>
          </a:bodyPr>
          <a:lstStyle/>
          <a:p>
            <a:pPr defTabSz="914224"/>
            <a:r>
              <a:rPr lang="en-US" sz="1199" b="1" dirty="0">
                <a:solidFill>
                  <a:srgbClr val="FFFFFF"/>
                </a:solidFill>
                <a:latin typeface="Segoe UI Light"/>
              </a:rPr>
              <a:t>High Density</a:t>
            </a:r>
          </a:p>
        </p:txBody>
      </p:sp>
      <p:sp>
        <p:nvSpPr>
          <p:cNvPr id="663" name="TextBox 662"/>
          <p:cNvSpPr txBox="1"/>
          <p:nvPr/>
        </p:nvSpPr>
        <p:spPr>
          <a:xfrm>
            <a:off x="3947929" y="4250882"/>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Rolling Upgrades</a:t>
            </a:r>
          </a:p>
        </p:txBody>
      </p:sp>
      <p:sp>
        <p:nvSpPr>
          <p:cNvPr id="664" name="TextBox 663"/>
          <p:cNvSpPr txBox="1"/>
          <p:nvPr/>
        </p:nvSpPr>
        <p:spPr>
          <a:xfrm>
            <a:off x="5310391" y="4516017"/>
            <a:ext cx="1339043" cy="282383"/>
          </a:xfrm>
          <a:prstGeom prst="rect">
            <a:avLst/>
          </a:prstGeom>
          <a:noFill/>
        </p:spPr>
        <p:txBody>
          <a:bodyPr wrap="square" rtlCol="0">
            <a:spAutoFit/>
          </a:bodyPr>
          <a:lstStyle/>
          <a:p>
            <a:pPr defTabSz="914224"/>
            <a:r>
              <a:rPr lang="en-US" sz="1199" b="1" dirty="0" err="1">
                <a:solidFill>
                  <a:srgbClr val="FFFFFF"/>
                </a:solidFill>
                <a:latin typeface="Segoe UI Light"/>
              </a:rPr>
              <a:t>Stateful</a:t>
            </a:r>
            <a:r>
              <a:rPr lang="en-US" sz="1199" b="1" dirty="0">
                <a:solidFill>
                  <a:srgbClr val="FFFFFF"/>
                </a:solidFill>
                <a:latin typeface="Segoe UI Light"/>
              </a:rPr>
              <a:t> services</a:t>
            </a:r>
          </a:p>
        </p:txBody>
      </p:sp>
      <p:sp>
        <p:nvSpPr>
          <p:cNvPr id="665" name="TextBox 664"/>
          <p:cNvSpPr txBox="1"/>
          <p:nvPr/>
        </p:nvSpPr>
        <p:spPr>
          <a:xfrm>
            <a:off x="5812983" y="4281924"/>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Low Latency</a:t>
            </a:r>
          </a:p>
        </p:txBody>
      </p:sp>
      <p:sp>
        <p:nvSpPr>
          <p:cNvPr id="666" name="TextBox 665"/>
          <p:cNvSpPr txBox="1"/>
          <p:nvPr/>
        </p:nvSpPr>
        <p:spPr>
          <a:xfrm>
            <a:off x="7603971" y="4377610"/>
            <a:ext cx="1339043" cy="470593"/>
          </a:xfrm>
          <a:prstGeom prst="rect">
            <a:avLst/>
          </a:prstGeom>
          <a:noFill/>
        </p:spPr>
        <p:txBody>
          <a:bodyPr wrap="square" rtlCol="0">
            <a:spAutoFit/>
          </a:bodyPr>
          <a:lstStyle/>
          <a:p>
            <a:pPr algn="ctr" defTabSz="914224"/>
            <a:r>
              <a:rPr lang="en-US" sz="1199" b="1" dirty="0">
                <a:solidFill>
                  <a:srgbClr val="FFFFFF"/>
                </a:solidFill>
                <a:latin typeface="Segoe UI Light"/>
              </a:rPr>
              <a:t>Fast startup &amp; shutdown</a:t>
            </a:r>
          </a:p>
        </p:txBody>
      </p:sp>
      <p:sp>
        <p:nvSpPr>
          <p:cNvPr id="667" name="TextBox 666"/>
          <p:cNvSpPr txBox="1"/>
          <p:nvPr/>
        </p:nvSpPr>
        <p:spPr>
          <a:xfrm>
            <a:off x="8557800" y="3861750"/>
            <a:ext cx="1741683" cy="461408"/>
          </a:xfrm>
          <a:prstGeom prst="rect">
            <a:avLst/>
          </a:prstGeom>
          <a:noFill/>
        </p:spPr>
        <p:txBody>
          <a:bodyPr wrap="square" rtlCol="0">
            <a:spAutoFit/>
          </a:bodyPr>
          <a:lstStyle/>
          <a:p>
            <a:pPr defTabSz="914224"/>
            <a:r>
              <a:rPr lang="en-US" sz="1199" b="1" dirty="0">
                <a:solidFill>
                  <a:srgbClr val="FFFFFF"/>
                </a:solidFill>
                <a:latin typeface="Segoe UI Light"/>
              </a:rPr>
              <a:t>Container Orchestration &amp; lifecycle management</a:t>
            </a:r>
          </a:p>
        </p:txBody>
      </p:sp>
      <p:sp>
        <p:nvSpPr>
          <p:cNvPr id="668" name="TextBox 667"/>
          <p:cNvSpPr txBox="1"/>
          <p:nvPr/>
        </p:nvSpPr>
        <p:spPr>
          <a:xfrm>
            <a:off x="10037559" y="4333455"/>
            <a:ext cx="1557015" cy="470593"/>
          </a:xfrm>
          <a:prstGeom prst="rect">
            <a:avLst/>
          </a:prstGeom>
          <a:noFill/>
        </p:spPr>
        <p:txBody>
          <a:bodyPr wrap="square" rtlCol="0">
            <a:spAutoFit/>
          </a:bodyPr>
          <a:lstStyle/>
          <a:p>
            <a:pPr algn="ctr" defTabSz="914224"/>
            <a:r>
              <a:rPr lang="en-US" sz="1199" b="1" dirty="0">
                <a:solidFill>
                  <a:srgbClr val="FFFFFF"/>
                </a:solidFill>
                <a:latin typeface="Segoe UI Light"/>
              </a:rPr>
              <a:t>Replication &amp; Failover</a:t>
            </a:r>
          </a:p>
        </p:txBody>
      </p:sp>
      <p:sp>
        <p:nvSpPr>
          <p:cNvPr id="669" name="TextBox 668"/>
          <p:cNvSpPr txBox="1"/>
          <p:nvPr/>
        </p:nvSpPr>
        <p:spPr>
          <a:xfrm>
            <a:off x="668678" y="4213375"/>
            <a:ext cx="1183193" cy="658805"/>
          </a:xfrm>
          <a:prstGeom prst="rect">
            <a:avLst/>
          </a:prstGeom>
          <a:noFill/>
        </p:spPr>
        <p:txBody>
          <a:bodyPr wrap="square" rtlCol="0">
            <a:spAutoFit/>
          </a:bodyPr>
          <a:lstStyle/>
          <a:p>
            <a:pPr algn="ctr" defTabSz="914224"/>
            <a:r>
              <a:rPr lang="en-US" sz="1199" b="1" dirty="0">
                <a:solidFill>
                  <a:srgbClr val="FFFFFF"/>
                </a:solidFill>
                <a:latin typeface="Segoe UI Light"/>
              </a:rPr>
              <a:t>Simple programming models</a:t>
            </a:r>
          </a:p>
        </p:txBody>
      </p:sp>
      <p:sp>
        <p:nvSpPr>
          <p:cNvPr id="670" name="TextBox 669"/>
          <p:cNvSpPr txBox="1"/>
          <p:nvPr/>
        </p:nvSpPr>
        <p:spPr>
          <a:xfrm>
            <a:off x="8943014" y="4439369"/>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Load balancing</a:t>
            </a:r>
          </a:p>
        </p:txBody>
      </p:sp>
      <p:sp>
        <p:nvSpPr>
          <p:cNvPr id="671" name="TextBox 670"/>
          <p:cNvSpPr txBox="1"/>
          <p:nvPr/>
        </p:nvSpPr>
        <p:spPr>
          <a:xfrm>
            <a:off x="10409557" y="3980364"/>
            <a:ext cx="1403692" cy="282383"/>
          </a:xfrm>
          <a:prstGeom prst="rect">
            <a:avLst/>
          </a:prstGeom>
          <a:noFill/>
        </p:spPr>
        <p:txBody>
          <a:bodyPr wrap="square" rtlCol="0">
            <a:spAutoFit/>
          </a:bodyPr>
          <a:lstStyle/>
          <a:p>
            <a:pPr defTabSz="914224"/>
            <a:r>
              <a:rPr lang="en-US" sz="1199" b="1" dirty="0">
                <a:solidFill>
                  <a:srgbClr val="FFFFFF"/>
                </a:solidFill>
                <a:latin typeface="Segoe UI Light"/>
              </a:rPr>
              <a:t>Self-healing</a:t>
            </a:r>
          </a:p>
        </p:txBody>
      </p:sp>
      <p:sp>
        <p:nvSpPr>
          <p:cNvPr id="672" name="TextBox 671"/>
          <p:cNvSpPr txBox="1"/>
          <p:nvPr/>
        </p:nvSpPr>
        <p:spPr>
          <a:xfrm>
            <a:off x="3530294" y="3942463"/>
            <a:ext cx="1359486" cy="282383"/>
          </a:xfrm>
          <a:prstGeom prst="rect">
            <a:avLst/>
          </a:prstGeom>
          <a:noFill/>
        </p:spPr>
        <p:txBody>
          <a:bodyPr wrap="square" rtlCol="0">
            <a:spAutoFit/>
          </a:bodyPr>
          <a:lstStyle/>
          <a:p>
            <a:pPr defTabSz="914224"/>
            <a:r>
              <a:rPr lang="en-US" sz="1199" b="1" dirty="0">
                <a:solidFill>
                  <a:srgbClr val="FFFFFF"/>
                </a:solidFill>
                <a:latin typeface="Segoe UI Light"/>
              </a:rPr>
              <a:t>Data Partitioning</a:t>
            </a:r>
          </a:p>
        </p:txBody>
      </p:sp>
      <p:sp>
        <p:nvSpPr>
          <p:cNvPr id="673" name="TextBox 672"/>
          <p:cNvSpPr txBox="1"/>
          <p:nvPr/>
        </p:nvSpPr>
        <p:spPr>
          <a:xfrm>
            <a:off x="3585649" y="4562775"/>
            <a:ext cx="1538246" cy="282383"/>
          </a:xfrm>
          <a:prstGeom prst="rect">
            <a:avLst/>
          </a:prstGeom>
          <a:noFill/>
        </p:spPr>
        <p:txBody>
          <a:bodyPr wrap="square" rtlCol="0">
            <a:spAutoFit/>
          </a:bodyPr>
          <a:lstStyle/>
          <a:p>
            <a:pPr defTabSz="914224"/>
            <a:r>
              <a:rPr lang="en-US" sz="1199" b="1" dirty="0">
                <a:solidFill>
                  <a:srgbClr val="FFFFFF"/>
                </a:solidFill>
                <a:latin typeface="Segoe UI Light"/>
              </a:rPr>
              <a:t>Automated Rollback</a:t>
            </a:r>
          </a:p>
        </p:txBody>
      </p:sp>
      <p:sp>
        <p:nvSpPr>
          <p:cNvPr id="674" name="TextBox 673"/>
          <p:cNvSpPr txBox="1"/>
          <p:nvPr/>
        </p:nvSpPr>
        <p:spPr>
          <a:xfrm>
            <a:off x="7334233" y="3881624"/>
            <a:ext cx="1339043" cy="470593"/>
          </a:xfrm>
          <a:prstGeom prst="rect">
            <a:avLst/>
          </a:prstGeom>
          <a:noFill/>
        </p:spPr>
        <p:txBody>
          <a:bodyPr wrap="square" rtlCol="0">
            <a:spAutoFit/>
          </a:bodyPr>
          <a:lstStyle/>
          <a:p>
            <a:pPr algn="ctr" defTabSz="914224"/>
            <a:r>
              <a:rPr lang="en-US" sz="1199" b="1" dirty="0">
                <a:solidFill>
                  <a:srgbClr val="FFFFFF"/>
                </a:solidFill>
                <a:latin typeface="Segoe UI Light"/>
              </a:rPr>
              <a:t>Health Monitoring</a:t>
            </a:r>
          </a:p>
        </p:txBody>
      </p:sp>
      <p:sp>
        <p:nvSpPr>
          <p:cNvPr id="675" name="TextBox 674"/>
          <p:cNvSpPr txBox="1"/>
          <p:nvPr/>
        </p:nvSpPr>
        <p:spPr>
          <a:xfrm>
            <a:off x="6844041" y="4293984"/>
            <a:ext cx="1359486" cy="470593"/>
          </a:xfrm>
          <a:prstGeom prst="rect">
            <a:avLst/>
          </a:prstGeom>
          <a:noFill/>
        </p:spPr>
        <p:txBody>
          <a:bodyPr wrap="square" rtlCol="0">
            <a:spAutoFit/>
          </a:bodyPr>
          <a:lstStyle/>
          <a:p>
            <a:pPr defTabSz="914224"/>
            <a:r>
              <a:rPr lang="en-US" sz="1199" b="1" dirty="0">
                <a:solidFill>
                  <a:srgbClr val="FFFFFF"/>
                </a:solidFill>
                <a:latin typeface="Segoe UI Light"/>
              </a:rPr>
              <a:t>Placement Constraints</a:t>
            </a:r>
          </a:p>
        </p:txBody>
      </p:sp>
      <p:sp>
        <p:nvSpPr>
          <p:cNvPr id="676" name="TextBox 675"/>
          <p:cNvSpPr txBox="1"/>
          <p:nvPr/>
        </p:nvSpPr>
        <p:spPr>
          <a:xfrm>
            <a:off x="5131934" y="3784935"/>
            <a:ext cx="2316952" cy="533636"/>
          </a:xfrm>
          <a:prstGeom prst="rect">
            <a:avLst/>
          </a:prstGeom>
          <a:noFill/>
        </p:spPr>
        <p:txBody>
          <a:bodyPr wrap="square" rtlCol="0">
            <a:spAutoFit/>
          </a:bodyPr>
          <a:lstStyle/>
          <a:p>
            <a:pPr defTabSz="914224"/>
            <a:r>
              <a:rPr lang="en-US" sz="2800" b="1" dirty="0">
                <a:solidFill>
                  <a:srgbClr val="FFFFFF"/>
                </a:solidFill>
                <a:latin typeface="Segoe UI Light"/>
              </a:rPr>
              <a:t>Service Fabric</a:t>
            </a:r>
          </a:p>
        </p:txBody>
      </p:sp>
    </p:spTree>
    <p:extLst>
      <p:ext uri="{BB962C8B-B14F-4D97-AF65-F5344CB8AC3E}">
        <p14:creationId xmlns:p14="http://schemas.microsoft.com/office/powerpoint/2010/main" val="278665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212851"/>
            <a:ext cx="11885514" cy="2835792"/>
          </a:xfrm>
        </p:spPr>
        <p:txBody>
          <a:bodyPr/>
          <a:lstStyle/>
          <a:p>
            <a:pPr fontAlgn="ctr"/>
            <a:r>
              <a:rPr lang="en-US" sz="2856" dirty="0"/>
              <a:t>Build stateless services using existing technologies such as ASP.NET</a:t>
            </a:r>
          </a:p>
          <a:p>
            <a:pPr fontAlgn="ctr"/>
            <a:r>
              <a:rPr lang="en-US" sz="2856" dirty="0"/>
              <a:t>Build </a:t>
            </a:r>
            <a:r>
              <a:rPr lang="en-US" sz="2856" dirty="0" err="1"/>
              <a:t>stateful</a:t>
            </a:r>
            <a:r>
              <a:rPr lang="en-US" sz="2856" dirty="0"/>
              <a:t> services using reliable collections</a:t>
            </a:r>
            <a:endParaRPr lang="en-US" sz="1428" dirty="0"/>
          </a:p>
          <a:p>
            <a:pPr fontAlgn="ctr"/>
            <a:r>
              <a:rPr lang="en-US" sz="2856" dirty="0"/>
              <a:t>Manage the concurrency and granularity of state changes using transactions</a:t>
            </a:r>
          </a:p>
          <a:p>
            <a:pPr fontAlgn="ctr"/>
            <a:r>
              <a:rPr lang="en-US" sz="2856" dirty="0"/>
              <a:t>Communicate with services using the technology of your choice </a:t>
            </a:r>
          </a:p>
          <a:p>
            <a:pPr lvl="1" fontAlgn="ctr"/>
            <a:r>
              <a:rPr lang="en-US" sz="2040" dirty="0"/>
              <a:t>e.g. </a:t>
            </a:r>
            <a:r>
              <a:rPr lang="en-US" sz="2040" dirty="0" err="1"/>
              <a:t>WebAPI</a:t>
            </a:r>
            <a:r>
              <a:rPr lang="en-US" sz="2040" dirty="0"/>
              <a:t> and WCF</a:t>
            </a:r>
            <a:endParaRPr lang="en-US" sz="1632" dirty="0"/>
          </a:p>
        </p:txBody>
      </p:sp>
      <p:sp>
        <p:nvSpPr>
          <p:cNvPr id="4" name="Title 2"/>
          <p:cNvSpPr>
            <a:spLocks noGrp="1"/>
          </p:cNvSpPr>
          <p:nvPr>
            <p:ph type="title"/>
          </p:nvPr>
        </p:nvSpPr>
        <p:spPr/>
        <p:txBody>
          <a:bodyPr/>
          <a:lstStyle/>
          <a:p>
            <a:r>
              <a:rPr lang="en-US" smtClean="0"/>
              <a:t>Reliable Services API</a:t>
            </a:r>
            <a:endParaRPr lang="en-US" dirty="0"/>
          </a:p>
        </p:txBody>
      </p:sp>
      <p:sp>
        <p:nvSpPr>
          <p:cNvPr id="5" name="Text Placeholder 1"/>
          <p:cNvSpPr txBox="1">
            <a:spLocks/>
          </p:cNvSpPr>
          <p:nvPr/>
        </p:nvSpPr>
        <p:spPr>
          <a:xfrm>
            <a:off x="199293" y="1269666"/>
            <a:ext cx="12236301" cy="276092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ctr">
              <a:buNone/>
            </a:pPr>
            <a:endParaRPr lang="en-US" sz="3199" dirty="0">
              <a:gradFill>
                <a:gsLst>
                  <a:gs pos="1250">
                    <a:srgbClr val="FFFFFF"/>
                  </a:gs>
                  <a:gs pos="100000">
                    <a:srgbClr val="FFFFFF"/>
                  </a:gs>
                </a:gsLst>
                <a:lin ang="5400000" scaled="0"/>
              </a:gradFill>
            </a:endParaRPr>
          </a:p>
          <a:p>
            <a:pPr marL="0" indent="0">
              <a:buNone/>
            </a:pPr>
            <a:endParaRPr lang="en-US" sz="3199" dirty="0">
              <a:gradFill>
                <a:gsLst>
                  <a:gs pos="1250">
                    <a:srgbClr val="FFFFFF"/>
                  </a:gs>
                  <a:gs pos="100000">
                    <a:srgbClr val="FFFFFF"/>
                  </a:gs>
                </a:gsLst>
                <a:lin ang="5400000" scaled="0"/>
              </a:gradFill>
            </a:endParaRPr>
          </a:p>
        </p:txBody>
      </p:sp>
      <p:grpSp>
        <p:nvGrpSpPr>
          <p:cNvPr id="24" name="Group 23"/>
          <p:cNvGrpSpPr/>
          <p:nvPr/>
        </p:nvGrpSpPr>
        <p:grpSpPr>
          <a:xfrm>
            <a:off x="1278293" y="3787984"/>
            <a:ext cx="8612070" cy="3109394"/>
            <a:chOff x="204728" y="2142423"/>
            <a:chExt cx="10465116" cy="4715092"/>
          </a:xfrm>
        </p:grpSpPr>
        <p:grpSp>
          <p:nvGrpSpPr>
            <p:cNvPr id="25" name="Group 24"/>
            <p:cNvGrpSpPr/>
            <p:nvPr/>
          </p:nvGrpSpPr>
          <p:grpSpPr>
            <a:xfrm>
              <a:off x="2707652" y="2142423"/>
              <a:ext cx="7962192" cy="2791394"/>
              <a:chOff x="2211187" y="3497262"/>
              <a:chExt cx="6382856" cy="2237767"/>
            </a:xfrm>
          </p:grpSpPr>
          <p:sp>
            <p:nvSpPr>
              <p:cNvPr id="39" name="Right Arrow 38"/>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0" name="Group 39"/>
              <p:cNvGrpSpPr/>
              <p:nvPr/>
            </p:nvGrpSpPr>
            <p:grpSpPr>
              <a:xfrm>
                <a:off x="2211187" y="3878231"/>
                <a:ext cx="1932935" cy="1426879"/>
                <a:chOff x="7111" y="1180245"/>
                <a:chExt cx="2952936" cy="1573660"/>
              </a:xfrm>
            </p:grpSpPr>
            <p:sp>
              <p:nvSpPr>
                <p:cNvPr id="47" name="Rounded Rectangle 46"/>
                <p:cNvSpPr/>
                <p:nvPr/>
              </p:nvSpPr>
              <p:spPr>
                <a:xfrm>
                  <a:off x="7111" y="1180245"/>
                  <a:ext cx="2952936"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58" tIns="75758" rIns="75758" bIns="75758" numCol="1" spcCol="1270" anchor="t" anchorCtr="0">
                  <a:noAutofit/>
                </a:bodyPr>
                <a:lstStyle/>
                <a:p>
                  <a:pPr defTabSz="883736">
                    <a:lnSpc>
                      <a:spcPct val="90000"/>
                    </a:lnSpc>
                    <a:spcBef>
                      <a:spcPct val="0"/>
                    </a:spcBef>
                    <a:spcAft>
                      <a:spcPct val="35000"/>
                    </a:spcAft>
                  </a:pPr>
                  <a:r>
                    <a:rPr lang="en-US" sz="1224" dirty="0">
                      <a:solidFill>
                        <a:srgbClr val="505050">
                          <a:hueOff val="0"/>
                          <a:satOff val="0"/>
                          <a:lumOff val="0"/>
                          <a:alphaOff val="0"/>
                        </a:srgbClr>
                      </a:solidFill>
                    </a:rPr>
                    <a:t>Collections</a:t>
                  </a:r>
                </a:p>
                <a:p>
                  <a:pPr marL="174805" lvl="1" indent="-174805" defTabSz="679797">
                    <a:lnSpc>
                      <a:spcPct val="90000"/>
                    </a:lnSpc>
                    <a:spcBef>
                      <a:spcPct val="0"/>
                    </a:spcBef>
                    <a:spcAft>
                      <a:spcPct val="15000"/>
                    </a:spcAft>
                    <a:buFontTx/>
                    <a:buChar char="••"/>
                  </a:pPr>
                  <a:r>
                    <a:rPr lang="en-US" sz="1071" dirty="0">
                      <a:solidFill>
                        <a:srgbClr val="505050">
                          <a:hueOff val="0"/>
                          <a:satOff val="0"/>
                          <a:lumOff val="0"/>
                          <a:alphaOff val="0"/>
                        </a:srgbClr>
                      </a:solidFill>
                    </a:rPr>
                    <a:t>Single machine</a:t>
                  </a:r>
                </a:p>
                <a:p>
                  <a:pPr marL="174805" lvl="1" indent="-174805" defTabSz="679797">
                    <a:lnSpc>
                      <a:spcPct val="90000"/>
                    </a:lnSpc>
                    <a:spcBef>
                      <a:spcPct val="0"/>
                    </a:spcBef>
                    <a:spcAft>
                      <a:spcPct val="15000"/>
                    </a:spcAft>
                    <a:buFontTx/>
                    <a:buChar char="••"/>
                  </a:pPr>
                  <a:r>
                    <a:rPr lang="en-US" sz="1071" dirty="0">
                      <a:solidFill>
                        <a:srgbClr val="505050">
                          <a:hueOff val="0"/>
                          <a:satOff val="0"/>
                          <a:lumOff val="0"/>
                          <a:alphaOff val="0"/>
                        </a:srgbClr>
                      </a:solidFill>
                    </a:rPr>
                    <a:t>Single threaded</a:t>
                  </a:r>
                </a:p>
              </p:txBody>
            </p:sp>
          </p:grpSp>
          <p:grpSp>
            <p:nvGrpSpPr>
              <p:cNvPr id="41" name="Group 40"/>
              <p:cNvGrpSpPr/>
              <p:nvPr/>
            </p:nvGrpSpPr>
            <p:grpSpPr>
              <a:xfrm>
                <a:off x="4331998" y="3878230"/>
                <a:ext cx="1932935" cy="1375887"/>
                <a:chOff x="3222531" y="757623"/>
                <a:chExt cx="2952936" cy="2418906"/>
              </a:xfrm>
            </p:grpSpPr>
            <p:sp>
              <p:nvSpPr>
                <p:cNvPr id="45" name="Rounded Rectangle 44"/>
                <p:cNvSpPr/>
                <p:nvPr/>
              </p:nvSpPr>
              <p:spPr>
                <a:xfrm>
                  <a:off x="3222531" y="757623"/>
                  <a:ext cx="2952936"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58" tIns="75758" rIns="75758" bIns="75758" numCol="1" spcCol="1270" anchor="t" anchorCtr="0">
                  <a:noAutofit/>
                </a:bodyPr>
                <a:lstStyle/>
                <a:p>
                  <a:pPr defTabSz="883736">
                    <a:lnSpc>
                      <a:spcPct val="90000"/>
                    </a:lnSpc>
                    <a:spcBef>
                      <a:spcPct val="0"/>
                    </a:spcBef>
                    <a:spcAft>
                      <a:spcPct val="35000"/>
                    </a:spcAft>
                  </a:pPr>
                  <a:r>
                    <a:rPr lang="en-US" sz="1224" dirty="0">
                      <a:solidFill>
                        <a:srgbClr val="505050">
                          <a:hueOff val="0"/>
                          <a:satOff val="0"/>
                          <a:lumOff val="0"/>
                          <a:alphaOff val="0"/>
                        </a:srgbClr>
                      </a:solidFill>
                    </a:rPr>
                    <a:t>Concurrent Collections</a:t>
                  </a:r>
                </a:p>
                <a:p>
                  <a:pPr marL="174805" lvl="1" indent="-174805" defTabSz="679797">
                    <a:lnSpc>
                      <a:spcPct val="90000"/>
                    </a:lnSpc>
                    <a:spcBef>
                      <a:spcPct val="0"/>
                    </a:spcBef>
                    <a:spcAft>
                      <a:spcPct val="15000"/>
                    </a:spcAft>
                    <a:buFontTx/>
                    <a:buChar char="••"/>
                  </a:pPr>
                  <a:r>
                    <a:rPr lang="en-US" sz="1071" dirty="0">
                      <a:solidFill>
                        <a:srgbClr val="505050">
                          <a:hueOff val="0"/>
                          <a:satOff val="0"/>
                          <a:lumOff val="0"/>
                          <a:alphaOff val="0"/>
                        </a:srgbClr>
                      </a:solidFill>
                    </a:rPr>
                    <a:t>Single machine</a:t>
                  </a:r>
                </a:p>
                <a:p>
                  <a:pPr marL="174805" lvl="1" indent="-174805" defTabSz="679797">
                    <a:lnSpc>
                      <a:spcPct val="90000"/>
                    </a:lnSpc>
                    <a:spcBef>
                      <a:spcPct val="0"/>
                    </a:spcBef>
                    <a:spcAft>
                      <a:spcPct val="15000"/>
                    </a:spcAft>
                    <a:buFontTx/>
                    <a:buChar char="••"/>
                  </a:pPr>
                  <a:r>
                    <a:rPr lang="en-US" sz="1071" dirty="0">
                      <a:solidFill>
                        <a:srgbClr val="505050">
                          <a:hueOff val="0"/>
                          <a:satOff val="0"/>
                          <a:lumOff val="0"/>
                          <a:alphaOff val="0"/>
                        </a:srgbClr>
                      </a:solidFill>
                    </a:rPr>
                    <a:t>Multi threaded</a:t>
                  </a:r>
                </a:p>
              </p:txBody>
            </p:sp>
          </p:grpSp>
          <p:grpSp>
            <p:nvGrpSpPr>
              <p:cNvPr id="42" name="Group 41"/>
              <p:cNvGrpSpPr/>
              <p:nvPr/>
            </p:nvGrpSpPr>
            <p:grpSpPr>
              <a:xfrm>
                <a:off x="6638764" y="3601745"/>
                <a:ext cx="1955279" cy="1880501"/>
                <a:chOff x="6259665" y="274262"/>
                <a:chExt cx="2987072" cy="3543003"/>
              </a:xfrm>
              <a:effectLst>
                <a:reflection endPos="0" dist="50800" dir="5400000" sy="-100000" algn="bl" rotWithShape="0"/>
              </a:effectLst>
            </p:grpSpPr>
            <p:sp>
              <p:nvSpPr>
                <p:cNvPr id="43" name="Rounded Rectangle 42"/>
                <p:cNvSpPr/>
                <p:nvPr/>
              </p:nvSpPr>
              <p:spPr>
                <a:xfrm>
                  <a:off x="6259665" y="274262"/>
                  <a:ext cx="2952936" cy="3543003"/>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4" name="Rounded Rectangle 8"/>
                <p:cNvSpPr/>
                <p:nvPr/>
              </p:nvSpPr>
              <p:spPr>
                <a:xfrm>
                  <a:off x="6582101" y="339724"/>
                  <a:ext cx="2664636" cy="32547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58" tIns="75758" rIns="75758" bIns="75758" numCol="1" spcCol="1270" anchor="t" anchorCtr="0">
                  <a:noAutofit/>
                </a:bodyPr>
                <a:lstStyle/>
                <a:p>
                  <a:pPr defTabSz="883736">
                    <a:lnSpc>
                      <a:spcPct val="90000"/>
                    </a:lnSpc>
                    <a:spcBef>
                      <a:spcPct val="0"/>
                    </a:spcBef>
                    <a:spcAft>
                      <a:spcPct val="35000"/>
                    </a:spcAft>
                  </a:pPr>
                  <a:r>
                    <a:rPr lang="en-US" sz="1224" dirty="0">
                      <a:solidFill>
                        <a:srgbClr val="505050"/>
                      </a:solidFill>
                    </a:rPr>
                    <a:t>Reliable Collections</a:t>
                  </a:r>
                </a:p>
                <a:p>
                  <a:pPr marL="174805" lvl="1" indent="-174805" defTabSz="679797">
                    <a:lnSpc>
                      <a:spcPct val="90000"/>
                    </a:lnSpc>
                    <a:spcBef>
                      <a:spcPct val="0"/>
                    </a:spcBef>
                    <a:spcAft>
                      <a:spcPct val="15000"/>
                    </a:spcAft>
                    <a:buFontTx/>
                    <a:buChar char="••"/>
                  </a:pPr>
                  <a:r>
                    <a:rPr lang="en-US" sz="1071" dirty="0">
                      <a:solidFill>
                        <a:srgbClr val="505050"/>
                      </a:solidFill>
                    </a:rPr>
                    <a:t>Multi machine</a:t>
                  </a:r>
                </a:p>
                <a:p>
                  <a:pPr marL="349609" lvl="2" indent="-174805" defTabSz="679797">
                    <a:lnSpc>
                      <a:spcPct val="90000"/>
                    </a:lnSpc>
                    <a:spcBef>
                      <a:spcPct val="0"/>
                    </a:spcBef>
                    <a:spcAft>
                      <a:spcPct val="15000"/>
                    </a:spcAft>
                    <a:buFontTx/>
                    <a:buChar char="••"/>
                  </a:pPr>
                  <a:r>
                    <a:rPr lang="en-US" sz="1071" dirty="0">
                      <a:solidFill>
                        <a:srgbClr val="505050"/>
                      </a:solidFill>
                    </a:rPr>
                    <a:t>Multi threaded</a:t>
                  </a:r>
                </a:p>
                <a:p>
                  <a:pPr marL="349609" lvl="2" indent="-174805" defTabSz="679797">
                    <a:lnSpc>
                      <a:spcPct val="90000"/>
                    </a:lnSpc>
                    <a:spcBef>
                      <a:spcPct val="0"/>
                    </a:spcBef>
                    <a:spcAft>
                      <a:spcPct val="15000"/>
                    </a:spcAft>
                    <a:buFontTx/>
                    <a:buChar char="••"/>
                  </a:pPr>
                  <a:r>
                    <a:rPr lang="en-US" sz="1071" dirty="0">
                      <a:solidFill>
                        <a:srgbClr val="505050"/>
                      </a:solidFill>
                    </a:rPr>
                    <a:t>Replicated (HA)</a:t>
                  </a:r>
                </a:p>
                <a:p>
                  <a:pPr marL="349609" lvl="2" indent="-174805" defTabSz="679797">
                    <a:lnSpc>
                      <a:spcPct val="90000"/>
                    </a:lnSpc>
                    <a:spcBef>
                      <a:spcPct val="0"/>
                    </a:spcBef>
                    <a:spcAft>
                      <a:spcPct val="15000"/>
                    </a:spcAft>
                    <a:buFontTx/>
                    <a:buChar char="••"/>
                  </a:pPr>
                  <a:r>
                    <a:rPr lang="en-US" sz="1071" dirty="0">
                      <a:solidFill>
                        <a:srgbClr val="505050"/>
                      </a:solidFill>
                    </a:rPr>
                    <a:t>Persistence</a:t>
                  </a:r>
                </a:p>
                <a:p>
                  <a:pPr marL="349609" lvl="2" indent="-174805" defTabSz="679797">
                    <a:lnSpc>
                      <a:spcPct val="90000"/>
                    </a:lnSpc>
                    <a:spcBef>
                      <a:spcPct val="0"/>
                    </a:spcBef>
                    <a:spcAft>
                      <a:spcPct val="15000"/>
                    </a:spcAft>
                    <a:buFontTx/>
                    <a:buChar char="••"/>
                  </a:pPr>
                  <a:r>
                    <a:rPr lang="en-US" sz="1071" dirty="0">
                      <a:solidFill>
                        <a:srgbClr val="505050"/>
                      </a:solidFill>
                    </a:rPr>
                    <a:t>Asynchronous</a:t>
                  </a:r>
                </a:p>
                <a:p>
                  <a:pPr marL="349609" lvl="2" indent="-174805" defTabSz="679797">
                    <a:lnSpc>
                      <a:spcPct val="90000"/>
                    </a:lnSpc>
                    <a:spcBef>
                      <a:spcPct val="0"/>
                    </a:spcBef>
                    <a:spcAft>
                      <a:spcPct val="15000"/>
                    </a:spcAft>
                    <a:buFontTx/>
                    <a:buChar char="••"/>
                  </a:pPr>
                  <a:r>
                    <a:rPr lang="en-US" sz="1071" dirty="0">
                      <a:solidFill>
                        <a:srgbClr val="505050"/>
                      </a:solidFill>
                    </a:rPr>
                    <a:t>Transactional</a:t>
                  </a:r>
                </a:p>
              </p:txBody>
            </p:sp>
          </p:grpSp>
        </p:grpSp>
        <p:grpSp>
          <p:nvGrpSpPr>
            <p:cNvPr id="26" name="Group 25"/>
            <p:cNvGrpSpPr/>
            <p:nvPr/>
          </p:nvGrpSpPr>
          <p:grpSpPr>
            <a:xfrm>
              <a:off x="415152" y="4298091"/>
              <a:ext cx="1922863" cy="1091217"/>
              <a:chOff x="514118" y="5078322"/>
              <a:chExt cx="1961420" cy="1113098"/>
            </a:xfrm>
          </p:grpSpPr>
          <p:pic>
            <p:nvPicPr>
              <p:cNvPr id="34" name="Picture 33"/>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35" name="Picture 34"/>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36" name="Picture 35"/>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37" name="Straight Connector 36"/>
              <p:cNvCxnSpPr>
                <a:endCxn id="36"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a:endCxn id="35"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grpSp>
          <p:nvGrpSpPr>
            <p:cNvPr id="27" name="Group 26"/>
            <p:cNvGrpSpPr/>
            <p:nvPr/>
          </p:nvGrpSpPr>
          <p:grpSpPr>
            <a:xfrm>
              <a:off x="204728" y="5271677"/>
              <a:ext cx="2385960" cy="1585838"/>
              <a:chOff x="126834" y="4165624"/>
              <a:chExt cx="3181494" cy="2022233"/>
            </a:xfrm>
          </p:grpSpPr>
          <p:pic>
            <p:nvPicPr>
              <p:cNvPr id="29" name="Picture 28"/>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30" name="Picture 29"/>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31" name="Picture 30"/>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32" name="Straight Connector 31"/>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28" name="Text Placeholder 1"/>
            <p:cNvSpPr txBox="1">
              <a:spLocks/>
            </p:cNvSpPr>
            <p:nvPr/>
          </p:nvSpPr>
          <p:spPr>
            <a:xfrm>
              <a:off x="2776589" y="4549432"/>
              <a:ext cx="4793122" cy="183041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36" dirty="0">
                  <a:gradFill>
                    <a:gsLst>
                      <a:gs pos="1250">
                        <a:srgbClr val="FFFFFF"/>
                      </a:gs>
                      <a:gs pos="100000">
                        <a:srgbClr val="FFFFFF"/>
                      </a:gs>
                    </a:gsLst>
                    <a:lin ang="5400000" scaled="0"/>
                  </a:gradFill>
                </a:rPr>
                <a:t>		</a:t>
              </a:r>
            </a:p>
            <a:p>
              <a:pPr marL="0" indent="0">
                <a:buNone/>
              </a:pPr>
              <a:r>
                <a:rPr lang="en-US" sz="1836" dirty="0" err="1">
                  <a:gradFill>
                    <a:gsLst>
                      <a:gs pos="1250">
                        <a:srgbClr val="FFFFFF"/>
                      </a:gs>
                      <a:gs pos="100000">
                        <a:srgbClr val="FFFFFF"/>
                      </a:gs>
                    </a:gsLst>
                    <a:lin ang="5400000" scaled="0"/>
                  </a:gradFill>
                </a:rPr>
                <a:t>ReliableDictionary</a:t>
              </a:r>
              <a:r>
                <a:rPr lang="en-US" sz="1836" dirty="0">
                  <a:gradFill>
                    <a:gsLst>
                      <a:gs pos="1250">
                        <a:srgbClr val="FFFFFF"/>
                      </a:gs>
                      <a:gs pos="100000">
                        <a:srgbClr val="FFFFFF"/>
                      </a:gs>
                    </a:gsLst>
                    <a:lin ang="5400000" scaled="0"/>
                  </a:gradFill>
                </a:rPr>
                <a:t>&lt;T&gt;</a:t>
              </a:r>
            </a:p>
            <a:p>
              <a:pPr marL="0" indent="0">
                <a:buNone/>
              </a:pPr>
              <a:endParaRPr lang="en-US" sz="1836" dirty="0">
                <a:gradFill>
                  <a:gsLst>
                    <a:gs pos="1250">
                      <a:srgbClr val="FFFFFF"/>
                    </a:gs>
                    <a:gs pos="100000">
                      <a:srgbClr val="FFFFFF"/>
                    </a:gs>
                  </a:gsLst>
                  <a:lin ang="5400000" scaled="0"/>
                </a:gradFill>
              </a:endParaRPr>
            </a:p>
            <a:p>
              <a:pPr marL="0" indent="0">
                <a:buNone/>
              </a:pPr>
              <a:r>
                <a:rPr lang="en-US" sz="1836" dirty="0" err="1">
                  <a:gradFill>
                    <a:gsLst>
                      <a:gs pos="1250">
                        <a:srgbClr val="FFFFFF"/>
                      </a:gs>
                      <a:gs pos="100000">
                        <a:srgbClr val="FFFFFF"/>
                      </a:gs>
                    </a:gsLst>
                    <a:lin ang="5400000" scaled="0"/>
                  </a:gradFill>
                </a:rPr>
                <a:t>ReliableQueue</a:t>
              </a:r>
              <a:r>
                <a:rPr lang="en-US" sz="1836" dirty="0">
                  <a:gradFill>
                    <a:gsLst>
                      <a:gs pos="1250">
                        <a:srgbClr val="FFFFFF"/>
                      </a:gs>
                      <a:gs pos="100000">
                        <a:srgbClr val="FFFFFF"/>
                      </a:gs>
                    </a:gsLst>
                    <a:lin ang="5400000" scaled="0"/>
                  </a:gradFill>
                </a:rPr>
                <a:t>&lt;T&gt;</a:t>
              </a:r>
            </a:p>
            <a:p>
              <a:endParaRPr lang="en-US" sz="1836" dirty="0">
                <a:gradFill>
                  <a:gsLst>
                    <a:gs pos="1250">
                      <a:srgbClr val="FFFFFF"/>
                    </a:gs>
                    <a:gs pos="100000">
                      <a:srgbClr val="FFFFFF"/>
                    </a:gs>
                  </a:gsLst>
                  <a:lin ang="5400000" scaled="0"/>
                </a:gradFill>
              </a:endParaRPr>
            </a:p>
            <a:p>
              <a:pPr marL="0" indent="0" fontAlgn="ctr">
                <a:buNone/>
              </a:pPr>
              <a:endParaRPr lang="en-US" sz="1836" dirty="0">
                <a:gradFill>
                  <a:gsLst>
                    <a:gs pos="1250">
                      <a:srgbClr val="FFFFFF"/>
                    </a:gs>
                    <a:gs pos="100000">
                      <a:srgbClr val="FFFFFF"/>
                    </a:gs>
                  </a:gsLst>
                  <a:lin ang="5400000" scaled="0"/>
                </a:gradFill>
              </a:endParaRPr>
            </a:p>
            <a:p>
              <a:pPr marL="0" indent="0" fontAlgn="ctr">
                <a:buNone/>
              </a:pPr>
              <a:endParaRPr lang="en-US" sz="1836" dirty="0">
                <a:gradFill>
                  <a:gsLst>
                    <a:gs pos="1250">
                      <a:srgbClr val="FFFFFF"/>
                    </a:gs>
                    <a:gs pos="100000">
                      <a:srgbClr val="FFFFFF"/>
                    </a:gs>
                  </a:gsLst>
                  <a:lin ang="5400000" scaled="0"/>
                </a:gradFill>
              </a:endParaRPr>
            </a:p>
            <a:p>
              <a:pPr marL="0" indent="0" fontAlgn="ctr">
                <a:buNone/>
              </a:pPr>
              <a:endParaRPr lang="en-US" sz="1836" dirty="0">
                <a:gradFill>
                  <a:gsLst>
                    <a:gs pos="1250">
                      <a:srgbClr val="FFFFFF"/>
                    </a:gs>
                    <a:gs pos="100000">
                      <a:srgbClr val="FFFFFF"/>
                    </a:gs>
                  </a:gsLst>
                  <a:lin ang="5400000" scaled="0"/>
                </a:gradFill>
              </a:endParaRPr>
            </a:p>
            <a:p>
              <a:pPr marL="0" indent="0">
                <a:buNone/>
              </a:pPr>
              <a:endParaRPr lang="en-US" sz="1836" dirty="0">
                <a:gradFill>
                  <a:gsLst>
                    <a:gs pos="1250">
                      <a:srgbClr val="FFFFFF"/>
                    </a:gs>
                    <a:gs pos="100000">
                      <a:srgbClr val="FFFFFF"/>
                    </a:gs>
                  </a:gsLst>
                  <a:lin ang="5400000" scaled="0"/>
                </a:gradFill>
              </a:endParaRPr>
            </a:p>
          </p:txBody>
        </p:sp>
      </p:grpSp>
    </p:spTree>
    <p:extLst>
      <p:ext uri="{BB962C8B-B14F-4D97-AF65-F5344CB8AC3E}">
        <p14:creationId xmlns:p14="http://schemas.microsoft.com/office/powerpoint/2010/main" val="209213525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br>
              <a:rPr lang="en-US" dirty="0" smtClean="0"/>
            </a:br>
            <a:r>
              <a:rPr lang="en-US" dirty="0" err="1" smtClean="0"/>
              <a:t>Stateful</a:t>
            </a:r>
            <a:r>
              <a:rPr lang="en-US" dirty="0" smtClean="0"/>
              <a:t> Counting</a:t>
            </a:r>
            <a:endParaRPr lang="en-US" dirty="0"/>
          </a:p>
        </p:txBody>
      </p:sp>
    </p:spTree>
    <p:extLst>
      <p:ext uri="{BB962C8B-B14F-4D97-AF65-F5344CB8AC3E}">
        <p14:creationId xmlns:p14="http://schemas.microsoft.com/office/powerpoint/2010/main" val="129239654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58"/>
          <p:cNvSpPr>
            <a:spLocks noGrp="1"/>
          </p:cNvSpPr>
          <p:nvPr>
            <p:ph type="title"/>
          </p:nvPr>
        </p:nvSpPr>
        <p:spPr/>
        <p:txBody>
          <a:bodyPr/>
          <a:lstStyle/>
          <a:p>
            <a:r>
              <a:rPr lang="en-US" smtClean="0"/>
              <a:t>Microservice Partitioning</a:t>
            </a:r>
            <a:endParaRPr lang="en-US" dirty="0"/>
          </a:p>
        </p:txBody>
      </p:sp>
      <p:cxnSp>
        <p:nvCxnSpPr>
          <p:cNvPr id="52" name="Elbow Connector 51"/>
          <p:cNvCxnSpPr/>
          <p:nvPr/>
        </p:nvCxnSpPr>
        <p:spPr>
          <a:xfrm rot="10800000">
            <a:off x="3959717" y="4185221"/>
            <a:ext cx="516786" cy="2633"/>
          </a:xfrm>
          <a:prstGeom prst="bentConnector3">
            <a:avLst>
              <a:gd name="adj1" fmla="val 50000"/>
            </a:avLst>
          </a:prstGeom>
          <a:noFill/>
          <a:ln w="19050" cap="flat" cmpd="sng" algn="ctr">
            <a:solidFill>
              <a:schemeClr val="tx1"/>
            </a:solidFill>
            <a:prstDash val="solid"/>
            <a:headEnd type="arrow"/>
            <a:tailEnd type="arrow"/>
          </a:ln>
          <a:effectLst/>
        </p:spPr>
      </p:cxnSp>
      <p:cxnSp>
        <p:nvCxnSpPr>
          <p:cNvPr id="53" name="Elbow Connector 52"/>
          <p:cNvCxnSpPr/>
          <p:nvPr/>
        </p:nvCxnSpPr>
        <p:spPr>
          <a:xfrm rot="10800000">
            <a:off x="5820142" y="4185221"/>
            <a:ext cx="516786" cy="2633"/>
          </a:xfrm>
          <a:prstGeom prst="bentConnector3">
            <a:avLst>
              <a:gd name="adj1" fmla="val 50000"/>
            </a:avLst>
          </a:prstGeom>
          <a:noFill/>
          <a:ln w="19050" cap="flat" cmpd="sng" algn="ctr">
            <a:solidFill>
              <a:schemeClr val="tx1"/>
            </a:solidFill>
            <a:prstDash val="solid"/>
            <a:headEnd type="arrow"/>
            <a:tailEnd type="arrow"/>
          </a:ln>
          <a:effectLst/>
        </p:spPr>
      </p:cxnSp>
      <p:cxnSp>
        <p:nvCxnSpPr>
          <p:cNvPr id="54" name="Elbow Connector 53"/>
          <p:cNvCxnSpPr/>
          <p:nvPr/>
        </p:nvCxnSpPr>
        <p:spPr>
          <a:xfrm rot="10800000">
            <a:off x="7680569" y="4185221"/>
            <a:ext cx="516786" cy="2633"/>
          </a:xfrm>
          <a:prstGeom prst="bentConnector3">
            <a:avLst>
              <a:gd name="adj1" fmla="val 50000"/>
            </a:avLst>
          </a:prstGeom>
          <a:noFill/>
          <a:ln w="19050" cap="flat" cmpd="sng" algn="ctr">
            <a:solidFill>
              <a:schemeClr val="tx1"/>
            </a:solidFill>
            <a:prstDash val="solid"/>
            <a:headEnd type="arrow"/>
            <a:tailEnd type="arrow"/>
          </a:ln>
          <a:effectLst/>
        </p:spPr>
      </p:cxnSp>
      <p:sp>
        <p:nvSpPr>
          <p:cNvPr id="55" name="Rectangle 54"/>
          <p:cNvSpPr/>
          <p:nvPr/>
        </p:nvSpPr>
        <p:spPr>
          <a:xfrm>
            <a:off x="6336930" y="3320427"/>
            <a:ext cx="1343640" cy="2907286"/>
          </a:xfrm>
          <a:prstGeom prst="rect">
            <a:avLst/>
          </a:prstGeom>
          <a:solidFill>
            <a:schemeClr val="accent2"/>
          </a:solidFill>
          <a:ln w="9525" cap="flat" cmpd="sng" algn="ctr">
            <a:noFill/>
            <a:prstDash val="solid"/>
          </a:ln>
          <a:effectLst>
            <a:outerShdw blurRad="38100" dist="25400" dir="5400000" rotWithShape="0">
              <a:srgbClr val="000000">
                <a:alpha val="40000"/>
              </a:srgbClr>
            </a:outerShdw>
          </a:effectLst>
        </p:spPr>
        <p:txBody>
          <a:bodyPr rtlCol="0" anchor="ctr"/>
          <a:lstStyle/>
          <a:p>
            <a:pPr algn="ctr" defTabSz="1243254">
              <a:defRPr/>
            </a:pPr>
            <a:endParaRPr lang="en-US" sz="2448" kern="0">
              <a:solidFill>
                <a:sysClr val="windowText" lastClr="000000"/>
              </a:solidFill>
              <a:latin typeface="Segoe UI Light"/>
            </a:endParaRPr>
          </a:p>
        </p:txBody>
      </p:sp>
      <p:sp>
        <p:nvSpPr>
          <p:cNvPr id="57" name="Rectangle 56"/>
          <p:cNvSpPr/>
          <p:nvPr/>
        </p:nvSpPr>
        <p:spPr>
          <a:xfrm>
            <a:off x="6551397" y="4058160"/>
            <a:ext cx="858438" cy="379211"/>
          </a:xfrm>
          <a:prstGeom prst="rect">
            <a:avLst/>
          </a:prstGeom>
          <a:solidFill>
            <a:schemeClr val="accent4"/>
          </a:solidFill>
          <a:ln w="9525" cap="flat" cmpd="sng" algn="ctr">
            <a:noFill/>
            <a:prstDash val="solid"/>
          </a:ln>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254">
              <a:defRPr/>
            </a:pPr>
            <a:r>
              <a:rPr lang="en-US" sz="2448" kern="0" dirty="0">
                <a:solidFill>
                  <a:sysClr val="window" lastClr="FFFFFF"/>
                </a:solidFill>
                <a:latin typeface="Segoe UI Light"/>
              </a:rPr>
              <a:t>P2</a:t>
            </a:r>
          </a:p>
        </p:txBody>
      </p:sp>
      <p:sp>
        <p:nvSpPr>
          <p:cNvPr id="59" name="Rectangle 58"/>
          <p:cNvSpPr/>
          <p:nvPr/>
        </p:nvSpPr>
        <p:spPr>
          <a:xfrm>
            <a:off x="6551397" y="4872599"/>
            <a:ext cx="858438" cy="379211"/>
          </a:xfrm>
          <a:prstGeom prst="rect">
            <a:avLst/>
          </a:prstGeom>
          <a:solidFill>
            <a:schemeClr val="accent5"/>
          </a:solidFill>
          <a:ln w="9525" cap="flat" cmpd="sng" algn="ctr">
            <a:noFill/>
            <a:prstDash val="solid"/>
          </a:ln>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254">
              <a:defRPr/>
            </a:pPr>
            <a:r>
              <a:rPr lang="en-US" sz="2448" kern="0" dirty="0">
                <a:solidFill>
                  <a:sysClr val="window" lastClr="FFFFFF"/>
                </a:solidFill>
                <a:latin typeface="Segoe UI Light"/>
              </a:rPr>
              <a:t>S</a:t>
            </a:r>
          </a:p>
        </p:txBody>
      </p:sp>
      <p:sp>
        <p:nvSpPr>
          <p:cNvPr id="60" name="Rectangle 59"/>
          <p:cNvSpPr/>
          <p:nvPr/>
        </p:nvSpPr>
        <p:spPr>
          <a:xfrm>
            <a:off x="6551397" y="5279818"/>
            <a:ext cx="858438" cy="379211"/>
          </a:xfrm>
          <a:prstGeom prst="rect">
            <a:avLst/>
          </a:prstGeom>
          <a:solidFill>
            <a:srgbClr val="C00000"/>
          </a:solidFill>
          <a:ln w="9525" cap="flat" cmpd="sng" algn="ctr">
            <a:noFill/>
            <a:prstDash val="solid"/>
          </a:ln>
          <a:effectLst>
            <a:outerShdw blurRad="50800" dist="43000" dir="5400000" rotWithShape="0">
              <a:srgbClr val="000000">
                <a:alpha val="40000"/>
              </a:srgbClr>
            </a:outerShdw>
          </a:effectLst>
        </p:spPr>
        <p:txBody>
          <a:bodyPr rtlCol="0" anchor="ctr"/>
          <a:lstStyle/>
          <a:p>
            <a:pPr algn="ctr" defTabSz="1243254">
              <a:defRPr/>
            </a:pPr>
            <a:r>
              <a:rPr lang="en-US" sz="2448" kern="0" dirty="0">
                <a:solidFill>
                  <a:sysClr val="window" lastClr="FFFFFF"/>
                </a:solidFill>
                <a:latin typeface="Segoe UI Light"/>
              </a:rPr>
              <a:t>S</a:t>
            </a:r>
          </a:p>
        </p:txBody>
      </p:sp>
      <p:cxnSp>
        <p:nvCxnSpPr>
          <p:cNvPr id="62" name="Elbow Connector 61"/>
          <p:cNvCxnSpPr/>
          <p:nvPr/>
        </p:nvCxnSpPr>
        <p:spPr>
          <a:xfrm rot="10800000">
            <a:off x="9541001" y="4214168"/>
            <a:ext cx="413427" cy="2633"/>
          </a:xfrm>
          <a:prstGeom prst="bentConnector3">
            <a:avLst>
              <a:gd name="adj1" fmla="val 50000"/>
            </a:avLst>
          </a:prstGeom>
          <a:noFill/>
          <a:ln w="19050" cap="flat" cmpd="sng" algn="ctr">
            <a:solidFill>
              <a:schemeClr val="tx1"/>
            </a:solidFill>
            <a:prstDash val="solid"/>
            <a:headEnd type="arrow"/>
            <a:tailEnd type="arrow"/>
          </a:ln>
          <a:effectLst/>
        </p:spPr>
      </p:cxnSp>
      <p:sp>
        <p:nvSpPr>
          <p:cNvPr id="63" name="Rectangle 62"/>
          <p:cNvSpPr/>
          <p:nvPr/>
        </p:nvSpPr>
        <p:spPr>
          <a:xfrm>
            <a:off x="8197357" y="3320427"/>
            <a:ext cx="1343640" cy="2907286"/>
          </a:xfrm>
          <a:prstGeom prst="rect">
            <a:avLst/>
          </a:prstGeom>
          <a:solidFill>
            <a:schemeClr val="accent2"/>
          </a:solidFill>
          <a:ln w="9525" cap="flat" cmpd="sng" algn="ctr">
            <a:noFill/>
            <a:prstDash val="solid"/>
          </a:ln>
          <a:effectLst>
            <a:outerShdw blurRad="38100" dist="25400" dir="5400000" rotWithShape="0">
              <a:srgbClr val="000000">
                <a:alpha val="40000"/>
              </a:srgbClr>
            </a:outerShdw>
          </a:effectLst>
        </p:spPr>
        <p:txBody>
          <a:bodyPr rtlCol="0" anchor="ctr"/>
          <a:lstStyle/>
          <a:p>
            <a:pPr algn="ctr" defTabSz="1243254">
              <a:defRPr/>
            </a:pPr>
            <a:endParaRPr lang="en-US" sz="2448" kern="0">
              <a:solidFill>
                <a:sysClr val="windowText" lastClr="000000"/>
              </a:solidFill>
              <a:latin typeface="Segoe UI Light"/>
            </a:endParaRPr>
          </a:p>
        </p:txBody>
      </p:sp>
      <p:sp>
        <p:nvSpPr>
          <p:cNvPr id="67" name="Rectangle 66"/>
          <p:cNvSpPr/>
          <p:nvPr/>
        </p:nvSpPr>
        <p:spPr>
          <a:xfrm>
            <a:off x="8443091" y="4870965"/>
            <a:ext cx="858438" cy="379211"/>
          </a:xfrm>
          <a:prstGeom prst="rect">
            <a:avLst/>
          </a:prstGeom>
          <a:solidFill>
            <a:schemeClr val="accent5"/>
          </a:solidFill>
          <a:ln w="9525" cap="flat" cmpd="sng" algn="ctr">
            <a:noFill/>
            <a:prstDash val="solid"/>
          </a:ln>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254">
              <a:defRPr/>
            </a:pPr>
            <a:r>
              <a:rPr lang="en-US" sz="2448" kern="0" dirty="0">
                <a:solidFill>
                  <a:sysClr val="window" lastClr="FFFFFF"/>
                </a:solidFill>
                <a:latin typeface="Segoe UI Light"/>
              </a:rPr>
              <a:t>S</a:t>
            </a:r>
          </a:p>
        </p:txBody>
      </p:sp>
      <p:sp>
        <p:nvSpPr>
          <p:cNvPr id="68" name="Rectangle 67"/>
          <p:cNvSpPr/>
          <p:nvPr/>
        </p:nvSpPr>
        <p:spPr>
          <a:xfrm>
            <a:off x="8443091" y="5277369"/>
            <a:ext cx="858438" cy="379211"/>
          </a:xfrm>
          <a:prstGeom prst="rect">
            <a:avLst/>
          </a:prstGeom>
          <a:solidFill>
            <a:schemeClr val="accent3">
              <a:lumMod val="90000"/>
            </a:schemeClr>
          </a:solidFill>
          <a:ln w="9525" cap="flat" cmpd="sng" algn="ctr">
            <a:noFill/>
            <a:prstDash val="solid"/>
          </a:ln>
          <a:effectLst/>
        </p:spPr>
        <p:txBody>
          <a:bodyPr rtlCol="0" anchor="ctr"/>
          <a:lstStyle/>
          <a:p>
            <a:pPr algn="ctr" defTabSz="1243254">
              <a:defRPr/>
            </a:pPr>
            <a:r>
              <a:rPr lang="en-US" sz="2448" kern="0" dirty="0">
                <a:solidFill>
                  <a:sysClr val="windowText" lastClr="000000"/>
                </a:solidFill>
                <a:latin typeface="Segoe UI Light"/>
              </a:rPr>
              <a:t>P4</a:t>
            </a:r>
          </a:p>
        </p:txBody>
      </p:sp>
      <p:sp>
        <p:nvSpPr>
          <p:cNvPr id="69" name="Rectangle 68"/>
          <p:cNvSpPr/>
          <p:nvPr/>
        </p:nvSpPr>
        <p:spPr>
          <a:xfrm>
            <a:off x="8443091" y="5683772"/>
            <a:ext cx="858438" cy="379211"/>
          </a:xfrm>
          <a:prstGeom prst="rect">
            <a:avLst/>
          </a:prstGeom>
          <a:solidFill>
            <a:schemeClr val="accent4"/>
          </a:solidFill>
          <a:ln w="9525" cap="flat" cmpd="sng" algn="ctr">
            <a:noFill/>
            <a:prstDash val="solid"/>
          </a:ln>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254">
              <a:defRPr/>
            </a:pPr>
            <a:r>
              <a:rPr lang="en-US" sz="2448" kern="0" dirty="0">
                <a:solidFill>
                  <a:sysClr val="window" lastClr="FFFFFF"/>
                </a:solidFill>
                <a:latin typeface="Segoe UI Light"/>
              </a:rPr>
              <a:t>S</a:t>
            </a:r>
          </a:p>
        </p:txBody>
      </p:sp>
      <p:sp>
        <p:nvSpPr>
          <p:cNvPr id="70" name="Rectangle 69"/>
          <p:cNvSpPr/>
          <p:nvPr/>
        </p:nvSpPr>
        <p:spPr>
          <a:xfrm>
            <a:off x="4476505" y="3320427"/>
            <a:ext cx="1343640" cy="2907286"/>
          </a:xfrm>
          <a:prstGeom prst="rect">
            <a:avLst/>
          </a:prstGeom>
          <a:solidFill>
            <a:schemeClr val="accent2"/>
          </a:solidFill>
          <a:ln w="9525" cap="flat" cmpd="sng" algn="ctr">
            <a:noFill/>
            <a:prstDash val="solid"/>
          </a:ln>
          <a:effectLst>
            <a:outerShdw blurRad="38100" dist="25400" dir="5400000" rotWithShape="0">
              <a:srgbClr val="000000">
                <a:alpha val="40000"/>
              </a:srgbClr>
            </a:outerShdw>
          </a:effectLst>
        </p:spPr>
        <p:txBody>
          <a:bodyPr rtlCol="0" anchor="ctr"/>
          <a:lstStyle/>
          <a:p>
            <a:pPr algn="ctr" defTabSz="1243254">
              <a:defRPr/>
            </a:pPr>
            <a:endParaRPr lang="en-US" sz="2448" kern="0">
              <a:solidFill>
                <a:sysClr val="windowText" lastClr="000000"/>
              </a:solidFill>
              <a:latin typeface="Segoe UI Light"/>
            </a:endParaRPr>
          </a:p>
        </p:txBody>
      </p:sp>
      <p:sp>
        <p:nvSpPr>
          <p:cNvPr id="72" name="Rectangle 71"/>
          <p:cNvSpPr/>
          <p:nvPr/>
        </p:nvSpPr>
        <p:spPr>
          <a:xfrm>
            <a:off x="4718300" y="4058160"/>
            <a:ext cx="858438" cy="379211"/>
          </a:xfrm>
          <a:prstGeom prst="rect">
            <a:avLst/>
          </a:prstGeom>
          <a:solidFill>
            <a:srgbClr val="F14141"/>
          </a:solidFill>
          <a:ln w="9525" cap="flat" cmpd="sng" algn="ctr">
            <a:noFill/>
            <a:prstDash val="solid"/>
          </a:ln>
          <a:effectLst/>
        </p:spPr>
        <p:txBody>
          <a:bodyPr rtlCol="0" anchor="ctr"/>
          <a:lstStyle/>
          <a:p>
            <a:pPr algn="ctr" defTabSz="1243254">
              <a:defRPr/>
            </a:pPr>
            <a:r>
              <a:rPr lang="en-US" sz="2448" kern="0" dirty="0">
                <a:solidFill>
                  <a:srgbClr val="404040"/>
                </a:solidFill>
                <a:latin typeface="Segoe UI Light"/>
              </a:rPr>
              <a:t>P1</a:t>
            </a:r>
          </a:p>
        </p:txBody>
      </p:sp>
      <p:sp>
        <p:nvSpPr>
          <p:cNvPr id="74" name="Rectangle 73"/>
          <p:cNvSpPr/>
          <p:nvPr/>
        </p:nvSpPr>
        <p:spPr>
          <a:xfrm>
            <a:off x="4718300" y="4832113"/>
            <a:ext cx="858438" cy="379211"/>
          </a:xfrm>
          <a:prstGeom prst="rect">
            <a:avLst/>
          </a:prstGeom>
          <a:solidFill>
            <a:schemeClr val="accent3"/>
          </a:solidFill>
          <a:ln w="9525" cap="flat" cmpd="sng" algn="ctr">
            <a:noFill/>
            <a:prstDash val="solid"/>
          </a:ln>
          <a:effectLst/>
        </p:spPr>
        <p:txBody>
          <a:bodyPr rtlCol="0" anchor="ctr"/>
          <a:lstStyle/>
          <a:p>
            <a:pPr algn="ctr" defTabSz="1243254">
              <a:defRPr/>
            </a:pPr>
            <a:r>
              <a:rPr lang="en-US" sz="2448" kern="0" dirty="0">
                <a:solidFill>
                  <a:sysClr val="windowText" lastClr="000000"/>
                </a:solidFill>
                <a:latin typeface="Segoe UI Light"/>
              </a:rPr>
              <a:t>S</a:t>
            </a:r>
          </a:p>
        </p:txBody>
      </p:sp>
      <p:sp>
        <p:nvSpPr>
          <p:cNvPr id="76" name="Rectangle 75"/>
          <p:cNvSpPr/>
          <p:nvPr/>
        </p:nvSpPr>
        <p:spPr>
          <a:xfrm>
            <a:off x="4718300" y="5606065"/>
            <a:ext cx="858438" cy="379211"/>
          </a:xfrm>
          <a:prstGeom prst="rect">
            <a:avLst/>
          </a:prstGeom>
          <a:solidFill>
            <a:schemeClr val="accent4"/>
          </a:solidFill>
          <a:ln w="9525" cap="flat" cmpd="sng" algn="ctr">
            <a:noFill/>
            <a:prstDash val="solid"/>
          </a:ln>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254">
              <a:defRPr/>
            </a:pPr>
            <a:r>
              <a:rPr lang="en-US" sz="2448" kern="0" dirty="0">
                <a:solidFill>
                  <a:sysClr val="window" lastClr="FFFFFF"/>
                </a:solidFill>
                <a:latin typeface="Segoe UI Light"/>
              </a:rPr>
              <a:t>S</a:t>
            </a:r>
          </a:p>
        </p:txBody>
      </p:sp>
      <p:sp>
        <p:nvSpPr>
          <p:cNvPr id="77" name="Rectangle 76"/>
          <p:cNvSpPr/>
          <p:nvPr/>
        </p:nvSpPr>
        <p:spPr>
          <a:xfrm>
            <a:off x="9954427" y="3320427"/>
            <a:ext cx="1343640" cy="2907286"/>
          </a:xfrm>
          <a:prstGeom prst="rect">
            <a:avLst/>
          </a:prstGeom>
          <a:solidFill>
            <a:schemeClr val="accent2"/>
          </a:solidFill>
          <a:ln w="9525" cap="flat" cmpd="sng" algn="ctr">
            <a:noFill/>
            <a:prstDash val="solid"/>
          </a:ln>
          <a:effectLst>
            <a:outerShdw blurRad="38100" dist="25400" dir="5400000" rotWithShape="0">
              <a:srgbClr val="000000">
                <a:alpha val="40000"/>
              </a:srgbClr>
            </a:outerShdw>
          </a:effectLst>
        </p:spPr>
        <p:txBody>
          <a:bodyPr rtlCol="0" anchor="ctr"/>
          <a:lstStyle/>
          <a:p>
            <a:pPr algn="ctr" defTabSz="1243254">
              <a:defRPr/>
            </a:pPr>
            <a:endParaRPr lang="en-US" sz="2448" kern="0">
              <a:solidFill>
                <a:sysClr val="windowText" lastClr="000000"/>
              </a:solidFill>
              <a:latin typeface="Segoe UI Light"/>
            </a:endParaRPr>
          </a:p>
        </p:txBody>
      </p:sp>
      <p:sp>
        <p:nvSpPr>
          <p:cNvPr id="79" name="Rectangle 78"/>
          <p:cNvSpPr/>
          <p:nvPr/>
        </p:nvSpPr>
        <p:spPr>
          <a:xfrm>
            <a:off x="10174172" y="4058160"/>
            <a:ext cx="858438" cy="379211"/>
          </a:xfrm>
          <a:prstGeom prst="rect">
            <a:avLst/>
          </a:prstGeom>
          <a:solidFill>
            <a:schemeClr val="accent5">
              <a:lumMod val="40000"/>
              <a:lumOff val="60000"/>
            </a:schemeClr>
          </a:solidFill>
          <a:ln w="9525" cap="flat" cmpd="sng" algn="ctr">
            <a:noFill/>
            <a:prstDash val="solid"/>
          </a:ln>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254">
              <a:defRPr/>
            </a:pPr>
            <a:r>
              <a:rPr lang="en-US" sz="2448" kern="0" dirty="0">
                <a:solidFill>
                  <a:srgbClr val="404040"/>
                </a:solidFill>
                <a:latin typeface="Segoe UI Light"/>
              </a:rPr>
              <a:t>P3</a:t>
            </a:r>
          </a:p>
        </p:txBody>
      </p:sp>
      <p:sp>
        <p:nvSpPr>
          <p:cNvPr id="80" name="Rectangle 79"/>
          <p:cNvSpPr/>
          <p:nvPr/>
        </p:nvSpPr>
        <p:spPr>
          <a:xfrm>
            <a:off x="10174172" y="4448642"/>
            <a:ext cx="858438" cy="379211"/>
          </a:xfrm>
          <a:prstGeom prst="rect">
            <a:avLst/>
          </a:prstGeom>
          <a:solidFill>
            <a:schemeClr val="accent3"/>
          </a:solidFill>
          <a:ln w="9525" cap="flat" cmpd="sng" algn="ctr">
            <a:noFill/>
            <a:prstDash val="solid"/>
          </a:ln>
          <a:effectLst/>
        </p:spPr>
        <p:txBody>
          <a:bodyPr rtlCol="0" anchor="ctr"/>
          <a:lstStyle/>
          <a:p>
            <a:pPr algn="ctr" defTabSz="1243254">
              <a:defRPr/>
            </a:pPr>
            <a:r>
              <a:rPr lang="en-US" sz="2448" kern="0" dirty="0">
                <a:solidFill>
                  <a:sysClr val="windowText" lastClr="000000"/>
                </a:solidFill>
                <a:latin typeface="Segoe UI Light"/>
              </a:rPr>
              <a:t>S</a:t>
            </a:r>
          </a:p>
        </p:txBody>
      </p:sp>
      <p:sp>
        <p:nvSpPr>
          <p:cNvPr id="83" name="Rectangle 82"/>
          <p:cNvSpPr/>
          <p:nvPr/>
        </p:nvSpPr>
        <p:spPr>
          <a:xfrm>
            <a:off x="10174172" y="5620086"/>
            <a:ext cx="858438" cy="379211"/>
          </a:xfrm>
          <a:prstGeom prst="rect">
            <a:avLst/>
          </a:prstGeom>
          <a:solidFill>
            <a:schemeClr val="accent4"/>
          </a:solidFill>
          <a:ln w="9525" cap="flat" cmpd="sng" algn="ctr">
            <a:noFill/>
            <a:prstDash val="solid"/>
          </a:ln>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254">
              <a:defRPr/>
            </a:pPr>
            <a:r>
              <a:rPr lang="en-US" sz="2448" kern="0" dirty="0">
                <a:solidFill>
                  <a:sysClr val="window" lastClr="FFFFFF"/>
                </a:solidFill>
                <a:latin typeface="Segoe UI Light"/>
              </a:rPr>
              <a:t>S</a:t>
            </a:r>
          </a:p>
        </p:txBody>
      </p:sp>
      <p:sp>
        <p:nvSpPr>
          <p:cNvPr id="84" name="Rectangle 83"/>
          <p:cNvSpPr/>
          <p:nvPr/>
        </p:nvSpPr>
        <p:spPr>
          <a:xfrm>
            <a:off x="2616077" y="3320427"/>
            <a:ext cx="1343640" cy="2907286"/>
          </a:xfrm>
          <a:prstGeom prst="rect">
            <a:avLst/>
          </a:prstGeom>
          <a:solidFill>
            <a:schemeClr val="accent2"/>
          </a:solidFill>
          <a:ln w="9525" cap="flat" cmpd="sng" algn="ctr">
            <a:noFill/>
            <a:prstDash val="solid"/>
          </a:ln>
          <a:effectLst>
            <a:outerShdw blurRad="38100" dist="25400" dir="5400000" rotWithShape="0">
              <a:srgbClr val="000000">
                <a:alpha val="40000"/>
              </a:srgbClr>
            </a:outerShdw>
          </a:effectLst>
        </p:spPr>
        <p:txBody>
          <a:bodyPr rtlCol="0" anchor="ctr"/>
          <a:lstStyle/>
          <a:p>
            <a:pPr algn="ctr" defTabSz="1243254">
              <a:defRPr/>
            </a:pPr>
            <a:endParaRPr lang="en-US" kern="0" dirty="0">
              <a:solidFill>
                <a:sysClr val="windowText" lastClr="000000"/>
              </a:solidFill>
              <a:latin typeface="Segoe UI Light"/>
            </a:endParaRPr>
          </a:p>
          <a:p>
            <a:pPr algn="ctr" defTabSz="1243254">
              <a:defRPr/>
            </a:pPr>
            <a:endParaRPr lang="en-US" kern="0" dirty="0">
              <a:solidFill>
                <a:sysClr val="windowText" lastClr="000000"/>
              </a:solidFill>
              <a:latin typeface="Segoe UI Light"/>
            </a:endParaRPr>
          </a:p>
          <a:p>
            <a:pPr algn="ctr" defTabSz="1243254">
              <a:defRPr/>
            </a:pPr>
            <a:endParaRPr lang="en-US" sz="2400" kern="0" dirty="0">
              <a:solidFill>
                <a:sysClr val="windowText" lastClr="000000"/>
              </a:solidFill>
              <a:latin typeface="Segoe UI Light"/>
            </a:endParaRPr>
          </a:p>
          <a:p>
            <a:pPr algn="ctr" defTabSz="1243254">
              <a:defRPr/>
            </a:pPr>
            <a:endParaRPr lang="en-US" sz="2400" kern="0" dirty="0">
              <a:solidFill>
                <a:sysClr val="windowText" lastClr="000000"/>
              </a:solidFill>
              <a:latin typeface="Segoe UI Light"/>
            </a:endParaRPr>
          </a:p>
          <a:p>
            <a:pPr algn="ctr" defTabSz="1243254">
              <a:defRPr/>
            </a:pPr>
            <a:endParaRPr lang="en-US" sz="2400" kern="0" dirty="0">
              <a:solidFill>
                <a:sysClr val="windowText" lastClr="000000"/>
              </a:solidFill>
              <a:latin typeface="Segoe UI Light"/>
            </a:endParaRPr>
          </a:p>
          <a:p>
            <a:pPr algn="ctr" defTabSz="1243254">
              <a:defRPr/>
            </a:pPr>
            <a:endParaRPr lang="en-US" sz="2400" kern="0" dirty="0">
              <a:solidFill>
                <a:sysClr val="windowText" lastClr="000000"/>
              </a:solidFill>
              <a:latin typeface="Segoe UI Light"/>
            </a:endParaRPr>
          </a:p>
          <a:p>
            <a:pPr algn="ctr" defTabSz="1243254">
              <a:defRPr/>
            </a:pPr>
            <a:endParaRPr lang="en-US" sz="2400" kern="0" dirty="0">
              <a:solidFill>
                <a:sysClr val="windowText" lastClr="000000"/>
              </a:solidFill>
              <a:latin typeface="Segoe UI Light"/>
            </a:endParaRPr>
          </a:p>
          <a:p>
            <a:pPr algn="ctr" defTabSz="1243254">
              <a:defRPr/>
            </a:pPr>
            <a:endParaRPr lang="en-US" sz="2400" kern="0" dirty="0">
              <a:solidFill>
                <a:sysClr val="windowText" lastClr="000000"/>
              </a:solidFill>
              <a:latin typeface="Segoe UI Light"/>
            </a:endParaRPr>
          </a:p>
        </p:txBody>
      </p:sp>
      <p:sp>
        <p:nvSpPr>
          <p:cNvPr id="87" name="Rectangle 86"/>
          <p:cNvSpPr/>
          <p:nvPr/>
        </p:nvSpPr>
        <p:spPr>
          <a:xfrm>
            <a:off x="2845732" y="4451810"/>
            <a:ext cx="858438" cy="379211"/>
          </a:xfrm>
          <a:prstGeom prst="rect">
            <a:avLst/>
          </a:prstGeom>
          <a:solidFill>
            <a:srgbClr val="C00000"/>
          </a:solidFill>
          <a:ln w="9525" cap="flat" cmpd="sng" algn="ctr">
            <a:noFill/>
            <a:prstDash val="solid"/>
          </a:ln>
          <a:effectLst/>
        </p:spPr>
        <p:txBody>
          <a:bodyPr rtlCol="0" anchor="ctr"/>
          <a:lstStyle/>
          <a:p>
            <a:pPr algn="ctr" defTabSz="1243254">
              <a:defRPr/>
            </a:pPr>
            <a:r>
              <a:rPr lang="en-US" sz="2448" kern="0" dirty="0">
                <a:solidFill>
                  <a:sysClr val="window" lastClr="FFFFFF"/>
                </a:solidFill>
                <a:latin typeface="Segoe UI Light"/>
              </a:rPr>
              <a:t>S</a:t>
            </a:r>
          </a:p>
        </p:txBody>
      </p:sp>
      <p:sp>
        <p:nvSpPr>
          <p:cNvPr id="90" name="Rectangle 89"/>
          <p:cNvSpPr/>
          <p:nvPr/>
        </p:nvSpPr>
        <p:spPr>
          <a:xfrm>
            <a:off x="2845732" y="5632751"/>
            <a:ext cx="858438" cy="379211"/>
          </a:xfrm>
          <a:prstGeom prst="rect">
            <a:avLst/>
          </a:prstGeom>
          <a:solidFill>
            <a:schemeClr val="accent3"/>
          </a:solidFill>
          <a:ln w="9525" cap="flat" cmpd="sng" algn="ctr">
            <a:noFill/>
            <a:prstDash val="solid"/>
          </a:ln>
          <a:effectLst/>
        </p:spPr>
        <p:txBody>
          <a:bodyPr rtlCol="0" anchor="ctr"/>
          <a:lstStyle/>
          <a:p>
            <a:pPr algn="ctr" defTabSz="1243254">
              <a:defRPr/>
            </a:pPr>
            <a:r>
              <a:rPr lang="en-US" sz="2448" kern="0" dirty="0">
                <a:solidFill>
                  <a:sysClr val="windowText" lastClr="000000"/>
                </a:solidFill>
                <a:latin typeface="Segoe UI Light"/>
              </a:rPr>
              <a:t>S</a:t>
            </a:r>
          </a:p>
        </p:txBody>
      </p:sp>
      <p:cxnSp>
        <p:nvCxnSpPr>
          <p:cNvPr id="91" name="Straight Arrow Connector 90"/>
          <p:cNvCxnSpPr/>
          <p:nvPr/>
        </p:nvCxnSpPr>
        <p:spPr>
          <a:xfrm rot="10800000" flipV="1">
            <a:off x="3698454" y="4268455"/>
            <a:ext cx="1001989" cy="379211"/>
          </a:xfrm>
          <a:prstGeom prst="straightConnector1">
            <a:avLst/>
          </a:prstGeom>
          <a:noFill/>
          <a:ln w="19050" cap="flat" cmpd="sng" algn="ctr">
            <a:solidFill>
              <a:schemeClr val="tx1"/>
            </a:solidFill>
            <a:prstDash val="solid"/>
            <a:tailEnd type="arrow"/>
          </a:ln>
          <a:effectLst/>
        </p:spPr>
      </p:cxnSp>
      <p:cxnSp>
        <p:nvCxnSpPr>
          <p:cNvPr id="92" name="Straight Arrow Connector 91"/>
          <p:cNvCxnSpPr/>
          <p:nvPr/>
        </p:nvCxnSpPr>
        <p:spPr>
          <a:xfrm>
            <a:off x="5558879" y="4268454"/>
            <a:ext cx="1001989" cy="1137633"/>
          </a:xfrm>
          <a:prstGeom prst="straightConnector1">
            <a:avLst/>
          </a:prstGeom>
          <a:noFill/>
          <a:ln w="19050" cap="flat" cmpd="sng" algn="ctr">
            <a:solidFill>
              <a:schemeClr val="tx1"/>
            </a:solidFill>
            <a:prstDash val="solid"/>
            <a:tailEnd type="arrow"/>
          </a:ln>
          <a:effectLst/>
        </p:spPr>
      </p:cxnSp>
      <p:cxnSp>
        <p:nvCxnSpPr>
          <p:cNvPr id="93" name="Straight Arrow Connector 92"/>
          <p:cNvCxnSpPr/>
          <p:nvPr/>
        </p:nvCxnSpPr>
        <p:spPr>
          <a:xfrm rot="10800000" flipV="1">
            <a:off x="7419306" y="4268453"/>
            <a:ext cx="2759060" cy="758423"/>
          </a:xfrm>
          <a:prstGeom prst="straightConnector1">
            <a:avLst/>
          </a:prstGeom>
          <a:noFill/>
          <a:ln w="19050" cap="flat" cmpd="sng" algn="ctr">
            <a:solidFill>
              <a:schemeClr val="tx1"/>
            </a:solidFill>
            <a:prstDash val="solid"/>
            <a:tailEnd type="arrow"/>
          </a:ln>
          <a:effectLst/>
        </p:spPr>
      </p:cxnSp>
      <p:cxnSp>
        <p:nvCxnSpPr>
          <p:cNvPr id="94" name="Straight Arrow Connector 93"/>
          <p:cNvCxnSpPr>
            <a:endCxn id="67" idx="3"/>
          </p:cNvCxnSpPr>
          <p:nvPr/>
        </p:nvCxnSpPr>
        <p:spPr>
          <a:xfrm flipH="1">
            <a:off x="9301528" y="4247765"/>
            <a:ext cx="876841" cy="812806"/>
          </a:xfrm>
          <a:prstGeom prst="straightConnector1">
            <a:avLst/>
          </a:prstGeom>
          <a:noFill/>
          <a:ln w="19050" cap="flat" cmpd="sng" algn="ctr">
            <a:solidFill>
              <a:schemeClr val="tx1"/>
            </a:solidFill>
            <a:prstDash val="solid"/>
            <a:tailEnd type="arrow"/>
          </a:ln>
          <a:effectLst/>
        </p:spPr>
      </p:cxnSp>
      <p:cxnSp>
        <p:nvCxnSpPr>
          <p:cNvPr id="96" name="Straight Arrow Connector 95"/>
          <p:cNvCxnSpPr>
            <a:stCxn id="57" idx="1"/>
            <a:endCxn id="76" idx="3"/>
          </p:cNvCxnSpPr>
          <p:nvPr/>
        </p:nvCxnSpPr>
        <p:spPr>
          <a:xfrm flipH="1">
            <a:off x="5576735" y="4247767"/>
            <a:ext cx="974660" cy="1547904"/>
          </a:xfrm>
          <a:prstGeom prst="straightConnector1">
            <a:avLst/>
          </a:prstGeom>
          <a:noFill/>
          <a:ln w="19050" cap="flat" cmpd="sng" algn="ctr">
            <a:solidFill>
              <a:schemeClr val="tx1"/>
            </a:solidFill>
            <a:prstDash val="solid"/>
            <a:tailEnd type="arrow"/>
          </a:ln>
          <a:effectLst/>
        </p:spPr>
      </p:cxnSp>
      <p:cxnSp>
        <p:nvCxnSpPr>
          <p:cNvPr id="97" name="Straight Arrow Connector 96"/>
          <p:cNvCxnSpPr>
            <a:endCxn id="69" idx="1"/>
          </p:cNvCxnSpPr>
          <p:nvPr/>
        </p:nvCxnSpPr>
        <p:spPr>
          <a:xfrm>
            <a:off x="7384144" y="4184255"/>
            <a:ext cx="1058945" cy="1689122"/>
          </a:xfrm>
          <a:prstGeom prst="straightConnector1">
            <a:avLst/>
          </a:prstGeom>
          <a:noFill/>
          <a:ln w="19050" cap="flat" cmpd="sng" algn="ctr">
            <a:solidFill>
              <a:schemeClr val="tx1"/>
            </a:solidFill>
            <a:prstDash val="solid"/>
            <a:tailEnd type="arrow"/>
          </a:ln>
          <a:effectLst/>
        </p:spPr>
      </p:cxnSp>
      <p:cxnSp>
        <p:nvCxnSpPr>
          <p:cNvPr id="98" name="Straight Arrow Connector 97"/>
          <p:cNvCxnSpPr>
            <a:stCxn id="57" idx="3"/>
            <a:endCxn id="83" idx="1"/>
          </p:cNvCxnSpPr>
          <p:nvPr/>
        </p:nvCxnSpPr>
        <p:spPr>
          <a:xfrm>
            <a:off x="7409835" y="4247766"/>
            <a:ext cx="2764338" cy="1561926"/>
          </a:xfrm>
          <a:prstGeom prst="straightConnector1">
            <a:avLst/>
          </a:prstGeom>
          <a:noFill/>
          <a:ln w="19050" cap="flat" cmpd="sng" algn="ctr">
            <a:solidFill>
              <a:schemeClr val="tx1"/>
            </a:solidFill>
            <a:prstDash val="solid"/>
            <a:tailEnd type="arrow"/>
          </a:ln>
          <a:effectLst/>
        </p:spPr>
      </p:cxnSp>
      <p:sp>
        <p:nvSpPr>
          <p:cNvPr id="105" name="Rectangle 104"/>
          <p:cNvSpPr/>
          <p:nvPr/>
        </p:nvSpPr>
        <p:spPr>
          <a:xfrm>
            <a:off x="729561" y="3306573"/>
            <a:ext cx="1343640" cy="2907286"/>
          </a:xfrm>
          <a:prstGeom prst="rect">
            <a:avLst/>
          </a:prstGeom>
          <a:solidFill>
            <a:schemeClr val="accent2"/>
          </a:solidFill>
          <a:ln w="9525" cap="flat" cmpd="sng" algn="ctr">
            <a:noFill/>
            <a:prstDash val="solid"/>
          </a:ln>
          <a:effectLst>
            <a:outerShdw blurRad="38100" dist="25400" dir="5400000" rotWithShape="0">
              <a:srgbClr val="000000">
                <a:alpha val="40000"/>
              </a:srgbClr>
            </a:outerShdw>
          </a:effectLst>
        </p:spPr>
        <p:txBody>
          <a:bodyPr rtlCol="0" anchor="ctr"/>
          <a:lstStyle/>
          <a:p>
            <a:pPr algn="ctr" defTabSz="1243254">
              <a:defRPr/>
            </a:pPr>
            <a:r>
              <a:rPr lang="en-US" kern="0" dirty="0">
                <a:solidFill>
                  <a:sysClr val="windowText" lastClr="000000"/>
                </a:solidFill>
                <a:latin typeface="Segoe UI Light"/>
              </a:rPr>
              <a:t>Node 100</a:t>
            </a:r>
          </a:p>
          <a:p>
            <a:pPr algn="ctr" defTabSz="1243254">
              <a:defRPr/>
            </a:pPr>
            <a:endParaRPr lang="en-US" sz="2800" kern="0" dirty="0">
              <a:solidFill>
                <a:sysClr val="windowText" lastClr="000000"/>
              </a:solidFill>
              <a:latin typeface="Segoe UI Light"/>
            </a:endParaRPr>
          </a:p>
          <a:p>
            <a:pPr algn="ctr" defTabSz="1243254">
              <a:defRPr/>
            </a:pPr>
            <a:endParaRPr lang="en-US" sz="2800" kern="0" dirty="0">
              <a:solidFill>
                <a:sysClr val="windowText" lastClr="000000"/>
              </a:solidFill>
              <a:latin typeface="Segoe UI Light"/>
            </a:endParaRPr>
          </a:p>
          <a:p>
            <a:pPr algn="ctr" defTabSz="1243254">
              <a:defRPr/>
            </a:pPr>
            <a:endParaRPr lang="en-US" sz="2800" kern="0" dirty="0">
              <a:solidFill>
                <a:sysClr val="windowText" lastClr="000000"/>
              </a:solidFill>
              <a:latin typeface="Segoe UI Light"/>
            </a:endParaRPr>
          </a:p>
          <a:p>
            <a:pPr algn="ctr" defTabSz="1243254">
              <a:defRPr/>
            </a:pPr>
            <a:endParaRPr lang="en-US" sz="2800" kern="0" dirty="0">
              <a:solidFill>
                <a:sysClr val="windowText" lastClr="000000"/>
              </a:solidFill>
              <a:latin typeface="Segoe UI Light"/>
            </a:endParaRPr>
          </a:p>
          <a:p>
            <a:pPr algn="ctr" defTabSz="1243254">
              <a:defRPr/>
            </a:pPr>
            <a:endParaRPr lang="en-US" sz="2800" kern="0" dirty="0">
              <a:solidFill>
                <a:sysClr val="windowText" lastClr="000000"/>
              </a:solidFill>
              <a:latin typeface="Segoe UI Light"/>
            </a:endParaRPr>
          </a:p>
          <a:p>
            <a:pPr algn="ctr" defTabSz="1243254">
              <a:defRPr/>
            </a:pPr>
            <a:endParaRPr lang="en-US" sz="2800" kern="0" dirty="0">
              <a:solidFill>
                <a:sysClr val="windowText" lastClr="000000"/>
              </a:solidFill>
              <a:latin typeface="Segoe UI Light"/>
            </a:endParaRPr>
          </a:p>
        </p:txBody>
      </p:sp>
      <p:cxnSp>
        <p:nvCxnSpPr>
          <p:cNvPr id="112" name="Straight Arrow Connector 111"/>
          <p:cNvCxnSpPr/>
          <p:nvPr/>
        </p:nvCxnSpPr>
        <p:spPr>
          <a:xfrm flipH="1">
            <a:off x="1825917" y="4268458"/>
            <a:ext cx="2874526" cy="1644672"/>
          </a:xfrm>
          <a:prstGeom prst="straightConnector1">
            <a:avLst/>
          </a:prstGeom>
          <a:ln w="19050">
            <a:solidFill>
              <a:schemeClr val="tx1"/>
            </a:solidFill>
            <a:tailEnd type="arrow"/>
          </a:ln>
        </p:spPr>
        <p:style>
          <a:lnRef idx="1">
            <a:schemeClr val="accent4"/>
          </a:lnRef>
          <a:fillRef idx="2">
            <a:schemeClr val="accent4"/>
          </a:fillRef>
          <a:effectRef idx="1">
            <a:schemeClr val="accent4"/>
          </a:effectRef>
          <a:fontRef idx="minor">
            <a:schemeClr val="dk1"/>
          </a:fontRef>
        </p:style>
      </p:cxnSp>
      <p:sp>
        <p:nvSpPr>
          <p:cNvPr id="123" name="Rectangle 122"/>
          <p:cNvSpPr/>
          <p:nvPr/>
        </p:nvSpPr>
        <p:spPr>
          <a:xfrm>
            <a:off x="971613" y="5676051"/>
            <a:ext cx="859539" cy="389161"/>
          </a:xfrm>
          <a:prstGeom prst="rect">
            <a:avLst/>
          </a:prstGeom>
          <a:solidFill>
            <a:srgbClr val="C00000"/>
          </a:solidFill>
          <a:ln w="9525" cap="flat" cmpd="sng" algn="ctr">
            <a:noFill/>
            <a:prstDash val="solid"/>
          </a:ln>
          <a:effectLst/>
        </p:spPr>
        <p:txBody>
          <a:bodyPr rtlCol="0" anchor="ctr"/>
          <a:lstStyle/>
          <a:p>
            <a:pPr algn="ctr" defTabSz="1243254">
              <a:defRPr/>
            </a:pPr>
            <a:r>
              <a:rPr lang="en-US" sz="2448" kern="0" dirty="0">
                <a:solidFill>
                  <a:sysClr val="window" lastClr="FFFFFF"/>
                </a:solidFill>
                <a:latin typeface="Segoe UI Light"/>
              </a:rPr>
              <a:t>S</a:t>
            </a:r>
          </a:p>
        </p:txBody>
      </p:sp>
      <p:cxnSp>
        <p:nvCxnSpPr>
          <p:cNvPr id="125" name="Elbow Connector 124"/>
          <p:cNvCxnSpPr/>
          <p:nvPr/>
        </p:nvCxnSpPr>
        <p:spPr>
          <a:xfrm rot="10800000">
            <a:off x="2107318" y="4157985"/>
            <a:ext cx="516786" cy="2633"/>
          </a:xfrm>
          <a:prstGeom prst="bentConnector3">
            <a:avLst>
              <a:gd name="adj1" fmla="val 50000"/>
            </a:avLst>
          </a:prstGeom>
          <a:noFill/>
          <a:ln w="19050" cap="flat" cmpd="sng" algn="ctr">
            <a:solidFill>
              <a:schemeClr val="tx1"/>
            </a:solidFill>
            <a:prstDash val="solid"/>
            <a:headEnd type="arrow"/>
            <a:tailEnd type="arrow"/>
          </a:ln>
          <a:effectLst/>
        </p:spPr>
      </p:cxnSp>
      <p:cxnSp>
        <p:nvCxnSpPr>
          <p:cNvPr id="145" name="Straight Arrow Connector 144"/>
          <p:cNvCxnSpPr>
            <a:stCxn id="68" idx="1"/>
            <a:endCxn id="74" idx="3"/>
          </p:cNvCxnSpPr>
          <p:nvPr/>
        </p:nvCxnSpPr>
        <p:spPr>
          <a:xfrm flipH="1" flipV="1">
            <a:off x="5576736" y="5021717"/>
            <a:ext cx="2866354" cy="445256"/>
          </a:xfrm>
          <a:prstGeom prst="straightConnector1">
            <a:avLst/>
          </a:prstGeom>
          <a:noFill/>
          <a:ln w="19050" cap="flat" cmpd="sng" algn="ctr">
            <a:solidFill>
              <a:schemeClr val="tx1"/>
            </a:solidFill>
            <a:prstDash val="solid"/>
            <a:tailEnd type="arrow"/>
          </a:ln>
          <a:effectLst/>
        </p:spPr>
      </p:cxnSp>
      <p:cxnSp>
        <p:nvCxnSpPr>
          <p:cNvPr id="148" name="Straight Arrow Connector 147"/>
          <p:cNvCxnSpPr>
            <a:stCxn id="68" idx="1"/>
            <a:endCxn id="90" idx="3"/>
          </p:cNvCxnSpPr>
          <p:nvPr/>
        </p:nvCxnSpPr>
        <p:spPr>
          <a:xfrm flipH="1">
            <a:off x="3704167" y="5466974"/>
            <a:ext cx="4738922" cy="355382"/>
          </a:xfrm>
          <a:prstGeom prst="straightConnector1">
            <a:avLst/>
          </a:prstGeom>
          <a:noFill/>
          <a:ln w="19050" cap="flat" cmpd="sng" algn="ctr">
            <a:solidFill>
              <a:schemeClr val="tx1"/>
            </a:solidFill>
            <a:prstDash val="solid"/>
            <a:tailEnd type="arrow"/>
          </a:ln>
          <a:effectLst/>
        </p:spPr>
      </p:cxnSp>
      <p:cxnSp>
        <p:nvCxnSpPr>
          <p:cNvPr id="151" name="Straight Arrow Connector 150"/>
          <p:cNvCxnSpPr>
            <a:stCxn id="68" idx="3"/>
            <a:endCxn id="80" idx="1"/>
          </p:cNvCxnSpPr>
          <p:nvPr/>
        </p:nvCxnSpPr>
        <p:spPr>
          <a:xfrm flipV="1">
            <a:off x="9301528" y="4638247"/>
            <a:ext cx="872642" cy="828726"/>
          </a:xfrm>
          <a:prstGeom prst="straightConnector1">
            <a:avLst/>
          </a:prstGeom>
          <a:noFill/>
          <a:ln w="19050" cap="flat" cmpd="sng" algn="ctr">
            <a:solidFill>
              <a:schemeClr val="tx1"/>
            </a:solidFill>
            <a:prstDash val="solid"/>
            <a:tailEnd type="arrow"/>
          </a:ln>
          <a:effectLst/>
        </p:spPr>
      </p:cxnSp>
      <p:sp>
        <p:nvSpPr>
          <p:cNvPr id="6" name="Rectangle 5"/>
          <p:cNvSpPr/>
          <p:nvPr/>
        </p:nvSpPr>
        <p:spPr>
          <a:xfrm>
            <a:off x="2729543" y="3338977"/>
            <a:ext cx="1090816" cy="376684"/>
          </a:xfrm>
          <a:prstGeom prst="rect">
            <a:avLst/>
          </a:prstGeom>
        </p:spPr>
        <p:txBody>
          <a:bodyPr wrap="none">
            <a:spAutoFit/>
          </a:bodyPr>
          <a:lstStyle/>
          <a:p>
            <a:pPr algn="ctr" defTabSz="1243254">
              <a:defRPr/>
            </a:pPr>
            <a:r>
              <a:rPr lang="en-US" kern="0" dirty="0">
                <a:solidFill>
                  <a:sysClr val="windowText" lastClr="000000"/>
                </a:solidFill>
                <a:latin typeface="Segoe UI Light"/>
              </a:rPr>
              <a:t>Node 101</a:t>
            </a:r>
          </a:p>
        </p:txBody>
      </p:sp>
      <p:sp>
        <p:nvSpPr>
          <p:cNvPr id="7" name="Rectangle 6"/>
          <p:cNvSpPr/>
          <p:nvPr/>
        </p:nvSpPr>
        <p:spPr>
          <a:xfrm>
            <a:off x="4583310" y="3350946"/>
            <a:ext cx="1128417" cy="376684"/>
          </a:xfrm>
          <a:prstGeom prst="rect">
            <a:avLst/>
          </a:prstGeom>
        </p:spPr>
        <p:txBody>
          <a:bodyPr wrap="none">
            <a:spAutoFit/>
          </a:bodyPr>
          <a:lstStyle/>
          <a:p>
            <a:pPr algn="ctr" defTabSz="1243254">
              <a:defRPr/>
            </a:pPr>
            <a:r>
              <a:rPr lang="en-US" kern="0" dirty="0">
                <a:solidFill>
                  <a:sysClr val="windowText" lastClr="000000"/>
                </a:solidFill>
                <a:latin typeface="Segoe UI Light"/>
              </a:rPr>
              <a:t>Node 102</a:t>
            </a:r>
          </a:p>
        </p:txBody>
      </p:sp>
      <p:sp>
        <p:nvSpPr>
          <p:cNvPr id="8" name="Rectangle 7"/>
          <p:cNvSpPr/>
          <p:nvPr/>
        </p:nvSpPr>
        <p:spPr>
          <a:xfrm>
            <a:off x="6416404" y="3363685"/>
            <a:ext cx="1128417" cy="376684"/>
          </a:xfrm>
          <a:prstGeom prst="rect">
            <a:avLst/>
          </a:prstGeom>
        </p:spPr>
        <p:txBody>
          <a:bodyPr wrap="none">
            <a:spAutoFit/>
          </a:bodyPr>
          <a:lstStyle/>
          <a:p>
            <a:pPr algn="ctr" defTabSz="1243254">
              <a:defRPr/>
            </a:pPr>
            <a:r>
              <a:rPr lang="en-US" kern="0" dirty="0">
                <a:solidFill>
                  <a:sysClr val="windowText" lastClr="000000"/>
                </a:solidFill>
                <a:latin typeface="Segoe UI Light"/>
              </a:rPr>
              <a:t>Node 103</a:t>
            </a:r>
          </a:p>
        </p:txBody>
      </p:sp>
      <p:sp>
        <p:nvSpPr>
          <p:cNvPr id="9" name="Rectangle 8"/>
          <p:cNvSpPr/>
          <p:nvPr/>
        </p:nvSpPr>
        <p:spPr>
          <a:xfrm>
            <a:off x="8303334" y="3376341"/>
            <a:ext cx="1131688" cy="376684"/>
          </a:xfrm>
          <a:prstGeom prst="rect">
            <a:avLst/>
          </a:prstGeom>
        </p:spPr>
        <p:txBody>
          <a:bodyPr wrap="none">
            <a:spAutoFit/>
          </a:bodyPr>
          <a:lstStyle/>
          <a:p>
            <a:pPr algn="ctr" defTabSz="1243254">
              <a:defRPr/>
            </a:pPr>
            <a:r>
              <a:rPr lang="en-US" kern="0" dirty="0">
                <a:solidFill>
                  <a:sysClr val="windowText" lastClr="000000"/>
                </a:solidFill>
                <a:latin typeface="Segoe UI Light"/>
              </a:rPr>
              <a:t>Node 104</a:t>
            </a:r>
          </a:p>
        </p:txBody>
      </p:sp>
      <p:sp>
        <p:nvSpPr>
          <p:cNvPr id="10" name="Rectangle 9"/>
          <p:cNvSpPr/>
          <p:nvPr/>
        </p:nvSpPr>
        <p:spPr>
          <a:xfrm>
            <a:off x="10057913" y="3376341"/>
            <a:ext cx="1128417" cy="376684"/>
          </a:xfrm>
          <a:prstGeom prst="rect">
            <a:avLst/>
          </a:prstGeom>
        </p:spPr>
        <p:txBody>
          <a:bodyPr wrap="none">
            <a:spAutoFit/>
          </a:bodyPr>
          <a:lstStyle/>
          <a:p>
            <a:pPr algn="ctr" defTabSz="1243254">
              <a:defRPr/>
            </a:pPr>
            <a:r>
              <a:rPr lang="en-US" kern="0" dirty="0">
                <a:solidFill>
                  <a:sysClr val="windowText" lastClr="000000"/>
                </a:solidFill>
                <a:latin typeface="Segoe UI Light"/>
              </a:rPr>
              <a:t>Node 105</a:t>
            </a:r>
          </a:p>
        </p:txBody>
      </p:sp>
      <p:sp>
        <p:nvSpPr>
          <p:cNvPr id="71" name="Text Placeholder 1"/>
          <p:cNvSpPr txBox="1">
            <a:spLocks/>
          </p:cNvSpPr>
          <p:nvPr/>
        </p:nvSpPr>
        <p:spPr>
          <a:xfrm>
            <a:off x="199293" y="1269666"/>
            <a:ext cx="12236301" cy="276092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199" dirty="0">
                <a:gradFill>
                  <a:gsLst>
                    <a:gs pos="1250">
                      <a:srgbClr val="FFFFFF"/>
                    </a:gs>
                    <a:gs pos="100000">
                      <a:srgbClr val="FFFFFF"/>
                    </a:gs>
                  </a:gsLst>
                  <a:lin ang="5400000" scaled="0"/>
                </a:gradFill>
              </a:rPr>
              <a:t>Services can be partitioned for scale-out</a:t>
            </a:r>
          </a:p>
          <a:p>
            <a:pPr fontAlgn="ctr"/>
            <a:r>
              <a:rPr lang="en-US" sz="3199" dirty="0">
                <a:gradFill>
                  <a:gsLst>
                    <a:gs pos="1250">
                      <a:srgbClr val="FFFFFF"/>
                    </a:gs>
                    <a:gs pos="100000">
                      <a:srgbClr val="FFFFFF"/>
                    </a:gs>
                  </a:gsLst>
                  <a:lin ang="5400000" scaled="0"/>
                </a:gradFill>
              </a:rPr>
              <a:t>You can choose your own partitioning scheme</a:t>
            </a:r>
          </a:p>
          <a:p>
            <a:pPr fontAlgn="ctr"/>
            <a:r>
              <a:rPr lang="en-US" sz="3199" dirty="0">
                <a:gradFill>
                  <a:gsLst>
                    <a:gs pos="1250">
                      <a:srgbClr val="FFFFFF"/>
                    </a:gs>
                    <a:gs pos="100000">
                      <a:srgbClr val="FFFFFF"/>
                    </a:gs>
                  </a:gsLst>
                  <a:lin ang="5400000" scaled="0"/>
                </a:gradFill>
              </a:rPr>
              <a:t>Service partitions are stripped across machines in the cluster</a:t>
            </a:r>
          </a:p>
          <a:p>
            <a:pPr marL="0" indent="0" fontAlgn="ctr">
              <a:buNone/>
            </a:pPr>
            <a:endParaRPr lang="en-US" sz="3199" dirty="0">
              <a:gradFill>
                <a:gsLst>
                  <a:gs pos="1250">
                    <a:srgbClr val="FFFFFF"/>
                  </a:gs>
                  <a:gs pos="100000">
                    <a:srgbClr val="FFFFFF"/>
                  </a:gs>
                </a:gsLst>
                <a:lin ang="5400000" scaled="0"/>
              </a:gradFill>
            </a:endParaRPr>
          </a:p>
          <a:p>
            <a:pPr marL="0" indent="0" fontAlgn="ctr">
              <a:buNone/>
            </a:pPr>
            <a:endParaRPr lang="en-US" sz="3199" dirty="0">
              <a:gradFill>
                <a:gsLst>
                  <a:gs pos="1250">
                    <a:srgbClr val="FFFFFF"/>
                  </a:gs>
                  <a:gs pos="100000">
                    <a:srgbClr val="FFFFFF"/>
                  </a:gs>
                </a:gsLst>
                <a:lin ang="5400000" scaled="0"/>
              </a:gradFill>
            </a:endParaRPr>
          </a:p>
          <a:p>
            <a:pPr marL="0" indent="0">
              <a:buNone/>
            </a:pPr>
            <a:endParaRPr lang="en-US" sz="3199"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139929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7" grpId="0" animBg="1"/>
      <p:bldP spid="68" grpId="0" animBg="1"/>
      <p:bldP spid="69" grpId="0" animBg="1"/>
      <p:bldP spid="72" grpId="0" animBg="1"/>
      <p:bldP spid="74" grpId="0" animBg="1"/>
      <p:bldP spid="76" grpId="0" animBg="1"/>
      <p:bldP spid="79" grpId="0" animBg="1"/>
      <p:bldP spid="80" grpId="0" animBg="1"/>
      <p:bldP spid="83" grpId="0" animBg="1"/>
      <p:bldP spid="87" grpId="0" animBg="1"/>
      <p:bldP spid="90" grpId="0" animBg="1"/>
      <p:bldP spid="1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Voting App</a:t>
            </a:r>
            <a:endParaRPr lang="en-US" dirty="0"/>
          </a:p>
        </p:txBody>
      </p:sp>
      <p:grpSp>
        <p:nvGrpSpPr>
          <p:cNvPr id="4" name="Group 3"/>
          <p:cNvGrpSpPr/>
          <p:nvPr/>
        </p:nvGrpSpPr>
        <p:grpSpPr>
          <a:xfrm>
            <a:off x="8858783" y="599947"/>
            <a:ext cx="2370031" cy="2043130"/>
            <a:chOff x="2679700" y="2765559"/>
            <a:chExt cx="2324100" cy="2003534"/>
          </a:xfrm>
          <a:solidFill>
            <a:schemeClr val="accent3">
              <a:lumMod val="20000"/>
              <a:lumOff val="80000"/>
            </a:schemeClr>
          </a:solidFill>
        </p:grpSpPr>
        <p:sp>
          <p:nvSpPr>
            <p:cNvPr id="5" name="Hexagon 4"/>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6" name="Trapezoid 5"/>
            <p:cNvSpPr/>
            <p:nvPr/>
          </p:nvSpPr>
          <p:spPr>
            <a:xfrm>
              <a:off x="2984500" y="2765559"/>
              <a:ext cx="1714500" cy="409441"/>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National Service</a:t>
              </a:r>
            </a:p>
          </p:txBody>
        </p:sp>
      </p:grpSp>
      <p:grpSp>
        <p:nvGrpSpPr>
          <p:cNvPr id="7" name="Group 6"/>
          <p:cNvGrpSpPr/>
          <p:nvPr/>
        </p:nvGrpSpPr>
        <p:grpSpPr>
          <a:xfrm>
            <a:off x="4022485" y="599947"/>
            <a:ext cx="2370031" cy="2043130"/>
            <a:chOff x="2679700" y="2765559"/>
            <a:chExt cx="2324100" cy="2003534"/>
          </a:xfrm>
          <a:solidFill>
            <a:schemeClr val="accent3">
              <a:lumMod val="20000"/>
              <a:lumOff val="80000"/>
            </a:schemeClr>
          </a:solidFill>
        </p:grpSpPr>
        <p:sp>
          <p:nvSpPr>
            <p:cNvPr id="8" name="Hexagon 7"/>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9" name="Trapezoid 8"/>
            <p:cNvSpPr/>
            <p:nvPr/>
          </p:nvSpPr>
          <p:spPr>
            <a:xfrm>
              <a:off x="2965712" y="2765559"/>
              <a:ext cx="1733288" cy="409441"/>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Web Viewer</a:t>
              </a:r>
            </a:p>
          </p:txBody>
        </p:sp>
      </p:grpSp>
      <p:cxnSp>
        <p:nvCxnSpPr>
          <p:cNvPr id="13" name="Straight Arrow Connector 12"/>
          <p:cNvCxnSpPr>
            <a:stCxn id="8" idx="0"/>
            <a:endCxn id="29" idx="0"/>
          </p:cNvCxnSpPr>
          <p:nvPr/>
        </p:nvCxnSpPr>
        <p:spPr>
          <a:xfrm>
            <a:off x="6392517" y="1621511"/>
            <a:ext cx="2002982" cy="7051"/>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989114" y="2080598"/>
            <a:ext cx="3553345" cy="2997524"/>
          </a:xfrm>
          <a:prstGeom prst="straightConnector1">
            <a:avLst/>
          </a:prstGeom>
          <a:ln w="38100">
            <a:solidFill>
              <a:srgbClr val="FF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rot="16200000">
            <a:off x="8483134" y="1398465"/>
            <a:ext cx="284921" cy="460195"/>
            <a:chOff x="2637080" y="3297860"/>
            <a:chExt cx="279400" cy="451277"/>
          </a:xfrm>
          <a:solidFill>
            <a:schemeClr val="accent4"/>
          </a:solidFill>
        </p:grpSpPr>
        <p:sp>
          <p:nvSpPr>
            <p:cNvPr id="29" name="Flowchart: Connector 28"/>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30" name="Straight Arrow Connector 29"/>
            <p:cNvCxnSpPr>
              <a:stCxn id="29"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040754" y="1483534"/>
            <a:ext cx="856156"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Get state</a:t>
            </a:r>
          </a:p>
        </p:txBody>
      </p:sp>
      <p:sp>
        <p:nvSpPr>
          <p:cNvPr id="46" name="TextBox 45"/>
          <p:cNvSpPr txBox="1"/>
          <p:nvPr/>
        </p:nvSpPr>
        <p:spPr>
          <a:xfrm>
            <a:off x="9401780" y="1272040"/>
            <a:ext cx="1149160" cy="478442"/>
          </a:xfrm>
          <a:prstGeom prst="rect">
            <a:avLst/>
          </a:prstGeom>
          <a:noFill/>
        </p:spPr>
        <p:txBody>
          <a:bodyPr wrap="square" rtlCol="0">
            <a:spAutoFit/>
          </a:bodyPr>
          <a:lstStyle/>
          <a:p>
            <a:pPr marL="174828" indent="-174828" defTabSz="932597">
              <a:buFont typeface="Arial" panose="020B0604020202020204" pitchFamily="34" charset="0"/>
              <a:buChar char="•"/>
            </a:pPr>
            <a:r>
              <a:rPr lang="en-US" sz="1224" dirty="0">
                <a:solidFill>
                  <a:srgbClr val="404040"/>
                </a:solidFill>
              </a:rPr>
              <a:t>Votes</a:t>
            </a:r>
          </a:p>
          <a:p>
            <a:pPr marL="174828" indent="-174828" defTabSz="932597">
              <a:buFont typeface="Arial" panose="020B0604020202020204" pitchFamily="34" charset="0"/>
              <a:buChar char="•"/>
            </a:pPr>
            <a:r>
              <a:rPr lang="en-US" sz="1224" dirty="0">
                <a:solidFill>
                  <a:srgbClr val="404040"/>
                </a:solidFill>
              </a:rPr>
              <a:t>Candidates</a:t>
            </a:r>
          </a:p>
        </p:txBody>
      </p:sp>
      <p:grpSp>
        <p:nvGrpSpPr>
          <p:cNvPr id="50" name="Group 49"/>
          <p:cNvGrpSpPr/>
          <p:nvPr/>
        </p:nvGrpSpPr>
        <p:grpSpPr>
          <a:xfrm rot="17856228" flipH="1">
            <a:off x="8689048" y="3620047"/>
            <a:ext cx="284921" cy="460195"/>
            <a:chOff x="2637080" y="3297860"/>
            <a:chExt cx="279400" cy="451277"/>
          </a:xfrm>
          <a:solidFill>
            <a:schemeClr val="accent4"/>
          </a:solidFill>
        </p:grpSpPr>
        <p:sp>
          <p:nvSpPr>
            <p:cNvPr id="51" name="Flowchart: Connector 50"/>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52" name="Straight Arrow Connector 51"/>
            <p:cNvCxnSpPr>
              <a:stCxn id="51"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a:stCxn id="99" idx="3"/>
            <a:endCxn id="61" idx="0"/>
          </p:cNvCxnSpPr>
          <p:nvPr/>
        </p:nvCxnSpPr>
        <p:spPr>
          <a:xfrm flipV="1">
            <a:off x="2522846" y="2494806"/>
            <a:ext cx="1409408" cy="550777"/>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745358" y="2589733"/>
            <a:ext cx="1155723"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Get state</a:t>
            </a:r>
          </a:p>
        </p:txBody>
      </p:sp>
      <p:grpSp>
        <p:nvGrpSpPr>
          <p:cNvPr id="60" name="Group 59"/>
          <p:cNvGrpSpPr/>
          <p:nvPr/>
        </p:nvGrpSpPr>
        <p:grpSpPr>
          <a:xfrm rot="3743772" flipH="1" flipV="1">
            <a:off x="3993700" y="2158093"/>
            <a:ext cx="284921" cy="460195"/>
            <a:chOff x="2637080" y="3297860"/>
            <a:chExt cx="279400" cy="451277"/>
          </a:xfrm>
          <a:solidFill>
            <a:schemeClr val="accent4"/>
          </a:solidFill>
        </p:grpSpPr>
        <p:sp>
          <p:nvSpPr>
            <p:cNvPr id="61" name="Flowchart: Connector 60"/>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62" name="Straight Arrow Connector 61"/>
            <p:cNvCxnSpPr>
              <a:stCxn id="61"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rot="3743772" flipH="1" flipV="1">
            <a:off x="3794856" y="1768973"/>
            <a:ext cx="284921" cy="460195"/>
            <a:chOff x="2637080" y="3297860"/>
            <a:chExt cx="279400" cy="451277"/>
          </a:xfrm>
          <a:solidFill>
            <a:schemeClr val="accent4"/>
          </a:solidFill>
        </p:grpSpPr>
        <p:sp>
          <p:nvSpPr>
            <p:cNvPr id="64" name="Flowchart: Connector 63"/>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65" name="Straight Arrow Connector 64"/>
            <p:cNvCxnSpPr>
              <a:stCxn id="64"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a:endCxn id="64" idx="0"/>
          </p:cNvCxnSpPr>
          <p:nvPr/>
        </p:nvCxnSpPr>
        <p:spPr>
          <a:xfrm flipV="1">
            <a:off x="2530938" y="2105686"/>
            <a:ext cx="1202473" cy="484048"/>
          </a:xfrm>
          <a:prstGeom prst="straightConnector1">
            <a:avLst/>
          </a:prstGeom>
          <a:ln w="38100">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544709" y="2206875"/>
            <a:ext cx="1155723"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Queries</a:t>
            </a:r>
          </a:p>
        </p:txBody>
      </p:sp>
      <p:cxnSp>
        <p:nvCxnSpPr>
          <p:cNvPr id="73" name="Straight Arrow Connector 72"/>
          <p:cNvCxnSpPr>
            <a:stCxn id="5" idx="1"/>
            <a:endCxn id="188" idx="0"/>
          </p:cNvCxnSpPr>
          <p:nvPr/>
        </p:nvCxnSpPr>
        <p:spPr>
          <a:xfrm>
            <a:off x="10718031" y="2643075"/>
            <a:ext cx="34613" cy="1245931"/>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260696" y="3269391"/>
            <a:ext cx="943515"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Get state</a:t>
            </a:r>
          </a:p>
        </p:txBody>
      </p:sp>
      <p:cxnSp>
        <p:nvCxnSpPr>
          <p:cNvPr id="83" name="Straight Arrow Connector 82"/>
          <p:cNvCxnSpPr>
            <a:stCxn id="51" idx="0"/>
          </p:cNvCxnSpPr>
          <p:nvPr/>
        </p:nvCxnSpPr>
        <p:spPr>
          <a:xfrm flipH="1" flipV="1">
            <a:off x="6034102" y="2425929"/>
            <a:ext cx="2593500" cy="1317597"/>
          </a:xfrm>
          <a:prstGeom prst="straightConnector1">
            <a:avLst/>
          </a:prstGeom>
          <a:ln w="38100">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9629340" y="2210404"/>
            <a:ext cx="932797" cy="169377"/>
            <a:chOff x="9629823" y="2210221"/>
            <a:chExt cx="932929" cy="169401"/>
          </a:xfrm>
        </p:grpSpPr>
        <p:sp>
          <p:nvSpPr>
            <p:cNvPr id="88" name="Lightning Bolt 87"/>
            <p:cNvSpPr/>
            <p:nvPr/>
          </p:nvSpPr>
          <p:spPr bwMode="auto">
            <a:xfrm flipH="1">
              <a:off x="9629823" y="2226815"/>
              <a:ext cx="189648" cy="142512"/>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solidFill>
                  <a:srgbClr val="404040"/>
                </a:solidFill>
                <a:ea typeface="Segoe UI" pitchFamily="34" charset="0"/>
                <a:cs typeface="Segoe UI" pitchFamily="34" charset="0"/>
              </a:endParaRPr>
            </a:p>
          </p:txBody>
        </p:sp>
        <p:sp>
          <p:nvSpPr>
            <p:cNvPr id="89" name="TextBox 88"/>
            <p:cNvSpPr txBox="1"/>
            <p:nvPr/>
          </p:nvSpPr>
          <p:spPr>
            <a:xfrm>
              <a:off x="9840760" y="2210221"/>
              <a:ext cx="721992" cy="169401"/>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aggregate</a:t>
              </a:r>
            </a:p>
          </p:txBody>
        </p:sp>
      </p:grpSp>
      <p:grpSp>
        <p:nvGrpSpPr>
          <p:cNvPr id="172" name="Group 171"/>
          <p:cNvGrpSpPr/>
          <p:nvPr/>
        </p:nvGrpSpPr>
        <p:grpSpPr>
          <a:xfrm>
            <a:off x="4989114" y="5244497"/>
            <a:ext cx="1304682" cy="1096106"/>
            <a:chOff x="8859157" y="4007479"/>
            <a:chExt cx="2370367" cy="2043419"/>
          </a:xfrm>
        </p:grpSpPr>
        <p:grpSp>
          <p:nvGrpSpPr>
            <p:cNvPr id="10" name="Group 9"/>
            <p:cNvGrpSpPr/>
            <p:nvPr/>
          </p:nvGrpSpPr>
          <p:grpSpPr>
            <a:xfrm>
              <a:off x="8859157" y="4007479"/>
              <a:ext cx="2370367" cy="2043419"/>
              <a:chOff x="2679700" y="2765559"/>
              <a:chExt cx="2324100" cy="2003534"/>
            </a:xfrm>
            <a:solidFill>
              <a:schemeClr val="accent3">
                <a:lumMod val="20000"/>
                <a:lumOff val="80000"/>
              </a:schemeClr>
            </a:solidFill>
          </p:grpSpPr>
          <p:sp>
            <p:nvSpPr>
              <p:cNvPr id="11" name="Hexagon 10"/>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12" name="Trapezoid 11"/>
              <p:cNvSpPr/>
              <p:nvPr/>
            </p:nvSpPr>
            <p:spPr>
              <a:xfrm>
                <a:off x="2751409" y="2765559"/>
                <a:ext cx="2177829" cy="845407"/>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Voter Service</a:t>
                </a:r>
              </a:p>
            </p:txBody>
          </p:sp>
        </p:grpSp>
        <p:grpSp>
          <p:nvGrpSpPr>
            <p:cNvPr id="90" name="Group 89"/>
            <p:cNvGrpSpPr/>
            <p:nvPr/>
          </p:nvGrpSpPr>
          <p:grpSpPr>
            <a:xfrm>
              <a:off x="9328374" y="5196051"/>
              <a:ext cx="1625452" cy="631523"/>
              <a:chOff x="9504388" y="1898364"/>
              <a:chExt cx="1625452" cy="631523"/>
            </a:xfrm>
          </p:grpSpPr>
          <p:sp>
            <p:nvSpPr>
              <p:cNvPr id="91" name="Lightning Bolt 90"/>
              <p:cNvSpPr/>
              <p:nvPr/>
            </p:nvSpPr>
            <p:spPr bwMode="auto">
              <a:xfrm flipH="1">
                <a:off x="9504388" y="2037401"/>
                <a:ext cx="315084" cy="331926"/>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TextBox 91"/>
              <p:cNvSpPr txBox="1"/>
              <p:nvPr/>
            </p:nvSpPr>
            <p:spPr>
              <a:xfrm>
                <a:off x="9861080" y="1898364"/>
                <a:ext cx="1268760" cy="631523"/>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generate vote</a:t>
                </a:r>
              </a:p>
            </p:txBody>
          </p:sp>
        </p:grpSp>
      </p:grpSp>
      <p:pic>
        <p:nvPicPr>
          <p:cNvPr id="99" name="Picture 98"/>
          <p:cNvPicPr>
            <a:picLocks noChangeAspect="1"/>
          </p:cNvPicPr>
          <p:nvPr/>
        </p:nvPicPr>
        <p:blipFill>
          <a:blip r:embed="rId3"/>
          <a:stretch>
            <a:fillRect/>
          </a:stretch>
        </p:blipFill>
        <p:spPr>
          <a:xfrm>
            <a:off x="400117" y="2396885"/>
            <a:ext cx="2122729" cy="1297395"/>
          </a:xfrm>
          <a:prstGeom prst="rect">
            <a:avLst/>
          </a:prstGeom>
        </p:spPr>
      </p:pic>
      <p:grpSp>
        <p:nvGrpSpPr>
          <p:cNvPr id="109" name="Group 108"/>
          <p:cNvGrpSpPr/>
          <p:nvPr/>
        </p:nvGrpSpPr>
        <p:grpSpPr>
          <a:xfrm>
            <a:off x="10071518" y="4359736"/>
            <a:ext cx="1419732" cy="1090283"/>
            <a:chOff x="4242961" y="4311824"/>
            <a:chExt cx="1419933" cy="1090438"/>
          </a:xfrm>
        </p:grpSpPr>
        <p:grpSp>
          <p:nvGrpSpPr>
            <p:cNvPr id="110" name="Group 109"/>
            <p:cNvGrpSpPr/>
            <p:nvPr/>
          </p:nvGrpSpPr>
          <p:grpSpPr>
            <a:xfrm>
              <a:off x="4242961" y="4311824"/>
              <a:ext cx="1419933" cy="1090438"/>
              <a:chOff x="2679700" y="2765559"/>
              <a:chExt cx="2324100" cy="2003534"/>
            </a:xfrm>
            <a:solidFill>
              <a:schemeClr val="accent3">
                <a:lumMod val="20000"/>
                <a:lumOff val="80000"/>
              </a:schemeClr>
            </a:solidFill>
          </p:grpSpPr>
          <p:sp>
            <p:nvSpPr>
              <p:cNvPr id="112" name="Hexagon 111"/>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113" name="Trapezoid 112"/>
              <p:cNvSpPr/>
              <p:nvPr/>
            </p:nvSpPr>
            <p:spPr>
              <a:xfrm>
                <a:off x="2748379" y="2765559"/>
                <a:ext cx="2192781" cy="888293"/>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County Service</a:t>
                </a:r>
              </a:p>
            </p:txBody>
          </p:sp>
        </p:grpSp>
        <p:sp>
          <p:nvSpPr>
            <p:cNvPr id="111" name="TextBox 110"/>
            <p:cNvSpPr txBox="1"/>
            <p:nvPr/>
          </p:nvSpPr>
          <p:spPr>
            <a:xfrm>
              <a:off x="4513571" y="4921804"/>
              <a:ext cx="1149323" cy="286347"/>
            </a:xfrm>
            <a:prstGeom prst="rect">
              <a:avLst/>
            </a:prstGeom>
            <a:noFill/>
          </p:spPr>
          <p:txBody>
            <a:bodyPr wrap="square" rtlCol="0">
              <a:spAutoFit/>
            </a:bodyPr>
            <a:lstStyle/>
            <a:p>
              <a:pPr marL="174828" indent="-174828" defTabSz="932597">
                <a:buFont typeface="Arial" panose="020B0604020202020204" pitchFamily="34" charset="0"/>
                <a:buChar char="•"/>
              </a:pPr>
              <a:r>
                <a:rPr lang="en-US" sz="1224" dirty="0">
                  <a:solidFill>
                    <a:srgbClr val="404040"/>
                  </a:solidFill>
                </a:rPr>
                <a:t>Votes</a:t>
              </a:r>
            </a:p>
          </p:txBody>
        </p:sp>
      </p:grpSp>
      <p:grpSp>
        <p:nvGrpSpPr>
          <p:cNvPr id="121" name="Group 120"/>
          <p:cNvGrpSpPr/>
          <p:nvPr/>
        </p:nvGrpSpPr>
        <p:grpSpPr>
          <a:xfrm>
            <a:off x="8879229" y="3749781"/>
            <a:ext cx="1419732" cy="1090283"/>
            <a:chOff x="4242961" y="4311824"/>
            <a:chExt cx="1419933" cy="1090438"/>
          </a:xfrm>
        </p:grpSpPr>
        <p:grpSp>
          <p:nvGrpSpPr>
            <p:cNvPr id="122" name="Group 121"/>
            <p:cNvGrpSpPr/>
            <p:nvPr/>
          </p:nvGrpSpPr>
          <p:grpSpPr>
            <a:xfrm>
              <a:off x="4242961" y="4311824"/>
              <a:ext cx="1419933" cy="1090438"/>
              <a:chOff x="2679700" y="2765559"/>
              <a:chExt cx="2324100" cy="2003534"/>
            </a:xfrm>
            <a:solidFill>
              <a:schemeClr val="accent3">
                <a:lumMod val="20000"/>
                <a:lumOff val="80000"/>
              </a:schemeClr>
            </a:solidFill>
          </p:grpSpPr>
          <p:sp>
            <p:nvSpPr>
              <p:cNvPr id="124" name="Hexagon 123"/>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125" name="Trapezoid 124"/>
              <p:cNvSpPr/>
              <p:nvPr/>
            </p:nvSpPr>
            <p:spPr>
              <a:xfrm>
                <a:off x="2748379" y="2765559"/>
                <a:ext cx="2192781" cy="888293"/>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County Service</a:t>
                </a:r>
              </a:p>
            </p:txBody>
          </p:sp>
        </p:grpSp>
        <p:sp>
          <p:nvSpPr>
            <p:cNvPr id="123" name="TextBox 122"/>
            <p:cNvSpPr txBox="1"/>
            <p:nvPr/>
          </p:nvSpPr>
          <p:spPr>
            <a:xfrm>
              <a:off x="4513571" y="4921804"/>
              <a:ext cx="1149323" cy="286347"/>
            </a:xfrm>
            <a:prstGeom prst="rect">
              <a:avLst/>
            </a:prstGeom>
            <a:noFill/>
          </p:spPr>
          <p:txBody>
            <a:bodyPr wrap="square" rtlCol="0">
              <a:spAutoFit/>
            </a:bodyPr>
            <a:lstStyle/>
            <a:p>
              <a:pPr marL="174828" indent="-174828" defTabSz="932597">
                <a:buFont typeface="Arial" panose="020B0604020202020204" pitchFamily="34" charset="0"/>
                <a:buChar char="•"/>
              </a:pPr>
              <a:r>
                <a:rPr lang="en-US" sz="1224" dirty="0">
                  <a:solidFill>
                    <a:srgbClr val="404040"/>
                  </a:solidFill>
                </a:rPr>
                <a:t>Votes</a:t>
              </a:r>
            </a:p>
          </p:txBody>
        </p:sp>
      </p:grpSp>
      <p:cxnSp>
        <p:nvCxnSpPr>
          <p:cNvPr id="143" name="Straight Arrow Connector 142"/>
          <p:cNvCxnSpPr>
            <a:endCxn id="191" idx="0"/>
          </p:cNvCxnSpPr>
          <p:nvPr/>
        </p:nvCxnSpPr>
        <p:spPr>
          <a:xfrm>
            <a:off x="9599318" y="2641458"/>
            <a:ext cx="30022" cy="677541"/>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9128004" y="2913181"/>
            <a:ext cx="943515"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Get state</a:t>
            </a:r>
          </a:p>
        </p:txBody>
      </p:sp>
      <p:grpSp>
        <p:nvGrpSpPr>
          <p:cNvPr id="151" name="Group 150"/>
          <p:cNvGrpSpPr/>
          <p:nvPr/>
        </p:nvGrpSpPr>
        <p:grpSpPr>
          <a:xfrm>
            <a:off x="9155069" y="4636379"/>
            <a:ext cx="932797" cy="169377"/>
            <a:chOff x="9629823" y="2210221"/>
            <a:chExt cx="932929" cy="169401"/>
          </a:xfrm>
        </p:grpSpPr>
        <p:sp>
          <p:nvSpPr>
            <p:cNvPr id="152" name="Lightning Bolt 151"/>
            <p:cNvSpPr/>
            <p:nvPr/>
          </p:nvSpPr>
          <p:spPr bwMode="auto">
            <a:xfrm flipH="1">
              <a:off x="9629823" y="2226815"/>
              <a:ext cx="189648" cy="142512"/>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3" name="TextBox 152"/>
            <p:cNvSpPr txBox="1"/>
            <p:nvPr/>
          </p:nvSpPr>
          <p:spPr>
            <a:xfrm>
              <a:off x="9840760" y="2210221"/>
              <a:ext cx="721992" cy="169401"/>
            </a:xfrm>
            <a:prstGeom prst="rect">
              <a:avLst/>
            </a:prstGeom>
            <a:noFill/>
          </p:spPr>
          <p:txBody>
            <a:bodyPr wrap="square" lIns="0" tIns="0" rIns="0" bIns="0" rtlCol="0">
              <a:spAutoFit/>
            </a:bodyPr>
            <a:lstStyle/>
            <a:p>
              <a:pPr defTabSz="932597">
                <a:lnSpc>
                  <a:spcPct val="90000"/>
                </a:lnSpc>
                <a:spcAft>
                  <a:spcPts val="600"/>
                </a:spcAft>
              </a:pPr>
              <a:r>
                <a:rPr lang="en-US" sz="1199" dirty="0">
                  <a:gradFill>
                    <a:gsLst>
                      <a:gs pos="2917">
                        <a:srgbClr val="FFFFFF"/>
                      </a:gs>
                      <a:gs pos="30000">
                        <a:srgbClr val="FFFFFF"/>
                      </a:gs>
                    </a:gsLst>
                    <a:lin ang="5400000" scaled="0"/>
                  </a:gradFill>
                </a:rPr>
                <a:t>aggregate</a:t>
              </a:r>
            </a:p>
          </p:txBody>
        </p:sp>
      </p:grpSp>
      <p:grpSp>
        <p:nvGrpSpPr>
          <p:cNvPr id="154" name="Group 153"/>
          <p:cNvGrpSpPr/>
          <p:nvPr/>
        </p:nvGrpSpPr>
        <p:grpSpPr>
          <a:xfrm>
            <a:off x="10345376" y="5264354"/>
            <a:ext cx="932797" cy="169377"/>
            <a:chOff x="9629823" y="2210221"/>
            <a:chExt cx="932929" cy="169401"/>
          </a:xfrm>
        </p:grpSpPr>
        <p:sp>
          <p:nvSpPr>
            <p:cNvPr id="155" name="Lightning Bolt 154"/>
            <p:cNvSpPr/>
            <p:nvPr/>
          </p:nvSpPr>
          <p:spPr bwMode="auto">
            <a:xfrm flipH="1">
              <a:off x="9629823" y="2226815"/>
              <a:ext cx="189648" cy="142512"/>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TextBox 155"/>
            <p:cNvSpPr txBox="1"/>
            <p:nvPr/>
          </p:nvSpPr>
          <p:spPr>
            <a:xfrm>
              <a:off x="9840760" y="2210221"/>
              <a:ext cx="721992" cy="169401"/>
            </a:xfrm>
            <a:prstGeom prst="rect">
              <a:avLst/>
            </a:prstGeom>
            <a:noFill/>
          </p:spPr>
          <p:txBody>
            <a:bodyPr wrap="square" lIns="0" tIns="0" rIns="0" bIns="0" rtlCol="0">
              <a:spAutoFit/>
            </a:bodyPr>
            <a:lstStyle/>
            <a:p>
              <a:pPr defTabSz="932597">
                <a:lnSpc>
                  <a:spcPct val="90000"/>
                </a:lnSpc>
                <a:spcAft>
                  <a:spcPts val="600"/>
                </a:spcAft>
              </a:pPr>
              <a:r>
                <a:rPr lang="en-US" sz="1199" dirty="0">
                  <a:gradFill>
                    <a:gsLst>
                      <a:gs pos="2917">
                        <a:srgbClr val="FFFFFF"/>
                      </a:gs>
                      <a:gs pos="30000">
                        <a:srgbClr val="FFFFFF"/>
                      </a:gs>
                    </a:gsLst>
                    <a:lin ang="5400000" scaled="0"/>
                  </a:gradFill>
                </a:rPr>
                <a:t>aggregate</a:t>
              </a:r>
            </a:p>
          </p:txBody>
        </p:sp>
      </p:grpSp>
      <p:sp>
        <p:nvSpPr>
          <p:cNvPr id="171" name="TextBox 170"/>
          <p:cNvSpPr txBox="1"/>
          <p:nvPr/>
        </p:nvSpPr>
        <p:spPr>
          <a:xfrm>
            <a:off x="6827298" y="2935323"/>
            <a:ext cx="1155723"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Query</a:t>
            </a:r>
          </a:p>
        </p:txBody>
      </p:sp>
      <p:grpSp>
        <p:nvGrpSpPr>
          <p:cNvPr id="173" name="Group 172"/>
          <p:cNvGrpSpPr/>
          <p:nvPr/>
        </p:nvGrpSpPr>
        <p:grpSpPr>
          <a:xfrm>
            <a:off x="9010676" y="5244496"/>
            <a:ext cx="1419732" cy="1090283"/>
            <a:chOff x="4242961" y="4311824"/>
            <a:chExt cx="1419933" cy="1090438"/>
          </a:xfrm>
        </p:grpSpPr>
        <p:grpSp>
          <p:nvGrpSpPr>
            <p:cNvPr id="174" name="Group 173"/>
            <p:cNvGrpSpPr/>
            <p:nvPr/>
          </p:nvGrpSpPr>
          <p:grpSpPr>
            <a:xfrm>
              <a:off x="4242961" y="4311824"/>
              <a:ext cx="1419933" cy="1090438"/>
              <a:chOff x="2679700" y="2765559"/>
              <a:chExt cx="2324100" cy="2003534"/>
            </a:xfrm>
            <a:solidFill>
              <a:schemeClr val="accent3">
                <a:lumMod val="20000"/>
                <a:lumOff val="80000"/>
              </a:schemeClr>
            </a:solidFill>
          </p:grpSpPr>
          <p:sp>
            <p:nvSpPr>
              <p:cNvPr id="176" name="Hexagon 175"/>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177" name="Trapezoid 176"/>
              <p:cNvSpPr/>
              <p:nvPr/>
            </p:nvSpPr>
            <p:spPr>
              <a:xfrm>
                <a:off x="2748379" y="2765559"/>
                <a:ext cx="2192781" cy="888293"/>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County Service</a:t>
                </a:r>
              </a:p>
            </p:txBody>
          </p:sp>
        </p:grpSp>
        <p:sp>
          <p:nvSpPr>
            <p:cNvPr id="175" name="TextBox 174"/>
            <p:cNvSpPr txBox="1"/>
            <p:nvPr/>
          </p:nvSpPr>
          <p:spPr>
            <a:xfrm>
              <a:off x="4513571" y="4921804"/>
              <a:ext cx="1149323" cy="286347"/>
            </a:xfrm>
            <a:prstGeom prst="rect">
              <a:avLst/>
            </a:prstGeom>
            <a:noFill/>
          </p:spPr>
          <p:txBody>
            <a:bodyPr wrap="square" rtlCol="0">
              <a:spAutoFit/>
            </a:bodyPr>
            <a:lstStyle/>
            <a:p>
              <a:pPr marL="174828" indent="-174828" defTabSz="932597">
                <a:buFont typeface="Arial" panose="020B0604020202020204" pitchFamily="34" charset="0"/>
                <a:buChar char="•"/>
              </a:pPr>
              <a:r>
                <a:rPr lang="en-US" sz="1224" dirty="0">
                  <a:solidFill>
                    <a:srgbClr val="404040"/>
                  </a:solidFill>
                </a:rPr>
                <a:t>Votes</a:t>
              </a:r>
            </a:p>
          </p:txBody>
        </p:sp>
      </p:grpSp>
      <p:grpSp>
        <p:nvGrpSpPr>
          <p:cNvPr id="148" name="Group 147"/>
          <p:cNvGrpSpPr/>
          <p:nvPr/>
        </p:nvGrpSpPr>
        <p:grpSpPr>
          <a:xfrm>
            <a:off x="9301283" y="6129257"/>
            <a:ext cx="932797" cy="169377"/>
            <a:chOff x="9629823" y="2210221"/>
            <a:chExt cx="932929" cy="169401"/>
          </a:xfrm>
        </p:grpSpPr>
        <p:sp>
          <p:nvSpPr>
            <p:cNvPr id="149" name="Lightning Bolt 148"/>
            <p:cNvSpPr/>
            <p:nvPr/>
          </p:nvSpPr>
          <p:spPr bwMode="auto">
            <a:xfrm flipH="1">
              <a:off x="9629823" y="2226815"/>
              <a:ext cx="189648" cy="142512"/>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0" name="TextBox 149"/>
            <p:cNvSpPr txBox="1"/>
            <p:nvPr/>
          </p:nvSpPr>
          <p:spPr>
            <a:xfrm>
              <a:off x="9840760" y="2210221"/>
              <a:ext cx="721992" cy="169401"/>
            </a:xfrm>
            <a:prstGeom prst="rect">
              <a:avLst/>
            </a:prstGeom>
            <a:noFill/>
          </p:spPr>
          <p:txBody>
            <a:bodyPr wrap="square" lIns="0" tIns="0" rIns="0" bIns="0" rtlCol="0">
              <a:spAutoFit/>
            </a:bodyPr>
            <a:lstStyle/>
            <a:p>
              <a:pPr defTabSz="932597">
                <a:lnSpc>
                  <a:spcPct val="90000"/>
                </a:lnSpc>
                <a:spcAft>
                  <a:spcPts val="600"/>
                </a:spcAft>
              </a:pPr>
              <a:r>
                <a:rPr lang="en-US" sz="1199" dirty="0">
                  <a:gradFill>
                    <a:gsLst>
                      <a:gs pos="2917">
                        <a:srgbClr val="FFFFFF"/>
                      </a:gs>
                      <a:gs pos="30000">
                        <a:srgbClr val="FFFFFF"/>
                      </a:gs>
                    </a:gsLst>
                    <a:lin ang="5400000" scaled="0"/>
                  </a:gradFill>
                </a:rPr>
                <a:t>aggregate</a:t>
              </a:r>
            </a:p>
          </p:txBody>
        </p:sp>
      </p:grpSp>
      <p:grpSp>
        <p:nvGrpSpPr>
          <p:cNvPr id="187" name="Group 186"/>
          <p:cNvGrpSpPr/>
          <p:nvPr/>
        </p:nvGrpSpPr>
        <p:grpSpPr>
          <a:xfrm>
            <a:off x="10610183" y="3889008"/>
            <a:ext cx="284921" cy="460195"/>
            <a:chOff x="2637080" y="3297860"/>
            <a:chExt cx="279400" cy="451277"/>
          </a:xfrm>
          <a:solidFill>
            <a:schemeClr val="accent4"/>
          </a:solidFill>
        </p:grpSpPr>
        <p:sp>
          <p:nvSpPr>
            <p:cNvPr id="188" name="Flowchart: Connector 187"/>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189" name="Straight Arrow Connector 188"/>
            <p:cNvCxnSpPr>
              <a:stCxn id="188"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9486878" y="3318999"/>
            <a:ext cx="284921" cy="460195"/>
            <a:chOff x="2637080" y="3297860"/>
            <a:chExt cx="279400" cy="451277"/>
          </a:xfrm>
          <a:solidFill>
            <a:schemeClr val="accent4"/>
          </a:solidFill>
        </p:grpSpPr>
        <p:sp>
          <p:nvSpPr>
            <p:cNvPr id="191" name="Flowchart: Connector 190"/>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192" name="Straight Arrow Connector 191"/>
            <p:cNvCxnSpPr>
              <a:stCxn id="191"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a:off x="4992105" y="4077161"/>
            <a:ext cx="1304682" cy="1096106"/>
            <a:chOff x="8859157" y="4007479"/>
            <a:chExt cx="2370367" cy="2043419"/>
          </a:xfrm>
        </p:grpSpPr>
        <p:grpSp>
          <p:nvGrpSpPr>
            <p:cNvPr id="203" name="Group 202"/>
            <p:cNvGrpSpPr/>
            <p:nvPr/>
          </p:nvGrpSpPr>
          <p:grpSpPr>
            <a:xfrm>
              <a:off x="8859157" y="4007479"/>
              <a:ext cx="2370367" cy="2043419"/>
              <a:chOff x="2679700" y="2765559"/>
              <a:chExt cx="2324100" cy="2003534"/>
            </a:xfrm>
            <a:solidFill>
              <a:schemeClr val="accent3">
                <a:lumMod val="20000"/>
                <a:lumOff val="80000"/>
              </a:schemeClr>
            </a:solidFill>
          </p:grpSpPr>
          <p:sp>
            <p:nvSpPr>
              <p:cNvPr id="207" name="Hexagon 206"/>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208" name="Trapezoid 207"/>
              <p:cNvSpPr/>
              <p:nvPr/>
            </p:nvSpPr>
            <p:spPr>
              <a:xfrm>
                <a:off x="2751409" y="2765559"/>
                <a:ext cx="2177829" cy="845407"/>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Voter Service</a:t>
                </a:r>
              </a:p>
            </p:txBody>
          </p:sp>
        </p:grpSp>
        <p:grpSp>
          <p:nvGrpSpPr>
            <p:cNvPr id="204" name="Group 203"/>
            <p:cNvGrpSpPr/>
            <p:nvPr/>
          </p:nvGrpSpPr>
          <p:grpSpPr>
            <a:xfrm>
              <a:off x="9328374" y="5196051"/>
              <a:ext cx="1625452" cy="631523"/>
              <a:chOff x="9504388" y="1898364"/>
              <a:chExt cx="1625452" cy="631523"/>
            </a:xfrm>
          </p:grpSpPr>
          <p:sp>
            <p:nvSpPr>
              <p:cNvPr id="205" name="Lightning Bolt 204"/>
              <p:cNvSpPr/>
              <p:nvPr/>
            </p:nvSpPr>
            <p:spPr bwMode="auto">
              <a:xfrm flipH="1">
                <a:off x="9504388" y="2037401"/>
                <a:ext cx="315084" cy="331926"/>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solidFill>
                    <a:srgbClr val="404040"/>
                  </a:solidFill>
                  <a:ea typeface="Segoe UI" pitchFamily="34" charset="0"/>
                  <a:cs typeface="Segoe UI" pitchFamily="34" charset="0"/>
                </a:endParaRPr>
              </a:p>
            </p:txBody>
          </p:sp>
          <p:sp>
            <p:nvSpPr>
              <p:cNvPr id="206" name="TextBox 205"/>
              <p:cNvSpPr txBox="1"/>
              <p:nvPr/>
            </p:nvSpPr>
            <p:spPr>
              <a:xfrm>
                <a:off x="9861080" y="1898364"/>
                <a:ext cx="1268760" cy="631523"/>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generate vote</a:t>
                </a:r>
              </a:p>
            </p:txBody>
          </p:sp>
        </p:grpSp>
      </p:grpSp>
      <p:grpSp>
        <p:nvGrpSpPr>
          <p:cNvPr id="209" name="Group 208"/>
          <p:cNvGrpSpPr/>
          <p:nvPr/>
        </p:nvGrpSpPr>
        <p:grpSpPr>
          <a:xfrm>
            <a:off x="3880572" y="4650732"/>
            <a:ext cx="1304682" cy="1096106"/>
            <a:chOff x="8859157" y="4007479"/>
            <a:chExt cx="2370367" cy="2043419"/>
          </a:xfrm>
        </p:grpSpPr>
        <p:grpSp>
          <p:nvGrpSpPr>
            <p:cNvPr id="210" name="Group 209"/>
            <p:cNvGrpSpPr/>
            <p:nvPr/>
          </p:nvGrpSpPr>
          <p:grpSpPr>
            <a:xfrm>
              <a:off x="8859157" y="4007479"/>
              <a:ext cx="2370367" cy="2043419"/>
              <a:chOff x="2679700" y="2765559"/>
              <a:chExt cx="2324100" cy="2003534"/>
            </a:xfrm>
            <a:solidFill>
              <a:schemeClr val="accent3">
                <a:lumMod val="20000"/>
                <a:lumOff val="80000"/>
              </a:schemeClr>
            </a:solidFill>
          </p:grpSpPr>
          <p:sp>
            <p:nvSpPr>
              <p:cNvPr id="214" name="Hexagon 213"/>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215" name="Trapezoid 214"/>
              <p:cNvSpPr/>
              <p:nvPr/>
            </p:nvSpPr>
            <p:spPr>
              <a:xfrm>
                <a:off x="2751409" y="2765559"/>
                <a:ext cx="2177829" cy="845407"/>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Voter Service</a:t>
                </a:r>
              </a:p>
            </p:txBody>
          </p:sp>
        </p:grpSp>
        <p:grpSp>
          <p:nvGrpSpPr>
            <p:cNvPr id="211" name="Group 210"/>
            <p:cNvGrpSpPr/>
            <p:nvPr/>
          </p:nvGrpSpPr>
          <p:grpSpPr>
            <a:xfrm>
              <a:off x="9328374" y="5196051"/>
              <a:ext cx="1625452" cy="631523"/>
              <a:chOff x="9504388" y="1898364"/>
              <a:chExt cx="1625452" cy="631523"/>
            </a:xfrm>
          </p:grpSpPr>
          <p:sp>
            <p:nvSpPr>
              <p:cNvPr id="212" name="Lightning Bolt 211"/>
              <p:cNvSpPr/>
              <p:nvPr/>
            </p:nvSpPr>
            <p:spPr bwMode="auto">
              <a:xfrm flipH="1">
                <a:off x="9504388" y="2037401"/>
                <a:ext cx="315084" cy="331926"/>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3" name="TextBox 212"/>
              <p:cNvSpPr txBox="1"/>
              <p:nvPr/>
            </p:nvSpPr>
            <p:spPr>
              <a:xfrm>
                <a:off x="9861080" y="1898364"/>
                <a:ext cx="1268760" cy="631523"/>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generate vote</a:t>
                </a:r>
              </a:p>
            </p:txBody>
          </p:sp>
        </p:grpSp>
      </p:grpSp>
      <p:grpSp>
        <p:nvGrpSpPr>
          <p:cNvPr id="216" name="Group 215"/>
          <p:cNvGrpSpPr/>
          <p:nvPr/>
        </p:nvGrpSpPr>
        <p:grpSpPr>
          <a:xfrm>
            <a:off x="2781456" y="4068893"/>
            <a:ext cx="1304682" cy="1096106"/>
            <a:chOff x="8859157" y="4007479"/>
            <a:chExt cx="2370367" cy="2043419"/>
          </a:xfrm>
        </p:grpSpPr>
        <p:grpSp>
          <p:nvGrpSpPr>
            <p:cNvPr id="217" name="Group 216"/>
            <p:cNvGrpSpPr/>
            <p:nvPr/>
          </p:nvGrpSpPr>
          <p:grpSpPr>
            <a:xfrm>
              <a:off x="8859157" y="4007479"/>
              <a:ext cx="2370367" cy="2043419"/>
              <a:chOff x="2679700" y="2765559"/>
              <a:chExt cx="2324100" cy="2003534"/>
            </a:xfrm>
            <a:solidFill>
              <a:schemeClr val="accent3">
                <a:lumMod val="20000"/>
                <a:lumOff val="80000"/>
              </a:schemeClr>
            </a:solidFill>
          </p:grpSpPr>
          <p:sp>
            <p:nvSpPr>
              <p:cNvPr id="221" name="Hexagon 220"/>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222" name="Trapezoid 221"/>
              <p:cNvSpPr/>
              <p:nvPr/>
            </p:nvSpPr>
            <p:spPr>
              <a:xfrm>
                <a:off x="2751409" y="2765559"/>
                <a:ext cx="2177829" cy="845407"/>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Voter Service</a:t>
                </a:r>
              </a:p>
            </p:txBody>
          </p:sp>
        </p:grpSp>
        <p:grpSp>
          <p:nvGrpSpPr>
            <p:cNvPr id="218" name="Group 217"/>
            <p:cNvGrpSpPr/>
            <p:nvPr/>
          </p:nvGrpSpPr>
          <p:grpSpPr>
            <a:xfrm>
              <a:off x="9328374" y="5196051"/>
              <a:ext cx="1625452" cy="631523"/>
              <a:chOff x="9504388" y="1898364"/>
              <a:chExt cx="1625452" cy="631523"/>
            </a:xfrm>
          </p:grpSpPr>
          <p:sp>
            <p:nvSpPr>
              <p:cNvPr id="219" name="Lightning Bolt 218"/>
              <p:cNvSpPr/>
              <p:nvPr/>
            </p:nvSpPr>
            <p:spPr bwMode="auto">
              <a:xfrm flipH="1">
                <a:off x="9504388" y="2037401"/>
                <a:ext cx="315084" cy="331926"/>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0" name="TextBox 219"/>
              <p:cNvSpPr txBox="1"/>
              <p:nvPr/>
            </p:nvSpPr>
            <p:spPr>
              <a:xfrm>
                <a:off x="9861080" y="1898364"/>
                <a:ext cx="1268760" cy="631523"/>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generate vote</a:t>
                </a:r>
              </a:p>
            </p:txBody>
          </p:sp>
        </p:grpSp>
      </p:grpSp>
      <p:cxnSp>
        <p:nvCxnSpPr>
          <p:cNvPr id="227" name="Straight Connector 226"/>
          <p:cNvCxnSpPr>
            <a:endCxn id="8" idx="0"/>
          </p:cNvCxnSpPr>
          <p:nvPr/>
        </p:nvCxnSpPr>
        <p:spPr>
          <a:xfrm flipV="1">
            <a:off x="4335164" y="1621511"/>
            <a:ext cx="2057352" cy="657013"/>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4203907" y="1889404"/>
            <a:ext cx="1808910" cy="479383"/>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1" name="Striped Right Arrow 230"/>
          <p:cNvSpPr/>
          <p:nvPr/>
        </p:nvSpPr>
        <p:spPr bwMode="auto">
          <a:xfrm>
            <a:off x="4454722" y="4088858"/>
            <a:ext cx="4916231" cy="2152491"/>
          </a:xfrm>
          <a:prstGeom prst="stripedRightArrow">
            <a:avLst/>
          </a:prstGeom>
          <a:gradFill flip="none" rotWithShape="1">
            <a:gsLst>
              <a:gs pos="0">
                <a:schemeClr val="accent1">
                  <a:lumMod val="5000"/>
                  <a:lumOff val="95000"/>
                  <a:alpha val="48000"/>
                </a:schemeClr>
              </a:gs>
              <a:gs pos="100000">
                <a:schemeClr val="accent1">
                  <a:lumMod val="45000"/>
                  <a:lumOff val="5500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ctr" anchorCtr="0"/>
          <a:lstStyle/>
          <a:p>
            <a:pPr algn="ctr" defTabSz="932227"/>
            <a:r>
              <a:rPr lang="en-US" sz="4399" dirty="0">
                <a:gradFill>
                  <a:gsLst>
                    <a:gs pos="0">
                      <a:srgbClr val="FFFFFF"/>
                    </a:gs>
                    <a:gs pos="100000">
                      <a:srgbClr val="FFFFFF"/>
                    </a:gs>
                  </a:gsLst>
                  <a:lin ang="5400000" scaled="0"/>
                </a:gradFill>
                <a:ea typeface="Segoe UI" pitchFamily="34" charset="0"/>
                <a:cs typeface="Segoe UI" pitchFamily="34" charset="0"/>
              </a:rPr>
              <a:t>        votes</a:t>
            </a:r>
          </a:p>
        </p:txBody>
      </p:sp>
    </p:spTree>
    <p:extLst>
      <p:ext uri="{BB962C8B-B14F-4D97-AF65-F5344CB8AC3E}">
        <p14:creationId xmlns:p14="http://schemas.microsoft.com/office/powerpoint/2010/main" val="412212931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br>
              <a:rPr lang="en-US" dirty="0" smtClean="0"/>
            </a:br>
            <a:r>
              <a:rPr lang="en-US" dirty="0" smtClean="0"/>
              <a:t>High-Throughput Voting Application</a:t>
            </a:r>
            <a:endParaRPr lang="en-US" dirty="0"/>
          </a:p>
        </p:txBody>
      </p:sp>
    </p:spTree>
    <p:extLst>
      <p:ext uri="{BB962C8B-B14F-4D97-AF65-F5344CB8AC3E}">
        <p14:creationId xmlns:p14="http://schemas.microsoft.com/office/powerpoint/2010/main" val="50239948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99" dirty="0"/>
              <a:t>Service Fabric</a:t>
            </a:r>
            <a:r>
              <a:rPr lang="en-US" sz="4349" dirty="0"/>
              <a:t> Programming Models</a:t>
            </a:r>
            <a:r>
              <a:rPr lang="en-US" sz="3999" dirty="0">
                <a:solidFill>
                  <a:srgbClr val="FFFFFF"/>
                </a:solidFill>
              </a:rPr>
              <a:t/>
            </a:r>
            <a:br>
              <a:rPr lang="en-US" sz="3999" dirty="0">
                <a:solidFill>
                  <a:srgbClr val="FFFFFF"/>
                </a:solidFill>
              </a:rPr>
            </a:br>
            <a:endParaRPr lang="en-US" dirty="0"/>
          </a:p>
        </p:txBody>
      </p:sp>
      <p:sp>
        <p:nvSpPr>
          <p:cNvPr id="20" name="Rounded Rectangle 19"/>
          <p:cNvSpPr/>
          <p:nvPr/>
        </p:nvSpPr>
        <p:spPr bwMode="auto">
          <a:xfrm>
            <a:off x="6017968" y="2767452"/>
            <a:ext cx="5628293" cy="935043"/>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ctr" anchorCtr="0"/>
          <a:lstStyle/>
          <a:p>
            <a:pPr algn="ctr" defTabSz="932227"/>
            <a:r>
              <a:rPr lang="en-US" sz="2400" dirty="0">
                <a:solidFill>
                  <a:srgbClr val="00188F"/>
                </a:solidFill>
                <a:ea typeface="Segoe UI" pitchFamily="34" charset="0"/>
                <a:cs typeface="Segoe UI" pitchFamily="34" charset="0"/>
              </a:rPr>
              <a:t>Reliable Actors API</a:t>
            </a:r>
          </a:p>
        </p:txBody>
      </p:sp>
      <p:sp>
        <p:nvSpPr>
          <p:cNvPr id="21" name="Rounded Rectangle 20"/>
          <p:cNvSpPr/>
          <p:nvPr/>
        </p:nvSpPr>
        <p:spPr bwMode="auto">
          <a:xfrm>
            <a:off x="530231" y="2763558"/>
            <a:ext cx="5320874" cy="940547"/>
          </a:xfrm>
          <a:prstGeom prst="roundRect">
            <a:avLst/>
          </a:prstGeom>
          <a:solidFill>
            <a:schemeClr val="tx2">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ctr" anchorCtr="0"/>
          <a:lstStyle/>
          <a:p>
            <a:pPr algn="ctr" defTabSz="932227"/>
            <a:r>
              <a:rPr lang="en-US" sz="2400" dirty="0">
                <a:solidFill>
                  <a:srgbClr val="00188F"/>
                </a:solidFill>
                <a:ea typeface="Segoe UI" pitchFamily="34" charset="0"/>
                <a:cs typeface="Segoe UI" pitchFamily="34" charset="0"/>
              </a:rPr>
              <a:t>Reliable Services API</a:t>
            </a:r>
          </a:p>
        </p:txBody>
      </p:sp>
      <p:sp>
        <p:nvSpPr>
          <p:cNvPr id="76" name="Rectangle 75"/>
          <p:cNvSpPr/>
          <p:nvPr/>
        </p:nvSpPr>
        <p:spPr>
          <a:xfrm>
            <a:off x="508893" y="5052175"/>
            <a:ext cx="5404588" cy="889524"/>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699382"/>
            <a:r>
              <a:rPr lang="en-US" sz="2400" dirty="0">
                <a:solidFill>
                  <a:srgbClr val="FFFFFF"/>
                </a:solidFill>
                <a:latin typeface="Segoe UI Light"/>
              </a:rPr>
              <a:t>Azure </a:t>
            </a:r>
          </a:p>
        </p:txBody>
      </p:sp>
      <p:sp>
        <p:nvSpPr>
          <p:cNvPr id="81" name="Rectangle 80"/>
          <p:cNvSpPr/>
          <p:nvPr/>
        </p:nvSpPr>
        <p:spPr>
          <a:xfrm>
            <a:off x="6174795" y="5060279"/>
            <a:ext cx="5419777" cy="889524"/>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99382"/>
            <a:r>
              <a:rPr lang="en-US" sz="2400" dirty="0">
                <a:solidFill>
                  <a:srgbClr val="FFFFFF"/>
                </a:solidFill>
                <a:latin typeface="Segoe UI Light"/>
              </a:rPr>
              <a:t>Private Clouds </a:t>
            </a:r>
          </a:p>
        </p:txBody>
      </p:sp>
      <p:sp>
        <p:nvSpPr>
          <p:cNvPr id="348" name="Hexagon 347"/>
          <p:cNvSpPr/>
          <p:nvPr/>
        </p:nvSpPr>
        <p:spPr>
          <a:xfrm>
            <a:off x="540785"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49" name="Hexagon 348"/>
          <p:cNvSpPr/>
          <p:nvPr/>
        </p:nvSpPr>
        <p:spPr>
          <a:xfrm>
            <a:off x="771689"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50" name="Hexagon 349"/>
          <p:cNvSpPr/>
          <p:nvPr/>
        </p:nvSpPr>
        <p:spPr>
          <a:xfrm>
            <a:off x="540785"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51" name="Hexagon 350"/>
          <p:cNvSpPr/>
          <p:nvPr/>
        </p:nvSpPr>
        <p:spPr>
          <a:xfrm>
            <a:off x="771689"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52" name="Straight Connector 351"/>
          <p:cNvCxnSpPr/>
          <p:nvPr/>
        </p:nvCxnSpPr>
        <p:spPr>
          <a:xfrm>
            <a:off x="678223" y="2398264"/>
            <a:ext cx="230904" cy="135618"/>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678223" y="2127028"/>
            <a:ext cx="230904" cy="135618"/>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905371" y="2256827"/>
            <a:ext cx="230904" cy="135618"/>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905371" y="2398264"/>
            <a:ext cx="230904" cy="135618"/>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905371" y="2268466"/>
            <a:ext cx="33" cy="268561"/>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674500" y="2262646"/>
            <a:ext cx="230870" cy="129799"/>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905371" y="2121208"/>
            <a:ext cx="230904" cy="14725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678206" y="2151645"/>
            <a:ext cx="33" cy="268561"/>
          </a:xfrm>
          <a:prstGeom prst="line">
            <a:avLst/>
          </a:prstGeom>
          <a:noFill/>
          <a:ln w="6350" cap="flat" cmpd="sng" algn="ctr">
            <a:solidFill>
              <a:srgbClr val="5B9BD5"/>
            </a:solidFill>
            <a:prstDash val="solid"/>
            <a:miter lim="800000"/>
          </a:ln>
          <a:effectLst/>
        </p:spPr>
      </p:cxnSp>
      <p:sp>
        <p:nvSpPr>
          <p:cNvPr id="360" name="Hexagon 359"/>
          <p:cNvSpPr/>
          <p:nvPr/>
        </p:nvSpPr>
        <p:spPr>
          <a:xfrm>
            <a:off x="999739"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61" name="Hexagon 360"/>
          <p:cNvSpPr/>
          <p:nvPr/>
        </p:nvSpPr>
        <p:spPr>
          <a:xfrm>
            <a:off x="1230643"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62" name="Hexagon 361"/>
          <p:cNvSpPr/>
          <p:nvPr/>
        </p:nvSpPr>
        <p:spPr>
          <a:xfrm>
            <a:off x="999739"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63" name="Hexagon 362"/>
          <p:cNvSpPr/>
          <p:nvPr/>
        </p:nvSpPr>
        <p:spPr>
          <a:xfrm>
            <a:off x="1230643"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64" name="Straight Connector 363"/>
          <p:cNvCxnSpPr/>
          <p:nvPr/>
        </p:nvCxnSpPr>
        <p:spPr>
          <a:xfrm>
            <a:off x="1137178" y="2398264"/>
            <a:ext cx="230904" cy="135618"/>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137178" y="2131577"/>
            <a:ext cx="230904" cy="135618"/>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364326" y="2256827"/>
            <a:ext cx="230904" cy="135618"/>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364326" y="2398264"/>
            <a:ext cx="230904" cy="135618"/>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364326" y="2268466"/>
            <a:ext cx="33" cy="268561"/>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133455" y="2262646"/>
            <a:ext cx="230870" cy="129799"/>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364326" y="2121208"/>
            <a:ext cx="230904" cy="14725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137160" y="2151645"/>
            <a:ext cx="33" cy="268561"/>
          </a:xfrm>
          <a:prstGeom prst="line">
            <a:avLst/>
          </a:prstGeom>
          <a:noFill/>
          <a:ln w="6350" cap="flat" cmpd="sng" algn="ctr">
            <a:solidFill>
              <a:srgbClr val="5B9BD5"/>
            </a:solidFill>
            <a:prstDash val="solid"/>
            <a:miter lim="800000"/>
          </a:ln>
          <a:effectLst/>
        </p:spPr>
      </p:cxnSp>
      <p:sp>
        <p:nvSpPr>
          <p:cNvPr id="372" name="Hexagon 371"/>
          <p:cNvSpPr/>
          <p:nvPr/>
        </p:nvSpPr>
        <p:spPr>
          <a:xfrm>
            <a:off x="1461180"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3" name="Hexagon 372"/>
          <p:cNvSpPr/>
          <p:nvPr/>
        </p:nvSpPr>
        <p:spPr>
          <a:xfrm>
            <a:off x="1692084"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4" name="Hexagon 373"/>
          <p:cNvSpPr/>
          <p:nvPr/>
        </p:nvSpPr>
        <p:spPr>
          <a:xfrm>
            <a:off x="1461180"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5" name="Hexagon 374"/>
          <p:cNvSpPr/>
          <p:nvPr/>
        </p:nvSpPr>
        <p:spPr>
          <a:xfrm>
            <a:off x="1692084"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76" name="Straight Connector 375"/>
          <p:cNvCxnSpPr/>
          <p:nvPr/>
        </p:nvCxnSpPr>
        <p:spPr>
          <a:xfrm>
            <a:off x="1598619" y="2398264"/>
            <a:ext cx="230904" cy="135618"/>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598619" y="2127028"/>
            <a:ext cx="230904" cy="135618"/>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825767" y="2256827"/>
            <a:ext cx="230904" cy="135618"/>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1825767" y="2398264"/>
            <a:ext cx="230904" cy="135618"/>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1825767" y="2268466"/>
            <a:ext cx="33" cy="268561"/>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594896" y="2262646"/>
            <a:ext cx="230870" cy="129799"/>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1825767" y="2121208"/>
            <a:ext cx="230904" cy="14725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598601" y="2156193"/>
            <a:ext cx="33" cy="268561"/>
          </a:xfrm>
          <a:prstGeom prst="line">
            <a:avLst/>
          </a:prstGeom>
          <a:noFill/>
          <a:ln w="6350" cap="flat" cmpd="sng" algn="ctr">
            <a:solidFill>
              <a:srgbClr val="5B9BD5"/>
            </a:solidFill>
            <a:prstDash val="solid"/>
            <a:miter lim="800000"/>
          </a:ln>
          <a:effectLst/>
        </p:spPr>
      </p:cxnSp>
      <p:sp>
        <p:nvSpPr>
          <p:cNvPr id="384" name="Hexagon 383"/>
          <p:cNvSpPr/>
          <p:nvPr/>
        </p:nvSpPr>
        <p:spPr>
          <a:xfrm>
            <a:off x="1920135"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5" name="Hexagon 384"/>
          <p:cNvSpPr/>
          <p:nvPr/>
        </p:nvSpPr>
        <p:spPr>
          <a:xfrm>
            <a:off x="2151039"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6" name="Hexagon 385"/>
          <p:cNvSpPr/>
          <p:nvPr/>
        </p:nvSpPr>
        <p:spPr>
          <a:xfrm>
            <a:off x="1920135"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7" name="Hexagon 386"/>
          <p:cNvSpPr/>
          <p:nvPr/>
        </p:nvSpPr>
        <p:spPr>
          <a:xfrm>
            <a:off x="2151039"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88" name="Straight Connector 387"/>
          <p:cNvCxnSpPr/>
          <p:nvPr/>
        </p:nvCxnSpPr>
        <p:spPr>
          <a:xfrm>
            <a:off x="2057573" y="2398264"/>
            <a:ext cx="230904" cy="135618"/>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057573" y="2127028"/>
            <a:ext cx="230904" cy="135618"/>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284721" y="2256827"/>
            <a:ext cx="230904" cy="135618"/>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284721" y="2398264"/>
            <a:ext cx="230904" cy="135618"/>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284721" y="2263918"/>
            <a:ext cx="33" cy="268561"/>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053850" y="2262646"/>
            <a:ext cx="230870" cy="129799"/>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284721" y="2121208"/>
            <a:ext cx="230904" cy="14725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057556" y="2156193"/>
            <a:ext cx="33" cy="268561"/>
          </a:xfrm>
          <a:prstGeom prst="line">
            <a:avLst/>
          </a:prstGeom>
          <a:noFill/>
          <a:ln w="6350" cap="flat" cmpd="sng" algn="ctr">
            <a:solidFill>
              <a:srgbClr val="5B9BD5"/>
            </a:solidFill>
            <a:prstDash val="solid"/>
            <a:miter lim="800000"/>
          </a:ln>
          <a:effectLst/>
        </p:spPr>
      </p:cxnSp>
      <p:sp>
        <p:nvSpPr>
          <p:cNvPr id="396" name="Hexagon 395"/>
          <p:cNvSpPr/>
          <p:nvPr/>
        </p:nvSpPr>
        <p:spPr>
          <a:xfrm>
            <a:off x="2379089"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7" name="Hexagon 396"/>
          <p:cNvSpPr/>
          <p:nvPr/>
        </p:nvSpPr>
        <p:spPr>
          <a:xfrm>
            <a:off x="2606323"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8" name="Hexagon 397"/>
          <p:cNvSpPr/>
          <p:nvPr/>
        </p:nvSpPr>
        <p:spPr>
          <a:xfrm>
            <a:off x="2379089"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9" name="Hexagon 398"/>
          <p:cNvSpPr/>
          <p:nvPr/>
        </p:nvSpPr>
        <p:spPr>
          <a:xfrm>
            <a:off x="2606323"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00" name="Straight Connector 399"/>
          <p:cNvCxnSpPr/>
          <p:nvPr/>
        </p:nvCxnSpPr>
        <p:spPr>
          <a:xfrm>
            <a:off x="2512857" y="2398264"/>
            <a:ext cx="230904" cy="135618"/>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512857" y="2127028"/>
            <a:ext cx="230904" cy="135618"/>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740004" y="2256827"/>
            <a:ext cx="230904" cy="135618"/>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740004" y="2398264"/>
            <a:ext cx="230904" cy="135618"/>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740005" y="2268466"/>
            <a:ext cx="33" cy="268561"/>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509134" y="2262646"/>
            <a:ext cx="230870" cy="1297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740004" y="2121208"/>
            <a:ext cx="230904" cy="147257"/>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516510" y="2151645"/>
            <a:ext cx="33" cy="268561"/>
          </a:xfrm>
          <a:prstGeom prst="line">
            <a:avLst/>
          </a:prstGeom>
          <a:noFill/>
          <a:ln w="6350" cap="flat" cmpd="sng" algn="ctr">
            <a:solidFill>
              <a:srgbClr val="5B9BD5"/>
            </a:solidFill>
            <a:prstDash val="solid"/>
            <a:miter lim="800000"/>
          </a:ln>
          <a:effectLst/>
        </p:spPr>
      </p:cxnSp>
      <p:sp>
        <p:nvSpPr>
          <p:cNvPr id="408" name="Hexagon 407"/>
          <p:cNvSpPr/>
          <p:nvPr/>
        </p:nvSpPr>
        <p:spPr>
          <a:xfrm>
            <a:off x="2834373"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09" name="Hexagon 408"/>
          <p:cNvSpPr/>
          <p:nvPr/>
        </p:nvSpPr>
        <p:spPr>
          <a:xfrm>
            <a:off x="3065277"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10" name="Hexagon 409"/>
          <p:cNvSpPr/>
          <p:nvPr/>
        </p:nvSpPr>
        <p:spPr>
          <a:xfrm>
            <a:off x="2834373"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11" name="Hexagon 410"/>
          <p:cNvSpPr/>
          <p:nvPr/>
        </p:nvSpPr>
        <p:spPr>
          <a:xfrm>
            <a:off x="3065277"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12" name="Straight Connector 411"/>
          <p:cNvCxnSpPr/>
          <p:nvPr/>
        </p:nvCxnSpPr>
        <p:spPr>
          <a:xfrm>
            <a:off x="2971812" y="2398264"/>
            <a:ext cx="230904" cy="135618"/>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2971812" y="2127028"/>
            <a:ext cx="230904" cy="135618"/>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198960" y="2256827"/>
            <a:ext cx="230904" cy="135618"/>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198960" y="2398264"/>
            <a:ext cx="230904" cy="135618"/>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198960" y="2268466"/>
            <a:ext cx="33" cy="268561"/>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2968089" y="2262646"/>
            <a:ext cx="230870" cy="1297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198960" y="2121208"/>
            <a:ext cx="230904" cy="147257"/>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2971794" y="2151645"/>
            <a:ext cx="33" cy="268561"/>
          </a:xfrm>
          <a:prstGeom prst="line">
            <a:avLst/>
          </a:prstGeom>
          <a:noFill/>
          <a:ln w="6350" cap="flat" cmpd="sng" algn="ctr">
            <a:solidFill>
              <a:srgbClr val="5B9BD5"/>
            </a:solidFill>
            <a:prstDash val="solid"/>
            <a:miter lim="800000"/>
          </a:ln>
          <a:effectLst/>
        </p:spPr>
      </p:cxnSp>
      <p:sp>
        <p:nvSpPr>
          <p:cNvPr id="420" name="Hexagon 419"/>
          <p:cNvSpPr/>
          <p:nvPr/>
        </p:nvSpPr>
        <p:spPr>
          <a:xfrm>
            <a:off x="3295814"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1" name="Hexagon 420"/>
          <p:cNvSpPr/>
          <p:nvPr/>
        </p:nvSpPr>
        <p:spPr>
          <a:xfrm>
            <a:off x="3526718"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2" name="Hexagon 421"/>
          <p:cNvSpPr/>
          <p:nvPr/>
        </p:nvSpPr>
        <p:spPr>
          <a:xfrm>
            <a:off x="3295814"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3" name="Hexagon 422"/>
          <p:cNvSpPr/>
          <p:nvPr/>
        </p:nvSpPr>
        <p:spPr>
          <a:xfrm>
            <a:off x="3526718"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24" name="Straight Connector 423"/>
          <p:cNvCxnSpPr/>
          <p:nvPr/>
        </p:nvCxnSpPr>
        <p:spPr>
          <a:xfrm>
            <a:off x="3433252" y="2398264"/>
            <a:ext cx="230904" cy="135618"/>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433252" y="2127028"/>
            <a:ext cx="230904" cy="135618"/>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660399" y="2256827"/>
            <a:ext cx="230904" cy="135618"/>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660399" y="2398264"/>
            <a:ext cx="230904" cy="135618"/>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660401" y="2268466"/>
            <a:ext cx="33" cy="268561"/>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429529" y="2262646"/>
            <a:ext cx="230870" cy="129799"/>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660399" y="2121208"/>
            <a:ext cx="230904" cy="14725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433235" y="2151645"/>
            <a:ext cx="33" cy="268561"/>
          </a:xfrm>
          <a:prstGeom prst="line">
            <a:avLst/>
          </a:prstGeom>
          <a:noFill/>
          <a:ln w="6350" cap="flat" cmpd="sng" algn="ctr">
            <a:solidFill>
              <a:srgbClr val="5B9BD5"/>
            </a:solidFill>
            <a:prstDash val="solid"/>
            <a:miter lim="800000"/>
          </a:ln>
          <a:effectLst/>
        </p:spPr>
      </p:cxnSp>
      <p:sp>
        <p:nvSpPr>
          <p:cNvPr id="432" name="Hexagon 431"/>
          <p:cNvSpPr/>
          <p:nvPr/>
        </p:nvSpPr>
        <p:spPr>
          <a:xfrm>
            <a:off x="3758924" y="200759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3" name="Hexagon 432"/>
          <p:cNvSpPr/>
          <p:nvPr/>
        </p:nvSpPr>
        <p:spPr>
          <a:xfrm>
            <a:off x="3989828" y="2138669"/>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4" name="Hexagon 433"/>
          <p:cNvSpPr/>
          <p:nvPr/>
        </p:nvSpPr>
        <p:spPr>
          <a:xfrm>
            <a:off x="3758924" y="227428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5" name="Hexagon 434"/>
          <p:cNvSpPr/>
          <p:nvPr/>
        </p:nvSpPr>
        <p:spPr>
          <a:xfrm>
            <a:off x="3989828" y="240535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36" name="Straight Connector 435"/>
          <p:cNvCxnSpPr/>
          <p:nvPr/>
        </p:nvCxnSpPr>
        <p:spPr>
          <a:xfrm>
            <a:off x="3896362" y="2398264"/>
            <a:ext cx="230904" cy="135618"/>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3896362" y="2127028"/>
            <a:ext cx="230904" cy="135618"/>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113796" y="2262157"/>
            <a:ext cx="230904" cy="135618"/>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113796" y="2403595"/>
            <a:ext cx="230904" cy="13561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125016" y="2273797"/>
            <a:ext cx="33" cy="268561"/>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3892639" y="2262646"/>
            <a:ext cx="230870" cy="129799"/>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113796" y="2126538"/>
            <a:ext cx="230904" cy="14725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3896345" y="2151645"/>
            <a:ext cx="33" cy="268561"/>
          </a:xfrm>
          <a:prstGeom prst="line">
            <a:avLst/>
          </a:prstGeom>
          <a:noFill/>
          <a:ln w="6350" cap="flat" cmpd="sng" algn="ctr">
            <a:solidFill>
              <a:srgbClr val="5B9BD5"/>
            </a:solidFill>
            <a:prstDash val="solid"/>
            <a:miter lim="800000"/>
          </a:ln>
          <a:effectLst/>
        </p:spPr>
      </p:cxnSp>
      <p:sp>
        <p:nvSpPr>
          <p:cNvPr id="444" name="Hexagon 443"/>
          <p:cNvSpPr/>
          <p:nvPr/>
        </p:nvSpPr>
        <p:spPr>
          <a:xfrm>
            <a:off x="4220717"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5" name="Hexagon 444"/>
          <p:cNvSpPr/>
          <p:nvPr/>
        </p:nvSpPr>
        <p:spPr>
          <a:xfrm>
            <a:off x="4451621"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6" name="Hexagon 445"/>
          <p:cNvSpPr/>
          <p:nvPr/>
        </p:nvSpPr>
        <p:spPr>
          <a:xfrm>
            <a:off x="4220717"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7" name="Hexagon 446"/>
          <p:cNvSpPr/>
          <p:nvPr/>
        </p:nvSpPr>
        <p:spPr>
          <a:xfrm>
            <a:off x="4451621" y="241122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48" name="Straight Connector 447"/>
          <p:cNvCxnSpPr/>
          <p:nvPr/>
        </p:nvCxnSpPr>
        <p:spPr>
          <a:xfrm>
            <a:off x="4358155" y="2399585"/>
            <a:ext cx="230904" cy="135618"/>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358155" y="2128349"/>
            <a:ext cx="230904" cy="13561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585303" y="2258147"/>
            <a:ext cx="230904" cy="135618"/>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585303" y="2399585"/>
            <a:ext cx="230904" cy="13561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585303" y="2269787"/>
            <a:ext cx="33" cy="268561"/>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354432" y="2263967"/>
            <a:ext cx="230870" cy="129799"/>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585303" y="2122528"/>
            <a:ext cx="230904" cy="14725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358138" y="2152965"/>
            <a:ext cx="33" cy="268561"/>
          </a:xfrm>
          <a:prstGeom prst="line">
            <a:avLst/>
          </a:prstGeom>
          <a:noFill/>
          <a:ln w="6350" cap="flat" cmpd="sng" algn="ctr">
            <a:solidFill>
              <a:srgbClr val="5B9BD5"/>
            </a:solidFill>
            <a:prstDash val="solid"/>
            <a:miter lim="800000"/>
          </a:ln>
          <a:effectLst/>
        </p:spPr>
      </p:cxnSp>
      <p:sp>
        <p:nvSpPr>
          <p:cNvPr id="456" name="Hexagon 455"/>
          <p:cNvSpPr/>
          <p:nvPr/>
        </p:nvSpPr>
        <p:spPr>
          <a:xfrm>
            <a:off x="4679671"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7" name="Hexagon 456"/>
          <p:cNvSpPr/>
          <p:nvPr/>
        </p:nvSpPr>
        <p:spPr>
          <a:xfrm>
            <a:off x="4910575"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8" name="Hexagon 457"/>
          <p:cNvSpPr/>
          <p:nvPr/>
        </p:nvSpPr>
        <p:spPr>
          <a:xfrm>
            <a:off x="4679671"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9" name="Hexagon 458"/>
          <p:cNvSpPr/>
          <p:nvPr/>
        </p:nvSpPr>
        <p:spPr>
          <a:xfrm>
            <a:off x="4910575" y="2411226"/>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60" name="Straight Connector 459"/>
          <p:cNvCxnSpPr/>
          <p:nvPr/>
        </p:nvCxnSpPr>
        <p:spPr>
          <a:xfrm>
            <a:off x="4817110" y="2399585"/>
            <a:ext cx="230904" cy="135618"/>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817110" y="2128349"/>
            <a:ext cx="230904" cy="13561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044258" y="2258147"/>
            <a:ext cx="230904" cy="135618"/>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044258" y="2399585"/>
            <a:ext cx="230904" cy="13561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044258" y="2269787"/>
            <a:ext cx="33" cy="268561"/>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813387" y="2263967"/>
            <a:ext cx="230870" cy="129799"/>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044258" y="2122528"/>
            <a:ext cx="230904" cy="14725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817092" y="2152965"/>
            <a:ext cx="33" cy="268561"/>
          </a:xfrm>
          <a:prstGeom prst="line">
            <a:avLst/>
          </a:prstGeom>
          <a:noFill/>
          <a:ln w="6350" cap="flat" cmpd="sng" algn="ctr">
            <a:solidFill>
              <a:srgbClr val="5B9BD5"/>
            </a:solidFill>
            <a:prstDash val="solid"/>
            <a:miter lim="800000"/>
          </a:ln>
          <a:effectLst/>
        </p:spPr>
      </p:cxnSp>
      <p:sp>
        <p:nvSpPr>
          <p:cNvPr id="468" name="Hexagon 467"/>
          <p:cNvSpPr/>
          <p:nvPr/>
        </p:nvSpPr>
        <p:spPr>
          <a:xfrm>
            <a:off x="5141112"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69" name="Hexagon 468"/>
          <p:cNvSpPr/>
          <p:nvPr/>
        </p:nvSpPr>
        <p:spPr>
          <a:xfrm>
            <a:off x="5372016"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70" name="Hexagon 469"/>
          <p:cNvSpPr/>
          <p:nvPr/>
        </p:nvSpPr>
        <p:spPr>
          <a:xfrm>
            <a:off x="5141112"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71" name="Hexagon 470"/>
          <p:cNvSpPr/>
          <p:nvPr/>
        </p:nvSpPr>
        <p:spPr>
          <a:xfrm>
            <a:off x="5372016"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72" name="Straight Connector 471"/>
          <p:cNvCxnSpPr/>
          <p:nvPr/>
        </p:nvCxnSpPr>
        <p:spPr>
          <a:xfrm>
            <a:off x="5278551" y="2399585"/>
            <a:ext cx="230904" cy="135618"/>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278551" y="2128349"/>
            <a:ext cx="230904" cy="13561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501542" y="2258147"/>
            <a:ext cx="230904" cy="135618"/>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501542" y="2399585"/>
            <a:ext cx="230904" cy="13561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505699" y="2269787"/>
            <a:ext cx="33" cy="268561"/>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274828" y="2263967"/>
            <a:ext cx="230870" cy="129799"/>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501542" y="2122528"/>
            <a:ext cx="230904" cy="14725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278533" y="2152965"/>
            <a:ext cx="33" cy="268561"/>
          </a:xfrm>
          <a:prstGeom prst="line">
            <a:avLst/>
          </a:prstGeom>
          <a:noFill/>
          <a:ln w="6350" cap="flat" cmpd="sng" algn="ctr">
            <a:solidFill>
              <a:srgbClr val="5B9BD5"/>
            </a:solidFill>
            <a:prstDash val="solid"/>
            <a:miter lim="800000"/>
          </a:ln>
          <a:effectLst/>
        </p:spPr>
      </p:cxnSp>
      <p:sp>
        <p:nvSpPr>
          <p:cNvPr id="480" name="Hexagon 479"/>
          <p:cNvSpPr/>
          <p:nvPr/>
        </p:nvSpPr>
        <p:spPr>
          <a:xfrm>
            <a:off x="5600551" y="2004372"/>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1" name="Hexagon 480"/>
          <p:cNvSpPr/>
          <p:nvPr/>
        </p:nvSpPr>
        <p:spPr>
          <a:xfrm>
            <a:off x="5831455"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2" name="Hexagon 481"/>
          <p:cNvSpPr/>
          <p:nvPr/>
        </p:nvSpPr>
        <p:spPr>
          <a:xfrm>
            <a:off x="5600551"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3" name="Hexagon 482"/>
          <p:cNvSpPr/>
          <p:nvPr/>
        </p:nvSpPr>
        <p:spPr>
          <a:xfrm>
            <a:off x="5831455"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84" name="Straight Connector 483"/>
          <p:cNvCxnSpPr/>
          <p:nvPr/>
        </p:nvCxnSpPr>
        <p:spPr>
          <a:xfrm>
            <a:off x="5737990" y="2399585"/>
            <a:ext cx="230904" cy="135618"/>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737990" y="2128349"/>
            <a:ext cx="230904" cy="135618"/>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965137" y="2258147"/>
            <a:ext cx="230904" cy="135618"/>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965137" y="2399585"/>
            <a:ext cx="230904" cy="135618"/>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965138" y="2269787"/>
            <a:ext cx="33" cy="268561"/>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734267" y="2263967"/>
            <a:ext cx="230870" cy="129799"/>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965137" y="2122528"/>
            <a:ext cx="230904" cy="14725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737972" y="2152965"/>
            <a:ext cx="33" cy="268561"/>
          </a:xfrm>
          <a:prstGeom prst="line">
            <a:avLst/>
          </a:prstGeom>
          <a:noFill/>
          <a:ln w="6350" cap="flat" cmpd="sng" algn="ctr">
            <a:solidFill>
              <a:srgbClr val="5B9BD5"/>
            </a:solidFill>
            <a:prstDash val="solid"/>
            <a:miter lim="800000"/>
          </a:ln>
          <a:effectLst/>
        </p:spPr>
      </p:cxnSp>
      <p:sp>
        <p:nvSpPr>
          <p:cNvPr id="492" name="Hexagon 491"/>
          <p:cNvSpPr/>
          <p:nvPr/>
        </p:nvSpPr>
        <p:spPr>
          <a:xfrm>
            <a:off x="6059506"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3" name="Hexagon 492"/>
          <p:cNvSpPr/>
          <p:nvPr/>
        </p:nvSpPr>
        <p:spPr>
          <a:xfrm>
            <a:off x="6290410"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4" name="Hexagon 493"/>
          <p:cNvSpPr/>
          <p:nvPr/>
        </p:nvSpPr>
        <p:spPr>
          <a:xfrm>
            <a:off x="6059506"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5" name="Hexagon 494"/>
          <p:cNvSpPr/>
          <p:nvPr/>
        </p:nvSpPr>
        <p:spPr>
          <a:xfrm>
            <a:off x="6290410"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96" name="Straight Connector 495"/>
          <p:cNvCxnSpPr/>
          <p:nvPr/>
        </p:nvCxnSpPr>
        <p:spPr>
          <a:xfrm>
            <a:off x="6196944" y="2399585"/>
            <a:ext cx="230904" cy="135618"/>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196944" y="2132898"/>
            <a:ext cx="230904" cy="135618"/>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424092" y="2258147"/>
            <a:ext cx="230904" cy="135618"/>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424092" y="2399585"/>
            <a:ext cx="230904" cy="135618"/>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424092" y="2269787"/>
            <a:ext cx="33" cy="268561"/>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193221" y="2263967"/>
            <a:ext cx="230870" cy="129799"/>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424092" y="2122528"/>
            <a:ext cx="230904" cy="14725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196927" y="2152965"/>
            <a:ext cx="33" cy="268561"/>
          </a:xfrm>
          <a:prstGeom prst="line">
            <a:avLst/>
          </a:prstGeom>
          <a:noFill/>
          <a:ln w="6350" cap="flat" cmpd="sng" algn="ctr">
            <a:solidFill>
              <a:srgbClr val="5B9BD5"/>
            </a:solidFill>
            <a:prstDash val="solid"/>
            <a:miter lim="800000"/>
          </a:ln>
          <a:effectLst/>
        </p:spPr>
      </p:cxnSp>
      <p:sp>
        <p:nvSpPr>
          <p:cNvPr id="504" name="Hexagon 503"/>
          <p:cNvSpPr/>
          <p:nvPr/>
        </p:nvSpPr>
        <p:spPr>
          <a:xfrm>
            <a:off x="6522616"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5" name="Hexagon 504"/>
          <p:cNvSpPr/>
          <p:nvPr/>
        </p:nvSpPr>
        <p:spPr>
          <a:xfrm>
            <a:off x="6753520"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6" name="Hexagon 505"/>
          <p:cNvSpPr/>
          <p:nvPr/>
        </p:nvSpPr>
        <p:spPr>
          <a:xfrm>
            <a:off x="6522616"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7" name="Hexagon 506"/>
          <p:cNvSpPr/>
          <p:nvPr/>
        </p:nvSpPr>
        <p:spPr>
          <a:xfrm>
            <a:off x="6753520"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08" name="Straight Connector 507"/>
          <p:cNvCxnSpPr/>
          <p:nvPr/>
        </p:nvCxnSpPr>
        <p:spPr>
          <a:xfrm>
            <a:off x="6660054" y="2399585"/>
            <a:ext cx="230904" cy="135618"/>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660054" y="2128349"/>
            <a:ext cx="230904" cy="135618"/>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87202" y="2258147"/>
            <a:ext cx="230904" cy="135618"/>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887202" y="2399585"/>
            <a:ext cx="230904" cy="135618"/>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887202" y="2269787"/>
            <a:ext cx="33" cy="268561"/>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656331" y="2263967"/>
            <a:ext cx="230870" cy="129799"/>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887202" y="2122528"/>
            <a:ext cx="230904" cy="147257"/>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668347" y="2152965"/>
            <a:ext cx="33" cy="268561"/>
          </a:xfrm>
          <a:prstGeom prst="line">
            <a:avLst/>
          </a:prstGeom>
          <a:noFill/>
          <a:ln w="6350" cap="flat" cmpd="sng" algn="ctr">
            <a:solidFill>
              <a:srgbClr val="5B9BD5"/>
            </a:solidFill>
            <a:prstDash val="solid"/>
            <a:miter lim="800000"/>
          </a:ln>
          <a:effectLst/>
        </p:spPr>
      </p:cxnSp>
      <p:sp>
        <p:nvSpPr>
          <p:cNvPr id="516" name="Hexagon 515"/>
          <p:cNvSpPr/>
          <p:nvPr/>
        </p:nvSpPr>
        <p:spPr>
          <a:xfrm>
            <a:off x="6984056"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7" name="Hexagon 516"/>
          <p:cNvSpPr/>
          <p:nvPr/>
        </p:nvSpPr>
        <p:spPr>
          <a:xfrm>
            <a:off x="7214961"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8" name="Hexagon 517"/>
          <p:cNvSpPr/>
          <p:nvPr/>
        </p:nvSpPr>
        <p:spPr>
          <a:xfrm>
            <a:off x="6984056"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9" name="Hexagon 518"/>
          <p:cNvSpPr/>
          <p:nvPr/>
        </p:nvSpPr>
        <p:spPr>
          <a:xfrm>
            <a:off x="7214961"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20" name="Straight Connector 519"/>
          <p:cNvCxnSpPr/>
          <p:nvPr/>
        </p:nvCxnSpPr>
        <p:spPr>
          <a:xfrm>
            <a:off x="7121495" y="2399585"/>
            <a:ext cx="230904" cy="135618"/>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7121495" y="2128349"/>
            <a:ext cx="230904" cy="135618"/>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352314" y="2258147"/>
            <a:ext cx="230904" cy="135618"/>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352314" y="2399585"/>
            <a:ext cx="230904" cy="135618"/>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348643" y="2269787"/>
            <a:ext cx="33" cy="268561"/>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7117772" y="2263967"/>
            <a:ext cx="230870" cy="129799"/>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352314" y="2122528"/>
            <a:ext cx="230904" cy="147257"/>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7121477" y="2152965"/>
            <a:ext cx="33" cy="268561"/>
          </a:xfrm>
          <a:prstGeom prst="line">
            <a:avLst/>
          </a:prstGeom>
          <a:noFill/>
          <a:ln w="6350" cap="flat" cmpd="sng" algn="ctr">
            <a:solidFill>
              <a:srgbClr val="5B9BD5"/>
            </a:solidFill>
            <a:prstDash val="solid"/>
            <a:miter lim="800000"/>
          </a:ln>
          <a:effectLst/>
        </p:spPr>
      </p:cxnSp>
      <p:sp>
        <p:nvSpPr>
          <p:cNvPr id="528" name="Hexagon 527"/>
          <p:cNvSpPr/>
          <p:nvPr/>
        </p:nvSpPr>
        <p:spPr>
          <a:xfrm>
            <a:off x="7446683" y="20089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29" name="Hexagon 528"/>
          <p:cNvSpPr/>
          <p:nvPr/>
        </p:nvSpPr>
        <p:spPr>
          <a:xfrm>
            <a:off x="7677587" y="213999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30" name="Hexagon 529"/>
          <p:cNvSpPr/>
          <p:nvPr/>
        </p:nvSpPr>
        <p:spPr>
          <a:xfrm>
            <a:off x="7446683" y="2275608"/>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31" name="Hexagon 530"/>
          <p:cNvSpPr/>
          <p:nvPr/>
        </p:nvSpPr>
        <p:spPr>
          <a:xfrm>
            <a:off x="7677587" y="2406677"/>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32" name="Straight Connector 531"/>
          <p:cNvCxnSpPr/>
          <p:nvPr/>
        </p:nvCxnSpPr>
        <p:spPr>
          <a:xfrm>
            <a:off x="7584121" y="2399585"/>
            <a:ext cx="230904" cy="135618"/>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584121" y="2128349"/>
            <a:ext cx="230904" cy="135618"/>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807598" y="2258147"/>
            <a:ext cx="230904" cy="135618"/>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807598" y="2399585"/>
            <a:ext cx="230904" cy="135618"/>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807598" y="2269787"/>
            <a:ext cx="33" cy="268561"/>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580398" y="2263967"/>
            <a:ext cx="230870" cy="129799"/>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807598" y="2122528"/>
            <a:ext cx="230904" cy="147257"/>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584104" y="2152965"/>
            <a:ext cx="33" cy="268561"/>
          </a:xfrm>
          <a:prstGeom prst="line">
            <a:avLst/>
          </a:prstGeom>
          <a:noFill/>
          <a:ln w="6350" cap="flat" cmpd="sng" algn="ctr">
            <a:solidFill>
              <a:srgbClr val="5B9BD5"/>
            </a:solidFill>
            <a:prstDash val="solid"/>
            <a:miter lim="800000"/>
          </a:ln>
          <a:effectLst/>
        </p:spPr>
      </p:cxnSp>
      <p:sp>
        <p:nvSpPr>
          <p:cNvPr id="540" name="Hexagon 539"/>
          <p:cNvSpPr/>
          <p:nvPr/>
        </p:nvSpPr>
        <p:spPr>
          <a:xfrm>
            <a:off x="7907244"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1" name="Hexagon 540"/>
          <p:cNvSpPr/>
          <p:nvPr/>
        </p:nvSpPr>
        <p:spPr>
          <a:xfrm>
            <a:off x="8138148"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2" name="Hexagon 541"/>
          <p:cNvSpPr/>
          <p:nvPr/>
        </p:nvSpPr>
        <p:spPr>
          <a:xfrm>
            <a:off x="7907244"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3" name="Hexagon 542"/>
          <p:cNvSpPr/>
          <p:nvPr/>
        </p:nvSpPr>
        <p:spPr>
          <a:xfrm>
            <a:off x="8138148"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44" name="Straight Connector 543"/>
          <p:cNvCxnSpPr/>
          <p:nvPr/>
        </p:nvCxnSpPr>
        <p:spPr>
          <a:xfrm>
            <a:off x="8044682" y="2403129"/>
            <a:ext cx="230904" cy="135618"/>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8044682" y="2131892"/>
            <a:ext cx="230904" cy="135618"/>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8271830" y="2261692"/>
            <a:ext cx="230904" cy="135618"/>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8271830" y="2403129"/>
            <a:ext cx="230904" cy="135618"/>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8271831" y="2273331"/>
            <a:ext cx="33" cy="268561"/>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8040959" y="2267510"/>
            <a:ext cx="230870" cy="129799"/>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8271830" y="2126072"/>
            <a:ext cx="230904" cy="147257"/>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8044665" y="2161057"/>
            <a:ext cx="33" cy="268561"/>
          </a:xfrm>
          <a:prstGeom prst="line">
            <a:avLst/>
          </a:prstGeom>
          <a:noFill/>
          <a:ln w="6350" cap="flat" cmpd="sng" algn="ctr">
            <a:solidFill>
              <a:srgbClr val="5B9BD5"/>
            </a:solidFill>
            <a:prstDash val="solid"/>
            <a:miter lim="800000"/>
          </a:ln>
          <a:effectLst/>
        </p:spPr>
      </p:cxnSp>
      <p:sp>
        <p:nvSpPr>
          <p:cNvPr id="552" name="Hexagon 551"/>
          <p:cNvSpPr/>
          <p:nvPr/>
        </p:nvSpPr>
        <p:spPr>
          <a:xfrm>
            <a:off x="8366198"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3" name="Hexagon 552"/>
          <p:cNvSpPr/>
          <p:nvPr/>
        </p:nvSpPr>
        <p:spPr>
          <a:xfrm>
            <a:off x="8593431"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4" name="Hexagon 553"/>
          <p:cNvSpPr/>
          <p:nvPr/>
        </p:nvSpPr>
        <p:spPr>
          <a:xfrm>
            <a:off x="8366198"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5" name="Hexagon 554"/>
          <p:cNvSpPr/>
          <p:nvPr/>
        </p:nvSpPr>
        <p:spPr>
          <a:xfrm>
            <a:off x="8593431"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56" name="Straight Connector 555"/>
          <p:cNvCxnSpPr/>
          <p:nvPr/>
        </p:nvCxnSpPr>
        <p:spPr>
          <a:xfrm>
            <a:off x="8503637" y="2403129"/>
            <a:ext cx="230904" cy="135618"/>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503637" y="2131892"/>
            <a:ext cx="230904" cy="135618"/>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727113" y="2261692"/>
            <a:ext cx="230904" cy="135618"/>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727113" y="2403129"/>
            <a:ext cx="230904" cy="135618"/>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727113" y="2273331"/>
            <a:ext cx="33" cy="268561"/>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499914" y="2267510"/>
            <a:ext cx="230870" cy="129799"/>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727113" y="2126072"/>
            <a:ext cx="230904" cy="147257"/>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503619" y="2156510"/>
            <a:ext cx="33" cy="268561"/>
          </a:xfrm>
          <a:prstGeom prst="line">
            <a:avLst/>
          </a:prstGeom>
          <a:noFill/>
          <a:ln w="6350" cap="flat" cmpd="sng" algn="ctr">
            <a:solidFill>
              <a:srgbClr val="5B9BD5"/>
            </a:solidFill>
            <a:prstDash val="solid"/>
            <a:miter lim="800000"/>
          </a:ln>
          <a:effectLst/>
        </p:spPr>
      </p:cxnSp>
      <p:sp>
        <p:nvSpPr>
          <p:cNvPr id="564" name="Hexagon 563"/>
          <p:cNvSpPr/>
          <p:nvPr/>
        </p:nvSpPr>
        <p:spPr>
          <a:xfrm>
            <a:off x="8823967"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5" name="Hexagon 564"/>
          <p:cNvSpPr/>
          <p:nvPr/>
        </p:nvSpPr>
        <p:spPr>
          <a:xfrm>
            <a:off x="9051200"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6" name="Hexagon 565"/>
          <p:cNvSpPr/>
          <p:nvPr/>
        </p:nvSpPr>
        <p:spPr>
          <a:xfrm>
            <a:off x="8823967"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7" name="Hexagon 566"/>
          <p:cNvSpPr/>
          <p:nvPr/>
        </p:nvSpPr>
        <p:spPr>
          <a:xfrm>
            <a:off x="9051200"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68" name="Straight Connector 567"/>
          <p:cNvCxnSpPr/>
          <p:nvPr/>
        </p:nvCxnSpPr>
        <p:spPr>
          <a:xfrm>
            <a:off x="8961406" y="2403129"/>
            <a:ext cx="230904" cy="135618"/>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961406" y="2131892"/>
            <a:ext cx="230904" cy="135618"/>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9172416" y="2261692"/>
            <a:ext cx="230904" cy="135618"/>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9172416" y="2403129"/>
            <a:ext cx="230904" cy="135618"/>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9184882" y="2273331"/>
            <a:ext cx="33" cy="268561"/>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957683" y="2267510"/>
            <a:ext cx="230870" cy="129799"/>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9172416" y="2126072"/>
            <a:ext cx="230904" cy="147257"/>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961388" y="2156510"/>
            <a:ext cx="33" cy="268561"/>
          </a:xfrm>
          <a:prstGeom prst="line">
            <a:avLst/>
          </a:prstGeom>
          <a:noFill/>
          <a:ln w="6350" cap="flat" cmpd="sng" algn="ctr">
            <a:solidFill>
              <a:srgbClr val="5B9BD5"/>
            </a:solidFill>
            <a:prstDash val="solid"/>
            <a:miter lim="800000"/>
          </a:ln>
          <a:effectLst/>
        </p:spPr>
      </p:cxnSp>
      <p:sp>
        <p:nvSpPr>
          <p:cNvPr id="576" name="Hexagon 575"/>
          <p:cNvSpPr/>
          <p:nvPr/>
        </p:nvSpPr>
        <p:spPr>
          <a:xfrm>
            <a:off x="9276547"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7" name="Hexagon 576"/>
          <p:cNvSpPr/>
          <p:nvPr/>
        </p:nvSpPr>
        <p:spPr>
          <a:xfrm>
            <a:off x="9507452"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8" name="Hexagon 577"/>
          <p:cNvSpPr/>
          <p:nvPr/>
        </p:nvSpPr>
        <p:spPr>
          <a:xfrm>
            <a:off x="9276547"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9" name="Hexagon 578"/>
          <p:cNvSpPr/>
          <p:nvPr/>
        </p:nvSpPr>
        <p:spPr>
          <a:xfrm>
            <a:off x="9507452"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80" name="Straight Connector 579"/>
          <p:cNvCxnSpPr/>
          <p:nvPr/>
        </p:nvCxnSpPr>
        <p:spPr>
          <a:xfrm>
            <a:off x="9413986" y="2403129"/>
            <a:ext cx="230904" cy="135618"/>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9413986" y="2131892"/>
            <a:ext cx="230904" cy="135618"/>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641133" y="2261692"/>
            <a:ext cx="230904" cy="135618"/>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641133" y="2403129"/>
            <a:ext cx="230904" cy="135618"/>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641134" y="2273331"/>
            <a:ext cx="33" cy="268561"/>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9410263" y="2267510"/>
            <a:ext cx="230870" cy="129799"/>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641133" y="2126072"/>
            <a:ext cx="230904" cy="147257"/>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9413968" y="2156510"/>
            <a:ext cx="33" cy="268561"/>
          </a:xfrm>
          <a:prstGeom prst="line">
            <a:avLst/>
          </a:prstGeom>
          <a:noFill/>
          <a:ln w="6350" cap="flat" cmpd="sng" algn="ctr">
            <a:solidFill>
              <a:srgbClr val="5B9BD5"/>
            </a:solidFill>
            <a:prstDash val="solid"/>
            <a:miter lim="800000"/>
          </a:ln>
          <a:effectLst/>
        </p:spPr>
      </p:cxnSp>
      <p:sp>
        <p:nvSpPr>
          <p:cNvPr id="588" name="Hexagon 587"/>
          <p:cNvSpPr/>
          <p:nvPr/>
        </p:nvSpPr>
        <p:spPr>
          <a:xfrm>
            <a:off x="9735502"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89" name="Hexagon 588"/>
          <p:cNvSpPr/>
          <p:nvPr/>
        </p:nvSpPr>
        <p:spPr>
          <a:xfrm>
            <a:off x="9966406"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90" name="Hexagon 589"/>
          <p:cNvSpPr/>
          <p:nvPr/>
        </p:nvSpPr>
        <p:spPr>
          <a:xfrm>
            <a:off x="9735502"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91" name="Hexagon 590"/>
          <p:cNvSpPr/>
          <p:nvPr/>
        </p:nvSpPr>
        <p:spPr>
          <a:xfrm>
            <a:off x="9966406"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92" name="Straight Connector 591"/>
          <p:cNvCxnSpPr/>
          <p:nvPr/>
        </p:nvCxnSpPr>
        <p:spPr>
          <a:xfrm>
            <a:off x="9872941" y="2403129"/>
            <a:ext cx="230904" cy="135618"/>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872941" y="2131892"/>
            <a:ext cx="230904" cy="135618"/>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10100089" y="2261692"/>
            <a:ext cx="230904" cy="135618"/>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10100089" y="2403129"/>
            <a:ext cx="230904" cy="135618"/>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10100089" y="2273331"/>
            <a:ext cx="33" cy="268561"/>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869218" y="2267510"/>
            <a:ext cx="230870" cy="129799"/>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10100089" y="2126072"/>
            <a:ext cx="230904" cy="147257"/>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872923" y="2161057"/>
            <a:ext cx="33" cy="268561"/>
          </a:xfrm>
          <a:prstGeom prst="line">
            <a:avLst/>
          </a:prstGeom>
          <a:noFill/>
          <a:ln w="6350" cap="flat" cmpd="sng" algn="ctr">
            <a:solidFill>
              <a:srgbClr val="5B9BD5"/>
            </a:solidFill>
            <a:prstDash val="solid"/>
            <a:miter lim="800000"/>
          </a:ln>
          <a:effectLst/>
        </p:spPr>
      </p:cxnSp>
      <p:sp>
        <p:nvSpPr>
          <p:cNvPr id="600" name="Hexagon 599"/>
          <p:cNvSpPr/>
          <p:nvPr/>
        </p:nvSpPr>
        <p:spPr>
          <a:xfrm>
            <a:off x="10198612"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1" name="Hexagon 600"/>
          <p:cNvSpPr/>
          <p:nvPr/>
        </p:nvSpPr>
        <p:spPr>
          <a:xfrm>
            <a:off x="10429516"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2" name="Hexagon 601"/>
          <p:cNvSpPr/>
          <p:nvPr/>
        </p:nvSpPr>
        <p:spPr>
          <a:xfrm>
            <a:off x="10198612"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3" name="Hexagon 602"/>
          <p:cNvSpPr/>
          <p:nvPr/>
        </p:nvSpPr>
        <p:spPr>
          <a:xfrm>
            <a:off x="10429516"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04" name="Straight Connector 603"/>
          <p:cNvCxnSpPr/>
          <p:nvPr/>
        </p:nvCxnSpPr>
        <p:spPr>
          <a:xfrm>
            <a:off x="10336051" y="2403129"/>
            <a:ext cx="230904" cy="135618"/>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10336051" y="2131892"/>
            <a:ext cx="230904" cy="135618"/>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10563199" y="2261692"/>
            <a:ext cx="230904" cy="135618"/>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10563199" y="2403129"/>
            <a:ext cx="230904" cy="135618"/>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10563199" y="2273331"/>
            <a:ext cx="33" cy="268561"/>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10332328" y="2267510"/>
            <a:ext cx="230870" cy="129799"/>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10563199" y="2126072"/>
            <a:ext cx="230904" cy="147257"/>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10336033" y="2161057"/>
            <a:ext cx="33" cy="268561"/>
          </a:xfrm>
          <a:prstGeom prst="line">
            <a:avLst/>
          </a:prstGeom>
          <a:noFill/>
          <a:ln w="6350" cap="flat" cmpd="sng" algn="ctr">
            <a:solidFill>
              <a:srgbClr val="5B9BD5"/>
            </a:solidFill>
            <a:prstDash val="solid"/>
            <a:miter lim="800000"/>
          </a:ln>
          <a:effectLst/>
        </p:spPr>
      </p:cxnSp>
      <p:sp>
        <p:nvSpPr>
          <p:cNvPr id="612" name="Hexagon 611"/>
          <p:cNvSpPr/>
          <p:nvPr/>
        </p:nvSpPr>
        <p:spPr>
          <a:xfrm>
            <a:off x="10660053"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3" name="Hexagon 612"/>
          <p:cNvSpPr/>
          <p:nvPr/>
        </p:nvSpPr>
        <p:spPr>
          <a:xfrm>
            <a:off x="10890957"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4" name="Hexagon 613"/>
          <p:cNvSpPr/>
          <p:nvPr/>
        </p:nvSpPr>
        <p:spPr>
          <a:xfrm>
            <a:off x="10660053"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5" name="Hexagon 614"/>
          <p:cNvSpPr/>
          <p:nvPr/>
        </p:nvSpPr>
        <p:spPr>
          <a:xfrm>
            <a:off x="10890957"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16" name="Straight Connector 615"/>
          <p:cNvCxnSpPr/>
          <p:nvPr/>
        </p:nvCxnSpPr>
        <p:spPr>
          <a:xfrm>
            <a:off x="10797491" y="2403129"/>
            <a:ext cx="230904" cy="135618"/>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797491" y="2131892"/>
            <a:ext cx="230904" cy="135618"/>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1024639" y="2261692"/>
            <a:ext cx="230904" cy="135618"/>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1024639" y="2403129"/>
            <a:ext cx="230904" cy="135618"/>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1024639" y="2273331"/>
            <a:ext cx="33" cy="268561"/>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793768" y="2267510"/>
            <a:ext cx="230870" cy="129799"/>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1024639" y="2126072"/>
            <a:ext cx="230904" cy="147257"/>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797474" y="2156510"/>
            <a:ext cx="33" cy="268561"/>
          </a:xfrm>
          <a:prstGeom prst="line">
            <a:avLst/>
          </a:prstGeom>
          <a:noFill/>
          <a:ln w="6350" cap="flat" cmpd="sng" algn="ctr">
            <a:solidFill>
              <a:srgbClr val="5B9BD5"/>
            </a:solidFill>
            <a:prstDash val="solid"/>
            <a:miter lim="800000"/>
          </a:ln>
          <a:effectLst/>
        </p:spPr>
      </p:cxnSp>
      <p:sp>
        <p:nvSpPr>
          <p:cNvPr id="624" name="Hexagon 623"/>
          <p:cNvSpPr/>
          <p:nvPr/>
        </p:nvSpPr>
        <p:spPr>
          <a:xfrm>
            <a:off x="11119007" y="201246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5" name="Hexagon 624"/>
          <p:cNvSpPr/>
          <p:nvPr/>
        </p:nvSpPr>
        <p:spPr>
          <a:xfrm>
            <a:off x="11349912" y="2143534"/>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6" name="Hexagon 625"/>
          <p:cNvSpPr/>
          <p:nvPr/>
        </p:nvSpPr>
        <p:spPr>
          <a:xfrm>
            <a:off x="11119007" y="2279151"/>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7" name="Hexagon 626"/>
          <p:cNvSpPr/>
          <p:nvPr/>
        </p:nvSpPr>
        <p:spPr>
          <a:xfrm>
            <a:off x="11349912" y="2410220"/>
            <a:ext cx="274875" cy="247956"/>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28" name="Straight Connector 627"/>
          <p:cNvCxnSpPr/>
          <p:nvPr/>
        </p:nvCxnSpPr>
        <p:spPr>
          <a:xfrm>
            <a:off x="11256446" y="2403129"/>
            <a:ext cx="230904" cy="135618"/>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1256446" y="2131892"/>
            <a:ext cx="230904" cy="135618"/>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1483594" y="2273331"/>
            <a:ext cx="33" cy="268561"/>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1252723" y="2267510"/>
            <a:ext cx="230870" cy="129799"/>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1256428" y="2156510"/>
            <a:ext cx="33" cy="268561"/>
          </a:xfrm>
          <a:prstGeom prst="line">
            <a:avLst/>
          </a:prstGeom>
          <a:noFill/>
          <a:ln w="6350" cap="flat" cmpd="sng" algn="ctr">
            <a:solidFill>
              <a:srgbClr val="5B9BD5"/>
            </a:solidFill>
            <a:prstDash val="solid"/>
            <a:miter lim="800000"/>
          </a:ln>
          <a:effectLst/>
        </p:spPr>
      </p:cxnSp>
      <p:sp>
        <p:nvSpPr>
          <p:cNvPr id="657" name="TextBox 656"/>
          <p:cNvSpPr txBox="1"/>
          <p:nvPr/>
        </p:nvSpPr>
        <p:spPr>
          <a:xfrm>
            <a:off x="3112620" y="2050733"/>
            <a:ext cx="7597963" cy="533636"/>
          </a:xfrm>
          <a:prstGeom prst="rect">
            <a:avLst/>
          </a:prstGeom>
          <a:noFill/>
        </p:spPr>
        <p:txBody>
          <a:bodyPr wrap="square" rtlCol="0">
            <a:spAutoFit/>
          </a:bodyPr>
          <a:lstStyle/>
          <a:p>
            <a:pPr defTabSz="914224"/>
            <a:r>
              <a:rPr lang="en-US" sz="2800" b="1" dirty="0">
                <a:solidFill>
                  <a:srgbClr val="FFFFFF"/>
                </a:solidFill>
                <a:latin typeface="Segoe UI Light"/>
                <a:ea typeface="Segoe UI Black" panose="020B0A02040204020203" pitchFamily="34" charset="0"/>
                <a:cs typeface="Segoe UI Semibold" panose="020B0702040204020203" pitchFamily="34" charset="0"/>
              </a:rPr>
              <a:t>Applications composed of </a:t>
            </a:r>
            <a:r>
              <a:rPr lang="en-US" sz="2800" b="1" dirty="0" err="1">
                <a:solidFill>
                  <a:srgbClr val="FFFFFF"/>
                </a:solidFill>
                <a:latin typeface="Segoe UI Light"/>
                <a:ea typeface="Segoe UI Black" panose="020B0A02040204020203" pitchFamily="34" charset="0"/>
                <a:cs typeface="Segoe UI Semibold" panose="020B0702040204020203" pitchFamily="34" charset="0"/>
              </a:rPr>
              <a:t>microservices</a:t>
            </a:r>
            <a:endParaRPr lang="en-US" sz="2800" b="1" dirty="0">
              <a:solidFill>
                <a:srgbClr val="FFFFFF"/>
              </a:solidFill>
              <a:latin typeface="Segoe UI Light"/>
              <a:ea typeface="Segoe UI Black" panose="020B0A02040204020203" pitchFamily="34" charset="0"/>
              <a:cs typeface="Segoe UI Semibold" panose="020B0702040204020203" pitchFamily="34" charset="0"/>
            </a:endParaRPr>
          </a:p>
        </p:txBody>
      </p:sp>
      <p:sp>
        <p:nvSpPr>
          <p:cNvPr id="658" name="Rectangle 657"/>
          <p:cNvSpPr/>
          <p:nvPr/>
        </p:nvSpPr>
        <p:spPr>
          <a:xfrm>
            <a:off x="508893" y="3827983"/>
            <a:ext cx="11101226" cy="1045040"/>
          </a:xfrm>
          <a:prstGeom prst="rect">
            <a:avLst/>
          </a:prstGeom>
          <a:solidFill>
            <a:srgbClr val="662E93"/>
          </a:solidFill>
          <a:ln w="12700" cap="flat" cmpd="sng" algn="ctr">
            <a:noFill/>
            <a:prstDash val="solid"/>
            <a:miter lim="800000"/>
          </a:ln>
          <a:effectLst/>
        </p:spPr>
        <p:txBody>
          <a:bodyPr rtlCol="0" anchor="ctr"/>
          <a:lstStyle/>
          <a:p>
            <a:pPr algn="ctr" defTabSz="914224">
              <a:defRPr/>
            </a:pPr>
            <a:endParaRPr lang="en-US" b="1" kern="0">
              <a:solidFill>
                <a:srgbClr val="FFFFFF"/>
              </a:solidFill>
              <a:latin typeface="Calibri" panose="020F0502020204030204"/>
            </a:endParaRPr>
          </a:p>
        </p:txBody>
      </p:sp>
      <p:sp>
        <p:nvSpPr>
          <p:cNvPr id="659" name="TextBox 658"/>
          <p:cNvSpPr txBox="1"/>
          <p:nvPr/>
        </p:nvSpPr>
        <p:spPr>
          <a:xfrm>
            <a:off x="592939" y="3945425"/>
            <a:ext cx="1228076" cy="282383"/>
          </a:xfrm>
          <a:prstGeom prst="rect">
            <a:avLst/>
          </a:prstGeom>
          <a:noFill/>
        </p:spPr>
        <p:txBody>
          <a:bodyPr wrap="square" rtlCol="0">
            <a:spAutoFit/>
          </a:bodyPr>
          <a:lstStyle/>
          <a:p>
            <a:pPr defTabSz="914224"/>
            <a:r>
              <a:rPr lang="en-US" sz="1199" b="1" dirty="0">
                <a:solidFill>
                  <a:srgbClr val="FFFFFF"/>
                </a:solidFill>
                <a:latin typeface="Segoe UI Light"/>
              </a:rPr>
              <a:t>High Availability</a:t>
            </a:r>
          </a:p>
        </p:txBody>
      </p:sp>
      <p:sp>
        <p:nvSpPr>
          <p:cNvPr id="660" name="TextBox 659"/>
          <p:cNvSpPr txBox="1"/>
          <p:nvPr/>
        </p:nvSpPr>
        <p:spPr>
          <a:xfrm>
            <a:off x="2045727" y="4557135"/>
            <a:ext cx="1183193" cy="282383"/>
          </a:xfrm>
          <a:prstGeom prst="rect">
            <a:avLst/>
          </a:prstGeom>
          <a:noFill/>
        </p:spPr>
        <p:txBody>
          <a:bodyPr wrap="square" rtlCol="0">
            <a:spAutoFit/>
          </a:bodyPr>
          <a:lstStyle/>
          <a:p>
            <a:pPr defTabSz="914224"/>
            <a:r>
              <a:rPr lang="en-US" sz="1199" b="1" dirty="0">
                <a:solidFill>
                  <a:srgbClr val="FFFFFF"/>
                </a:solidFill>
                <a:latin typeface="Segoe UI Light"/>
              </a:rPr>
              <a:t>Hyper-Scale</a:t>
            </a:r>
          </a:p>
        </p:txBody>
      </p:sp>
      <p:sp>
        <p:nvSpPr>
          <p:cNvPr id="661" name="TextBox 660"/>
          <p:cNvSpPr txBox="1"/>
          <p:nvPr/>
        </p:nvSpPr>
        <p:spPr>
          <a:xfrm>
            <a:off x="1996961" y="3981802"/>
            <a:ext cx="1403692" cy="282383"/>
          </a:xfrm>
          <a:prstGeom prst="rect">
            <a:avLst/>
          </a:prstGeom>
          <a:noFill/>
        </p:spPr>
        <p:txBody>
          <a:bodyPr wrap="square" rtlCol="0">
            <a:spAutoFit/>
          </a:bodyPr>
          <a:lstStyle/>
          <a:p>
            <a:pPr defTabSz="914224"/>
            <a:r>
              <a:rPr lang="en-US" sz="1199" b="1" dirty="0">
                <a:solidFill>
                  <a:srgbClr val="FFFFFF"/>
                </a:solidFill>
                <a:latin typeface="Segoe UI Light"/>
              </a:rPr>
              <a:t>Hybrid Operations</a:t>
            </a:r>
          </a:p>
        </p:txBody>
      </p:sp>
      <p:sp>
        <p:nvSpPr>
          <p:cNvPr id="662" name="TextBox 661"/>
          <p:cNvSpPr txBox="1"/>
          <p:nvPr/>
        </p:nvSpPr>
        <p:spPr>
          <a:xfrm>
            <a:off x="2557263" y="4293984"/>
            <a:ext cx="1074632" cy="282383"/>
          </a:xfrm>
          <a:prstGeom prst="rect">
            <a:avLst/>
          </a:prstGeom>
          <a:noFill/>
        </p:spPr>
        <p:txBody>
          <a:bodyPr wrap="square" rtlCol="0">
            <a:spAutoFit/>
          </a:bodyPr>
          <a:lstStyle/>
          <a:p>
            <a:pPr defTabSz="914224"/>
            <a:r>
              <a:rPr lang="en-US" sz="1199" b="1" dirty="0">
                <a:solidFill>
                  <a:srgbClr val="FFFFFF"/>
                </a:solidFill>
                <a:latin typeface="Segoe UI Light"/>
              </a:rPr>
              <a:t>High Density</a:t>
            </a:r>
          </a:p>
        </p:txBody>
      </p:sp>
      <p:sp>
        <p:nvSpPr>
          <p:cNvPr id="663" name="TextBox 662"/>
          <p:cNvSpPr txBox="1"/>
          <p:nvPr/>
        </p:nvSpPr>
        <p:spPr>
          <a:xfrm>
            <a:off x="3947929" y="4250882"/>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Rolling Upgrades</a:t>
            </a:r>
          </a:p>
        </p:txBody>
      </p:sp>
      <p:sp>
        <p:nvSpPr>
          <p:cNvPr id="664" name="TextBox 663"/>
          <p:cNvSpPr txBox="1"/>
          <p:nvPr/>
        </p:nvSpPr>
        <p:spPr>
          <a:xfrm>
            <a:off x="5310391" y="4516017"/>
            <a:ext cx="1339043" cy="282383"/>
          </a:xfrm>
          <a:prstGeom prst="rect">
            <a:avLst/>
          </a:prstGeom>
          <a:noFill/>
        </p:spPr>
        <p:txBody>
          <a:bodyPr wrap="square" rtlCol="0">
            <a:spAutoFit/>
          </a:bodyPr>
          <a:lstStyle/>
          <a:p>
            <a:pPr defTabSz="914224"/>
            <a:r>
              <a:rPr lang="en-US" sz="1199" b="1" dirty="0" err="1">
                <a:solidFill>
                  <a:srgbClr val="FFFFFF"/>
                </a:solidFill>
                <a:latin typeface="Segoe UI Light"/>
              </a:rPr>
              <a:t>Stateful</a:t>
            </a:r>
            <a:r>
              <a:rPr lang="en-US" sz="1199" b="1" dirty="0">
                <a:solidFill>
                  <a:srgbClr val="FFFFFF"/>
                </a:solidFill>
                <a:latin typeface="Segoe UI Light"/>
              </a:rPr>
              <a:t> services</a:t>
            </a:r>
          </a:p>
        </p:txBody>
      </p:sp>
      <p:sp>
        <p:nvSpPr>
          <p:cNvPr id="665" name="TextBox 664"/>
          <p:cNvSpPr txBox="1"/>
          <p:nvPr/>
        </p:nvSpPr>
        <p:spPr>
          <a:xfrm>
            <a:off x="5812983" y="4281924"/>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Low Latency</a:t>
            </a:r>
          </a:p>
        </p:txBody>
      </p:sp>
      <p:sp>
        <p:nvSpPr>
          <p:cNvPr id="666" name="TextBox 665"/>
          <p:cNvSpPr txBox="1"/>
          <p:nvPr/>
        </p:nvSpPr>
        <p:spPr>
          <a:xfrm>
            <a:off x="7603971" y="4377610"/>
            <a:ext cx="1339043" cy="470593"/>
          </a:xfrm>
          <a:prstGeom prst="rect">
            <a:avLst/>
          </a:prstGeom>
          <a:noFill/>
        </p:spPr>
        <p:txBody>
          <a:bodyPr wrap="square" rtlCol="0">
            <a:spAutoFit/>
          </a:bodyPr>
          <a:lstStyle/>
          <a:p>
            <a:pPr algn="ctr" defTabSz="914224"/>
            <a:r>
              <a:rPr lang="en-US" sz="1199" b="1" dirty="0">
                <a:solidFill>
                  <a:srgbClr val="FFFFFF"/>
                </a:solidFill>
                <a:latin typeface="Segoe UI Light"/>
              </a:rPr>
              <a:t>Fast startup &amp; shutdown</a:t>
            </a:r>
          </a:p>
        </p:txBody>
      </p:sp>
      <p:sp>
        <p:nvSpPr>
          <p:cNvPr id="667" name="TextBox 666"/>
          <p:cNvSpPr txBox="1"/>
          <p:nvPr/>
        </p:nvSpPr>
        <p:spPr>
          <a:xfrm>
            <a:off x="8557800" y="3861750"/>
            <a:ext cx="1741683" cy="461408"/>
          </a:xfrm>
          <a:prstGeom prst="rect">
            <a:avLst/>
          </a:prstGeom>
          <a:noFill/>
        </p:spPr>
        <p:txBody>
          <a:bodyPr wrap="square" rtlCol="0">
            <a:spAutoFit/>
          </a:bodyPr>
          <a:lstStyle/>
          <a:p>
            <a:pPr defTabSz="914224"/>
            <a:r>
              <a:rPr lang="en-US" sz="1199" b="1" dirty="0">
                <a:solidFill>
                  <a:srgbClr val="FFFFFF"/>
                </a:solidFill>
                <a:latin typeface="Segoe UI Light"/>
              </a:rPr>
              <a:t>Container Orchestration &amp; lifecycle management</a:t>
            </a:r>
          </a:p>
        </p:txBody>
      </p:sp>
      <p:sp>
        <p:nvSpPr>
          <p:cNvPr id="668" name="TextBox 667"/>
          <p:cNvSpPr txBox="1"/>
          <p:nvPr/>
        </p:nvSpPr>
        <p:spPr>
          <a:xfrm>
            <a:off x="10037559" y="4333455"/>
            <a:ext cx="1557015" cy="470593"/>
          </a:xfrm>
          <a:prstGeom prst="rect">
            <a:avLst/>
          </a:prstGeom>
          <a:noFill/>
        </p:spPr>
        <p:txBody>
          <a:bodyPr wrap="square" rtlCol="0">
            <a:spAutoFit/>
          </a:bodyPr>
          <a:lstStyle/>
          <a:p>
            <a:pPr algn="ctr" defTabSz="914224"/>
            <a:r>
              <a:rPr lang="en-US" sz="1199" b="1" dirty="0">
                <a:solidFill>
                  <a:srgbClr val="FFFFFF"/>
                </a:solidFill>
                <a:latin typeface="Segoe UI Light"/>
              </a:rPr>
              <a:t>Replication &amp; Failover</a:t>
            </a:r>
          </a:p>
        </p:txBody>
      </p:sp>
      <p:sp>
        <p:nvSpPr>
          <p:cNvPr id="669" name="TextBox 668"/>
          <p:cNvSpPr txBox="1"/>
          <p:nvPr/>
        </p:nvSpPr>
        <p:spPr>
          <a:xfrm>
            <a:off x="668678" y="4213375"/>
            <a:ext cx="1183193" cy="658805"/>
          </a:xfrm>
          <a:prstGeom prst="rect">
            <a:avLst/>
          </a:prstGeom>
          <a:noFill/>
        </p:spPr>
        <p:txBody>
          <a:bodyPr wrap="square" rtlCol="0">
            <a:spAutoFit/>
          </a:bodyPr>
          <a:lstStyle/>
          <a:p>
            <a:pPr algn="ctr" defTabSz="914224"/>
            <a:r>
              <a:rPr lang="en-US" sz="1199" b="1" dirty="0">
                <a:solidFill>
                  <a:srgbClr val="FFFFFF"/>
                </a:solidFill>
                <a:latin typeface="Segoe UI Light"/>
              </a:rPr>
              <a:t>Simple programming models</a:t>
            </a:r>
          </a:p>
        </p:txBody>
      </p:sp>
      <p:sp>
        <p:nvSpPr>
          <p:cNvPr id="670" name="TextBox 669"/>
          <p:cNvSpPr txBox="1"/>
          <p:nvPr/>
        </p:nvSpPr>
        <p:spPr>
          <a:xfrm>
            <a:off x="8943014" y="4439369"/>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Load balancing</a:t>
            </a:r>
          </a:p>
        </p:txBody>
      </p:sp>
      <p:sp>
        <p:nvSpPr>
          <p:cNvPr id="671" name="TextBox 670"/>
          <p:cNvSpPr txBox="1"/>
          <p:nvPr/>
        </p:nvSpPr>
        <p:spPr>
          <a:xfrm>
            <a:off x="10409557" y="3980364"/>
            <a:ext cx="1403692" cy="282383"/>
          </a:xfrm>
          <a:prstGeom prst="rect">
            <a:avLst/>
          </a:prstGeom>
          <a:noFill/>
        </p:spPr>
        <p:txBody>
          <a:bodyPr wrap="square" rtlCol="0">
            <a:spAutoFit/>
          </a:bodyPr>
          <a:lstStyle/>
          <a:p>
            <a:pPr defTabSz="914224"/>
            <a:r>
              <a:rPr lang="en-US" sz="1199" b="1" dirty="0">
                <a:solidFill>
                  <a:srgbClr val="FFFFFF"/>
                </a:solidFill>
                <a:latin typeface="Segoe UI Light"/>
              </a:rPr>
              <a:t>Self-healing</a:t>
            </a:r>
          </a:p>
        </p:txBody>
      </p:sp>
      <p:sp>
        <p:nvSpPr>
          <p:cNvPr id="672" name="TextBox 671"/>
          <p:cNvSpPr txBox="1"/>
          <p:nvPr/>
        </p:nvSpPr>
        <p:spPr>
          <a:xfrm>
            <a:off x="3530294" y="3942463"/>
            <a:ext cx="1359486" cy="282383"/>
          </a:xfrm>
          <a:prstGeom prst="rect">
            <a:avLst/>
          </a:prstGeom>
          <a:noFill/>
        </p:spPr>
        <p:txBody>
          <a:bodyPr wrap="square" rtlCol="0">
            <a:spAutoFit/>
          </a:bodyPr>
          <a:lstStyle/>
          <a:p>
            <a:pPr defTabSz="914224"/>
            <a:r>
              <a:rPr lang="en-US" sz="1199" b="1" dirty="0">
                <a:solidFill>
                  <a:srgbClr val="FFFFFF"/>
                </a:solidFill>
                <a:latin typeface="Segoe UI Light"/>
              </a:rPr>
              <a:t>Data Partitioning</a:t>
            </a:r>
          </a:p>
        </p:txBody>
      </p:sp>
      <p:sp>
        <p:nvSpPr>
          <p:cNvPr id="673" name="TextBox 672"/>
          <p:cNvSpPr txBox="1"/>
          <p:nvPr/>
        </p:nvSpPr>
        <p:spPr>
          <a:xfrm>
            <a:off x="3585649" y="4562775"/>
            <a:ext cx="1538246" cy="282383"/>
          </a:xfrm>
          <a:prstGeom prst="rect">
            <a:avLst/>
          </a:prstGeom>
          <a:noFill/>
        </p:spPr>
        <p:txBody>
          <a:bodyPr wrap="square" rtlCol="0">
            <a:spAutoFit/>
          </a:bodyPr>
          <a:lstStyle/>
          <a:p>
            <a:pPr defTabSz="914224"/>
            <a:r>
              <a:rPr lang="en-US" sz="1199" b="1" dirty="0">
                <a:solidFill>
                  <a:srgbClr val="FFFFFF"/>
                </a:solidFill>
                <a:latin typeface="Segoe UI Light"/>
              </a:rPr>
              <a:t>Automated Rollback</a:t>
            </a:r>
          </a:p>
        </p:txBody>
      </p:sp>
      <p:sp>
        <p:nvSpPr>
          <p:cNvPr id="674" name="TextBox 673"/>
          <p:cNvSpPr txBox="1"/>
          <p:nvPr/>
        </p:nvSpPr>
        <p:spPr>
          <a:xfrm>
            <a:off x="7334233" y="3881624"/>
            <a:ext cx="1339043" cy="470593"/>
          </a:xfrm>
          <a:prstGeom prst="rect">
            <a:avLst/>
          </a:prstGeom>
          <a:noFill/>
        </p:spPr>
        <p:txBody>
          <a:bodyPr wrap="square" rtlCol="0">
            <a:spAutoFit/>
          </a:bodyPr>
          <a:lstStyle/>
          <a:p>
            <a:pPr algn="ctr" defTabSz="914224"/>
            <a:r>
              <a:rPr lang="en-US" sz="1199" b="1" dirty="0">
                <a:solidFill>
                  <a:srgbClr val="FFFFFF"/>
                </a:solidFill>
                <a:latin typeface="Segoe UI Light"/>
              </a:rPr>
              <a:t>Health Monitoring</a:t>
            </a:r>
          </a:p>
        </p:txBody>
      </p:sp>
      <p:sp>
        <p:nvSpPr>
          <p:cNvPr id="675" name="TextBox 674"/>
          <p:cNvSpPr txBox="1"/>
          <p:nvPr/>
        </p:nvSpPr>
        <p:spPr>
          <a:xfrm>
            <a:off x="6844041" y="4293984"/>
            <a:ext cx="1359486" cy="470593"/>
          </a:xfrm>
          <a:prstGeom prst="rect">
            <a:avLst/>
          </a:prstGeom>
          <a:noFill/>
        </p:spPr>
        <p:txBody>
          <a:bodyPr wrap="square" rtlCol="0">
            <a:spAutoFit/>
          </a:bodyPr>
          <a:lstStyle/>
          <a:p>
            <a:pPr defTabSz="914224"/>
            <a:r>
              <a:rPr lang="en-US" sz="1199" b="1" dirty="0">
                <a:solidFill>
                  <a:srgbClr val="FFFFFF"/>
                </a:solidFill>
                <a:latin typeface="Segoe UI Light"/>
              </a:rPr>
              <a:t>Placement Constraints</a:t>
            </a:r>
          </a:p>
        </p:txBody>
      </p:sp>
      <p:sp>
        <p:nvSpPr>
          <p:cNvPr id="676" name="TextBox 675"/>
          <p:cNvSpPr txBox="1"/>
          <p:nvPr/>
        </p:nvSpPr>
        <p:spPr>
          <a:xfrm>
            <a:off x="5131934" y="3784935"/>
            <a:ext cx="2316952" cy="533636"/>
          </a:xfrm>
          <a:prstGeom prst="rect">
            <a:avLst/>
          </a:prstGeom>
          <a:noFill/>
        </p:spPr>
        <p:txBody>
          <a:bodyPr wrap="square" rtlCol="0">
            <a:spAutoFit/>
          </a:bodyPr>
          <a:lstStyle/>
          <a:p>
            <a:pPr defTabSz="914224"/>
            <a:r>
              <a:rPr lang="en-US" sz="2800" b="1" dirty="0">
                <a:solidFill>
                  <a:srgbClr val="FFFFFF"/>
                </a:solidFill>
                <a:latin typeface="Segoe UI Light"/>
              </a:rPr>
              <a:t>Service Fabric</a:t>
            </a:r>
          </a:p>
        </p:txBody>
      </p:sp>
    </p:spTree>
    <p:extLst>
      <p:ext uri="{BB962C8B-B14F-4D97-AF65-F5344CB8AC3E}">
        <p14:creationId xmlns:p14="http://schemas.microsoft.com/office/powerpoint/2010/main" val="3663380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212850"/>
            <a:ext cx="11885514" cy="5297320"/>
          </a:xfrm>
        </p:spPr>
        <p:txBody>
          <a:bodyPr/>
          <a:lstStyle/>
          <a:p>
            <a:pPr fontAlgn="ctr"/>
            <a:r>
              <a:rPr lang="en-US" sz="4080" dirty="0"/>
              <a:t>Build reliable stateless and </a:t>
            </a:r>
            <a:r>
              <a:rPr lang="en-US" sz="4080" dirty="0" err="1"/>
              <a:t>stateful</a:t>
            </a:r>
            <a:r>
              <a:rPr lang="en-US" sz="4080" dirty="0"/>
              <a:t> objects with a virtual actor programming model</a:t>
            </a:r>
          </a:p>
          <a:p>
            <a:pPr fontAlgn="ctr"/>
            <a:r>
              <a:rPr lang="en-US" sz="4080" dirty="0"/>
              <a:t>Suitable for applications with multiple independent units of state and compute	</a:t>
            </a:r>
          </a:p>
          <a:p>
            <a:pPr fontAlgn="ctr"/>
            <a:r>
              <a:rPr lang="en-US" sz="4080" dirty="0"/>
              <a:t>Automatic activation management</a:t>
            </a:r>
          </a:p>
          <a:p>
            <a:pPr fontAlgn="ctr"/>
            <a:r>
              <a:rPr lang="en-US" sz="4080" dirty="0"/>
              <a:t>Automatic state management and turn based concurrency (single threaded execution)</a:t>
            </a:r>
          </a:p>
          <a:p>
            <a:endParaRPr lang="en-US" dirty="0"/>
          </a:p>
        </p:txBody>
      </p:sp>
      <p:sp>
        <p:nvSpPr>
          <p:cNvPr id="5" name="Title 2"/>
          <p:cNvSpPr>
            <a:spLocks noGrp="1"/>
          </p:cNvSpPr>
          <p:nvPr>
            <p:ph type="title"/>
          </p:nvPr>
        </p:nvSpPr>
        <p:spPr/>
        <p:txBody>
          <a:bodyPr/>
          <a:lstStyle/>
          <a:p>
            <a:r>
              <a:rPr lang="en-US" dirty="0" smtClean="0"/>
              <a:t>Reliable Actors API</a:t>
            </a:r>
            <a:endParaRPr lang="en-US" dirty="0"/>
          </a:p>
        </p:txBody>
      </p:sp>
      <p:sp>
        <p:nvSpPr>
          <p:cNvPr id="6" name="Text Placeholder 1"/>
          <p:cNvSpPr txBox="1">
            <a:spLocks/>
          </p:cNvSpPr>
          <p:nvPr/>
        </p:nvSpPr>
        <p:spPr>
          <a:xfrm>
            <a:off x="199293" y="1783660"/>
            <a:ext cx="12236301" cy="474945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ctr">
              <a:buNone/>
            </a:pPr>
            <a:endParaRPr lang="en-US" sz="3199" dirty="0">
              <a:gradFill>
                <a:gsLst>
                  <a:gs pos="1250">
                    <a:srgbClr val="FFFFFF"/>
                  </a:gs>
                  <a:gs pos="100000">
                    <a:srgbClr val="FFFFFF"/>
                  </a:gs>
                </a:gsLst>
                <a:lin ang="5400000" scaled="0"/>
              </a:gradFill>
            </a:endParaRPr>
          </a:p>
          <a:p>
            <a:pPr marL="0" indent="0">
              <a:buNone/>
            </a:pPr>
            <a:endParaRPr lang="en-US" sz="3199"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33246331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858783" y="599947"/>
            <a:ext cx="2370031" cy="2043130"/>
            <a:chOff x="2679700" y="2765559"/>
            <a:chExt cx="2324100" cy="2003534"/>
          </a:xfrm>
          <a:solidFill>
            <a:schemeClr val="accent3">
              <a:lumMod val="20000"/>
              <a:lumOff val="80000"/>
            </a:schemeClr>
          </a:solidFill>
        </p:grpSpPr>
        <p:sp>
          <p:nvSpPr>
            <p:cNvPr id="8" name="Hexagon 7"/>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5" name="Trapezoid 4"/>
            <p:cNvSpPr/>
            <p:nvPr/>
          </p:nvSpPr>
          <p:spPr>
            <a:xfrm>
              <a:off x="2984500" y="2765559"/>
              <a:ext cx="1714500" cy="409441"/>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Ship</a:t>
              </a:r>
            </a:p>
          </p:txBody>
        </p:sp>
      </p:grpSp>
      <p:grpSp>
        <p:nvGrpSpPr>
          <p:cNvPr id="11" name="Group 10"/>
          <p:cNvGrpSpPr/>
          <p:nvPr/>
        </p:nvGrpSpPr>
        <p:grpSpPr>
          <a:xfrm>
            <a:off x="4022485" y="599947"/>
            <a:ext cx="2370031" cy="2043130"/>
            <a:chOff x="2679700" y="2765559"/>
            <a:chExt cx="2324100" cy="2003534"/>
          </a:xfrm>
          <a:solidFill>
            <a:schemeClr val="accent3">
              <a:lumMod val="20000"/>
              <a:lumOff val="80000"/>
            </a:schemeClr>
          </a:solidFill>
        </p:grpSpPr>
        <p:sp>
          <p:nvSpPr>
            <p:cNvPr id="12" name="Hexagon 11"/>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13" name="Trapezoid 12"/>
            <p:cNvSpPr/>
            <p:nvPr/>
          </p:nvSpPr>
          <p:spPr>
            <a:xfrm>
              <a:off x="2965712" y="2765559"/>
              <a:ext cx="1733288" cy="409441"/>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Gateway</a:t>
              </a:r>
            </a:p>
          </p:txBody>
        </p:sp>
      </p:grpSp>
      <p:grpSp>
        <p:nvGrpSpPr>
          <p:cNvPr id="17" name="Group 16"/>
          <p:cNvGrpSpPr/>
          <p:nvPr/>
        </p:nvGrpSpPr>
        <p:grpSpPr>
          <a:xfrm>
            <a:off x="8858783" y="4007407"/>
            <a:ext cx="2370031" cy="2043130"/>
            <a:chOff x="2679700" y="2765559"/>
            <a:chExt cx="2324100" cy="2003534"/>
          </a:xfrm>
          <a:solidFill>
            <a:schemeClr val="accent3">
              <a:lumMod val="20000"/>
              <a:lumOff val="80000"/>
            </a:schemeClr>
          </a:solidFill>
        </p:grpSpPr>
        <p:sp>
          <p:nvSpPr>
            <p:cNvPr id="18" name="Hexagon 17"/>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19" name="Trapezoid 18"/>
            <p:cNvSpPr/>
            <p:nvPr/>
          </p:nvSpPr>
          <p:spPr>
            <a:xfrm>
              <a:off x="2984500" y="2765559"/>
              <a:ext cx="1714500" cy="409441"/>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Bolt</a:t>
              </a:r>
            </a:p>
          </p:txBody>
        </p:sp>
      </p:grpSp>
      <p:cxnSp>
        <p:nvCxnSpPr>
          <p:cNvPr id="28" name="Straight Arrow Connector 27"/>
          <p:cNvCxnSpPr>
            <a:stCxn id="12" idx="0"/>
            <a:endCxn id="209" idx="0"/>
          </p:cNvCxnSpPr>
          <p:nvPr/>
        </p:nvCxnSpPr>
        <p:spPr>
          <a:xfrm>
            <a:off x="6392517" y="1621511"/>
            <a:ext cx="2002982" cy="7051"/>
          </a:xfrm>
          <a:prstGeom prst="straightConnector1">
            <a:avLst/>
          </a:prstGeom>
          <a:ln w="38100">
            <a:solidFill>
              <a:schemeClr val="tx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198" idx="0"/>
          </p:cNvCxnSpPr>
          <p:nvPr/>
        </p:nvCxnSpPr>
        <p:spPr>
          <a:xfrm flipH="1">
            <a:off x="10072471" y="2635368"/>
            <a:ext cx="9216" cy="896495"/>
          </a:xfrm>
          <a:prstGeom prst="straightConnector1">
            <a:avLst/>
          </a:prstGeom>
          <a:ln w="38100">
            <a:solidFill>
              <a:schemeClr val="tx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5" idx="5"/>
            <a:endCxn id="235" idx="0"/>
          </p:cNvCxnSpPr>
          <p:nvPr/>
        </p:nvCxnSpPr>
        <p:spPr>
          <a:xfrm flipV="1">
            <a:off x="5862574" y="2080597"/>
            <a:ext cx="2679884" cy="1932100"/>
          </a:xfrm>
          <a:prstGeom prst="straightConnector1">
            <a:avLst/>
          </a:prstGeom>
          <a:ln w="38100">
            <a:solidFill>
              <a:srgbClr val="FF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173" idx="0"/>
          </p:cNvCxnSpPr>
          <p:nvPr/>
        </p:nvCxnSpPr>
        <p:spPr>
          <a:xfrm flipH="1">
            <a:off x="5208787" y="2662957"/>
            <a:ext cx="14587" cy="869664"/>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03326" y="4012697"/>
            <a:ext cx="2370031" cy="2043130"/>
            <a:chOff x="2679700" y="2765559"/>
            <a:chExt cx="2324100" cy="2003534"/>
          </a:xfrm>
          <a:solidFill>
            <a:schemeClr val="accent3">
              <a:lumMod val="20000"/>
              <a:lumOff val="80000"/>
            </a:schemeClr>
          </a:solidFill>
        </p:grpSpPr>
        <p:sp>
          <p:nvSpPr>
            <p:cNvPr id="15" name="Hexagon 14"/>
            <p:cNvSpPr/>
            <p:nvPr/>
          </p:nvSpPr>
          <p:spPr>
            <a:xfrm>
              <a:off x="2679700" y="2765559"/>
              <a:ext cx="2324100" cy="2003534"/>
            </a:xfrm>
            <a:prstGeom prst="hexagon">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endParaRPr lang="en-US" sz="1836">
                <a:solidFill>
                  <a:srgbClr val="404040"/>
                </a:solidFill>
              </a:endParaRPr>
            </a:p>
          </p:txBody>
        </p:sp>
        <p:sp>
          <p:nvSpPr>
            <p:cNvPr id="16" name="Trapezoid 15"/>
            <p:cNvSpPr/>
            <p:nvPr/>
          </p:nvSpPr>
          <p:spPr>
            <a:xfrm>
              <a:off x="2984500" y="2765559"/>
              <a:ext cx="1714500" cy="409441"/>
            </a:xfrm>
            <a:prstGeom prst="trapezoid">
              <a:avLst>
                <a:gd name="adj" fmla="val 46712"/>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defTabSz="932597"/>
              <a:r>
                <a:rPr lang="en-US" sz="1428" b="1" dirty="0">
                  <a:solidFill>
                    <a:srgbClr val="404040"/>
                  </a:solidFill>
                </a:rPr>
                <a:t>Asteroid</a:t>
              </a:r>
            </a:p>
          </p:txBody>
        </p:sp>
      </p:grpSp>
      <p:cxnSp>
        <p:nvCxnSpPr>
          <p:cNvPr id="148" name="Straight Arrow Connector 147"/>
          <p:cNvCxnSpPr>
            <a:endCxn id="238" idx="7"/>
          </p:cNvCxnSpPr>
          <p:nvPr/>
        </p:nvCxnSpPr>
        <p:spPr>
          <a:xfrm>
            <a:off x="6181547" y="1144917"/>
            <a:ext cx="2421042" cy="16265"/>
          </a:xfrm>
          <a:prstGeom prst="straightConnector1">
            <a:avLst/>
          </a:prstGeom>
          <a:ln w="38100">
            <a:solidFill>
              <a:schemeClr val="tx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5066325" y="3532622"/>
            <a:ext cx="284921" cy="460195"/>
            <a:chOff x="2637080" y="3297860"/>
            <a:chExt cx="279400" cy="451277"/>
          </a:xfrm>
          <a:solidFill>
            <a:schemeClr val="accent4"/>
          </a:solidFill>
        </p:grpSpPr>
        <p:sp>
          <p:nvSpPr>
            <p:cNvPr id="173" name="Flowchart: Connector 172"/>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174" name="Straight Arrow Connector 173"/>
            <p:cNvCxnSpPr>
              <a:stCxn id="173"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p:cNvCxnSpPr/>
          <p:nvPr/>
        </p:nvCxnSpPr>
        <p:spPr>
          <a:xfrm>
            <a:off x="6034102" y="5828441"/>
            <a:ext cx="2699575" cy="6762"/>
          </a:xfrm>
          <a:prstGeom prst="straightConnector1">
            <a:avLst/>
          </a:prstGeom>
          <a:ln w="38100">
            <a:solidFill>
              <a:srgbClr val="FF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7" name="Group 196"/>
          <p:cNvGrpSpPr/>
          <p:nvPr/>
        </p:nvGrpSpPr>
        <p:grpSpPr>
          <a:xfrm flipH="1">
            <a:off x="9930011" y="3531863"/>
            <a:ext cx="284921" cy="460195"/>
            <a:chOff x="2637080" y="3297860"/>
            <a:chExt cx="279400" cy="451277"/>
          </a:xfrm>
          <a:solidFill>
            <a:schemeClr val="accent4"/>
          </a:solidFill>
        </p:grpSpPr>
        <p:sp>
          <p:nvSpPr>
            <p:cNvPr id="198" name="Flowchart: Connector 197"/>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199" name="Straight Arrow Connector 198"/>
            <p:cNvCxnSpPr>
              <a:stCxn id="198"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16200000">
            <a:off x="8483134" y="1398465"/>
            <a:ext cx="284921" cy="460195"/>
            <a:chOff x="2637080" y="3297860"/>
            <a:chExt cx="279400" cy="451277"/>
          </a:xfrm>
          <a:solidFill>
            <a:schemeClr val="accent4"/>
          </a:solidFill>
        </p:grpSpPr>
        <p:sp>
          <p:nvSpPr>
            <p:cNvPr id="209" name="Flowchart: Connector 208"/>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210" name="Straight Arrow Connector 209"/>
            <p:cNvCxnSpPr>
              <a:stCxn id="209"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a:off x="7040754" y="1483533"/>
            <a:ext cx="688635" cy="28626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Fire!</a:t>
            </a:r>
          </a:p>
        </p:txBody>
      </p:sp>
      <p:sp>
        <p:nvSpPr>
          <p:cNvPr id="212" name="TextBox 211"/>
          <p:cNvSpPr txBox="1"/>
          <p:nvPr/>
        </p:nvSpPr>
        <p:spPr>
          <a:xfrm>
            <a:off x="7047616" y="1024415"/>
            <a:ext cx="688635" cy="28626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Turn</a:t>
            </a:r>
          </a:p>
        </p:txBody>
      </p:sp>
      <p:grpSp>
        <p:nvGrpSpPr>
          <p:cNvPr id="215" name="Group 214"/>
          <p:cNvGrpSpPr/>
          <p:nvPr/>
        </p:nvGrpSpPr>
        <p:grpSpPr>
          <a:xfrm rot="3743772" flipH="1" flipV="1">
            <a:off x="8823526" y="2180119"/>
            <a:ext cx="284921" cy="460195"/>
            <a:chOff x="2637080" y="3297860"/>
            <a:chExt cx="279400" cy="451277"/>
          </a:xfrm>
          <a:solidFill>
            <a:schemeClr val="accent4"/>
          </a:solidFill>
        </p:grpSpPr>
        <p:sp>
          <p:nvSpPr>
            <p:cNvPr id="216" name="Flowchart: Connector 215"/>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217" name="Straight Arrow Connector 216"/>
            <p:cNvCxnSpPr>
              <a:stCxn id="216"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0" name="Straight Arrow Connector 219"/>
          <p:cNvCxnSpPr>
            <a:stCxn id="15" idx="5"/>
            <a:endCxn id="216" idx="0"/>
          </p:cNvCxnSpPr>
          <p:nvPr/>
        </p:nvCxnSpPr>
        <p:spPr>
          <a:xfrm flipV="1">
            <a:off x="5862574" y="2516831"/>
            <a:ext cx="2899508" cy="1495866"/>
          </a:xfrm>
          <a:prstGeom prst="straightConnector1">
            <a:avLst/>
          </a:prstGeom>
          <a:ln w="571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9499218" y="2793313"/>
            <a:ext cx="1155723" cy="4783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defTabSz="932597"/>
            <a:r>
              <a:rPr lang="en-US" sz="1224" dirty="0">
                <a:solidFill>
                  <a:srgbClr val="FFFFFF"/>
                </a:solidFill>
              </a:rPr>
              <a:t>You are launched</a:t>
            </a:r>
          </a:p>
        </p:txBody>
      </p:sp>
      <p:sp>
        <p:nvSpPr>
          <p:cNvPr id="232" name="TextBox 231"/>
          <p:cNvSpPr txBox="1"/>
          <p:nvPr/>
        </p:nvSpPr>
        <p:spPr>
          <a:xfrm>
            <a:off x="4691901" y="2933513"/>
            <a:ext cx="1099090"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Get state</a:t>
            </a:r>
          </a:p>
        </p:txBody>
      </p:sp>
      <p:sp>
        <p:nvSpPr>
          <p:cNvPr id="228" name="TextBox 227"/>
          <p:cNvSpPr txBox="1"/>
          <p:nvPr/>
        </p:nvSpPr>
        <p:spPr>
          <a:xfrm>
            <a:off x="4525496" y="1216763"/>
            <a:ext cx="1149160" cy="862712"/>
          </a:xfrm>
          <a:prstGeom prst="rect">
            <a:avLst/>
          </a:prstGeom>
          <a:noFill/>
        </p:spPr>
        <p:txBody>
          <a:bodyPr wrap="square" rtlCol="0">
            <a:spAutoFit/>
          </a:bodyPr>
          <a:lstStyle/>
          <a:p>
            <a:pPr marL="174828" indent="-174828" defTabSz="932597">
              <a:buFont typeface="Arial" panose="020B0604020202020204" pitchFamily="34" charset="0"/>
              <a:buChar char="•"/>
            </a:pPr>
            <a:r>
              <a:rPr lang="en-US" sz="1224" dirty="0">
                <a:solidFill>
                  <a:srgbClr val="404040"/>
                </a:solidFill>
              </a:rPr>
              <a:t>Ships</a:t>
            </a:r>
          </a:p>
          <a:p>
            <a:pPr marL="174828" indent="-174828" defTabSz="932597">
              <a:buFont typeface="Arial" panose="020B0604020202020204" pitchFamily="34" charset="0"/>
              <a:buChar char="•"/>
            </a:pPr>
            <a:r>
              <a:rPr lang="en-US" sz="1224" dirty="0">
                <a:solidFill>
                  <a:srgbClr val="404040"/>
                </a:solidFill>
              </a:rPr>
              <a:t>Asteroids</a:t>
            </a:r>
          </a:p>
          <a:p>
            <a:pPr marL="174828" indent="-174828" defTabSz="932597">
              <a:buFont typeface="Arial" panose="020B0604020202020204" pitchFamily="34" charset="0"/>
              <a:buChar char="•"/>
            </a:pPr>
            <a:r>
              <a:rPr lang="en-US" sz="1224" dirty="0">
                <a:solidFill>
                  <a:srgbClr val="404040"/>
                </a:solidFill>
              </a:rPr>
              <a:t>Bolts</a:t>
            </a:r>
          </a:p>
          <a:p>
            <a:pPr marL="174828" indent="-174828" defTabSz="932597">
              <a:buFont typeface="Arial" panose="020B0604020202020204" pitchFamily="34" charset="0"/>
              <a:buChar char="•"/>
            </a:pPr>
            <a:r>
              <a:rPr lang="en-US" sz="1224" dirty="0">
                <a:solidFill>
                  <a:srgbClr val="404040"/>
                </a:solidFill>
              </a:rPr>
              <a:t>Scores</a:t>
            </a:r>
          </a:p>
        </p:txBody>
      </p:sp>
      <p:grpSp>
        <p:nvGrpSpPr>
          <p:cNvPr id="234" name="Group 233"/>
          <p:cNvGrpSpPr/>
          <p:nvPr/>
        </p:nvGrpSpPr>
        <p:grpSpPr>
          <a:xfrm rot="3743772" flipH="1" flipV="1">
            <a:off x="8603904" y="1743885"/>
            <a:ext cx="284921" cy="460195"/>
            <a:chOff x="2637080" y="3297860"/>
            <a:chExt cx="279400" cy="451277"/>
          </a:xfrm>
          <a:solidFill>
            <a:schemeClr val="accent4"/>
          </a:solidFill>
        </p:grpSpPr>
        <p:sp>
          <p:nvSpPr>
            <p:cNvPr id="235" name="Flowchart: Connector 234"/>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236" name="Straight Arrow Connector 235"/>
            <p:cNvCxnSpPr>
              <a:stCxn id="235"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rot="17856228" flipH="1">
            <a:off x="8675413" y="929979"/>
            <a:ext cx="284921" cy="460195"/>
            <a:chOff x="2637080" y="3297860"/>
            <a:chExt cx="279400" cy="451277"/>
          </a:xfrm>
          <a:solidFill>
            <a:schemeClr val="accent4"/>
          </a:solidFill>
        </p:grpSpPr>
        <p:sp>
          <p:nvSpPr>
            <p:cNvPr id="238" name="Flowchart: Connector 237"/>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239" name="Straight Arrow Connector 238"/>
            <p:cNvCxnSpPr>
              <a:stCxn id="238"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1" name="TextBox 270"/>
          <p:cNvSpPr txBox="1"/>
          <p:nvPr/>
        </p:nvSpPr>
        <p:spPr>
          <a:xfrm>
            <a:off x="9401780" y="1272040"/>
            <a:ext cx="1149160" cy="862712"/>
          </a:xfrm>
          <a:prstGeom prst="rect">
            <a:avLst/>
          </a:prstGeom>
          <a:noFill/>
        </p:spPr>
        <p:txBody>
          <a:bodyPr wrap="square" rtlCol="0">
            <a:spAutoFit/>
          </a:bodyPr>
          <a:lstStyle/>
          <a:p>
            <a:pPr marL="174828" indent="-174828" defTabSz="932597">
              <a:buFont typeface="Arial" panose="020B0604020202020204" pitchFamily="34" charset="0"/>
              <a:buChar char="•"/>
            </a:pPr>
            <a:r>
              <a:rPr lang="en-US" sz="1224" dirty="0">
                <a:solidFill>
                  <a:srgbClr val="404040"/>
                </a:solidFill>
              </a:rPr>
              <a:t>Velocity</a:t>
            </a:r>
          </a:p>
          <a:p>
            <a:pPr marL="174828" indent="-174828" defTabSz="932597">
              <a:buFont typeface="Arial" panose="020B0604020202020204" pitchFamily="34" charset="0"/>
              <a:buChar char="•"/>
            </a:pPr>
            <a:r>
              <a:rPr lang="en-US" sz="1224" dirty="0">
                <a:solidFill>
                  <a:srgbClr val="404040"/>
                </a:solidFill>
              </a:rPr>
              <a:t>Health</a:t>
            </a:r>
          </a:p>
          <a:p>
            <a:pPr marL="174828" indent="-174828" defTabSz="932597">
              <a:buFont typeface="Arial" panose="020B0604020202020204" pitchFamily="34" charset="0"/>
              <a:buChar char="•"/>
            </a:pPr>
            <a:r>
              <a:rPr lang="en-US" sz="1224" dirty="0">
                <a:solidFill>
                  <a:srgbClr val="404040"/>
                </a:solidFill>
              </a:rPr>
              <a:t>Position</a:t>
            </a:r>
          </a:p>
          <a:p>
            <a:pPr marL="174828" indent="-174828" defTabSz="932597">
              <a:buFont typeface="Arial" panose="020B0604020202020204" pitchFamily="34" charset="0"/>
              <a:buChar char="•"/>
            </a:pPr>
            <a:r>
              <a:rPr lang="en-US" sz="1224" dirty="0">
                <a:solidFill>
                  <a:srgbClr val="404040"/>
                </a:solidFill>
              </a:rPr>
              <a:t>Name</a:t>
            </a:r>
          </a:p>
        </p:txBody>
      </p:sp>
      <p:sp>
        <p:nvSpPr>
          <p:cNvPr id="273" name="TextBox 272"/>
          <p:cNvSpPr txBox="1"/>
          <p:nvPr/>
        </p:nvSpPr>
        <p:spPr>
          <a:xfrm>
            <a:off x="9368160" y="4676636"/>
            <a:ext cx="1149160" cy="670482"/>
          </a:xfrm>
          <a:prstGeom prst="rect">
            <a:avLst/>
          </a:prstGeom>
          <a:noFill/>
        </p:spPr>
        <p:txBody>
          <a:bodyPr wrap="square" rtlCol="0">
            <a:spAutoFit/>
          </a:bodyPr>
          <a:lstStyle/>
          <a:p>
            <a:pPr marL="174828" indent="-174828" defTabSz="932597">
              <a:buFont typeface="Arial" panose="020B0604020202020204" pitchFamily="34" charset="0"/>
              <a:buChar char="•"/>
            </a:pPr>
            <a:r>
              <a:rPr lang="en-US" sz="1224" dirty="0">
                <a:solidFill>
                  <a:srgbClr val="404040"/>
                </a:solidFill>
              </a:rPr>
              <a:t>Velocity</a:t>
            </a:r>
          </a:p>
          <a:p>
            <a:pPr marL="174828" indent="-174828" defTabSz="932597">
              <a:buFont typeface="Arial" panose="020B0604020202020204" pitchFamily="34" charset="0"/>
              <a:buChar char="•"/>
            </a:pPr>
            <a:r>
              <a:rPr lang="en-US" sz="1224" dirty="0">
                <a:solidFill>
                  <a:srgbClr val="404040"/>
                </a:solidFill>
              </a:rPr>
              <a:t>Decay</a:t>
            </a:r>
          </a:p>
          <a:p>
            <a:pPr marL="174828" indent="-174828" defTabSz="932597">
              <a:buFont typeface="Arial" panose="020B0604020202020204" pitchFamily="34" charset="0"/>
              <a:buChar char="•"/>
            </a:pPr>
            <a:r>
              <a:rPr lang="en-US" sz="1224" dirty="0">
                <a:solidFill>
                  <a:srgbClr val="404040"/>
                </a:solidFill>
              </a:rPr>
              <a:t>Position</a:t>
            </a:r>
          </a:p>
        </p:txBody>
      </p:sp>
      <p:sp>
        <p:nvSpPr>
          <p:cNvPr id="274" name="TextBox 273"/>
          <p:cNvSpPr txBox="1"/>
          <p:nvPr/>
        </p:nvSpPr>
        <p:spPr>
          <a:xfrm>
            <a:off x="4515953" y="4633837"/>
            <a:ext cx="1149160" cy="670577"/>
          </a:xfrm>
          <a:prstGeom prst="rect">
            <a:avLst/>
          </a:prstGeom>
          <a:noFill/>
        </p:spPr>
        <p:txBody>
          <a:bodyPr wrap="square" rtlCol="0">
            <a:spAutoFit/>
          </a:bodyPr>
          <a:lstStyle/>
          <a:p>
            <a:pPr marL="174828" indent="-174828" defTabSz="932597">
              <a:buFont typeface="Arial" panose="020B0604020202020204" pitchFamily="34" charset="0"/>
              <a:buChar char="•"/>
            </a:pPr>
            <a:r>
              <a:rPr lang="en-US" sz="1224" dirty="0">
                <a:solidFill>
                  <a:srgbClr val="404040"/>
                </a:solidFill>
              </a:rPr>
              <a:t>Velocity</a:t>
            </a:r>
          </a:p>
          <a:p>
            <a:pPr marL="174828" indent="-174828" defTabSz="932597">
              <a:buFont typeface="Arial" panose="020B0604020202020204" pitchFamily="34" charset="0"/>
              <a:buChar char="•"/>
            </a:pPr>
            <a:r>
              <a:rPr lang="en-US" sz="1224" dirty="0">
                <a:solidFill>
                  <a:srgbClr val="404040"/>
                </a:solidFill>
              </a:rPr>
              <a:t>Position</a:t>
            </a:r>
          </a:p>
          <a:p>
            <a:pPr marL="174828" indent="-174828" defTabSz="932597">
              <a:buFont typeface="Arial" panose="020B0604020202020204" pitchFamily="34" charset="0"/>
              <a:buChar char="•"/>
            </a:pPr>
            <a:r>
              <a:rPr lang="en-US" sz="1224" dirty="0" err="1">
                <a:solidFill>
                  <a:srgbClr val="404040"/>
                </a:solidFill>
              </a:rPr>
              <a:t>IsEvil</a:t>
            </a:r>
            <a:r>
              <a:rPr lang="en-US" sz="1224" dirty="0">
                <a:solidFill>
                  <a:srgbClr val="404040"/>
                </a:solidFill>
              </a:rPr>
              <a:t>?</a:t>
            </a:r>
          </a:p>
        </p:txBody>
      </p:sp>
      <p:pic>
        <p:nvPicPr>
          <p:cNvPr id="277" name="Picture 2"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74" y="2747749"/>
            <a:ext cx="1648682" cy="123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8" name="Group 277"/>
          <p:cNvGrpSpPr/>
          <p:nvPr/>
        </p:nvGrpSpPr>
        <p:grpSpPr>
          <a:xfrm rot="17856228" flipH="1">
            <a:off x="4012225" y="3961982"/>
            <a:ext cx="284921" cy="460195"/>
            <a:chOff x="2637080" y="3297860"/>
            <a:chExt cx="279400" cy="451277"/>
          </a:xfrm>
          <a:solidFill>
            <a:schemeClr val="accent4"/>
          </a:solidFill>
        </p:grpSpPr>
        <p:sp>
          <p:nvSpPr>
            <p:cNvPr id="279" name="Flowchart: Connector 278"/>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280" name="Straight Arrow Connector 279"/>
            <p:cNvCxnSpPr>
              <a:stCxn id="279"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1" name="Straight Arrow Connector 280"/>
          <p:cNvCxnSpPr>
            <a:stCxn id="277" idx="3"/>
            <a:endCxn id="74" idx="0"/>
          </p:cNvCxnSpPr>
          <p:nvPr/>
        </p:nvCxnSpPr>
        <p:spPr>
          <a:xfrm flipV="1">
            <a:off x="2704356" y="2845670"/>
            <a:ext cx="1418379" cy="521449"/>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7" name="TextBox 286"/>
          <p:cNvSpPr txBox="1"/>
          <p:nvPr/>
        </p:nvSpPr>
        <p:spPr>
          <a:xfrm>
            <a:off x="2935839" y="2940598"/>
            <a:ext cx="1155723"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Get state</a:t>
            </a:r>
          </a:p>
        </p:txBody>
      </p:sp>
      <p:grpSp>
        <p:nvGrpSpPr>
          <p:cNvPr id="288" name="Group 287"/>
          <p:cNvGrpSpPr/>
          <p:nvPr/>
        </p:nvGrpSpPr>
        <p:grpSpPr>
          <a:xfrm rot="3743772" flipH="1" flipV="1">
            <a:off x="3796688" y="1742602"/>
            <a:ext cx="284921" cy="460195"/>
            <a:chOff x="2637080" y="3297860"/>
            <a:chExt cx="279400" cy="451277"/>
          </a:xfrm>
          <a:solidFill>
            <a:schemeClr val="accent4"/>
          </a:solidFill>
        </p:grpSpPr>
        <p:sp>
          <p:nvSpPr>
            <p:cNvPr id="289" name="Flowchart: Connector 288"/>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290" name="Straight Arrow Connector 289"/>
            <p:cNvCxnSpPr>
              <a:stCxn id="289"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1" name="Straight Arrow Connector 290"/>
          <p:cNvCxnSpPr>
            <a:stCxn id="277" idx="0"/>
            <a:endCxn id="289" idx="0"/>
          </p:cNvCxnSpPr>
          <p:nvPr/>
        </p:nvCxnSpPr>
        <p:spPr>
          <a:xfrm flipV="1">
            <a:off x="1880016" y="2079315"/>
            <a:ext cx="1855228" cy="668433"/>
          </a:xfrm>
          <a:prstGeom prst="straightConnector1">
            <a:avLst/>
          </a:prstGeom>
          <a:ln w="38100">
            <a:solidFill>
              <a:schemeClr val="tx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2260067" y="2214806"/>
            <a:ext cx="1155723"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Join a session</a:t>
            </a:r>
          </a:p>
        </p:txBody>
      </p:sp>
      <p:sp>
        <p:nvSpPr>
          <p:cNvPr id="2" name="Title 1"/>
          <p:cNvSpPr>
            <a:spLocks noGrp="1"/>
          </p:cNvSpPr>
          <p:nvPr>
            <p:ph type="title"/>
          </p:nvPr>
        </p:nvSpPr>
        <p:spPr/>
        <p:txBody>
          <a:bodyPr/>
          <a:lstStyle/>
          <a:p>
            <a:r>
              <a:rPr lang="en-US" dirty="0" err="1" smtClean="0"/>
              <a:t>Actoroids</a:t>
            </a:r>
            <a:endParaRPr lang="en-US" dirty="0"/>
          </a:p>
        </p:txBody>
      </p:sp>
      <p:grpSp>
        <p:nvGrpSpPr>
          <p:cNvPr id="73" name="Group 72"/>
          <p:cNvGrpSpPr/>
          <p:nvPr/>
        </p:nvGrpSpPr>
        <p:grpSpPr>
          <a:xfrm rot="3743772" flipH="1" flipV="1">
            <a:off x="4184181" y="2508956"/>
            <a:ext cx="284921" cy="460195"/>
            <a:chOff x="2637080" y="3297860"/>
            <a:chExt cx="279400" cy="451277"/>
          </a:xfrm>
          <a:solidFill>
            <a:schemeClr val="accent4"/>
          </a:solidFill>
        </p:grpSpPr>
        <p:sp>
          <p:nvSpPr>
            <p:cNvPr id="74" name="Flowchart: Connector 73"/>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75" name="Straight Arrow Connector 74"/>
            <p:cNvCxnSpPr>
              <a:stCxn id="74"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rot="3743772" flipH="1" flipV="1">
            <a:off x="3985337" y="2119837"/>
            <a:ext cx="284921" cy="460195"/>
            <a:chOff x="2637080" y="3297860"/>
            <a:chExt cx="279400" cy="451277"/>
          </a:xfrm>
          <a:solidFill>
            <a:schemeClr val="accent4"/>
          </a:solidFill>
        </p:grpSpPr>
        <p:sp>
          <p:nvSpPr>
            <p:cNvPr id="79" name="Flowchart: Connector 78"/>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80" name="Straight Arrow Connector 79"/>
            <p:cNvCxnSpPr>
              <a:stCxn id="79"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1" name="Straight Arrow Connector 80"/>
          <p:cNvCxnSpPr>
            <a:endCxn id="79" idx="0"/>
          </p:cNvCxnSpPr>
          <p:nvPr/>
        </p:nvCxnSpPr>
        <p:spPr>
          <a:xfrm flipV="1">
            <a:off x="2721419" y="2456551"/>
            <a:ext cx="1202473" cy="484048"/>
          </a:xfrm>
          <a:prstGeom prst="straightConnector1">
            <a:avLst/>
          </a:prstGeom>
          <a:ln w="38100">
            <a:solidFill>
              <a:schemeClr val="tx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735190" y="2557740"/>
            <a:ext cx="1155723"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commands</a:t>
            </a:r>
          </a:p>
        </p:txBody>
      </p:sp>
      <p:cxnSp>
        <p:nvCxnSpPr>
          <p:cNvPr id="85" name="Straight Arrow Connector 84"/>
          <p:cNvCxnSpPr>
            <a:stCxn id="235" idx="0"/>
          </p:cNvCxnSpPr>
          <p:nvPr/>
        </p:nvCxnSpPr>
        <p:spPr>
          <a:xfrm flipH="1">
            <a:off x="6181547" y="2080598"/>
            <a:ext cx="2360911" cy="0"/>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6690705" y="1957614"/>
            <a:ext cx="1405164" cy="286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defTabSz="932597"/>
            <a:r>
              <a:rPr lang="en-US" sz="1224" dirty="0">
                <a:solidFill>
                  <a:srgbClr val="FFFFFF"/>
                </a:solidFill>
              </a:rPr>
              <a:t>Accelerate/brake</a:t>
            </a:r>
          </a:p>
        </p:txBody>
      </p:sp>
      <p:grpSp>
        <p:nvGrpSpPr>
          <p:cNvPr id="93" name="Group 92"/>
          <p:cNvGrpSpPr/>
          <p:nvPr/>
        </p:nvGrpSpPr>
        <p:grpSpPr>
          <a:xfrm rot="17856228" flipH="1">
            <a:off x="8830636" y="4087830"/>
            <a:ext cx="284921" cy="460195"/>
            <a:chOff x="2637080" y="3297860"/>
            <a:chExt cx="279400" cy="451277"/>
          </a:xfrm>
          <a:solidFill>
            <a:schemeClr val="accent4"/>
          </a:solidFill>
        </p:grpSpPr>
        <p:sp>
          <p:nvSpPr>
            <p:cNvPr id="94" name="Flowchart: Connector 93"/>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95" name="Straight Arrow Connector 94"/>
            <p:cNvCxnSpPr>
              <a:stCxn id="94"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96" name="Straight Arrow Connector 95"/>
          <p:cNvCxnSpPr>
            <a:endCxn id="216" idx="0"/>
          </p:cNvCxnSpPr>
          <p:nvPr/>
        </p:nvCxnSpPr>
        <p:spPr>
          <a:xfrm>
            <a:off x="6022384" y="2506220"/>
            <a:ext cx="2739699" cy="10612"/>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753647" y="2354963"/>
            <a:ext cx="943515"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Get state</a:t>
            </a:r>
          </a:p>
        </p:txBody>
      </p:sp>
      <p:sp>
        <p:nvSpPr>
          <p:cNvPr id="103" name="TextBox 102"/>
          <p:cNvSpPr txBox="1"/>
          <p:nvPr/>
        </p:nvSpPr>
        <p:spPr>
          <a:xfrm>
            <a:off x="7496766" y="2855306"/>
            <a:ext cx="943515" cy="286306"/>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defTabSz="932597"/>
            <a:r>
              <a:rPr lang="en-US" sz="1224" dirty="0">
                <a:solidFill>
                  <a:srgbClr val="FF8C00"/>
                </a:solidFill>
              </a:rPr>
              <a:t>Get state</a:t>
            </a:r>
          </a:p>
        </p:txBody>
      </p:sp>
      <p:cxnSp>
        <p:nvCxnSpPr>
          <p:cNvPr id="104" name="Straight Arrow Connector 103"/>
          <p:cNvCxnSpPr>
            <a:stCxn id="94" idx="0"/>
          </p:cNvCxnSpPr>
          <p:nvPr/>
        </p:nvCxnSpPr>
        <p:spPr>
          <a:xfrm flipH="1" flipV="1">
            <a:off x="5997093" y="2533769"/>
            <a:ext cx="2772098" cy="1677540"/>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7681694" y="3422868"/>
            <a:ext cx="923965" cy="469103"/>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You hit something</a:t>
            </a:r>
          </a:p>
        </p:txBody>
      </p:sp>
      <p:grpSp>
        <p:nvGrpSpPr>
          <p:cNvPr id="107" name="Group 106"/>
          <p:cNvGrpSpPr/>
          <p:nvPr/>
        </p:nvGrpSpPr>
        <p:grpSpPr>
          <a:xfrm rot="17856228" flipH="1">
            <a:off x="8889035" y="510336"/>
            <a:ext cx="284921" cy="460195"/>
            <a:chOff x="2637080" y="3297860"/>
            <a:chExt cx="279400" cy="451277"/>
          </a:xfrm>
          <a:solidFill>
            <a:schemeClr val="accent4"/>
          </a:solidFill>
        </p:grpSpPr>
        <p:sp>
          <p:nvSpPr>
            <p:cNvPr id="108" name="Flowchart: Connector 107"/>
            <p:cNvSpPr/>
            <p:nvPr/>
          </p:nvSpPr>
          <p:spPr>
            <a:xfrm>
              <a:off x="2637080" y="3297860"/>
              <a:ext cx="279400" cy="266700"/>
            </a:xfrm>
            <a:prstGeom prst="flowChartConnector">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cxnSp>
          <p:nvCxnSpPr>
            <p:cNvPr id="109" name="Straight Arrow Connector 108"/>
            <p:cNvCxnSpPr>
              <a:stCxn id="108" idx="4"/>
            </p:cNvCxnSpPr>
            <p:nvPr/>
          </p:nvCxnSpPr>
          <p:spPr>
            <a:xfrm>
              <a:off x="2776780" y="3564560"/>
              <a:ext cx="3372" cy="184577"/>
            </a:xfrm>
            <a:prstGeom prst="straightConnector1">
              <a:avLst/>
            </a:prstGeom>
            <a:grpFill/>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p:cNvCxnSpPr>
            <a:endCxn id="108" idx="7"/>
          </p:cNvCxnSpPr>
          <p:nvPr/>
        </p:nvCxnSpPr>
        <p:spPr>
          <a:xfrm flipV="1">
            <a:off x="5997093" y="741539"/>
            <a:ext cx="2819117" cy="861"/>
          </a:xfrm>
          <a:prstGeom prst="straightConnector1">
            <a:avLst/>
          </a:prstGeom>
          <a:ln w="38100">
            <a:solidFill>
              <a:schemeClr val="tx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614593" y="599946"/>
            <a:ext cx="1596002"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You are destroyed</a:t>
            </a:r>
          </a:p>
        </p:txBody>
      </p:sp>
      <p:cxnSp>
        <p:nvCxnSpPr>
          <p:cNvPr id="115" name="Straight Arrow Connector 114"/>
          <p:cNvCxnSpPr>
            <a:stCxn id="12" idx="2"/>
            <a:endCxn id="279" idx="2"/>
          </p:cNvCxnSpPr>
          <p:nvPr/>
        </p:nvCxnSpPr>
        <p:spPr>
          <a:xfrm flipH="1">
            <a:off x="4137296" y="2643076"/>
            <a:ext cx="395971" cy="1379150"/>
          </a:xfrm>
          <a:prstGeom prst="straightConnector1">
            <a:avLst/>
          </a:prstGeom>
          <a:ln w="38100">
            <a:solidFill>
              <a:schemeClr val="tx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343901" y="3376708"/>
            <a:ext cx="1596002"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You are destroyed</a:t>
            </a:r>
          </a:p>
        </p:txBody>
      </p:sp>
      <p:cxnSp>
        <p:nvCxnSpPr>
          <p:cNvPr id="119" name="Straight Arrow Connector 118"/>
          <p:cNvCxnSpPr/>
          <p:nvPr/>
        </p:nvCxnSpPr>
        <p:spPr>
          <a:xfrm>
            <a:off x="5665113" y="2670054"/>
            <a:ext cx="3343496" cy="2100284"/>
          </a:xfrm>
          <a:prstGeom prst="straightConnector1">
            <a:avLst/>
          </a:prstGeom>
          <a:ln w="38100">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451982" y="4033540"/>
            <a:ext cx="943515" cy="286306"/>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932597"/>
            <a:r>
              <a:rPr lang="en-US" sz="1224" dirty="0">
                <a:solidFill>
                  <a:srgbClr val="FFFFFF"/>
                </a:solidFill>
              </a:rPr>
              <a:t>Get state</a:t>
            </a:r>
          </a:p>
        </p:txBody>
      </p:sp>
      <p:grpSp>
        <p:nvGrpSpPr>
          <p:cNvPr id="3" name="Group 2"/>
          <p:cNvGrpSpPr/>
          <p:nvPr/>
        </p:nvGrpSpPr>
        <p:grpSpPr>
          <a:xfrm>
            <a:off x="9629340" y="2210404"/>
            <a:ext cx="932797" cy="169377"/>
            <a:chOff x="9629823" y="2210221"/>
            <a:chExt cx="932929" cy="169401"/>
          </a:xfrm>
        </p:grpSpPr>
        <p:sp>
          <p:nvSpPr>
            <p:cNvPr id="249" name="Lightning Bolt 248"/>
            <p:cNvSpPr/>
            <p:nvPr/>
          </p:nvSpPr>
          <p:spPr bwMode="auto">
            <a:xfrm flipH="1">
              <a:off x="9629823" y="2226815"/>
              <a:ext cx="189648" cy="142512"/>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solidFill>
                  <a:srgbClr val="404040"/>
                </a:solidFill>
                <a:ea typeface="Segoe UI" pitchFamily="34" charset="0"/>
                <a:cs typeface="Segoe UI" pitchFamily="34" charset="0"/>
              </a:endParaRPr>
            </a:p>
          </p:txBody>
        </p:sp>
        <p:sp>
          <p:nvSpPr>
            <p:cNvPr id="250" name="TextBox 249"/>
            <p:cNvSpPr txBox="1"/>
            <p:nvPr/>
          </p:nvSpPr>
          <p:spPr>
            <a:xfrm>
              <a:off x="9840760" y="2210221"/>
              <a:ext cx="721992" cy="169401"/>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move</a:t>
              </a:r>
            </a:p>
          </p:txBody>
        </p:sp>
      </p:grpSp>
      <p:grpSp>
        <p:nvGrpSpPr>
          <p:cNvPr id="89" name="Group 88"/>
          <p:cNvGrpSpPr/>
          <p:nvPr/>
        </p:nvGrpSpPr>
        <p:grpSpPr>
          <a:xfrm>
            <a:off x="9610680" y="5615739"/>
            <a:ext cx="932797" cy="169377"/>
            <a:chOff x="9629823" y="2210221"/>
            <a:chExt cx="932929" cy="169401"/>
          </a:xfrm>
        </p:grpSpPr>
        <p:sp>
          <p:nvSpPr>
            <p:cNvPr id="90" name="Lightning Bolt 89"/>
            <p:cNvSpPr/>
            <p:nvPr/>
          </p:nvSpPr>
          <p:spPr bwMode="auto">
            <a:xfrm flipH="1">
              <a:off x="9629823" y="2226815"/>
              <a:ext cx="189648" cy="142512"/>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solidFill>
                  <a:srgbClr val="404040"/>
                </a:solidFill>
                <a:ea typeface="Segoe UI" pitchFamily="34" charset="0"/>
                <a:cs typeface="Segoe UI" pitchFamily="34" charset="0"/>
              </a:endParaRPr>
            </a:p>
          </p:txBody>
        </p:sp>
        <p:sp>
          <p:nvSpPr>
            <p:cNvPr id="91" name="TextBox 90"/>
            <p:cNvSpPr txBox="1"/>
            <p:nvPr/>
          </p:nvSpPr>
          <p:spPr>
            <a:xfrm>
              <a:off x="9840760" y="2210221"/>
              <a:ext cx="721992" cy="169401"/>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move</a:t>
              </a:r>
            </a:p>
          </p:txBody>
        </p:sp>
      </p:grpSp>
      <p:grpSp>
        <p:nvGrpSpPr>
          <p:cNvPr id="100" name="Group 99"/>
          <p:cNvGrpSpPr/>
          <p:nvPr/>
        </p:nvGrpSpPr>
        <p:grpSpPr>
          <a:xfrm>
            <a:off x="4446351" y="5468452"/>
            <a:ext cx="2220398" cy="169377"/>
            <a:chOff x="9629823" y="2210221"/>
            <a:chExt cx="2220713" cy="169401"/>
          </a:xfrm>
        </p:grpSpPr>
        <p:sp>
          <p:nvSpPr>
            <p:cNvPr id="101" name="Lightning Bolt 100"/>
            <p:cNvSpPr/>
            <p:nvPr/>
          </p:nvSpPr>
          <p:spPr bwMode="auto">
            <a:xfrm flipH="1">
              <a:off x="9629823" y="2226815"/>
              <a:ext cx="189648" cy="142512"/>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TextBox 101"/>
            <p:cNvSpPr txBox="1"/>
            <p:nvPr/>
          </p:nvSpPr>
          <p:spPr>
            <a:xfrm>
              <a:off x="9840760" y="2210221"/>
              <a:ext cx="2009776" cy="169401"/>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evil?</a:t>
              </a:r>
              <a:r>
                <a:rPr lang="en-US" sz="1199" dirty="0">
                  <a:gradFill>
                    <a:gsLst>
                      <a:gs pos="2917">
                        <a:srgbClr val="FFFFFF"/>
                      </a:gs>
                      <a:gs pos="30000">
                        <a:srgbClr val="FFFFFF"/>
                      </a:gs>
                    </a:gsLst>
                    <a:lin ang="5400000" scaled="0"/>
                  </a:gradFill>
                </a:rPr>
                <a:t> </a:t>
              </a:r>
              <a:r>
                <a:rPr lang="en-US" sz="1199" dirty="0">
                  <a:solidFill>
                    <a:srgbClr val="C00000"/>
                  </a:solidFill>
                </a:rPr>
                <a:t>chase()</a:t>
              </a:r>
              <a:r>
                <a:rPr lang="en-US" sz="1199" dirty="0">
                  <a:gradFill>
                    <a:gsLst>
                      <a:gs pos="2917">
                        <a:srgbClr val="FFFFFF"/>
                      </a:gs>
                      <a:gs pos="30000">
                        <a:srgbClr val="FFFFFF"/>
                      </a:gs>
                    </a:gsLst>
                    <a:lin ang="5400000" scaled="0"/>
                  </a:gradFill>
                </a:rPr>
                <a:t>: </a:t>
              </a:r>
              <a:r>
                <a:rPr lang="en-US" sz="1199" dirty="0">
                  <a:solidFill>
                    <a:srgbClr val="404040"/>
                  </a:solidFill>
                </a:rPr>
                <a:t>move()</a:t>
              </a:r>
            </a:p>
          </p:txBody>
        </p:sp>
      </p:grpSp>
      <p:grpSp>
        <p:nvGrpSpPr>
          <p:cNvPr id="105" name="Group 104"/>
          <p:cNvGrpSpPr/>
          <p:nvPr/>
        </p:nvGrpSpPr>
        <p:grpSpPr>
          <a:xfrm>
            <a:off x="4592461" y="2171525"/>
            <a:ext cx="1335970" cy="338754"/>
            <a:chOff x="9629823" y="2210221"/>
            <a:chExt cx="1336159" cy="338802"/>
          </a:xfrm>
        </p:grpSpPr>
        <p:sp>
          <p:nvSpPr>
            <p:cNvPr id="106" name="Lightning Bolt 105"/>
            <p:cNvSpPr/>
            <p:nvPr/>
          </p:nvSpPr>
          <p:spPr bwMode="auto">
            <a:xfrm flipH="1">
              <a:off x="9629823" y="2226815"/>
              <a:ext cx="189648" cy="142512"/>
            </a:xfrm>
            <a:prstGeom prst="lightningBol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solidFill>
                  <a:srgbClr val="404040"/>
                </a:solidFill>
                <a:ea typeface="Segoe UI" pitchFamily="34" charset="0"/>
                <a:cs typeface="Segoe UI" pitchFamily="34" charset="0"/>
              </a:endParaRPr>
            </a:p>
          </p:txBody>
        </p:sp>
        <p:sp>
          <p:nvSpPr>
            <p:cNvPr id="111" name="TextBox 110"/>
            <p:cNvSpPr txBox="1"/>
            <p:nvPr/>
          </p:nvSpPr>
          <p:spPr>
            <a:xfrm>
              <a:off x="9840760" y="2210221"/>
              <a:ext cx="1125222" cy="338802"/>
            </a:xfrm>
            <a:prstGeom prst="rect">
              <a:avLst/>
            </a:prstGeom>
            <a:noFill/>
          </p:spPr>
          <p:txBody>
            <a:bodyPr wrap="square" lIns="0" tIns="0" rIns="0" bIns="0" rtlCol="0">
              <a:spAutoFit/>
            </a:bodyPr>
            <a:lstStyle/>
            <a:p>
              <a:pPr defTabSz="932597">
                <a:lnSpc>
                  <a:spcPct val="90000"/>
                </a:lnSpc>
                <a:spcAft>
                  <a:spcPts val="600"/>
                </a:spcAft>
              </a:pPr>
              <a:r>
                <a:rPr lang="en-US" sz="1199" dirty="0">
                  <a:solidFill>
                    <a:srgbClr val="404040"/>
                  </a:solidFill>
                </a:rPr>
                <a:t>makes all kinds of decisions</a:t>
              </a:r>
            </a:p>
          </p:txBody>
        </p:sp>
      </p:grpSp>
    </p:spTree>
    <p:extLst>
      <p:ext uri="{BB962C8B-B14F-4D97-AF65-F5344CB8AC3E}">
        <p14:creationId xmlns:p14="http://schemas.microsoft.com/office/powerpoint/2010/main" val="297027295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Rectangle 5"/>
          <p:cNvSpPr/>
          <p:nvPr/>
        </p:nvSpPr>
        <p:spPr bwMode="auto">
          <a:xfrm>
            <a:off x="1102319" y="2039458"/>
            <a:ext cx="7670863" cy="1661812"/>
          </a:xfrm>
          <a:prstGeom prst="rect">
            <a:avLst/>
          </a:prstGeom>
          <a:solidFill>
            <a:schemeClr val="accent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sz="7343" dirty="0">
                <a:solidFill>
                  <a:schemeClr val="bg2"/>
                </a:solidFill>
              </a:rPr>
              <a:t>Azure Resource Manager</a:t>
            </a:r>
          </a:p>
        </p:txBody>
      </p:sp>
    </p:spTree>
    <p:extLst>
      <p:ext uri="{BB962C8B-B14F-4D97-AF65-F5344CB8AC3E}">
        <p14:creationId xmlns:p14="http://schemas.microsoft.com/office/powerpoint/2010/main" val="138027706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br>
              <a:rPr lang="en-US" dirty="0" smtClean="0"/>
            </a:br>
            <a:r>
              <a:rPr lang="en-US" dirty="0" smtClean="0"/>
              <a:t>Actor-Based Online Game</a:t>
            </a:r>
            <a:endParaRPr lang="en-US" dirty="0"/>
          </a:p>
        </p:txBody>
      </p:sp>
    </p:spTree>
    <p:extLst>
      <p:ext uri="{BB962C8B-B14F-4D97-AF65-F5344CB8AC3E}">
        <p14:creationId xmlns:p14="http://schemas.microsoft.com/office/powerpoint/2010/main" val="368816028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br>
              <a:rPr lang="en-US" dirty="0" smtClean="0"/>
            </a:br>
            <a:r>
              <a:rPr lang="en-US" smtClean="0"/>
              <a:t>OSIsoft</a:t>
            </a:r>
            <a:r>
              <a:rPr lang="en-US" dirty="0" smtClean="0"/>
              <a:t> and Service Fabric</a:t>
            </a:r>
            <a:endParaRPr lang="en-US" dirty="0"/>
          </a:p>
        </p:txBody>
      </p:sp>
    </p:spTree>
    <p:extLst>
      <p:ext uri="{BB962C8B-B14F-4D97-AF65-F5344CB8AC3E}">
        <p14:creationId xmlns:p14="http://schemas.microsoft.com/office/powerpoint/2010/main" val="277924945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0"/>
            <a:ext cx="11885514" cy="5439100"/>
          </a:xfrm>
        </p:spPr>
        <p:txBody>
          <a:bodyPr/>
          <a:lstStyle/>
          <a:p>
            <a:r>
              <a:rPr lang="en-US" sz="3264" dirty="0"/>
              <a:t>Developer SDK available today:</a:t>
            </a:r>
            <a:endParaRPr lang="en-US" sz="1836" dirty="0"/>
          </a:p>
          <a:p>
            <a:r>
              <a:rPr lang="en-US" sz="3264" dirty="0"/>
              <a:t>Languages:</a:t>
            </a:r>
          </a:p>
          <a:p>
            <a:pPr lvl="1"/>
            <a:r>
              <a:rPr lang="en-US" sz="1836" dirty="0"/>
              <a:t>Now: C++, C#</a:t>
            </a:r>
          </a:p>
          <a:p>
            <a:pPr lvl="1"/>
            <a:r>
              <a:rPr lang="en-US" sz="1836" dirty="0"/>
              <a:t>Future: others</a:t>
            </a:r>
          </a:p>
          <a:p>
            <a:r>
              <a:rPr lang="en-US" sz="3264" dirty="0"/>
              <a:t>Operating systems:</a:t>
            </a:r>
          </a:p>
          <a:p>
            <a:pPr lvl="1"/>
            <a:r>
              <a:rPr lang="en-US" sz="1836" dirty="0"/>
              <a:t>Now: Windows</a:t>
            </a:r>
          </a:p>
          <a:p>
            <a:pPr lvl="1"/>
            <a:r>
              <a:rPr lang="en-US" sz="1836" dirty="0"/>
              <a:t>Future: Linux and Windows</a:t>
            </a:r>
          </a:p>
          <a:p>
            <a:r>
              <a:rPr lang="en-US" sz="3264" dirty="0"/>
              <a:t>Containers:</a:t>
            </a:r>
          </a:p>
          <a:p>
            <a:pPr lvl="1"/>
            <a:r>
              <a:rPr lang="en-US" sz="1836" dirty="0"/>
              <a:t>Now: Job objects</a:t>
            </a:r>
          </a:p>
          <a:p>
            <a:pPr lvl="1"/>
            <a:r>
              <a:rPr lang="en-US" sz="1836" dirty="0"/>
              <a:t>Future: containers</a:t>
            </a:r>
          </a:p>
          <a:p>
            <a:r>
              <a:rPr lang="en-US" sz="3264" dirty="0"/>
              <a:t>Integration with Azure:</a:t>
            </a:r>
          </a:p>
          <a:p>
            <a:pPr lvl="1"/>
            <a:r>
              <a:rPr lang="en-US" sz="1836" dirty="0"/>
              <a:t>Now: standalone SDK</a:t>
            </a:r>
          </a:p>
          <a:p>
            <a:pPr lvl="1"/>
            <a:r>
              <a:rPr lang="en-US" sz="1836" dirty="0"/>
              <a:t>Future: resource provider for simplified cluster management </a:t>
            </a:r>
          </a:p>
        </p:txBody>
      </p:sp>
      <p:sp>
        <p:nvSpPr>
          <p:cNvPr id="3" name="Title 2"/>
          <p:cNvSpPr>
            <a:spLocks noGrp="1"/>
          </p:cNvSpPr>
          <p:nvPr>
            <p:ph type="title"/>
          </p:nvPr>
        </p:nvSpPr>
        <p:spPr/>
        <p:txBody>
          <a:bodyPr/>
          <a:lstStyle/>
          <a:p>
            <a:r>
              <a:rPr lang="en-US" dirty="0" smtClean="0"/>
              <a:t>Service Fabric Roadmap</a:t>
            </a:r>
            <a:endParaRPr lang="en-US" dirty="0"/>
          </a:p>
        </p:txBody>
      </p:sp>
      <p:sp>
        <p:nvSpPr>
          <p:cNvPr id="4" name="Rectangle 3"/>
          <p:cNvSpPr/>
          <p:nvPr/>
        </p:nvSpPr>
        <p:spPr>
          <a:xfrm>
            <a:off x="5316662" y="2109859"/>
            <a:ext cx="6811904" cy="798558"/>
          </a:xfrm>
          <a:prstGeom prst="rect">
            <a:avLst/>
          </a:prstGeom>
        </p:spPr>
        <p:txBody>
          <a:bodyPr wrap="none">
            <a:spAutoFit/>
          </a:bodyPr>
          <a:lstStyle/>
          <a:p>
            <a:pPr defTabSz="932597"/>
            <a:r>
              <a:rPr lang="en-US" sz="4488" u="sng" dirty="0">
                <a:solidFill>
                  <a:srgbClr val="1F497D"/>
                </a:solidFill>
                <a:latin typeface="Calibri" panose="020F0502020204030204" pitchFamily="34" charset="0"/>
                <a:ea typeface="Calibri" panose="020F0502020204030204" pitchFamily="34" charset="0"/>
                <a:cs typeface="Times New Roman" panose="02020603050405020304" pitchFamily="18" charset="0"/>
                <a:hlinkClick r:id="rId2"/>
              </a:rPr>
              <a:t>http://aka.ms/servicefabric</a:t>
            </a:r>
            <a:r>
              <a:rPr lang="en-US" sz="4488"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endParaRPr lang="en-US" sz="4488" dirty="0">
              <a:solidFill>
                <a:srgbClr val="FFFFFF"/>
              </a:solidFill>
            </a:endParaRPr>
          </a:p>
        </p:txBody>
      </p:sp>
    </p:spTree>
    <p:extLst>
      <p:ext uri="{BB962C8B-B14F-4D97-AF65-F5344CB8AC3E}">
        <p14:creationId xmlns:p14="http://schemas.microsoft.com/office/powerpoint/2010/main" val="265898092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20474" y="5177985"/>
            <a:ext cx="8535471" cy="590729"/>
          </a:xfrm>
          <a:prstGeom prst="rect">
            <a:avLst/>
          </a:prstGeom>
          <a:solidFill>
            <a:schemeClr val="accent5">
              <a:lumMod val="7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FFFFFF"/>
                </a:solidFill>
              </a:rPr>
              <a:t>VMs and VM Scale Sets</a:t>
            </a:r>
          </a:p>
        </p:txBody>
      </p:sp>
      <p:sp>
        <p:nvSpPr>
          <p:cNvPr id="6" name="Rectangle 5"/>
          <p:cNvSpPr/>
          <p:nvPr/>
        </p:nvSpPr>
        <p:spPr>
          <a:xfrm>
            <a:off x="6913341" y="5850771"/>
            <a:ext cx="4559685" cy="610419"/>
          </a:xfrm>
          <a:prstGeom prst="rect">
            <a:avLst/>
          </a:prstGeom>
          <a:solidFill>
            <a:schemeClr val="accent5">
              <a:lumMod val="60000"/>
              <a:lumOff val="4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 Public Cloud</a:t>
            </a:r>
          </a:p>
        </p:txBody>
      </p:sp>
      <p:sp>
        <p:nvSpPr>
          <p:cNvPr id="7" name="Rectangle 6"/>
          <p:cNvSpPr/>
          <p:nvPr/>
        </p:nvSpPr>
        <p:spPr>
          <a:xfrm>
            <a:off x="2920472" y="5857937"/>
            <a:ext cx="3871381" cy="610419"/>
          </a:xfrm>
          <a:prstGeom prst="rect">
            <a:avLst/>
          </a:prstGeom>
          <a:solidFill>
            <a:schemeClr val="accent5">
              <a:lumMod val="60000"/>
              <a:lumOff val="4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404040"/>
                </a:solidFill>
              </a:rPr>
              <a:t>Azure-Consistent Private Cloud</a:t>
            </a:r>
          </a:p>
        </p:txBody>
      </p:sp>
      <p:sp>
        <p:nvSpPr>
          <p:cNvPr id="11" name="Rectangle 10"/>
          <p:cNvSpPr/>
          <p:nvPr/>
        </p:nvSpPr>
        <p:spPr>
          <a:xfrm>
            <a:off x="2920472" y="4525341"/>
            <a:ext cx="8535473" cy="540523"/>
          </a:xfrm>
          <a:prstGeom prst="rect">
            <a:avLst/>
          </a:prstGeom>
          <a:solidFill>
            <a:schemeClr val="accent2">
              <a:lumMod val="75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FFFFFF"/>
                </a:solidFill>
              </a:rPr>
              <a:t>VM Extensions</a:t>
            </a:r>
          </a:p>
        </p:txBody>
      </p:sp>
      <p:sp>
        <p:nvSpPr>
          <p:cNvPr id="22" name="Rectangle 21"/>
          <p:cNvSpPr/>
          <p:nvPr/>
        </p:nvSpPr>
        <p:spPr>
          <a:xfrm>
            <a:off x="2920472" y="3828053"/>
            <a:ext cx="3871381" cy="585166"/>
          </a:xfrm>
          <a:prstGeom prst="rect">
            <a:avLst/>
          </a:prstGeom>
          <a:solidFill>
            <a:schemeClr val="accent2"/>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a:solidFill>
                  <a:srgbClr val="FFFFFF"/>
                </a:solidFill>
              </a:rPr>
              <a:t>SCALR, </a:t>
            </a:r>
            <a:r>
              <a:rPr lang="en-US" sz="1836" dirty="0" err="1">
                <a:solidFill>
                  <a:srgbClr val="FFFFFF"/>
                </a:solidFill>
              </a:rPr>
              <a:t>RightScale</a:t>
            </a:r>
            <a:r>
              <a:rPr lang="en-US" sz="1836" dirty="0">
                <a:solidFill>
                  <a:srgbClr val="FFFFFF"/>
                </a:solidFill>
              </a:rPr>
              <a:t>, </a:t>
            </a:r>
          </a:p>
          <a:p>
            <a:pPr algn="ctr" defTabSz="932597"/>
            <a:r>
              <a:rPr lang="en-US" sz="1836" dirty="0" err="1">
                <a:solidFill>
                  <a:srgbClr val="FFFFFF"/>
                </a:solidFill>
              </a:rPr>
              <a:t>Mesos</a:t>
            </a:r>
            <a:r>
              <a:rPr lang="en-US" sz="1836" dirty="0">
                <a:solidFill>
                  <a:srgbClr val="FFFFFF"/>
                </a:solidFill>
              </a:rPr>
              <a:t>, Swarm</a:t>
            </a:r>
          </a:p>
        </p:txBody>
      </p:sp>
      <p:sp>
        <p:nvSpPr>
          <p:cNvPr id="30" name="Rectangle 29"/>
          <p:cNvSpPr/>
          <p:nvPr/>
        </p:nvSpPr>
        <p:spPr>
          <a:xfrm>
            <a:off x="6913343" y="3089650"/>
            <a:ext cx="4542601" cy="1323570"/>
          </a:xfrm>
          <a:prstGeom prst="rect">
            <a:avLst/>
          </a:prstGeom>
          <a:solidFill>
            <a:schemeClr val="accent4">
              <a:lumMod val="60000"/>
              <a:lumOff val="4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404040"/>
                </a:solidFill>
              </a:rPr>
              <a:t>Service Fabric </a:t>
            </a:r>
          </a:p>
          <a:p>
            <a:pPr algn="ctr" defTabSz="932597"/>
            <a:r>
              <a:rPr lang="en-US" sz="2448" dirty="0">
                <a:solidFill>
                  <a:srgbClr val="404040"/>
                </a:solidFill>
              </a:rPr>
              <a:t>(VMs and Containers)</a:t>
            </a:r>
          </a:p>
        </p:txBody>
      </p:sp>
      <p:sp>
        <p:nvSpPr>
          <p:cNvPr id="35" name="Rectangle 34"/>
          <p:cNvSpPr/>
          <p:nvPr/>
        </p:nvSpPr>
        <p:spPr>
          <a:xfrm>
            <a:off x="8976725" y="2335694"/>
            <a:ext cx="2479219" cy="617753"/>
          </a:xfrm>
          <a:prstGeom prst="rect">
            <a:avLst/>
          </a:prstGeom>
          <a:solidFill>
            <a:schemeClr val="accent1">
              <a:lumMod val="40000"/>
              <a:lumOff val="6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FFFFFF"/>
                </a:solidFill>
              </a:rPr>
              <a:t>Batch</a:t>
            </a:r>
          </a:p>
        </p:txBody>
      </p:sp>
      <p:sp>
        <p:nvSpPr>
          <p:cNvPr id="36" name="Rectangle 35"/>
          <p:cNvSpPr/>
          <p:nvPr/>
        </p:nvSpPr>
        <p:spPr>
          <a:xfrm>
            <a:off x="6913339" y="2335694"/>
            <a:ext cx="1959103" cy="617753"/>
          </a:xfrm>
          <a:prstGeom prst="rect">
            <a:avLst/>
          </a:prstGeom>
          <a:solidFill>
            <a:schemeClr val="accent1">
              <a:lumMod val="40000"/>
              <a:lumOff val="6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040" dirty="0">
                <a:solidFill>
                  <a:srgbClr val="FFFFFF"/>
                </a:solidFill>
              </a:rPr>
              <a:t>App Service</a:t>
            </a:r>
          </a:p>
        </p:txBody>
      </p:sp>
      <p:sp>
        <p:nvSpPr>
          <p:cNvPr id="37" name="Rectangle 36"/>
          <p:cNvSpPr/>
          <p:nvPr/>
        </p:nvSpPr>
        <p:spPr>
          <a:xfrm>
            <a:off x="8976725" y="1677877"/>
            <a:ext cx="2479219" cy="557144"/>
          </a:xfrm>
          <a:prstGeom prst="rect">
            <a:avLst/>
          </a:prstGeom>
          <a:solidFill>
            <a:schemeClr val="accent1">
              <a:lumMod val="40000"/>
              <a:lumOff val="6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2448" dirty="0">
                <a:solidFill>
                  <a:srgbClr val="FFFFFF"/>
                </a:solidFill>
              </a:rPr>
              <a:t>Media</a:t>
            </a:r>
            <a:endParaRPr lang="en-US" sz="2856" dirty="0">
              <a:solidFill>
                <a:srgbClr val="FFFFFF"/>
              </a:solidFill>
            </a:endParaRPr>
          </a:p>
        </p:txBody>
      </p:sp>
      <p:sp>
        <p:nvSpPr>
          <p:cNvPr id="38" name="Rectangle 37"/>
          <p:cNvSpPr/>
          <p:nvPr/>
        </p:nvSpPr>
        <p:spPr>
          <a:xfrm>
            <a:off x="6913342" y="1683497"/>
            <a:ext cx="1026405" cy="551523"/>
          </a:xfrm>
          <a:prstGeom prst="rect">
            <a:avLst/>
          </a:prstGeom>
          <a:solidFill>
            <a:schemeClr val="accent1">
              <a:lumMod val="40000"/>
              <a:lumOff val="6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632" dirty="0">
                <a:solidFill>
                  <a:srgbClr val="FFFFFF"/>
                </a:solidFill>
              </a:rPr>
              <a:t>Web </a:t>
            </a:r>
            <a:br>
              <a:rPr lang="en-US" sz="1632" dirty="0">
                <a:solidFill>
                  <a:srgbClr val="FFFFFF"/>
                </a:solidFill>
              </a:rPr>
            </a:br>
            <a:r>
              <a:rPr lang="en-US" sz="1632" dirty="0">
                <a:solidFill>
                  <a:srgbClr val="FFFFFF"/>
                </a:solidFill>
              </a:rPr>
              <a:t>Apps</a:t>
            </a:r>
          </a:p>
        </p:txBody>
      </p:sp>
      <p:sp>
        <p:nvSpPr>
          <p:cNvPr id="39" name="Rectangle 38"/>
          <p:cNvSpPr/>
          <p:nvPr/>
        </p:nvSpPr>
        <p:spPr>
          <a:xfrm>
            <a:off x="8069833" y="1693886"/>
            <a:ext cx="785404" cy="541135"/>
          </a:xfrm>
          <a:prstGeom prst="rect">
            <a:avLst/>
          </a:prstGeom>
          <a:solidFill>
            <a:schemeClr val="accent1">
              <a:lumMod val="40000"/>
              <a:lumOff val="60000"/>
            </a:schemeClr>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428" dirty="0">
                <a:solidFill>
                  <a:srgbClr val="FFFFFF"/>
                </a:solidFill>
              </a:rPr>
              <a:t>Mobile</a:t>
            </a:r>
          </a:p>
          <a:p>
            <a:pPr algn="ctr" defTabSz="932597"/>
            <a:r>
              <a:rPr lang="en-US" sz="1428" dirty="0">
                <a:solidFill>
                  <a:srgbClr val="FFFFFF"/>
                </a:solidFill>
              </a:rPr>
              <a:t>Apps</a:t>
            </a:r>
          </a:p>
        </p:txBody>
      </p:sp>
      <p:sp>
        <p:nvSpPr>
          <p:cNvPr id="3" name="Left Brace 2"/>
          <p:cNvSpPr/>
          <p:nvPr/>
        </p:nvSpPr>
        <p:spPr>
          <a:xfrm>
            <a:off x="2557456" y="4513893"/>
            <a:ext cx="121614" cy="12433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0" name="Left Brace 39"/>
          <p:cNvSpPr/>
          <p:nvPr/>
        </p:nvSpPr>
        <p:spPr>
          <a:xfrm>
            <a:off x="2540119" y="5857937"/>
            <a:ext cx="133521" cy="61041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FFFFFF"/>
              </a:solidFill>
            </a:endParaRPr>
          </a:p>
        </p:txBody>
      </p:sp>
      <p:sp>
        <p:nvSpPr>
          <p:cNvPr id="41" name="Left Brace 40"/>
          <p:cNvSpPr/>
          <p:nvPr/>
        </p:nvSpPr>
        <p:spPr>
          <a:xfrm>
            <a:off x="2494875" y="309322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46" name="Rectangle 45"/>
          <p:cNvSpPr/>
          <p:nvPr/>
        </p:nvSpPr>
        <p:spPr>
          <a:xfrm>
            <a:off x="2920472" y="3089651"/>
            <a:ext cx="3871381" cy="667316"/>
          </a:xfrm>
          <a:prstGeom prst="rect">
            <a:avLst/>
          </a:prstGeom>
          <a:solidFill>
            <a:schemeClr val="accent2"/>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defTabSz="932597"/>
            <a:r>
              <a:rPr lang="en-US" sz="1836" dirty="0" err="1">
                <a:solidFill>
                  <a:srgbClr val="FFFFFF"/>
                </a:solidFill>
              </a:rPr>
              <a:t>Apprenda</a:t>
            </a:r>
            <a:r>
              <a:rPr lang="en-US" sz="1836" dirty="0">
                <a:solidFill>
                  <a:srgbClr val="FFFFFF"/>
                </a:solidFill>
              </a:rPr>
              <a:t>, </a:t>
            </a:r>
            <a:r>
              <a:rPr lang="en-US" sz="1836" dirty="0" err="1">
                <a:solidFill>
                  <a:srgbClr val="FFFFFF"/>
                </a:solidFill>
              </a:rPr>
              <a:t>CloudFoundry</a:t>
            </a:r>
            <a:endParaRPr lang="en-US" sz="1836" dirty="0">
              <a:solidFill>
                <a:srgbClr val="FFFFFF"/>
              </a:solidFill>
            </a:endParaRPr>
          </a:p>
          <a:p>
            <a:pPr algn="ctr" defTabSz="932597"/>
            <a:r>
              <a:rPr lang="en-US" sz="1836" dirty="0" err="1">
                <a:solidFill>
                  <a:srgbClr val="FFFFFF"/>
                </a:solidFill>
              </a:rPr>
              <a:t>Jelastic</a:t>
            </a:r>
            <a:r>
              <a:rPr lang="en-US" sz="1836" dirty="0">
                <a:solidFill>
                  <a:srgbClr val="FFFFFF"/>
                </a:solidFill>
              </a:rPr>
              <a:t>, Marathon</a:t>
            </a:r>
          </a:p>
        </p:txBody>
      </p:sp>
      <p:sp>
        <p:nvSpPr>
          <p:cNvPr id="4" name="Rectangle 3"/>
          <p:cNvSpPr/>
          <p:nvPr/>
        </p:nvSpPr>
        <p:spPr>
          <a:xfrm>
            <a:off x="842743" y="5857938"/>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Infrastructure</a:t>
            </a:r>
          </a:p>
        </p:txBody>
      </p:sp>
      <p:sp>
        <p:nvSpPr>
          <p:cNvPr id="53" name="Rectangle 52"/>
          <p:cNvSpPr/>
          <p:nvPr/>
        </p:nvSpPr>
        <p:spPr>
          <a:xfrm>
            <a:off x="842743" y="4856971"/>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IaaS and IaaS+</a:t>
            </a:r>
          </a:p>
        </p:txBody>
      </p:sp>
      <p:sp>
        <p:nvSpPr>
          <p:cNvPr id="54" name="Rectangle 53"/>
          <p:cNvSpPr/>
          <p:nvPr/>
        </p:nvSpPr>
        <p:spPr>
          <a:xfrm>
            <a:off x="842743" y="3002436"/>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General Compute </a:t>
            </a:r>
            <a:r>
              <a:rPr lang="en-US" sz="1836" dirty="0" err="1">
                <a:solidFill>
                  <a:srgbClr val="FFFFFF"/>
                </a:solidFill>
              </a:rPr>
              <a:t>PaaS</a:t>
            </a:r>
            <a:endParaRPr lang="en-US" sz="1836" dirty="0">
              <a:solidFill>
                <a:srgbClr val="FFFFFF"/>
              </a:solidFill>
            </a:endParaRPr>
          </a:p>
        </p:txBody>
      </p:sp>
      <p:sp>
        <p:nvSpPr>
          <p:cNvPr id="25" name="Left Brace 24"/>
          <p:cNvSpPr/>
          <p:nvPr/>
        </p:nvSpPr>
        <p:spPr>
          <a:xfrm>
            <a:off x="6626962" y="1682437"/>
            <a:ext cx="156291" cy="13199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428">
              <a:solidFill>
                <a:srgbClr val="404040"/>
              </a:solidFill>
            </a:endParaRPr>
          </a:p>
        </p:txBody>
      </p:sp>
      <p:sp>
        <p:nvSpPr>
          <p:cNvPr id="26" name="Rectangle 25"/>
          <p:cNvSpPr/>
          <p:nvPr/>
        </p:nvSpPr>
        <p:spPr>
          <a:xfrm>
            <a:off x="4964063" y="2111106"/>
            <a:ext cx="1628286"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632" dirty="0">
                <a:solidFill>
                  <a:srgbClr val="FFFFFF"/>
                </a:solidFill>
              </a:rPr>
              <a:t>Vertical compute </a:t>
            </a:r>
            <a:r>
              <a:rPr lang="en-US" sz="1632" dirty="0" err="1">
                <a:solidFill>
                  <a:srgbClr val="FFFFFF"/>
                </a:solidFill>
              </a:rPr>
              <a:t>PaaS</a:t>
            </a:r>
            <a:endParaRPr lang="en-US" sz="1632" dirty="0">
              <a:solidFill>
                <a:srgbClr val="FFFFFF"/>
              </a:solidFill>
            </a:endParaRPr>
          </a:p>
        </p:txBody>
      </p:sp>
      <p:sp>
        <p:nvSpPr>
          <p:cNvPr id="23" name="Rectangle 22"/>
          <p:cNvSpPr/>
          <p:nvPr/>
        </p:nvSpPr>
        <p:spPr bwMode="auto">
          <a:xfrm>
            <a:off x="-1629250" y="15617"/>
            <a:ext cx="10666487" cy="990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5999" dirty="0">
              <a:solidFill>
                <a:srgbClr val="FFFFFF"/>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Open Choice at Every Layer</a:t>
            </a:r>
            <a:endParaRPr lang="en-US" dirty="0"/>
          </a:p>
        </p:txBody>
      </p:sp>
      <p:sp>
        <p:nvSpPr>
          <p:cNvPr id="31" name="Left Brace 30"/>
          <p:cNvSpPr/>
          <p:nvPr/>
        </p:nvSpPr>
        <p:spPr>
          <a:xfrm>
            <a:off x="2483639" y="3805580"/>
            <a:ext cx="236398" cy="6637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632">
              <a:solidFill>
                <a:srgbClr val="404040"/>
              </a:solidFill>
            </a:endParaRPr>
          </a:p>
        </p:txBody>
      </p:sp>
      <p:sp>
        <p:nvSpPr>
          <p:cNvPr id="33" name="Rectangle 32"/>
          <p:cNvSpPr/>
          <p:nvPr/>
        </p:nvSpPr>
        <p:spPr>
          <a:xfrm>
            <a:off x="770627" y="3837254"/>
            <a:ext cx="1628285" cy="55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dirty="0">
                <a:solidFill>
                  <a:srgbClr val="FFFFFF"/>
                </a:solidFill>
              </a:rPr>
              <a:t>Cluster Orchestration</a:t>
            </a:r>
          </a:p>
        </p:txBody>
      </p:sp>
    </p:spTree>
    <p:extLst>
      <p:ext uri="{BB962C8B-B14F-4D97-AF65-F5344CB8AC3E}">
        <p14:creationId xmlns:p14="http://schemas.microsoft.com/office/powerpoint/2010/main" val="421694164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Compute Continuum</a:t>
            </a:r>
            <a:endParaRPr lang="en-US" dirty="0"/>
          </a:p>
        </p:txBody>
      </p:sp>
      <p:sp>
        <p:nvSpPr>
          <p:cNvPr id="6" name="TextBox 5"/>
          <p:cNvSpPr txBox="1"/>
          <p:nvPr/>
        </p:nvSpPr>
        <p:spPr>
          <a:xfrm>
            <a:off x="199292" y="5184301"/>
            <a:ext cx="1295216" cy="721978"/>
          </a:xfrm>
          <a:prstGeom prst="rect">
            <a:avLst/>
          </a:prstGeom>
          <a:noFill/>
        </p:spPr>
        <p:txBody>
          <a:bodyPr wrap="square" rtlCol="0">
            <a:spAutoFit/>
          </a:bodyPr>
          <a:lstStyle/>
          <a:p>
            <a:pPr algn="ctr" defTabSz="932597"/>
            <a:r>
              <a:rPr lang="en-US" sz="2000" dirty="0">
                <a:solidFill>
                  <a:srgbClr val="FFFFFF"/>
                </a:solidFill>
              </a:rPr>
              <a:t>Ultimate </a:t>
            </a:r>
          </a:p>
          <a:p>
            <a:pPr algn="ctr" defTabSz="932597"/>
            <a:r>
              <a:rPr lang="en-US" sz="2000" dirty="0">
                <a:solidFill>
                  <a:srgbClr val="FFFFFF"/>
                </a:solidFill>
              </a:rPr>
              <a:t>Control</a:t>
            </a:r>
          </a:p>
        </p:txBody>
      </p:sp>
      <p:sp>
        <p:nvSpPr>
          <p:cNvPr id="7" name="TextBox 6"/>
          <p:cNvSpPr txBox="1"/>
          <p:nvPr/>
        </p:nvSpPr>
        <p:spPr>
          <a:xfrm>
            <a:off x="10561021" y="5184301"/>
            <a:ext cx="1980919" cy="721978"/>
          </a:xfrm>
          <a:prstGeom prst="rect">
            <a:avLst/>
          </a:prstGeom>
          <a:noFill/>
        </p:spPr>
        <p:txBody>
          <a:bodyPr wrap="square" rtlCol="0">
            <a:spAutoFit/>
          </a:bodyPr>
          <a:lstStyle/>
          <a:p>
            <a:pPr algn="ctr" defTabSz="932597"/>
            <a:r>
              <a:rPr lang="en-US" sz="2000" dirty="0">
                <a:solidFill>
                  <a:srgbClr val="FFFFFF"/>
                </a:solidFill>
              </a:rPr>
              <a:t>Rapid </a:t>
            </a:r>
          </a:p>
          <a:p>
            <a:pPr algn="ctr" defTabSz="932597"/>
            <a:r>
              <a:rPr lang="en-US" sz="2000" dirty="0">
                <a:solidFill>
                  <a:srgbClr val="FFFFFF"/>
                </a:solidFill>
              </a:rPr>
              <a:t>Development</a:t>
            </a:r>
          </a:p>
        </p:txBody>
      </p:sp>
      <p:sp>
        <p:nvSpPr>
          <p:cNvPr id="2" name="Rectangle 1"/>
          <p:cNvSpPr/>
          <p:nvPr/>
        </p:nvSpPr>
        <p:spPr bwMode="auto">
          <a:xfrm>
            <a:off x="1775109" y="2811559"/>
            <a:ext cx="1904730" cy="1980919"/>
          </a:xfrm>
          <a:prstGeom prst="rect">
            <a:avLst/>
          </a:prstGeom>
          <a:solidFill>
            <a:schemeClr val="accent5">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solidFill>
                  <a:srgbClr val="00188F"/>
                </a:solidFill>
              </a:rPr>
              <a:t>VMs /</a:t>
            </a:r>
          </a:p>
          <a:p>
            <a:pPr algn="ctr" defTabSz="932293" fontAlgn="base">
              <a:spcBef>
                <a:spcPct val="0"/>
              </a:spcBef>
              <a:spcAft>
                <a:spcPct val="0"/>
              </a:spcAft>
            </a:pPr>
            <a:r>
              <a:rPr lang="en-US" sz="2000" dirty="0">
                <a:solidFill>
                  <a:srgbClr val="00188F"/>
                </a:solidFill>
              </a:rPr>
              <a:t>VM Scale Sets</a:t>
            </a:r>
          </a:p>
        </p:txBody>
      </p:sp>
      <p:sp>
        <p:nvSpPr>
          <p:cNvPr id="8" name="Rectangle 7"/>
          <p:cNvSpPr/>
          <p:nvPr/>
        </p:nvSpPr>
        <p:spPr bwMode="auto">
          <a:xfrm>
            <a:off x="3984596" y="2811559"/>
            <a:ext cx="1904730" cy="1980919"/>
          </a:xfrm>
          <a:prstGeom prst="rect">
            <a:avLst/>
          </a:prstGeom>
          <a:solidFill>
            <a:schemeClr val="accent5">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solidFill>
                  <a:srgbClr val="00188F"/>
                </a:solidFill>
              </a:rPr>
              <a:t>VM Extensions</a:t>
            </a:r>
          </a:p>
        </p:txBody>
      </p:sp>
      <p:sp>
        <p:nvSpPr>
          <p:cNvPr id="10" name="Rectangle 9"/>
          <p:cNvSpPr/>
          <p:nvPr/>
        </p:nvSpPr>
        <p:spPr bwMode="auto">
          <a:xfrm>
            <a:off x="6218237" y="2811559"/>
            <a:ext cx="1904730" cy="1980919"/>
          </a:xfrm>
          <a:prstGeom prst="rect">
            <a:avLst/>
          </a:prstGeom>
          <a:solidFill>
            <a:schemeClr val="accent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solidFill>
                  <a:srgbClr val="00188F"/>
                </a:solidFill>
              </a:rPr>
              <a:t>Service Fabric /</a:t>
            </a:r>
          </a:p>
          <a:p>
            <a:pPr algn="ctr" defTabSz="932293" fontAlgn="base">
              <a:spcBef>
                <a:spcPct val="0"/>
              </a:spcBef>
              <a:spcAft>
                <a:spcPct val="0"/>
              </a:spcAft>
            </a:pPr>
            <a:r>
              <a:rPr lang="en-US" sz="2000" dirty="0">
                <a:solidFill>
                  <a:srgbClr val="00188F"/>
                </a:solidFill>
              </a:rPr>
              <a:t>Batch</a:t>
            </a:r>
          </a:p>
        </p:txBody>
      </p:sp>
      <p:sp>
        <p:nvSpPr>
          <p:cNvPr id="12" name="Rectangle 11"/>
          <p:cNvSpPr/>
          <p:nvPr/>
        </p:nvSpPr>
        <p:spPr bwMode="auto">
          <a:xfrm>
            <a:off x="8427724" y="2811559"/>
            <a:ext cx="1904730" cy="1980919"/>
          </a:xfrm>
          <a:prstGeom prst="rect">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solidFill>
                  <a:srgbClr val="00188F"/>
                </a:solidFill>
              </a:rPr>
              <a:t>Web Apps/ </a:t>
            </a:r>
          </a:p>
          <a:p>
            <a:pPr algn="ctr" defTabSz="932293" fontAlgn="base">
              <a:spcBef>
                <a:spcPct val="0"/>
              </a:spcBef>
              <a:spcAft>
                <a:spcPct val="0"/>
              </a:spcAft>
            </a:pPr>
            <a:r>
              <a:rPr lang="en-US" sz="2000" dirty="0">
                <a:solidFill>
                  <a:srgbClr val="00188F"/>
                </a:solidFill>
              </a:rPr>
              <a:t>App Service</a:t>
            </a:r>
          </a:p>
        </p:txBody>
      </p:sp>
      <p:sp>
        <p:nvSpPr>
          <p:cNvPr id="11" name="TextBox 10"/>
          <p:cNvSpPr txBox="1"/>
          <p:nvPr/>
        </p:nvSpPr>
        <p:spPr>
          <a:xfrm>
            <a:off x="199292" y="1880772"/>
            <a:ext cx="1295216" cy="408075"/>
          </a:xfrm>
          <a:prstGeom prst="rect">
            <a:avLst/>
          </a:prstGeom>
          <a:noFill/>
        </p:spPr>
        <p:txBody>
          <a:bodyPr wrap="square" rtlCol="0">
            <a:spAutoFit/>
          </a:bodyPr>
          <a:lstStyle/>
          <a:p>
            <a:pPr algn="ctr" defTabSz="932597"/>
            <a:r>
              <a:rPr lang="en-US" sz="2000" dirty="0">
                <a:solidFill>
                  <a:srgbClr val="FFFFFF"/>
                </a:solidFill>
              </a:rPr>
              <a:t>IaaS</a:t>
            </a:r>
          </a:p>
        </p:txBody>
      </p:sp>
      <p:sp>
        <p:nvSpPr>
          <p:cNvPr id="13" name="TextBox 12"/>
          <p:cNvSpPr txBox="1"/>
          <p:nvPr/>
        </p:nvSpPr>
        <p:spPr>
          <a:xfrm>
            <a:off x="10751494" y="1880772"/>
            <a:ext cx="1295216" cy="408075"/>
          </a:xfrm>
          <a:prstGeom prst="rect">
            <a:avLst/>
          </a:prstGeom>
          <a:noFill/>
        </p:spPr>
        <p:txBody>
          <a:bodyPr wrap="square" rtlCol="0">
            <a:spAutoFit/>
          </a:bodyPr>
          <a:lstStyle/>
          <a:p>
            <a:pPr algn="ctr" defTabSz="932597"/>
            <a:r>
              <a:rPr lang="en-US" sz="2000" dirty="0">
                <a:solidFill>
                  <a:srgbClr val="FFFFFF"/>
                </a:solidFill>
              </a:rPr>
              <a:t>PaaS</a:t>
            </a:r>
          </a:p>
        </p:txBody>
      </p:sp>
      <p:sp>
        <p:nvSpPr>
          <p:cNvPr id="14" name="Left-Right Arrow 13"/>
          <p:cNvSpPr/>
          <p:nvPr/>
        </p:nvSpPr>
        <p:spPr>
          <a:xfrm>
            <a:off x="1494507" y="1821100"/>
            <a:ext cx="9066514" cy="519398"/>
          </a:xfrm>
          <a:prstGeom prst="leftRightArrow">
            <a:avLst/>
          </a:prstGeom>
          <a:gradFill>
            <a:gsLst>
              <a:gs pos="0">
                <a:schemeClr val="accent5"/>
              </a:gs>
              <a:gs pos="100000">
                <a:schemeClr val="accent2"/>
              </a:gs>
            </a:gsLst>
            <a:lin ang="0" scaled="0"/>
          </a:gra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5" name="Left-Right Arrow 14"/>
          <p:cNvSpPr/>
          <p:nvPr/>
        </p:nvSpPr>
        <p:spPr>
          <a:xfrm>
            <a:off x="1489446" y="5278495"/>
            <a:ext cx="9147765" cy="519398"/>
          </a:xfrm>
          <a:prstGeom prst="leftRightArrow">
            <a:avLst/>
          </a:prstGeom>
          <a:gradFill>
            <a:gsLst>
              <a:gs pos="0">
                <a:schemeClr val="accent5"/>
              </a:gs>
              <a:gs pos="100000">
                <a:schemeClr val="accent2"/>
              </a:gs>
            </a:gsLst>
            <a:lin ang="0" scaled="0"/>
          </a:gra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6346664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0"/>
            <a:ext cx="11885514" cy="5542491"/>
          </a:xfrm>
        </p:spPr>
        <p:txBody>
          <a:bodyPr/>
          <a:lstStyle/>
          <a:p>
            <a:r>
              <a:rPr lang="en-US" dirty="0" smtClean="0"/>
              <a:t>It’s an exciting time to be a developer!</a:t>
            </a:r>
          </a:p>
          <a:p>
            <a:pPr lvl="1"/>
            <a:r>
              <a:rPr lang="en-US" dirty="0" smtClean="0"/>
              <a:t>Resource Manager:</a:t>
            </a:r>
          </a:p>
          <a:p>
            <a:pPr lvl="2"/>
            <a:r>
              <a:rPr lang="en-US" dirty="0"/>
              <a:t>2-659 - Azure Resource Manager </a:t>
            </a:r>
            <a:endParaRPr lang="en-US" dirty="0" smtClean="0"/>
          </a:p>
          <a:p>
            <a:pPr lvl="1"/>
            <a:r>
              <a:rPr lang="en-US" dirty="0" smtClean="0"/>
              <a:t>Virtual machines:</a:t>
            </a:r>
            <a:endParaRPr lang="en-US" dirty="0"/>
          </a:p>
          <a:p>
            <a:pPr lvl="2"/>
            <a:r>
              <a:rPr lang="en-US" dirty="0"/>
              <a:t>2-646 - Introduction and What’s New in Azure </a:t>
            </a:r>
            <a:r>
              <a:rPr lang="en-US" dirty="0" err="1"/>
              <a:t>IaaS</a:t>
            </a:r>
            <a:r>
              <a:rPr lang="en-US" dirty="0"/>
              <a:t> </a:t>
            </a:r>
          </a:p>
          <a:p>
            <a:pPr lvl="2"/>
            <a:r>
              <a:rPr lang="en-US" dirty="0"/>
              <a:t>2-688 - Azure Virtual Machines Deep-Dive </a:t>
            </a:r>
          </a:p>
          <a:p>
            <a:pPr lvl="1"/>
            <a:r>
              <a:rPr lang="en-US" dirty="0" smtClean="0"/>
              <a:t>Containers:</a:t>
            </a:r>
          </a:p>
          <a:p>
            <a:pPr lvl="2"/>
            <a:r>
              <a:rPr lang="en-US" dirty="0"/>
              <a:t>2-683 - Thinking in Containers: Building a Scalable, Next-Gen Application with Docker on Azure </a:t>
            </a:r>
          </a:p>
          <a:p>
            <a:pPr lvl="2"/>
            <a:r>
              <a:rPr lang="en-US" dirty="0"/>
              <a:t>2-704 - Windows Server Containers: What, Why, and </a:t>
            </a:r>
            <a:r>
              <a:rPr lang="en-US" dirty="0" smtClean="0"/>
              <a:t>How</a:t>
            </a:r>
          </a:p>
          <a:p>
            <a:pPr lvl="1"/>
            <a:r>
              <a:rPr lang="en-US" dirty="0" smtClean="0"/>
              <a:t>Service Fabric:</a:t>
            </a:r>
            <a:endParaRPr lang="en-US" dirty="0"/>
          </a:p>
          <a:p>
            <a:pPr lvl="2"/>
            <a:r>
              <a:rPr lang="en-US" dirty="0" smtClean="0"/>
              <a:t>2-640 - </a:t>
            </a:r>
            <a:r>
              <a:rPr lang="en-US" dirty="0"/>
              <a:t>Microsoft Azure Service Fabric </a:t>
            </a:r>
            <a:r>
              <a:rPr lang="en-US" dirty="0" smtClean="0"/>
              <a:t>Architecture</a:t>
            </a:r>
          </a:p>
          <a:p>
            <a:pPr lvl="2"/>
            <a:r>
              <a:rPr lang="en-US" dirty="0"/>
              <a:t>2-700 - Building Resilient, Scalable Services with Microsoft Azure Service </a:t>
            </a:r>
            <a:r>
              <a:rPr lang="en-US" dirty="0" smtClean="0"/>
              <a:t>Fabric</a:t>
            </a:r>
            <a:endParaRPr lang="en-US" dirty="0"/>
          </a:p>
        </p:txBody>
      </p:sp>
      <p:sp>
        <p:nvSpPr>
          <p:cNvPr id="3" name="Title 2"/>
          <p:cNvSpPr>
            <a:spLocks noGrp="1"/>
          </p:cNvSpPr>
          <p:nvPr>
            <p:ph type="title"/>
          </p:nvPr>
        </p:nvSpPr>
        <p:spPr/>
        <p:txBody>
          <a:bodyPr/>
          <a:lstStyle/>
          <a:p>
            <a:r>
              <a:rPr lang="en-US" dirty="0" smtClean="0"/>
              <a:t>Conclusion and Session Guide</a:t>
            </a:r>
            <a:endParaRPr lang="en-US" dirty="0"/>
          </a:p>
        </p:txBody>
      </p:sp>
    </p:spTree>
    <p:extLst>
      <p:ext uri="{BB962C8B-B14F-4D97-AF65-F5344CB8AC3E}">
        <p14:creationId xmlns:p14="http://schemas.microsoft.com/office/powerpoint/2010/main" val="261985517"/>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rPr>
              <a:t>Improve your skills by enrolling in our </a:t>
            </a:r>
            <a:r>
              <a:rPr lang="en-US" sz="3600" dirty="0" smtClean="0">
                <a:gradFill>
                  <a:gsLst>
                    <a:gs pos="20354">
                      <a:srgbClr val="FFFFFF"/>
                    </a:gs>
                    <a:gs pos="46000">
                      <a:srgbClr val="FFFFFF"/>
                    </a:gs>
                  </a:gsLst>
                  <a:lin ang="5400000" scaled="0"/>
                </a:gradFill>
                <a:latin typeface="Segoe UI Light"/>
              </a:rPr>
              <a:t/>
            </a:r>
            <a:br>
              <a:rPr lang="en-US" sz="3600" dirty="0" smtClean="0">
                <a:gradFill>
                  <a:gsLst>
                    <a:gs pos="20354">
                      <a:srgbClr val="FFFFFF"/>
                    </a:gs>
                    <a:gs pos="46000">
                      <a:srgbClr val="FFFFFF"/>
                    </a:gs>
                  </a:gsLst>
                  <a:lin ang="5400000" scaled="0"/>
                </a:gradFill>
                <a:latin typeface="Segoe UI Light"/>
              </a:rPr>
            </a:br>
            <a:r>
              <a:rPr lang="en-US" sz="3600" dirty="0" smtClean="0">
                <a:gradFill>
                  <a:gsLst>
                    <a:gs pos="20354">
                      <a:srgbClr val="FFFFFF"/>
                    </a:gs>
                    <a:gs pos="46000">
                      <a:srgbClr val="FFFFFF"/>
                    </a:gs>
                  </a:gsLst>
                  <a:lin ang="5400000" scaled="0"/>
                </a:gradFill>
                <a:latin typeface="Segoe UI Light"/>
                <a:hlinkClick r:id="rId2"/>
              </a:rPr>
              <a:t>free </a:t>
            </a:r>
            <a:r>
              <a:rPr lang="en-US" sz="3600" dirty="0">
                <a:gradFill>
                  <a:gsLst>
                    <a:gs pos="20354">
                      <a:srgbClr val="FFFFFF"/>
                    </a:gs>
                    <a:gs pos="46000">
                      <a:srgbClr val="FFFFFF"/>
                    </a:gs>
                  </a:gsLst>
                  <a:lin ang="5400000" scaled="0"/>
                </a:gradFill>
                <a:latin typeface="Segoe UI Light"/>
                <a:hlinkClick r:id="rId2"/>
              </a:rPr>
              <a:t>cloud development courses </a:t>
            </a:r>
            <a:r>
              <a:rPr lang="en-US" sz="3600" dirty="0">
                <a:gradFill>
                  <a:gsLst>
                    <a:gs pos="20354">
                      <a:srgbClr val="FFFFFF"/>
                    </a:gs>
                    <a:gs pos="46000">
                      <a:srgbClr val="FFFFFF"/>
                    </a:gs>
                  </a:gsLst>
                  <a:lin ang="5400000" scaled="0"/>
                </a:gradFill>
                <a:latin typeface="Segoe UI Light"/>
              </a:rPr>
              <a:t>at the Microsoft Virtual Academy.</a:t>
            </a:r>
          </a:p>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hlinkClick r:id="rId3"/>
              </a:rPr>
              <a:t>Try Microsoft Azure for free </a:t>
            </a:r>
            <a:r>
              <a:rPr lang="en-US" sz="3600" dirty="0">
                <a:gradFill>
                  <a:gsLst>
                    <a:gs pos="20354">
                      <a:srgbClr val="FFFFFF"/>
                    </a:gs>
                    <a:gs pos="46000">
                      <a:srgbClr val="FFFFFF"/>
                    </a:gs>
                  </a:gsLst>
                  <a:lin ang="5400000" scaled="0"/>
                </a:gradFill>
                <a:latin typeface="Segoe UI Light"/>
              </a:rPr>
              <a:t>and deploy your first cloud solution in under 5 minutes!</a:t>
            </a:r>
          </a:p>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rPr>
              <a:t>Easily build web and mobile apps for any platform with </a:t>
            </a:r>
            <a:r>
              <a:rPr lang="en-US" sz="3600" dirty="0" err="1">
                <a:gradFill>
                  <a:gsLst>
                    <a:gs pos="20354">
                      <a:srgbClr val="FFFFFF"/>
                    </a:gs>
                    <a:gs pos="46000">
                      <a:srgbClr val="FFFFFF"/>
                    </a:gs>
                  </a:gsLst>
                  <a:lin ang="5400000" scaled="0"/>
                </a:gradFill>
                <a:latin typeface="Segoe UI Light"/>
                <a:hlinkClick r:id="rId4"/>
              </a:rPr>
              <a:t>AzureAppService</a:t>
            </a:r>
            <a:r>
              <a:rPr lang="en-US" sz="3600" dirty="0">
                <a:gradFill>
                  <a:gsLst>
                    <a:gs pos="20354">
                      <a:srgbClr val="FFFFFF"/>
                    </a:gs>
                    <a:gs pos="46000">
                      <a:srgbClr val="FFFFFF"/>
                    </a:gs>
                  </a:gsLst>
                  <a:lin ang="5400000" scaled="0"/>
                </a:gradFill>
                <a:latin typeface="Segoe UI Light"/>
                <a:hlinkClick r:id="rId4"/>
              </a:rPr>
              <a:t> for free</a:t>
            </a:r>
            <a:r>
              <a:rPr lang="en-US" sz="3600" dirty="0">
                <a:gradFill>
                  <a:gsLst>
                    <a:gs pos="20354">
                      <a:srgbClr val="FFFFFF"/>
                    </a:gs>
                    <a:gs pos="46000">
                      <a:srgbClr val="FFFFFF"/>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solidFill>
                <a:srgbClr val="404040"/>
              </a:solidFill>
            </a:endParaRPr>
          </a:p>
        </p:txBody>
      </p:sp>
    </p:spTree>
    <p:extLst>
      <p:ext uri="{BB962C8B-B14F-4D97-AF65-F5344CB8AC3E}">
        <p14:creationId xmlns:p14="http://schemas.microsoft.com/office/powerpoint/2010/main" val="233333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663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Placeholder 108"/>
          <p:cNvSpPr>
            <a:spLocks noGrp="1"/>
          </p:cNvSpPr>
          <p:nvPr>
            <p:ph type="body" sz="quarter" idx="10"/>
          </p:nvPr>
        </p:nvSpPr>
        <p:spPr>
          <a:xfrm>
            <a:off x="275480" y="1212849"/>
            <a:ext cx="6623530" cy="5202757"/>
          </a:xfrm>
        </p:spPr>
        <p:txBody>
          <a:bodyPr/>
          <a:lstStyle/>
          <a:p>
            <a:r>
              <a:rPr lang="en-US" sz="3672" dirty="0"/>
              <a:t>Containers of multiple resource instances</a:t>
            </a:r>
          </a:p>
          <a:p>
            <a:r>
              <a:rPr lang="en-US" sz="3672" dirty="0"/>
              <a:t>Each resource instance has a resource type</a:t>
            </a:r>
          </a:p>
          <a:p>
            <a:r>
              <a:rPr lang="en-US" sz="3672" dirty="0"/>
              <a:t>Resource types are defined by resource providers</a:t>
            </a:r>
          </a:p>
          <a:p>
            <a:r>
              <a:rPr lang="en-US" sz="3672" dirty="0"/>
              <a:t>Every resource </a:t>
            </a:r>
            <a:r>
              <a:rPr lang="en-US" sz="3672" i="1" dirty="0"/>
              <a:t>must</a:t>
            </a:r>
            <a:r>
              <a:rPr lang="en-US" sz="3672" dirty="0"/>
              <a:t> exist in one and only one resource group</a:t>
            </a:r>
          </a:p>
        </p:txBody>
      </p:sp>
      <p:sp>
        <p:nvSpPr>
          <p:cNvPr id="2" name="Title 1"/>
          <p:cNvSpPr>
            <a:spLocks noGrp="1"/>
          </p:cNvSpPr>
          <p:nvPr>
            <p:ph type="title"/>
          </p:nvPr>
        </p:nvSpPr>
        <p:spPr/>
        <p:txBody>
          <a:bodyPr/>
          <a:lstStyle/>
          <a:p>
            <a:r>
              <a:rPr lang="en-US" smtClean="0"/>
              <a:t>Resource Groups</a:t>
            </a:r>
            <a:endParaRPr lang="en-US" dirty="0"/>
          </a:p>
        </p:txBody>
      </p:sp>
      <p:grpSp>
        <p:nvGrpSpPr>
          <p:cNvPr id="5" name="Group 4"/>
          <p:cNvGrpSpPr>
            <a:grpSpLocks noChangeAspect="1"/>
          </p:cNvGrpSpPr>
          <p:nvPr/>
        </p:nvGrpSpPr>
        <p:grpSpPr bwMode="auto">
          <a:xfrm>
            <a:off x="6890915" y="1132230"/>
            <a:ext cx="5046030" cy="4819387"/>
            <a:chOff x="405" y="668"/>
            <a:chExt cx="3117" cy="2977"/>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4"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RESOU</a:t>
              </a:r>
              <a:endParaRPr lang="en-US" altLang="en-US" sz="1836">
                <a:solidFill>
                  <a:srgbClr val="00B0F0"/>
                </a:solidFill>
              </a:endParaRPr>
            </a:p>
          </p:txBody>
        </p:sp>
        <p:sp>
          <p:nvSpPr>
            <p:cNvPr id="95"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6"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CE G</a:t>
              </a:r>
              <a:endParaRPr lang="en-US" altLang="en-US" sz="1836">
                <a:solidFill>
                  <a:srgbClr val="00B0F0"/>
                </a:solidFill>
              </a:endParaRPr>
            </a:p>
          </p:txBody>
        </p:sp>
        <p:sp>
          <p:nvSpPr>
            <p:cNvPr id="97"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8"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OUP</a:t>
              </a:r>
              <a:endParaRPr lang="en-US" altLang="en-US" sz="1836">
                <a:solidFill>
                  <a:srgbClr val="00B0F0"/>
                </a:solidFill>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spTree>
    <p:extLst>
      <p:ext uri="{BB962C8B-B14F-4D97-AF65-F5344CB8AC3E}">
        <p14:creationId xmlns:p14="http://schemas.microsoft.com/office/powerpoint/2010/main" val="421927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9">
                                            <p:txEl>
                                              <p:pRg st="1" end="1"/>
                                            </p:txEl>
                                          </p:spTgt>
                                        </p:tgtEl>
                                        <p:attrNameLst>
                                          <p:attrName>style.visibility</p:attrName>
                                        </p:attrNameLst>
                                      </p:cBhvr>
                                      <p:to>
                                        <p:strVal val="visible"/>
                                      </p:to>
                                    </p:set>
                                    <p:animEffect transition="in" filter="wipe(left)">
                                      <p:cBhvr>
                                        <p:cTn id="7" dur="500"/>
                                        <p:tgtEl>
                                          <p:spTgt spid="1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
                                            <p:txEl>
                                              <p:pRg st="2" end="2"/>
                                            </p:txEl>
                                          </p:spTgt>
                                        </p:tgtEl>
                                        <p:attrNameLst>
                                          <p:attrName>style.visibility</p:attrName>
                                        </p:attrNameLst>
                                      </p:cBhvr>
                                      <p:to>
                                        <p:strVal val="visible"/>
                                      </p:to>
                                    </p:set>
                                    <p:animEffect transition="in" filter="wipe(left)">
                                      <p:cBhvr>
                                        <p:cTn id="12" dur="500"/>
                                        <p:tgtEl>
                                          <p:spTgt spid="1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9">
                                            <p:txEl>
                                              <p:pRg st="3" end="3"/>
                                            </p:txEl>
                                          </p:spTgt>
                                        </p:tgtEl>
                                        <p:attrNameLst>
                                          <p:attrName>style.visibility</p:attrName>
                                        </p:attrNameLst>
                                      </p:cBhvr>
                                      <p:to>
                                        <p:strVal val="visible"/>
                                      </p:to>
                                    </p:set>
                                    <p:animEffect transition="in" filter="wipe(left)">
                                      <p:cBhvr>
                                        <p:cTn id="17" dur="500"/>
                                        <p:tgtEl>
                                          <p:spTgt spid="1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0"/>
          </p:nvPr>
        </p:nvSpPr>
        <p:spPr>
          <a:xfrm>
            <a:off x="276129" y="1212709"/>
            <a:ext cx="11884216" cy="3326790"/>
          </a:xfrm>
        </p:spPr>
        <p:txBody>
          <a:bodyPr/>
          <a:lstStyle/>
          <a:p>
            <a:r>
              <a:rPr lang="en-US" dirty="0" smtClean="0"/>
              <a:t>Lifecycle: deployment, update, delete, status</a:t>
            </a:r>
          </a:p>
          <a:p>
            <a:r>
              <a:rPr lang="en-US" dirty="0" smtClean="0">
                <a:sym typeface="Wingdings" panose="05000000000000000000" pitchFamily="2" charset="2"/>
              </a:rPr>
              <a:t>Grouping: m</a:t>
            </a:r>
            <a:r>
              <a:rPr lang="en-US" dirty="0" smtClean="0"/>
              <a:t>etering, billing, quota, UX (portal, PowerShell, CLI)</a:t>
            </a:r>
          </a:p>
          <a:p>
            <a:r>
              <a:rPr lang="en-US" dirty="0" smtClean="0"/>
              <a:t>Access Control: scope for RBAC permissions</a:t>
            </a:r>
          </a:p>
          <a:p>
            <a:r>
              <a:rPr lang="en-US" dirty="0"/>
              <a:t>Identity: resources can talk to each </a:t>
            </a:r>
            <a:r>
              <a:rPr lang="en-US" dirty="0" smtClean="0"/>
              <a:t>other</a:t>
            </a:r>
            <a:endParaRPr lang="en-US" dirty="0"/>
          </a:p>
        </p:txBody>
      </p:sp>
      <p:sp>
        <p:nvSpPr>
          <p:cNvPr id="2" name="Title 1"/>
          <p:cNvSpPr>
            <a:spLocks noGrp="1"/>
          </p:cNvSpPr>
          <p:nvPr>
            <p:ph type="title"/>
          </p:nvPr>
        </p:nvSpPr>
        <p:spPr/>
        <p:txBody>
          <a:bodyPr/>
          <a:lstStyle/>
          <a:p>
            <a:r>
              <a:rPr lang="en-US" dirty="0" smtClean="0"/>
              <a:t>Resource Group: Management Container</a:t>
            </a:r>
            <a:endParaRPr lang="en-US" dirty="0"/>
          </a:p>
        </p:txBody>
      </p:sp>
    </p:spTree>
    <p:extLst>
      <p:ext uri="{BB962C8B-B14F-4D97-AF65-F5344CB8AC3E}">
        <p14:creationId xmlns:p14="http://schemas.microsoft.com/office/powerpoint/2010/main" val="319463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Group Lifecycle</a:t>
            </a:r>
            <a:endParaRPr lang="en-US" dirty="0"/>
          </a:p>
        </p:txBody>
      </p:sp>
      <p:sp>
        <p:nvSpPr>
          <p:cNvPr id="3" name="Subtitle 2"/>
          <p:cNvSpPr>
            <a:spLocks noGrp="1"/>
          </p:cNvSpPr>
          <p:nvPr>
            <p:ph idx="4294967295"/>
          </p:nvPr>
        </p:nvSpPr>
        <p:spPr>
          <a:xfrm>
            <a:off x="573644" y="1512613"/>
            <a:ext cx="4762403" cy="1244159"/>
          </a:xfrm>
          <a:prstGeom prst="rect">
            <a:avLst/>
          </a:prstGeom>
        </p:spPr>
        <p:txBody>
          <a:bodyPr>
            <a:noAutofit/>
          </a:bodyPr>
          <a:lstStyle/>
          <a:p>
            <a:pPr marL="0" indent="0">
              <a:buNone/>
            </a:pPr>
            <a:r>
              <a:rPr lang="en-US" sz="3672" dirty="0">
                <a:latin typeface="Segoe UI Light" panose="020B0502040204020203" pitchFamily="34" charset="0"/>
                <a:cs typeface="Segoe UI Light" panose="020B0502040204020203" pitchFamily="34" charset="0"/>
              </a:rPr>
              <a:t>Question: </a:t>
            </a:r>
          </a:p>
          <a:p>
            <a:pPr marL="0" indent="0">
              <a:buNone/>
            </a:pPr>
            <a:r>
              <a:rPr lang="en-US" sz="2856" dirty="0">
                <a:latin typeface="Segoe UI Light" panose="020B0502040204020203" pitchFamily="34" charset="0"/>
                <a:cs typeface="Segoe UI Light" panose="020B0502040204020203" pitchFamily="34" charset="0"/>
              </a:rPr>
              <a:t>Should these resources be in the same group or a different one?</a:t>
            </a:r>
          </a:p>
        </p:txBody>
      </p:sp>
      <p:sp>
        <p:nvSpPr>
          <p:cNvPr id="5" name="Subtitle 2"/>
          <p:cNvSpPr txBox="1">
            <a:spLocks/>
          </p:cNvSpPr>
          <p:nvPr/>
        </p:nvSpPr>
        <p:spPr>
          <a:xfrm>
            <a:off x="573644" y="3752246"/>
            <a:ext cx="4762403" cy="1486493"/>
          </a:xfrm>
          <a:prstGeom prst="rect">
            <a:avLst/>
          </a:prstGeom>
        </p:spPr>
        <p:txBody>
          <a:bodyPr vert="horz" lIns="93247" tIns="46623" rIns="93247" bIns="4662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72" dirty="0">
                <a:solidFill>
                  <a:srgbClr val="FFFFFF"/>
                </a:solidFill>
                <a:latin typeface="Segoe UI Light" panose="020B0502040204020203" pitchFamily="34" charset="0"/>
                <a:cs typeface="Segoe UI Light" panose="020B0502040204020203" pitchFamily="34" charset="0"/>
              </a:rPr>
              <a:t>Answer: </a:t>
            </a:r>
          </a:p>
          <a:p>
            <a:pPr marL="0" indent="0">
              <a:buNone/>
            </a:pPr>
            <a:r>
              <a:rPr lang="en-US" sz="2856" dirty="0">
                <a:solidFill>
                  <a:srgbClr val="FFFFFF"/>
                </a:solidFill>
                <a:latin typeface="Segoe UI Light" panose="020B0502040204020203" pitchFamily="34" charset="0"/>
                <a:cs typeface="Segoe UI Light" panose="020B0502040204020203" pitchFamily="34" charset="0"/>
              </a:rPr>
              <a:t>Do they have common lifecycle and management?</a:t>
            </a:r>
          </a:p>
        </p:txBody>
      </p:sp>
      <p:pic>
        <p:nvPicPr>
          <p:cNvPr id="244" name="Picture 243"/>
          <p:cNvPicPr>
            <a:picLocks noChangeAspect="1"/>
          </p:cNvPicPr>
          <p:nvPr/>
        </p:nvPicPr>
        <p:blipFill>
          <a:blip r:embed="rId3"/>
          <a:stretch>
            <a:fillRect/>
          </a:stretch>
        </p:blipFill>
        <p:spPr>
          <a:xfrm>
            <a:off x="5705661" y="1335940"/>
            <a:ext cx="6008652" cy="5063964"/>
          </a:xfrm>
          <a:prstGeom prst="rect">
            <a:avLst/>
          </a:prstGeom>
        </p:spPr>
      </p:pic>
    </p:spTree>
    <p:extLst>
      <p:ext uri="{BB962C8B-B14F-4D97-AF65-F5344CB8AC3E}">
        <p14:creationId xmlns:p14="http://schemas.microsoft.com/office/powerpoint/2010/main" val="427147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6129" y="1212708"/>
            <a:ext cx="11884216" cy="3446456"/>
          </a:xfrm>
        </p:spPr>
        <p:txBody>
          <a:bodyPr/>
          <a:lstStyle/>
          <a:p>
            <a:r>
              <a:rPr lang="en-US" dirty="0" smtClean="0"/>
              <a:t>Centralized auditing of operations</a:t>
            </a:r>
          </a:p>
          <a:p>
            <a:r>
              <a:rPr lang="en-US" dirty="0" smtClean="0"/>
              <a:t>Simple tagging and grouping of resources</a:t>
            </a:r>
          </a:p>
          <a:p>
            <a:r>
              <a:rPr lang="en-US" dirty="0" smtClean="0"/>
              <a:t>Consistent access control (e.g. RBAC)</a:t>
            </a:r>
          </a:p>
          <a:p>
            <a:endParaRPr lang="en-US" dirty="0" smtClean="0"/>
          </a:p>
          <a:p>
            <a:endParaRPr lang="en-US" dirty="0"/>
          </a:p>
        </p:txBody>
      </p:sp>
      <p:sp>
        <p:nvSpPr>
          <p:cNvPr id="2" name="Title 1"/>
          <p:cNvSpPr>
            <a:spLocks noGrp="1"/>
          </p:cNvSpPr>
          <p:nvPr>
            <p:ph type="title"/>
          </p:nvPr>
        </p:nvSpPr>
        <p:spPr/>
        <p:txBody>
          <a:bodyPr/>
          <a:lstStyle/>
          <a:p>
            <a:r>
              <a:rPr lang="en-US" dirty="0" smtClean="0"/>
              <a:t>Resource Group Manager Services</a:t>
            </a:r>
            <a:endParaRPr lang="en-US" dirty="0"/>
          </a:p>
        </p:txBody>
      </p:sp>
      <p:pic>
        <p:nvPicPr>
          <p:cNvPr id="7" name="Picture 6"/>
          <p:cNvPicPr>
            <a:picLocks noChangeAspect="1"/>
          </p:cNvPicPr>
          <p:nvPr/>
        </p:nvPicPr>
        <p:blipFill>
          <a:blip r:embed="rId2"/>
          <a:stretch>
            <a:fillRect/>
          </a:stretch>
        </p:blipFill>
        <p:spPr>
          <a:xfrm>
            <a:off x="219056" y="3510234"/>
            <a:ext cx="2687912" cy="2834709"/>
          </a:xfrm>
          <a:prstGeom prst="rect">
            <a:avLst/>
          </a:prstGeom>
        </p:spPr>
      </p:pic>
      <p:pic>
        <p:nvPicPr>
          <p:cNvPr id="8" name="Picture 7"/>
          <p:cNvPicPr>
            <a:picLocks noChangeAspect="1"/>
          </p:cNvPicPr>
          <p:nvPr/>
        </p:nvPicPr>
        <p:blipFill>
          <a:blip r:embed="rId3"/>
          <a:stretch>
            <a:fillRect/>
          </a:stretch>
        </p:blipFill>
        <p:spPr>
          <a:xfrm>
            <a:off x="3096678" y="3323721"/>
            <a:ext cx="3294792" cy="3207736"/>
          </a:xfrm>
          <a:prstGeom prst="rect">
            <a:avLst/>
          </a:prstGeom>
        </p:spPr>
      </p:pic>
      <p:pic>
        <p:nvPicPr>
          <p:cNvPr id="9" name="Picture 8"/>
          <p:cNvPicPr>
            <a:picLocks noChangeAspect="1"/>
          </p:cNvPicPr>
          <p:nvPr/>
        </p:nvPicPr>
        <p:blipFill>
          <a:blip r:embed="rId4"/>
          <a:stretch>
            <a:fillRect/>
          </a:stretch>
        </p:blipFill>
        <p:spPr>
          <a:xfrm>
            <a:off x="6669802" y="3366754"/>
            <a:ext cx="5490544" cy="2865516"/>
          </a:xfrm>
          <a:prstGeom prst="rect">
            <a:avLst/>
          </a:prstGeom>
        </p:spPr>
      </p:pic>
    </p:spTree>
    <p:extLst>
      <p:ext uri="{BB962C8B-B14F-4D97-AF65-F5344CB8AC3E}">
        <p14:creationId xmlns:p14="http://schemas.microsoft.com/office/powerpoint/2010/main" val="193085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71"/>
          <p:cNvSpPr>
            <a:spLocks/>
          </p:cNvSpPr>
          <p:nvPr/>
        </p:nvSpPr>
        <p:spPr bwMode="auto">
          <a:xfrm>
            <a:off x="7720212" y="5009456"/>
            <a:ext cx="2402853" cy="897808"/>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6" name="Rounded Rectangle 95"/>
          <p:cNvSpPr/>
          <p:nvPr/>
        </p:nvSpPr>
        <p:spPr bwMode="auto">
          <a:xfrm>
            <a:off x="9005949" y="3924243"/>
            <a:ext cx="2083955" cy="1158964"/>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ounded Rectangle 94"/>
          <p:cNvSpPr/>
          <p:nvPr/>
        </p:nvSpPr>
        <p:spPr bwMode="auto">
          <a:xfrm>
            <a:off x="6821246" y="3924242"/>
            <a:ext cx="2083955" cy="1175204"/>
          </a:xfrm>
          <a:prstGeom prst="round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p:cNvSpPr txBox="1">
            <a:spLocks/>
          </p:cNvSpPr>
          <p:nvPr/>
        </p:nvSpPr>
        <p:spPr>
          <a:xfrm>
            <a:off x="573644" y="1204709"/>
            <a:ext cx="5591171" cy="47735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2400" dirty="0">
              <a:solidFill>
                <a:srgbClr val="FFFFFF"/>
              </a:solidFill>
              <a:latin typeface="Segoe UI Light"/>
            </a:endParaRPr>
          </a:p>
        </p:txBody>
      </p:sp>
      <p:sp>
        <p:nvSpPr>
          <p:cNvPr id="8" name="Text Placeholder 7"/>
          <p:cNvSpPr>
            <a:spLocks noGrp="1"/>
          </p:cNvSpPr>
          <p:nvPr>
            <p:ph type="body" sz="quarter" idx="10"/>
          </p:nvPr>
        </p:nvSpPr>
        <p:spPr>
          <a:xfrm>
            <a:off x="275481" y="1212849"/>
            <a:ext cx="6633865" cy="5111397"/>
          </a:xfrm>
        </p:spPr>
        <p:txBody>
          <a:bodyPr/>
          <a:lstStyle/>
          <a:p>
            <a:r>
              <a:rPr lang="en-US" dirty="0" smtClean="0"/>
              <a:t>Declarative, model based specification of resources and their configuration, code, and extensions</a:t>
            </a:r>
          </a:p>
          <a:p>
            <a:r>
              <a:rPr lang="en-US" dirty="0" smtClean="0"/>
              <a:t>Idempotent </a:t>
            </a:r>
          </a:p>
          <a:p>
            <a:r>
              <a:rPr lang="en-US" dirty="0" smtClean="0"/>
              <a:t>Consistent deployment</a:t>
            </a:r>
          </a:p>
          <a:p>
            <a:r>
              <a:rPr lang="en-US" dirty="0" smtClean="0"/>
              <a:t>Source file, checked-in</a:t>
            </a:r>
          </a:p>
          <a:p>
            <a:r>
              <a:rPr lang="en-US" dirty="0" smtClean="0"/>
              <a:t>Parameterized input/output</a:t>
            </a:r>
            <a:endParaRPr lang="en-US" dirty="0"/>
          </a:p>
        </p:txBody>
      </p:sp>
      <p:sp>
        <p:nvSpPr>
          <p:cNvPr id="9" name="Title 1"/>
          <p:cNvSpPr>
            <a:spLocks noGrp="1"/>
          </p:cNvSpPr>
          <p:nvPr>
            <p:ph type="title"/>
          </p:nvPr>
        </p:nvSpPr>
        <p:spPr/>
        <p:txBody>
          <a:bodyPr/>
          <a:lstStyle/>
          <a:p>
            <a:r>
              <a:rPr lang="en-US" smtClean="0"/>
              <a:t>Resource Templates</a:t>
            </a:r>
            <a:endParaRPr lang="en-US" dirty="0"/>
          </a:p>
        </p:txBody>
      </p:sp>
      <p:sp>
        <p:nvSpPr>
          <p:cNvPr id="3" name="AutoShape 3"/>
          <p:cNvSpPr>
            <a:spLocks noChangeAspect="1" noChangeArrowheads="1" noTextEdit="1"/>
          </p:cNvSpPr>
          <p:nvPr/>
        </p:nvSpPr>
        <p:spPr bwMode="auto">
          <a:xfrm>
            <a:off x="5455985" y="296892"/>
            <a:ext cx="6814084" cy="577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 name="Freeform 7"/>
          <p:cNvSpPr>
            <a:spLocks/>
          </p:cNvSpPr>
          <p:nvPr/>
        </p:nvSpPr>
        <p:spPr bwMode="auto">
          <a:xfrm>
            <a:off x="6942219" y="4348289"/>
            <a:ext cx="223849" cy="527753"/>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1" name="Freeform 8"/>
          <p:cNvSpPr>
            <a:spLocks/>
          </p:cNvSpPr>
          <p:nvPr/>
        </p:nvSpPr>
        <p:spPr bwMode="auto">
          <a:xfrm>
            <a:off x="7162937" y="4348289"/>
            <a:ext cx="225414" cy="527753"/>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2" name="Oval 9"/>
          <p:cNvSpPr>
            <a:spLocks noChangeArrowheads="1"/>
          </p:cNvSpPr>
          <p:nvPr/>
        </p:nvSpPr>
        <p:spPr bwMode="auto">
          <a:xfrm>
            <a:off x="6942219" y="4264108"/>
            <a:ext cx="446132" cy="1667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3" name="Oval 10"/>
          <p:cNvSpPr>
            <a:spLocks noChangeArrowheads="1"/>
          </p:cNvSpPr>
          <p:nvPr/>
        </p:nvSpPr>
        <p:spPr bwMode="auto">
          <a:xfrm>
            <a:off x="6989181" y="4286772"/>
            <a:ext cx="353775" cy="111702"/>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4" name="Freeform 11"/>
          <p:cNvSpPr>
            <a:spLocks/>
          </p:cNvSpPr>
          <p:nvPr/>
        </p:nvSpPr>
        <p:spPr bwMode="auto">
          <a:xfrm>
            <a:off x="6989181" y="4286773"/>
            <a:ext cx="353775" cy="90657"/>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5" name="Freeform 12"/>
          <p:cNvSpPr>
            <a:spLocks noEditPoints="1"/>
          </p:cNvSpPr>
          <p:nvPr/>
        </p:nvSpPr>
        <p:spPr bwMode="auto">
          <a:xfrm>
            <a:off x="7004834" y="4534460"/>
            <a:ext cx="324033" cy="191027"/>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6" name="Freeform 13"/>
          <p:cNvSpPr>
            <a:spLocks/>
          </p:cNvSpPr>
          <p:nvPr/>
        </p:nvSpPr>
        <p:spPr bwMode="auto">
          <a:xfrm>
            <a:off x="7045534" y="4570075"/>
            <a:ext cx="76703" cy="119796"/>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7" name="Freeform 14"/>
          <p:cNvSpPr>
            <a:spLocks/>
          </p:cNvSpPr>
          <p:nvPr/>
        </p:nvSpPr>
        <p:spPr bwMode="auto">
          <a:xfrm>
            <a:off x="7231814" y="4566837"/>
            <a:ext cx="45396" cy="45329"/>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8" name="Freeform 15"/>
          <p:cNvSpPr>
            <a:spLocks/>
          </p:cNvSpPr>
          <p:nvPr/>
        </p:nvSpPr>
        <p:spPr bwMode="auto">
          <a:xfrm>
            <a:off x="7231814" y="4642924"/>
            <a:ext cx="51657" cy="48566"/>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9" name="Rectangle 16"/>
          <p:cNvSpPr>
            <a:spLocks noChangeArrowheads="1"/>
          </p:cNvSpPr>
          <p:nvPr/>
        </p:nvSpPr>
        <p:spPr bwMode="auto">
          <a:xfrm>
            <a:off x="7482588" y="4363195"/>
            <a:ext cx="1274253" cy="35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dirty="0">
                <a:solidFill>
                  <a:srgbClr val="404040"/>
                </a:solidFill>
                <a:latin typeface="Segoe Pro Display Light" panose="020B0302040504020203" pitchFamily="34" charset="0"/>
              </a:rPr>
              <a:t>SQL Azure</a:t>
            </a:r>
            <a:endParaRPr lang="en-US" altLang="en-US" sz="1836" dirty="0">
              <a:solidFill>
                <a:srgbClr val="404040"/>
              </a:solidFill>
            </a:endParaRPr>
          </a:p>
        </p:txBody>
      </p:sp>
      <p:sp>
        <p:nvSpPr>
          <p:cNvPr id="22" name="Freeform 19"/>
          <p:cNvSpPr>
            <a:spLocks/>
          </p:cNvSpPr>
          <p:nvPr/>
        </p:nvSpPr>
        <p:spPr bwMode="auto">
          <a:xfrm>
            <a:off x="9177577" y="4327244"/>
            <a:ext cx="532228" cy="48728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3" name="Freeform 20"/>
          <p:cNvSpPr>
            <a:spLocks/>
          </p:cNvSpPr>
          <p:nvPr/>
        </p:nvSpPr>
        <p:spPr bwMode="auto">
          <a:xfrm>
            <a:off x="9177577" y="4327244"/>
            <a:ext cx="532228" cy="48728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4" name="Freeform 21"/>
          <p:cNvSpPr>
            <a:spLocks/>
          </p:cNvSpPr>
          <p:nvPr/>
        </p:nvSpPr>
        <p:spPr bwMode="auto">
          <a:xfrm>
            <a:off x="9241758" y="4400093"/>
            <a:ext cx="65746" cy="174839"/>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5" name="Freeform 22"/>
          <p:cNvSpPr>
            <a:spLocks/>
          </p:cNvSpPr>
          <p:nvPr/>
        </p:nvSpPr>
        <p:spPr bwMode="auto">
          <a:xfrm>
            <a:off x="9321592" y="4583027"/>
            <a:ext cx="317772" cy="163506"/>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6" name="Freeform 23"/>
          <p:cNvSpPr>
            <a:spLocks/>
          </p:cNvSpPr>
          <p:nvPr/>
        </p:nvSpPr>
        <p:spPr bwMode="auto">
          <a:xfrm>
            <a:off x="9448388" y="4458373"/>
            <a:ext cx="225414" cy="195883"/>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7" name="Freeform 24"/>
          <p:cNvSpPr>
            <a:spLocks/>
          </p:cNvSpPr>
          <p:nvPr/>
        </p:nvSpPr>
        <p:spPr bwMode="auto">
          <a:xfrm>
            <a:off x="9338811" y="4338576"/>
            <a:ext cx="98619" cy="97132"/>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8" name="Freeform 25"/>
          <p:cNvSpPr>
            <a:spLocks/>
          </p:cNvSpPr>
          <p:nvPr/>
        </p:nvSpPr>
        <p:spPr bwMode="auto">
          <a:xfrm>
            <a:off x="9251150" y="4574932"/>
            <a:ext cx="70442" cy="184551"/>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9" name="Freeform 26"/>
          <p:cNvSpPr>
            <a:spLocks/>
          </p:cNvSpPr>
          <p:nvPr/>
        </p:nvSpPr>
        <p:spPr bwMode="auto">
          <a:xfrm>
            <a:off x="9284023" y="4435709"/>
            <a:ext cx="164364" cy="186171"/>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0" name="Freeform 27"/>
          <p:cNvSpPr>
            <a:spLocks/>
          </p:cNvSpPr>
          <p:nvPr/>
        </p:nvSpPr>
        <p:spPr bwMode="auto">
          <a:xfrm>
            <a:off x="9402992" y="4377429"/>
            <a:ext cx="225414" cy="101989"/>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1" name="Freeform 28"/>
          <p:cNvSpPr>
            <a:spLocks/>
          </p:cNvSpPr>
          <p:nvPr/>
        </p:nvSpPr>
        <p:spPr bwMode="auto">
          <a:xfrm>
            <a:off x="9525091" y="4523128"/>
            <a:ext cx="117404" cy="116559"/>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2" name="Freeform 29"/>
          <p:cNvSpPr>
            <a:spLocks/>
          </p:cNvSpPr>
          <p:nvPr/>
        </p:nvSpPr>
        <p:spPr bwMode="auto">
          <a:xfrm>
            <a:off x="9426472" y="4654257"/>
            <a:ext cx="103315" cy="108464"/>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3" name="Freeform 30"/>
          <p:cNvSpPr>
            <a:spLocks/>
          </p:cNvSpPr>
          <p:nvPr/>
        </p:nvSpPr>
        <p:spPr bwMode="auto">
          <a:xfrm>
            <a:off x="9235497" y="4492370"/>
            <a:ext cx="161234" cy="163506"/>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4" name="Rectangle 31"/>
          <p:cNvSpPr>
            <a:spLocks noChangeArrowheads="1"/>
          </p:cNvSpPr>
          <p:nvPr/>
        </p:nvSpPr>
        <p:spPr bwMode="auto">
          <a:xfrm>
            <a:off x="9767602" y="4361689"/>
            <a:ext cx="1138751" cy="35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dirty="0">
                <a:solidFill>
                  <a:srgbClr val="404040"/>
                </a:solidFill>
                <a:latin typeface="Segoe Pro Display Light" panose="020B0302040504020203" pitchFamily="34" charset="0"/>
              </a:rPr>
              <a:t>Web App</a:t>
            </a:r>
            <a:endParaRPr lang="en-US" altLang="en-US" sz="1836" dirty="0">
              <a:solidFill>
                <a:srgbClr val="404040"/>
              </a:solidFill>
            </a:endParaRPr>
          </a:p>
        </p:txBody>
      </p:sp>
      <p:sp>
        <p:nvSpPr>
          <p:cNvPr id="72" name="Freeform 69"/>
          <p:cNvSpPr>
            <a:spLocks/>
          </p:cNvSpPr>
          <p:nvPr/>
        </p:nvSpPr>
        <p:spPr bwMode="auto">
          <a:xfrm>
            <a:off x="9550137" y="3127659"/>
            <a:ext cx="1067587" cy="41119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no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6" name="Freeform 73"/>
          <p:cNvSpPr>
            <a:spLocks/>
          </p:cNvSpPr>
          <p:nvPr/>
        </p:nvSpPr>
        <p:spPr bwMode="auto">
          <a:xfrm>
            <a:off x="10038148" y="5072325"/>
            <a:ext cx="150276" cy="132748"/>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7" name="Freeform 74"/>
          <p:cNvSpPr>
            <a:spLocks/>
          </p:cNvSpPr>
          <p:nvPr/>
        </p:nvSpPr>
        <p:spPr bwMode="auto">
          <a:xfrm>
            <a:off x="8391757" y="5679003"/>
            <a:ext cx="1066022" cy="412813"/>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chemeClr val="accent5">
              <a:lumMod val="40000"/>
              <a:lumOff val="60000"/>
            </a:schemeClr>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404040"/>
              </a:solidFill>
            </a:endParaRPr>
          </a:p>
        </p:txBody>
      </p:sp>
      <p:sp>
        <p:nvSpPr>
          <p:cNvPr id="78" name="Rectangle 75"/>
          <p:cNvSpPr>
            <a:spLocks noChangeArrowheads="1"/>
          </p:cNvSpPr>
          <p:nvPr/>
        </p:nvSpPr>
        <p:spPr bwMode="auto">
          <a:xfrm>
            <a:off x="8538904" y="5787467"/>
            <a:ext cx="263222" cy="17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122" b="1" dirty="0">
                <a:solidFill>
                  <a:srgbClr val="404040"/>
                </a:solidFill>
                <a:latin typeface="Segoe UI Semibold" panose="020B0702040204020203" pitchFamily="34" charset="0"/>
              </a:rPr>
              <a:t>SQL</a:t>
            </a:r>
            <a:endParaRPr lang="en-US" altLang="en-US" sz="1836" dirty="0">
              <a:solidFill>
                <a:srgbClr val="404040"/>
              </a:solidFill>
            </a:endParaRPr>
          </a:p>
        </p:txBody>
      </p:sp>
      <p:sp>
        <p:nvSpPr>
          <p:cNvPr id="79" name="Rectangle 76"/>
          <p:cNvSpPr>
            <a:spLocks noChangeArrowheads="1"/>
          </p:cNvSpPr>
          <p:nvPr/>
        </p:nvSpPr>
        <p:spPr bwMode="auto">
          <a:xfrm>
            <a:off x="8822237" y="5787467"/>
            <a:ext cx="91555" cy="17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122" b="1" dirty="0">
                <a:solidFill>
                  <a:srgbClr val="404040"/>
                </a:solidFill>
                <a:latin typeface="Segoe UI Semibold" panose="020B0702040204020203" pitchFamily="34" charset="0"/>
              </a:rPr>
              <a:t>C</a:t>
            </a:r>
            <a:endParaRPr lang="en-US" altLang="en-US" sz="1836" dirty="0">
              <a:solidFill>
                <a:srgbClr val="404040"/>
              </a:solidFill>
            </a:endParaRPr>
          </a:p>
        </p:txBody>
      </p:sp>
      <p:sp>
        <p:nvSpPr>
          <p:cNvPr id="80" name="Rectangle 77"/>
          <p:cNvSpPr>
            <a:spLocks noChangeArrowheads="1"/>
          </p:cNvSpPr>
          <p:nvPr/>
        </p:nvSpPr>
        <p:spPr bwMode="auto">
          <a:xfrm>
            <a:off x="8905201" y="5787467"/>
            <a:ext cx="443062" cy="17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122" b="1" dirty="0">
                <a:solidFill>
                  <a:srgbClr val="404040"/>
                </a:solidFill>
                <a:latin typeface="Segoe UI Semibold" panose="020B0702040204020203" pitchFamily="34" charset="0"/>
              </a:rPr>
              <a:t>ONFIG</a:t>
            </a:r>
            <a:endParaRPr lang="en-US" altLang="en-US" sz="1836" dirty="0">
              <a:solidFill>
                <a:srgbClr val="404040"/>
              </a:solidFill>
            </a:endParaRPr>
          </a:p>
        </p:txBody>
      </p:sp>
      <p:sp>
        <p:nvSpPr>
          <p:cNvPr id="81" name="Rectangle 80"/>
          <p:cNvSpPr/>
          <p:nvPr/>
        </p:nvSpPr>
        <p:spPr bwMode="auto">
          <a:xfrm>
            <a:off x="7859140" y="493067"/>
            <a:ext cx="1749487" cy="1471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7715515" y="1965009"/>
            <a:ext cx="948465" cy="1936473"/>
            <a:chOff x="7564053" y="1926654"/>
            <a:chExt cx="929952" cy="1898675"/>
          </a:xfrm>
        </p:grpSpPr>
        <p:sp>
          <p:nvSpPr>
            <p:cNvPr id="62" name="Freeform 59"/>
            <p:cNvSpPr>
              <a:spLocks/>
            </p:cNvSpPr>
            <p:nvPr/>
          </p:nvSpPr>
          <p:spPr bwMode="auto">
            <a:xfrm>
              <a:off x="7564053" y="3693585"/>
              <a:ext cx="150413" cy="131744"/>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3" name="Freeform 57"/>
            <p:cNvSpPr>
              <a:spLocks/>
            </p:cNvSpPr>
            <p:nvPr/>
          </p:nvSpPr>
          <p:spPr bwMode="auto">
            <a:xfrm>
              <a:off x="7652800" y="1926654"/>
              <a:ext cx="841205" cy="1850107"/>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sp>
        <p:nvSpPr>
          <p:cNvPr id="97" name="TextBox 96"/>
          <p:cNvSpPr txBox="1"/>
          <p:nvPr/>
        </p:nvSpPr>
        <p:spPr>
          <a:xfrm>
            <a:off x="7806029" y="459126"/>
            <a:ext cx="1855301" cy="1920044"/>
          </a:xfrm>
          <a:prstGeom prst="rect">
            <a:avLst/>
          </a:prstGeom>
          <a:noFill/>
        </p:spPr>
        <p:txBody>
          <a:bodyPr wrap="none" lIns="186521" tIns="149217" rIns="186521" bIns="149217"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rPr>
              <a:t>Template:</a:t>
            </a:r>
          </a:p>
          <a:p>
            <a:pPr defTabSz="932597">
              <a:lnSpc>
                <a:spcPct val="90000"/>
              </a:lnSpc>
              <a:spcAft>
                <a:spcPts val="612"/>
              </a:spcAft>
            </a:pPr>
            <a:r>
              <a:rPr lang="en-US" sz="2448" dirty="0">
                <a:gradFill>
                  <a:gsLst>
                    <a:gs pos="2917">
                      <a:srgbClr val="FFFFFF"/>
                    </a:gs>
                    <a:gs pos="30000">
                      <a:srgbClr val="FFFFFF"/>
                    </a:gs>
                  </a:gsLst>
                  <a:lin ang="5400000" scaled="0"/>
                </a:gradFill>
              </a:rPr>
              <a:t> Website</a:t>
            </a:r>
          </a:p>
          <a:p>
            <a:pPr defTabSz="932597">
              <a:lnSpc>
                <a:spcPct val="90000"/>
              </a:lnSpc>
              <a:spcAft>
                <a:spcPts val="612"/>
              </a:spcAft>
            </a:pPr>
            <a:r>
              <a:rPr lang="en-US" sz="2448" dirty="0">
                <a:gradFill>
                  <a:gsLst>
                    <a:gs pos="2917">
                      <a:srgbClr val="FFFFFF"/>
                    </a:gs>
                    <a:gs pos="30000">
                      <a:srgbClr val="FFFFFF"/>
                    </a:gs>
                  </a:gsLst>
                  <a:lin ang="5400000" scaled="0"/>
                </a:gradFill>
              </a:rPr>
              <a:t>  Azure DB</a:t>
            </a:r>
          </a:p>
          <a:p>
            <a:pPr defTabSz="932597">
              <a:lnSpc>
                <a:spcPct val="90000"/>
              </a:lnSpc>
              <a:spcAft>
                <a:spcPts val="612"/>
              </a:spcAft>
            </a:pPr>
            <a:endParaRPr lang="en-US" sz="2448" dirty="0" err="1">
              <a:gradFill>
                <a:gsLst>
                  <a:gs pos="2917">
                    <a:srgbClr val="FFFFFF"/>
                  </a:gs>
                  <a:gs pos="30000">
                    <a:srgbClr val="FFFFFF"/>
                  </a:gs>
                </a:gsLst>
                <a:lin ang="5400000" scaled="0"/>
              </a:gradFill>
            </a:endParaRPr>
          </a:p>
        </p:txBody>
      </p:sp>
      <p:grpSp>
        <p:nvGrpSpPr>
          <p:cNvPr id="47" name="Group 46"/>
          <p:cNvGrpSpPr/>
          <p:nvPr/>
        </p:nvGrpSpPr>
        <p:grpSpPr>
          <a:xfrm flipH="1">
            <a:off x="9177577" y="1983476"/>
            <a:ext cx="982469" cy="1936473"/>
            <a:chOff x="7564053" y="1926654"/>
            <a:chExt cx="929952" cy="1898675"/>
          </a:xfrm>
        </p:grpSpPr>
        <p:sp>
          <p:nvSpPr>
            <p:cNvPr id="48" name="Freeform 59"/>
            <p:cNvSpPr>
              <a:spLocks/>
            </p:cNvSpPr>
            <p:nvPr/>
          </p:nvSpPr>
          <p:spPr bwMode="auto">
            <a:xfrm>
              <a:off x="7564053" y="3693585"/>
              <a:ext cx="150413" cy="131744"/>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9" name="Freeform 57"/>
            <p:cNvSpPr>
              <a:spLocks/>
            </p:cNvSpPr>
            <p:nvPr/>
          </p:nvSpPr>
          <p:spPr bwMode="auto">
            <a:xfrm>
              <a:off x="7652800" y="1926654"/>
              <a:ext cx="841205" cy="1850107"/>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sp>
        <p:nvSpPr>
          <p:cNvPr id="73" name="Rectangle 70"/>
          <p:cNvSpPr>
            <a:spLocks noChangeArrowheads="1"/>
          </p:cNvSpPr>
          <p:nvPr/>
        </p:nvSpPr>
        <p:spPr bwMode="auto">
          <a:xfrm>
            <a:off x="9437430" y="3159730"/>
            <a:ext cx="1316107" cy="192135"/>
          </a:xfrm>
          <a:prstGeom prst="rect">
            <a:avLst/>
          </a:prstGeom>
          <a:solidFill>
            <a:schemeClr val="bg2"/>
          </a:solidFill>
          <a:ln>
            <a:noFill/>
          </a:ln>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224" b="1" dirty="0">
                <a:solidFill>
                  <a:srgbClr val="FFFFFF"/>
                </a:solidFill>
                <a:latin typeface="Segoe UI Semibold" panose="020B0702040204020203" pitchFamily="34" charset="0"/>
              </a:rPr>
              <a:t>DEPENDS ON SQL</a:t>
            </a:r>
            <a:endParaRPr lang="en-US" altLang="en-US" sz="3264" dirty="0">
              <a:solidFill>
                <a:srgbClr val="00B0F0"/>
              </a:solidFill>
            </a:endParaRPr>
          </a:p>
        </p:txBody>
      </p:sp>
    </p:spTree>
    <p:extLst>
      <p:ext uri="{BB962C8B-B14F-4D97-AF65-F5344CB8AC3E}">
        <p14:creationId xmlns:p14="http://schemas.microsoft.com/office/powerpoint/2010/main" val="55864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7" id="{C59F33F0-2C47-43A0-BEBF-EE4A5C104C26}" vid="{ABA23486-81FB-40DB-891A-16D16CD9398D}"/>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7" id="{C59F33F0-2C47-43A0-BEBF-EE4A5C104C26}" vid="{BFB81FF2-7201-49B7-B8E9-A790537454A9}"/>
    </a:ext>
  </a:extLst>
</a:theme>
</file>

<file path=ppt/theme/theme3.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4.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5.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6.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Mark Russinovich</External_x0020_Speaker>
    <Session_x0020_Code xmlns="12a172fe-0250-434a-85cf-03b10810c5e5">3-618</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230e9df3-be65-4c73-a93b-d1236ebd677e"/>
    <ds:schemaRef ds:uri="12a172fe-0250-434a-85cf-03b10810c5e5"/>
    <ds:schemaRef ds:uri="http://schemas.microsoft.com/office/2006/documentManagement/types"/>
    <ds:schemaRef ds:uri="http://www.w3.org/XML/1998/namespace"/>
    <ds:schemaRef ds:uri="http://schemas.microsoft.com/sharepoint/v3"/>
    <ds:schemaRef ds:uri="http://purl.org/dc/terms/"/>
    <ds:schemaRef ds:uri="http://purl.org/dc/elements/1.1/"/>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Presentation7</Template>
  <TotalTime>34</TotalTime>
  <Words>2100</Words>
  <Application>Microsoft Office PowerPoint</Application>
  <PresentationFormat>Custom</PresentationFormat>
  <Paragraphs>620</Paragraphs>
  <Slides>47</Slides>
  <Notes>21</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47</vt:i4>
      </vt:variant>
    </vt:vector>
  </HeadingPairs>
  <TitlesOfParts>
    <vt:vector size="65" baseType="lpstr">
      <vt:lpstr>ＭＳ Ｐゴシック</vt:lpstr>
      <vt:lpstr>Arial</vt:lpstr>
      <vt:lpstr>Avenir LT Pro 45 Book</vt:lpstr>
      <vt:lpstr>Calibri</vt:lpstr>
      <vt:lpstr>Consolas</vt:lpstr>
      <vt:lpstr>Segoe Pro Display Light</vt:lpstr>
      <vt:lpstr>Segoe UI</vt:lpstr>
      <vt:lpstr>Segoe UI Black</vt:lpstr>
      <vt:lpstr>Segoe UI Light</vt:lpstr>
      <vt:lpstr>Segoe UI Semibold</vt:lpstr>
      <vt:lpstr>Times New Roman</vt:lpstr>
      <vt:lpstr>Wingdings</vt:lpstr>
      <vt:lpstr>5-30629_Build_Template_WHITE</vt:lpstr>
      <vt:lpstr>5-30629_Build_Template_DARK BLUE</vt:lpstr>
      <vt:lpstr>1_5-30629_Build_Template_DARK BLUE</vt:lpstr>
      <vt:lpstr>1_5-30629_Build_Template_WHITE</vt:lpstr>
      <vt:lpstr>LIGHT COLOR TEMPLATE</vt:lpstr>
      <vt:lpstr>2_5-30629_Build_Template_WHITE</vt:lpstr>
      <vt:lpstr>PowerPoint Presentation</vt:lpstr>
      <vt:lpstr>Azure’s Next Generation  Compute Platform </vt:lpstr>
      <vt:lpstr>Agenda</vt:lpstr>
      <vt:lpstr>Azure Resource Manager</vt:lpstr>
      <vt:lpstr>Resource Groups</vt:lpstr>
      <vt:lpstr>Resource Group: Management Container</vt:lpstr>
      <vt:lpstr>Resource Group Lifecycle</vt:lpstr>
      <vt:lpstr>Resource Group Manager Services</vt:lpstr>
      <vt:lpstr>Resource Templates</vt:lpstr>
      <vt:lpstr>Template Execution</vt:lpstr>
      <vt:lpstr>Demo:  Resource Group Templates</vt:lpstr>
      <vt:lpstr>Template Sections</vt:lpstr>
      <vt:lpstr>Template DSL</vt:lpstr>
      <vt:lpstr>Virtual Machine, Storage and Networking APIs</vt:lpstr>
      <vt:lpstr>Resource Group Supported Resources</vt:lpstr>
      <vt:lpstr>What’s New About the v2 Resource Providers?</vt:lpstr>
      <vt:lpstr>Demo:  Consistent Virtual Machine  Resource Group Templates</vt:lpstr>
      <vt:lpstr>Open Choice at Every Layer</vt:lpstr>
      <vt:lpstr>Announcing:  Future VM Scale Sets: “Next-Gen Worker Role”</vt:lpstr>
      <vt:lpstr>Open Choice at Every Layer</vt:lpstr>
      <vt:lpstr>Managed IaaS (Iaas+)</vt:lpstr>
      <vt:lpstr>Open Choice at Every Layer</vt:lpstr>
      <vt:lpstr>Demo:  Announcing: Mesosphere DCOS on Azure</vt:lpstr>
      <vt:lpstr>Service Fabric</vt:lpstr>
      <vt:lpstr>Open Choice at Every Layer</vt:lpstr>
      <vt:lpstr>Microsoft Azure Service Fabric A platform for reliable, hyperscale, microservice-based applications</vt:lpstr>
      <vt:lpstr>Service Fabric Capabilities</vt:lpstr>
      <vt:lpstr>Example Cloud Services Built On Service Fabric</vt:lpstr>
      <vt:lpstr>Service Fabric Microservice Management</vt:lpstr>
      <vt:lpstr>Service Fabric Microservices</vt:lpstr>
      <vt:lpstr>Service Fabric Programming Models </vt:lpstr>
      <vt:lpstr>Reliable Services API</vt:lpstr>
      <vt:lpstr>Demo:  Stateful Counting</vt:lpstr>
      <vt:lpstr>Microservice Partitioning</vt:lpstr>
      <vt:lpstr>Voting App</vt:lpstr>
      <vt:lpstr>Demo:  High-Throughput Voting Application</vt:lpstr>
      <vt:lpstr>Service Fabric Programming Models </vt:lpstr>
      <vt:lpstr>Reliable Actors API</vt:lpstr>
      <vt:lpstr>Actoroids</vt:lpstr>
      <vt:lpstr>Demo:  Actor-Based Online Game</vt:lpstr>
      <vt:lpstr>Video: OSIsoft and Service Fabric</vt:lpstr>
      <vt:lpstr>Service Fabric Roadmap</vt:lpstr>
      <vt:lpstr>Open Choice at Every Layer</vt:lpstr>
      <vt:lpstr>Azure Compute Continuum</vt:lpstr>
      <vt:lpstr>Conclusion and Session Guide</vt:lpstr>
      <vt:lpstr>Resources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Next Generation of Azure Compute Platform with Mark</dc:title>
  <dc:subject>Build 2015</dc:subject>
  <dc:creator>Shows</dc:creator>
  <cp:keywords>Build 2015</cp:keywords>
  <dc:description>Template: Mitchell Derrey, Silver Fox Productions
Formatting: 
Audience Type:</dc:description>
  <cp:lastModifiedBy>Kate Kuzel (Silver Fox)</cp:lastModifiedBy>
  <cp:revision>5</cp:revision>
  <dcterms:created xsi:type="dcterms:W3CDTF">2015-04-29T18:06:39Z</dcterms:created>
  <dcterms:modified xsi:type="dcterms:W3CDTF">2015-04-29T23:34:50Z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