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3.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4.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278" r:id="rId5"/>
    <p:sldMasterId id="2147484312" r:id="rId6"/>
    <p:sldMasterId id="2147484329" r:id="rId7"/>
    <p:sldMasterId id="2147484453" r:id="rId8"/>
  </p:sldMasterIdLst>
  <p:notesMasterIdLst>
    <p:notesMasterId r:id="rId29"/>
  </p:notesMasterIdLst>
  <p:handoutMasterIdLst>
    <p:handoutMasterId r:id="rId30"/>
  </p:handoutMasterIdLst>
  <p:sldIdLst>
    <p:sldId id="256" r:id="rId9"/>
    <p:sldId id="486" r:id="rId10"/>
    <p:sldId id="421" r:id="rId11"/>
    <p:sldId id="348" r:id="rId12"/>
    <p:sldId id="488" r:id="rId13"/>
    <p:sldId id="450" r:id="rId14"/>
    <p:sldId id="474" r:id="rId15"/>
    <p:sldId id="478" r:id="rId16"/>
    <p:sldId id="479" r:id="rId17"/>
    <p:sldId id="489" r:id="rId18"/>
    <p:sldId id="455" r:id="rId19"/>
    <p:sldId id="443" r:id="rId20"/>
    <p:sldId id="481" r:id="rId21"/>
    <p:sldId id="472" r:id="rId22"/>
    <p:sldId id="473" r:id="rId23"/>
    <p:sldId id="432" r:id="rId24"/>
    <p:sldId id="433" r:id="rId25"/>
    <p:sldId id="447" r:id="rId26"/>
    <p:sldId id="487" r:id="rId27"/>
    <p:sldId id="299" r:id="rId28"/>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917" userDrawn="1">
          <p15:clr>
            <a:srgbClr val="A4A3A4"/>
          </p15:clr>
        </p15:guide>
        <p15:guide id="2" pos="7229" userDrawn="1">
          <p15:clr>
            <a:srgbClr val="A4A3A4"/>
          </p15:clr>
        </p15:guide>
        <p15:guide id="3" orient="horz" pos="220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88F"/>
    <a:srgbClr val="E81123"/>
    <a:srgbClr val="6ABE54"/>
    <a:srgbClr val="B4A0FF"/>
    <a:srgbClr val="E3008C"/>
    <a:srgbClr val="00176B"/>
    <a:srgbClr val="FFB900"/>
    <a:srgbClr val="107C10"/>
    <a:srgbClr val="FFFFFF"/>
    <a:srgbClr val="2328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396" autoAdjust="0"/>
    <p:restoredTop sz="96866" autoAdjust="0"/>
  </p:normalViewPr>
  <p:slideViewPr>
    <p:cSldViewPr>
      <p:cViewPr varScale="1">
        <p:scale>
          <a:sx n="73" d="100"/>
          <a:sy n="73" d="100"/>
        </p:scale>
        <p:origin x="270" y="66"/>
      </p:cViewPr>
      <p:guideLst>
        <p:guide pos="3917"/>
        <p:guide pos="7229"/>
        <p:guide orient="horz" pos="2203"/>
      </p:guideLst>
    </p:cSldViewPr>
  </p:slideViewPr>
  <p:outlineViewPr>
    <p:cViewPr>
      <p:scale>
        <a:sx n="33" d="100"/>
        <a:sy n="33" d="100"/>
      </p:scale>
      <p:origin x="0" y="-852"/>
    </p:cViewPr>
  </p:outlineViewPr>
  <p:notesTextViewPr>
    <p:cViewPr>
      <p:scale>
        <a:sx n="3" d="2"/>
        <a:sy n="3" d="2"/>
      </p:scale>
      <p:origin x="0" y="0"/>
    </p:cViewPr>
  </p:notesTextViewPr>
  <p:sorterViewPr>
    <p:cViewPr>
      <p:scale>
        <a:sx n="50" d="100"/>
        <a:sy n="50" d="100"/>
      </p:scale>
      <p:origin x="0" y="0"/>
    </p:cViewPr>
  </p:sorterViewPr>
  <p:notesViewPr>
    <p:cSldViewPr showGuides="1">
      <p:cViewPr varScale="1">
        <p:scale>
          <a:sx n="102" d="100"/>
          <a:sy n="102" d="100"/>
        </p:scale>
        <p:origin x="2556" y="11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customXml" Target="../customXml/item3.xml"/><Relationship Id="rId21" Type="http://schemas.openxmlformats.org/officeDocument/2006/relationships/slide" Target="slides/slide13.xml"/><Relationship Id="rId34"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Build 2015</a:t>
            </a:r>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5/11/2015 9:37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latin typeface="Segoe UI" pitchFamily="34" charset="0"/>
              </a:rPr>
              <a:t>Build 2015</a:t>
            </a:r>
            <a:endParaRPr lang="en-US" dirty="0">
              <a:latin typeface="Segoe UI" pitchFamily="34" charset="0"/>
            </a:endParaRP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5/11/2015 9:37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Build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F00D60D-1703-4D24-8308-FEE06A50A69C}" type="datetime1">
              <a:rPr lang="en-US" smtClean="0"/>
              <a:t>5/11/2015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3577001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C6996B83-60CF-42A8-BA06-F99D0BEC30B3}" type="datetime1">
              <a:rPr lang="en-US" smtClean="0">
                <a:solidFill>
                  <a:prstClr val="black"/>
                </a:solidFill>
              </a:rPr>
              <a:pPr/>
              <a:t>5/11/2015</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2</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dirty="0" smtClean="0">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28105117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5/11/2015 9:37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8435979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5/11/2015 9:37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5084563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5/11/2015 9:37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9895561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5/11/2015 9:37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0019210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5/11/2015 9:37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40948942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5/11/2015 9:37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41344696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
        <p:nvSpPr>
          <p:cNvPr id="3"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39834113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smtClean="0"/>
              <a:t>Click to edit Master text styles</a:t>
            </a:r>
          </a:p>
          <a:p>
            <a:pPr marL="0" lvl="1" indent="0" algn="l" defTabSz="914166" rtl="0" eaLnBrk="1" latinLnBrk="0" hangingPunct="1">
              <a:spcBef>
                <a:spcPct val="20000"/>
              </a:spcBef>
              <a:spcAft>
                <a:spcPts val="816"/>
              </a:spcAft>
              <a:buFont typeface="Arial" pitchFamily="34" charset="0"/>
              <a:buNone/>
            </a:pPr>
            <a:r>
              <a:rPr lang="en-US" smtClean="0"/>
              <a:t>Second level</a:t>
            </a:r>
          </a:p>
          <a:p>
            <a:pPr marL="0" lvl="2" indent="0" algn="l" defTabSz="914166" rtl="0" eaLnBrk="1" latinLnBrk="0" hangingPunct="1">
              <a:spcBef>
                <a:spcPct val="20000"/>
              </a:spcBef>
              <a:spcAft>
                <a:spcPts val="816"/>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844600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345222"/>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Tree>
    <p:extLst>
      <p:ext uri="{BB962C8B-B14F-4D97-AF65-F5344CB8AC3E}">
        <p14:creationId xmlns:p14="http://schemas.microsoft.com/office/powerpoint/2010/main" val="1952510109"/>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a:t>
            </a:r>
            <a:r>
              <a:rPr lang="en-US" sz="700" dirty="0" smtClean="0">
                <a:gradFill>
                  <a:gsLst>
                    <a:gs pos="0">
                      <a:schemeClr val="tx1"/>
                    </a:gs>
                    <a:gs pos="100000">
                      <a:schemeClr val="tx1"/>
                    </a:gs>
                  </a:gsLst>
                  <a:lin ang="5400000" scaled="0"/>
                </a:gradFill>
                <a:cs typeface="Segoe UI" pitchFamily="34" charset="0"/>
              </a:rPr>
              <a:t>2015 </a:t>
            </a:r>
            <a:r>
              <a:rPr lang="en-US" sz="700" dirty="0">
                <a:gradFill>
                  <a:gsLst>
                    <a:gs pos="0">
                      <a:schemeClr val="tx1"/>
                    </a:gs>
                    <a:gs pos="100000">
                      <a:schemeClr val="tx1"/>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9232" y="3147122"/>
            <a:ext cx="3291840" cy="701671"/>
          </a:xfrm>
          <a:prstGeom prst="rect">
            <a:avLst/>
          </a:prstGeom>
        </p:spPr>
      </p:pic>
    </p:spTree>
    <p:extLst>
      <p:ext uri="{BB962C8B-B14F-4D97-AF65-F5344CB8AC3E}">
        <p14:creationId xmlns:p14="http://schemas.microsoft.com/office/powerpoint/2010/main" val="291092407"/>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651294812"/>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46933025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30676092"/>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118852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174272324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670527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26782781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726812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smtClean="0"/>
              <a:t>Click to edit Master text styles</a:t>
            </a:r>
          </a:p>
        </p:txBody>
      </p:sp>
    </p:spTree>
    <p:extLst>
      <p:ext uri="{BB962C8B-B14F-4D97-AF65-F5344CB8AC3E}">
        <p14:creationId xmlns:p14="http://schemas.microsoft.com/office/powerpoint/2010/main" val="3175341158"/>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3480475423"/>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a:defRPr kumimoji="0" lang="en-US" sz="2400" b="0" i="0" u="none" strike="noStrike" kern="1200" cap="none" spc="0" normalizeH="0" baseline="0" dirty="0" smtClean="0">
                <a:ln>
                  <a:noFill/>
                </a:ln>
                <a:gradFill>
                  <a:gsLst>
                    <a:gs pos="92208">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buFont typeface="Arial" pitchFamily="34" charset="0"/>
              <a:buNone/>
              <a:tabLst/>
              <a:defRPr/>
            </a:pPr>
            <a:r>
              <a:rPr lang="en-US" dirty="0" smtClean="0"/>
              <a:t>Click to edit Master text styles</a:t>
            </a:r>
          </a:p>
        </p:txBody>
      </p:sp>
    </p:spTree>
    <p:extLst>
      <p:ext uri="{BB962C8B-B14F-4D97-AF65-F5344CB8AC3E}">
        <p14:creationId xmlns:p14="http://schemas.microsoft.com/office/powerpoint/2010/main" val="3035042549"/>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66484423"/>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182348856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12264">
                      <a:schemeClr val="tx1">
                        <a:lumMod val="75000"/>
                        <a:lumOff val="25000"/>
                      </a:schemeClr>
                    </a:gs>
                    <a:gs pos="71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dirty="0"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dirty="0" smtClean="0"/>
              <a:t>Click to edit Master title style</a:t>
            </a:r>
            <a:endParaRPr lang="en-US" dirty="0"/>
          </a:p>
        </p:txBody>
      </p:sp>
    </p:spTree>
    <p:extLst>
      <p:ext uri="{BB962C8B-B14F-4D97-AF65-F5344CB8AC3E}">
        <p14:creationId xmlns:p14="http://schemas.microsoft.com/office/powerpoint/2010/main" val="627070966"/>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1pPr>
            <a:lvl2pPr marL="584200" indent="-2413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2pPr>
            <a:lvl3pPr marL="571441" indent="-3429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dirty="0" smtClean="0"/>
              <a:t>Click to edit Master text styles</a:t>
            </a:r>
          </a:p>
          <a:p>
            <a:pPr marL="0" marR="0" lvl="1" indent="0" algn="l" defTabSz="914166" rtl="0" eaLnBrk="1" fontAlgn="auto" latinLnBrk="0" hangingPunct="1">
              <a:lnSpc>
                <a:spcPct val="90000"/>
              </a:lnSpc>
              <a:spcBef>
                <a:spcPct val="20000"/>
              </a:spcBef>
              <a:spcAft>
                <a:spcPts val="816"/>
              </a:spcAft>
              <a:buClr>
                <a:schemeClr val="tx1"/>
              </a:buClr>
              <a:buSzPct val="90000"/>
              <a:buFont typeface="Arial" pitchFamily="34" charset="0"/>
              <a:buNone/>
              <a:tabLst/>
            </a:pPr>
            <a:r>
              <a:rPr lang="en-US" dirty="0" smtClean="0"/>
              <a:t>Second level</a:t>
            </a:r>
          </a:p>
          <a:p>
            <a:pPr marL="457082" lvl="2" indent="-228541" algn="l" defTabSz="914166" rtl="0" eaLnBrk="1" latinLnBrk="0" hangingPunct="1">
              <a:spcBef>
                <a:spcPct val="20000"/>
              </a:spcBef>
              <a:spcAft>
                <a:spcPts val="816"/>
              </a:spcAft>
              <a:buFont typeface="Arial" pitchFamily="34" charset="0"/>
              <a:buChar char="•"/>
            </a:pPr>
            <a:r>
              <a:rPr lang="en-US" dirty="0"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44361490"/>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51226347"/>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7679095"/>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941704966"/>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19914465"/>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
        <p:nvSpPr>
          <p:cNvPr id="3"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27504135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29191990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82925091"/>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777200244"/>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smtClean="0"/>
              <a:t>Click to edit Master title style</a:t>
            </a:r>
            <a:endParaRPr lang="en-US" dirty="0"/>
          </a:p>
        </p:txBody>
      </p:sp>
    </p:spTree>
    <p:extLst>
      <p:ext uri="{BB962C8B-B14F-4D97-AF65-F5344CB8AC3E}">
        <p14:creationId xmlns:p14="http://schemas.microsoft.com/office/powerpoint/2010/main" val="2420190836"/>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37366043"/>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3997627598"/>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1343217213"/>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1205198730"/>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3792484346"/>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smtClean="0"/>
              <a:t>Click to edit Master text styles</a:t>
            </a:r>
          </a:p>
          <a:p>
            <a:pPr marL="0" lvl="1" indent="0" algn="l" defTabSz="914166" rtl="0" eaLnBrk="1" latinLnBrk="0" hangingPunct="1">
              <a:spcBef>
                <a:spcPct val="20000"/>
              </a:spcBef>
              <a:spcAft>
                <a:spcPts val="816"/>
              </a:spcAft>
              <a:buFont typeface="Arial" pitchFamily="34" charset="0"/>
              <a:buNone/>
            </a:pPr>
            <a:r>
              <a:rPr lang="en-US" smtClean="0"/>
              <a:t>Second level</a:t>
            </a:r>
          </a:p>
          <a:p>
            <a:pPr marL="0" lvl="2" indent="0" algn="l" defTabSz="914166" rtl="0" eaLnBrk="1" latinLnBrk="0" hangingPunct="1">
              <a:spcBef>
                <a:spcPct val="20000"/>
              </a:spcBef>
              <a:spcAft>
                <a:spcPts val="816"/>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16625829"/>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2634440"/>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Tree>
    <p:extLst>
      <p:ext uri="{BB962C8B-B14F-4D97-AF65-F5344CB8AC3E}">
        <p14:creationId xmlns:p14="http://schemas.microsoft.com/office/powerpoint/2010/main" val="1674572523"/>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404040"/>
                    </a:gs>
                    <a:gs pos="100000">
                      <a:srgbClr val="404040"/>
                    </a:gs>
                  </a:gsLst>
                  <a:lin ang="5400000" scaled="0"/>
                </a:gradFill>
                <a:cs typeface="Segoe UI" pitchFamily="34" charset="0"/>
              </a:rPr>
              <a:t>© </a:t>
            </a:r>
            <a:r>
              <a:rPr lang="en-US" sz="700" dirty="0" smtClean="0">
                <a:gradFill>
                  <a:gsLst>
                    <a:gs pos="0">
                      <a:srgbClr val="404040"/>
                    </a:gs>
                    <a:gs pos="100000">
                      <a:srgbClr val="404040"/>
                    </a:gs>
                  </a:gsLst>
                  <a:lin ang="5400000" scaled="0"/>
                </a:gradFill>
                <a:cs typeface="Segoe UI" pitchFamily="34" charset="0"/>
              </a:rPr>
              <a:t>2015 </a:t>
            </a:r>
            <a:r>
              <a:rPr lang="en-US" sz="700" dirty="0">
                <a:gradFill>
                  <a:gsLst>
                    <a:gs pos="0">
                      <a:srgbClr val="404040"/>
                    </a:gs>
                    <a:gs pos="100000">
                      <a:srgbClr val="404040"/>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9232" y="3147122"/>
            <a:ext cx="3291840" cy="701671"/>
          </a:xfrm>
          <a:prstGeom prst="rect">
            <a:avLst/>
          </a:prstGeom>
        </p:spPr>
      </p:pic>
    </p:spTree>
    <p:extLst>
      <p:ext uri="{BB962C8B-B14F-4D97-AF65-F5344CB8AC3E}">
        <p14:creationId xmlns:p14="http://schemas.microsoft.com/office/powerpoint/2010/main" val="3985919033"/>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844200158"/>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62890601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7074977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118852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46960445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719240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2085798"/>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smtClean="0"/>
              <a:t>Click to edit Master title style</a:t>
            </a:r>
            <a:endParaRPr lang="en-US" dirty="0"/>
          </a:p>
        </p:txBody>
      </p:sp>
    </p:spTree>
    <p:extLst>
      <p:ext uri="{BB962C8B-B14F-4D97-AF65-F5344CB8AC3E}">
        <p14:creationId xmlns:p14="http://schemas.microsoft.com/office/powerpoint/2010/main" val="2611748254"/>
      </p:ext>
    </p:extLst>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smtClean="0"/>
              <a:t>Click to edit Master text styles</a:t>
            </a:r>
          </a:p>
        </p:txBody>
      </p:sp>
    </p:spTree>
    <p:extLst>
      <p:ext uri="{BB962C8B-B14F-4D97-AF65-F5344CB8AC3E}">
        <p14:creationId xmlns:p14="http://schemas.microsoft.com/office/powerpoint/2010/main" val="3295185623"/>
      </p:ext>
    </p:extLst>
  </p:cSld>
  <p:clrMapOvr>
    <a:masterClrMapping/>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774839123"/>
      </p:ext>
    </p:extLst>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a:defRPr kumimoji="0" lang="en-US" sz="2400" b="0" i="0" u="none" strike="noStrike" kern="1200" cap="none" spc="0" normalizeH="0" baseline="0" dirty="0" smtClean="0">
                <a:ln>
                  <a:noFill/>
                </a:ln>
                <a:gradFill>
                  <a:gsLst>
                    <a:gs pos="92208">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buFont typeface="Arial" pitchFamily="34" charset="0"/>
              <a:buNone/>
              <a:tabLst/>
              <a:defRPr/>
            </a:pPr>
            <a:r>
              <a:rPr lang="en-US" dirty="0" smtClean="0"/>
              <a:t>Click to edit Master text styles</a:t>
            </a:r>
          </a:p>
        </p:txBody>
      </p:sp>
    </p:spTree>
    <p:extLst>
      <p:ext uri="{BB962C8B-B14F-4D97-AF65-F5344CB8AC3E}">
        <p14:creationId xmlns:p14="http://schemas.microsoft.com/office/powerpoint/2010/main" val="1111973323"/>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568891752"/>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863790352"/>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12264">
                      <a:schemeClr val="tx1">
                        <a:lumMod val="75000"/>
                        <a:lumOff val="25000"/>
                      </a:schemeClr>
                    </a:gs>
                    <a:gs pos="71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dirty="0"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dirty="0" smtClean="0"/>
              <a:t>Click to edit Master title style</a:t>
            </a:r>
            <a:endParaRPr lang="en-US" dirty="0"/>
          </a:p>
        </p:txBody>
      </p:sp>
    </p:spTree>
    <p:extLst>
      <p:ext uri="{BB962C8B-B14F-4D97-AF65-F5344CB8AC3E}">
        <p14:creationId xmlns:p14="http://schemas.microsoft.com/office/powerpoint/2010/main" val="237972210"/>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1pPr>
            <a:lvl2pPr marL="584200" indent="-2413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2pPr>
            <a:lvl3pPr marL="571441" indent="-3429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dirty="0" smtClean="0"/>
              <a:t>Click to edit Master text styles</a:t>
            </a:r>
          </a:p>
          <a:p>
            <a:pPr marL="0" marR="0" lvl="1" indent="0" algn="l" defTabSz="914166" rtl="0" eaLnBrk="1" fontAlgn="auto" latinLnBrk="0" hangingPunct="1">
              <a:lnSpc>
                <a:spcPct val="90000"/>
              </a:lnSpc>
              <a:spcBef>
                <a:spcPct val="20000"/>
              </a:spcBef>
              <a:spcAft>
                <a:spcPts val="816"/>
              </a:spcAft>
              <a:buClr>
                <a:schemeClr val="tx1"/>
              </a:buClr>
              <a:buSzPct val="90000"/>
              <a:buFont typeface="Arial" pitchFamily="34" charset="0"/>
              <a:buNone/>
              <a:tabLst/>
            </a:pPr>
            <a:r>
              <a:rPr lang="en-US" dirty="0" smtClean="0"/>
              <a:t>Second level</a:t>
            </a:r>
          </a:p>
          <a:p>
            <a:pPr marL="457082" lvl="2" indent="-228541" algn="l" defTabSz="914166" rtl="0" eaLnBrk="1" latinLnBrk="0" hangingPunct="1">
              <a:spcBef>
                <a:spcPct val="20000"/>
              </a:spcBef>
              <a:spcAft>
                <a:spcPts val="816"/>
              </a:spcAft>
              <a:buFont typeface="Arial" pitchFamily="34" charset="0"/>
              <a:buChar char="•"/>
            </a:pPr>
            <a:r>
              <a:rPr lang="en-US" dirty="0"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4714580"/>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0704162"/>
      </p:ext>
    </p:extLst>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6363951"/>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405771236"/>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1281390374"/>
      </p:ext>
    </p:extLst>
  </p:cSld>
  <p:clrMapOvr>
    <a:masterClrMapping/>
  </p:clrMapOvr>
  <p:transition>
    <p:fade/>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78114" y="1476623"/>
            <a:ext cx="9002631" cy="3395864"/>
          </a:xfrm>
        </p:spPr>
        <p:txBody>
          <a:bodyPr anchor="b"/>
          <a:lstStyle>
            <a:lvl1pPr>
              <a:defRPr sz="7343"/>
            </a:lvl1pPr>
          </a:lstStyle>
          <a:p>
            <a:r>
              <a:rPr lang="en-US" smtClean="0"/>
              <a:t>Click to edit Master title style</a:t>
            </a:r>
            <a:endParaRPr lang="en-US" dirty="0"/>
          </a:p>
        </p:txBody>
      </p:sp>
      <p:sp>
        <p:nvSpPr>
          <p:cNvPr id="3" name="Subtitle 2"/>
          <p:cNvSpPr>
            <a:spLocks noGrp="1"/>
          </p:cNvSpPr>
          <p:nvPr>
            <p:ph type="subTitle" idx="1"/>
          </p:nvPr>
        </p:nvSpPr>
        <p:spPr>
          <a:xfrm>
            <a:off x="1178114" y="4872485"/>
            <a:ext cx="9002631" cy="878569"/>
          </a:xfrm>
        </p:spPr>
        <p:txBody>
          <a:bodyPr anchor="t"/>
          <a:lstStyle>
            <a:lvl1pPr marL="0" indent="0" algn="l">
              <a:buNone/>
              <a:defRPr cap="all">
                <a:solidFill>
                  <a:schemeClr val="bg2">
                    <a:lumMod val="40000"/>
                    <a:lumOff val="60000"/>
                  </a:schemeClr>
                </a:solidFill>
              </a:defRPr>
            </a:lvl1pPr>
            <a:lvl2pPr marL="466298" indent="0" algn="ctr">
              <a:buNone/>
              <a:defRPr>
                <a:solidFill>
                  <a:schemeClr val="tx1">
                    <a:tint val="75000"/>
                  </a:schemeClr>
                </a:solidFill>
              </a:defRPr>
            </a:lvl2pPr>
            <a:lvl3pPr marL="932597" indent="0" algn="ctr">
              <a:buNone/>
              <a:defRPr>
                <a:solidFill>
                  <a:schemeClr val="tx1">
                    <a:tint val="75000"/>
                  </a:schemeClr>
                </a:solidFill>
              </a:defRPr>
            </a:lvl3pPr>
            <a:lvl4pPr marL="1398895" indent="0" algn="ctr">
              <a:buNone/>
              <a:defRPr>
                <a:solidFill>
                  <a:schemeClr val="tx1">
                    <a:tint val="75000"/>
                  </a:schemeClr>
                </a:solidFill>
              </a:defRPr>
            </a:lvl4pPr>
            <a:lvl5pPr marL="1865193" indent="0" algn="ctr">
              <a:buNone/>
              <a:defRPr>
                <a:solidFill>
                  <a:schemeClr val="tx1">
                    <a:tint val="75000"/>
                  </a:schemeClr>
                </a:solidFill>
              </a:defRPr>
            </a:lvl5pPr>
            <a:lvl6pPr marL="2331491" indent="0" algn="ctr">
              <a:buNone/>
              <a:defRPr>
                <a:solidFill>
                  <a:schemeClr val="tx1">
                    <a:tint val="75000"/>
                  </a:schemeClr>
                </a:solidFill>
              </a:defRPr>
            </a:lvl6pPr>
            <a:lvl7pPr marL="2797790" indent="0" algn="ctr">
              <a:buNone/>
              <a:defRPr>
                <a:solidFill>
                  <a:schemeClr val="tx1">
                    <a:tint val="75000"/>
                  </a:schemeClr>
                </a:solidFill>
              </a:defRPr>
            </a:lvl7pPr>
            <a:lvl8pPr marL="3264088" indent="0" algn="ctr">
              <a:buNone/>
              <a:defRPr>
                <a:solidFill>
                  <a:schemeClr val="tx1">
                    <a:tint val="75000"/>
                  </a:schemeClr>
                </a:solidFill>
              </a:defRPr>
            </a:lvl8pPr>
            <a:lvl9pPr marL="3730386"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5/11/2015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1246056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12DE42F4-6EEF-4EF7-8ED4-2208F0F89A08}" type="datetimeFigureOut">
              <a:rPr lang="en-US" smtClean="0"/>
              <a:t>5/11/2015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1173197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78116" y="2918703"/>
            <a:ext cx="9002630" cy="1953783"/>
          </a:xfrm>
        </p:spPr>
        <p:txBody>
          <a:bodyPr anchor="b"/>
          <a:lstStyle>
            <a:lvl1pPr algn="l">
              <a:defRPr sz="408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78114" y="4872486"/>
            <a:ext cx="9002631" cy="877528"/>
          </a:xfrm>
        </p:spPr>
        <p:txBody>
          <a:bodyPr anchor="t"/>
          <a:lstStyle>
            <a:lvl1pPr marL="0" indent="0" algn="l">
              <a:buNone/>
              <a:defRPr sz="2040" cap="all">
                <a:solidFill>
                  <a:schemeClr val="bg2">
                    <a:lumMod val="40000"/>
                    <a:lumOff val="60000"/>
                  </a:schemeClr>
                </a:solidFill>
              </a:defRPr>
            </a:lvl1pPr>
            <a:lvl2pPr marL="466298" indent="0">
              <a:buNone/>
              <a:defRPr sz="1836">
                <a:solidFill>
                  <a:schemeClr val="tx1">
                    <a:tint val="75000"/>
                  </a:schemeClr>
                </a:solidFill>
              </a:defRPr>
            </a:lvl2pPr>
            <a:lvl3pPr marL="932597" indent="0">
              <a:buNone/>
              <a:defRPr sz="1632">
                <a:solidFill>
                  <a:schemeClr val="tx1">
                    <a:tint val="75000"/>
                  </a:schemeClr>
                </a:solidFill>
              </a:defRPr>
            </a:lvl3pPr>
            <a:lvl4pPr marL="1398895" indent="0">
              <a:buNone/>
              <a:defRPr sz="1428">
                <a:solidFill>
                  <a:schemeClr val="tx1">
                    <a:tint val="75000"/>
                  </a:schemeClr>
                </a:solidFill>
              </a:defRPr>
            </a:lvl4pPr>
            <a:lvl5pPr marL="1865193" indent="0">
              <a:buNone/>
              <a:defRPr sz="1428">
                <a:solidFill>
                  <a:schemeClr val="tx1">
                    <a:tint val="75000"/>
                  </a:schemeClr>
                </a:solidFill>
              </a:defRPr>
            </a:lvl5pPr>
            <a:lvl6pPr marL="2331491" indent="0">
              <a:buNone/>
              <a:defRPr sz="1428">
                <a:solidFill>
                  <a:schemeClr val="tx1">
                    <a:tint val="75000"/>
                  </a:schemeClr>
                </a:solidFill>
              </a:defRPr>
            </a:lvl6pPr>
            <a:lvl7pPr marL="2797790" indent="0">
              <a:buNone/>
              <a:defRPr sz="1428">
                <a:solidFill>
                  <a:schemeClr val="tx1">
                    <a:tint val="75000"/>
                  </a:schemeClr>
                </a:solidFill>
              </a:defRPr>
            </a:lvl7pPr>
            <a:lvl8pPr marL="3264088" indent="0">
              <a:buNone/>
              <a:defRPr sz="1428">
                <a:solidFill>
                  <a:schemeClr val="tx1">
                    <a:tint val="75000"/>
                  </a:schemeClr>
                </a:solidFill>
              </a:defRPr>
            </a:lvl8pPr>
            <a:lvl9pPr marL="3730386" indent="0">
              <a:buNone/>
              <a:defRPr sz="1428">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5/11/2015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9988254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5436" y="2101596"/>
            <a:ext cx="4484495" cy="4279290"/>
          </a:xfrm>
        </p:spPr>
        <p:txBody>
          <a:bodyPr>
            <a:normAutofit/>
          </a:bodyPr>
          <a:lstStyle>
            <a:lvl1pPr>
              <a:defRPr sz="1836"/>
            </a:lvl1pPr>
            <a:lvl2pPr>
              <a:defRPr sz="1632"/>
            </a:lvl2pPr>
            <a:lvl3pPr>
              <a:defRPr sz="1428"/>
            </a:lvl3pPr>
            <a:lvl4pPr>
              <a:defRPr sz="1224"/>
            </a:lvl4pPr>
            <a:lvl5pPr>
              <a:defRPr sz="1224"/>
            </a:lvl5pPr>
            <a:lvl6pPr>
              <a:defRPr sz="1224"/>
            </a:lvl6pPr>
            <a:lvl7pPr>
              <a:defRPr sz="1224"/>
            </a:lvl7pPr>
            <a:lvl8pPr>
              <a:defRPr sz="1224"/>
            </a:lvl8pPr>
            <a:lvl9pPr>
              <a:defRPr sz="1224"/>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767878" y="2097024"/>
            <a:ext cx="4484497" cy="4283861"/>
          </a:xfrm>
        </p:spPr>
        <p:txBody>
          <a:bodyPr>
            <a:normAutofit/>
          </a:bodyPr>
          <a:lstStyle>
            <a:lvl1pPr>
              <a:defRPr sz="1836"/>
            </a:lvl1pPr>
            <a:lvl2pPr>
              <a:defRPr sz="1632"/>
            </a:lvl2pPr>
            <a:lvl3pPr>
              <a:defRPr sz="1428"/>
            </a:lvl3pPr>
            <a:lvl4pPr>
              <a:defRPr sz="1224"/>
            </a:lvl4pPr>
            <a:lvl5pPr>
              <a:defRPr sz="1224"/>
            </a:lvl5pPr>
            <a:lvl6pPr>
              <a:defRPr sz="1224"/>
            </a:lvl6pPr>
            <a:lvl7pPr>
              <a:defRPr sz="1224"/>
            </a:lvl7pPr>
            <a:lvl8pPr>
              <a:defRPr sz="1224"/>
            </a:lvl8pPr>
            <a:lvl9pPr>
              <a:defRPr sz="1224"/>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5/11/2015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0405740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25437" y="1942924"/>
            <a:ext cx="4484494" cy="587734"/>
          </a:xfrm>
        </p:spPr>
        <p:txBody>
          <a:bodyPr anchor="b">
            <a:noAutofit/>
          </a:bodyPr>
          <a:lstStyle>
            <a:lvl1pPr marL="0" indent="0">
              <a:buNone/>
              <a:defRPr sz="2448" b="0">
                <a:solidFill>
                  <a:schemeClr val="bg2">
                    <a:lumMod val="40000"/>
                    <a:lumOff val="60000"/>
                  </a:schemeClr>
                </a:solidFill>
              </a:defRPr>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smtClean="0"/>
              <a:t>Click to edit Master text styles</a:t>
            </a:r>
          </a:p>
        </p:txBody>
      </p:sp>
      <p:sp>
        <p:nvSpPr>
          <p:cNvPr id="4" name="Content Placeholder 3"/>
          <p:cNvSpPr>
            <a:spLocks noGrp="1"/>
          </p:cNvSpPr>
          <p:nvPr>
            <p:ph sz="half" idx="2"/>
          </p:nvPr>
        </p:nvSpPr>
        <p:spPr>
          <a:xfrm>
            <a:off x="1125436" y="2564659"/>
            <a:ext cx="4484495" cy="3816226"/>
          </a:xfrm>
        </p:spPr>
        <p:txBody>
          <a:bodyPr>
            <a:normAutofit/>
          </a:bodyPr>
          <a:lstStyle>
            <a:lvl1pPr>
              <a:defRPr sz="1836"/>
            </a:lvl1pPr>
            <a:lvl2pPr>
              <a:defRPr sz="1632"/>
            </a:lvl2pPr>
            <a:lvl3pPr>
              <a:defRPr sz="1428"/>
            </a:lvl3pPr>
            <a:lvl4pPr>
              <a:defRPr sz="1224"/>
            </a:lvl4pPr>
            <a:lvl5pPr>
              <a:defRPr sz="1224"/>
            </a:lvl5pPr>
            <a:lvl6pPr>
              <a:defRPr sz="1224"/>
            </a:lvl6pPr>
            <a:lvl7pPr>
              <a:defRPr sz="1224"/>
            </a:lvl7pPr>
            <a:lvl8pPr>
              <a:defRPr sz="1224"/>
            </a:lvl8pPr>
            <a:lvl9pPr>
              <a:defRPr sz="1224"/>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767880" y="1942924"/>
            <a:ext cx="4484495" cy="587734"/>
          </a:xfrm>
        </p:spPr>
        <p:txBody>
          <a:bodyPr anchor="b">
            <a:noAutofit/>
          </a:bodyPr>
          <a:lstStyle>
            <a:lvl1pPr marL="0" indent="0">
              <a:buNone/>
              <a:defRPr sz="2448" b="0">
                <a:solidFill>
                  <a:schemeClr val="bg2">
                    <a:lumMod val="40000"/>
                    <a:lumOff val="60000"/>
                  </a:schemeClr>
                </a:solidFill>
              </a:defRPr>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smtClean="0"/>
              <a:t>Click to edit Master text styles</a:t>
            </a:r>
          </a:p>
        </p:txBody>
      </p:sp>
      <p:sp>
        <p:nvSpPr>
          <p:cNvPr id="6" name="Content Placeholder 5"/>
          <p:cNvSpPr>
            <a:spLocks noGrp="1"/>
          </p:cNvSpPr>
          <p:nvPr>
            <p:ph sz="quarter" idx="4"/>
          </p:nvPr>
        </p:nvSpPr>
        <p:spPr>
          <a:xfrm>
            <a:off x="5767880" y="2564659"/>
            <a:ext cx="4484495" cy="3816226"/>
          </a:xfrm>
        </p:spPr>
        <p:txBody>
          <a:bodyPr>
            <a:normAutofit/>
          </a:bodyPr>
          <a:lstStyle>
            <a:lvl1pPr>
              <a:defRPr sz="1836"/>
            </a:lvl1pPr>
            <a:lvl2pPr>
              <a:defRPr sz="1632"/>
            </a:lvl2pPr>
            <a:lvl3pPr>
              <a:defRPr sz="1428"/>
            </a:lvl3pPr>
            <a:lvl4pPr>
              <a:defRPr sz="1224"/>
            </a:lvl4pPr>
            <a:lvl5pPr>
              <a:defRPr sz="1224"/>
            </a:lvl5pPr>
            <a:lvl6pPr>
              <a:defRPr sz="1224"/>
            </a:lvl6pPr>
            <a:lvl7pPr>
              <a:defRPr sz="1224"/>
            </a:lvl7pPr>
            <a:lvl8pPr>
              <a:defRPr sz="1224"/>
            </a:lvl8pPr>
            <a:lvl9pPr>
              <a:defRPr sz="1224"/>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5/11/2015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1731695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CE99F462-093F-4566-844B-4C71F2739DA5}" type="datetimeFigureOut">
              <a:rPr lang="en-US" smtClean="0"/>
              <a:t>5/11/2015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0574026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D24A7AC-904D-4781-85BA-7D10C17ED021}" type="datetimeFigureOut">
              <a:rPr lang="en-US" smtClean="0"/>
              <a:t>5/11/2015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36231777"/>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8112" y="1476622"/>
            <a:ext cx="3469262" cy="1476622"/>
          </a:xfrm>
        </p:spPr>
        <p:txBody>
          <a:bodyPr anchor="b"/>
          <a:lstStyle>
            <a:lvl1pPr algn="l">
              <a:defRPr sz="2448" b="0"/>
            </a:lvl1pPr>
          </a:lstStyle>
          <a:p>
            <a:r>
              <a:rPr lang="en-US" smtClean="0"/>
              <a:t>Click to edit Master title style</a:t>
            </a:r>
            <a:endParaRPr lang="en-US" dirty="0"/>
          </a:p>
        </p:txBody>
      </p:sp>
      <p:sp>
        <p:nvSpPr>
          <p:cNvPr id="3" name="Content Placeholder 2"/>
          <p:cNvSpPr>
            <a:spLocks noGrp="1"/>
          </p:cNvSpPr>
          <p:nvPr>
            <p:ph idx="1"/>
          </p:nvPr>
        </p:nvSpPr>
        <p:spPr>
          <a:xfrm>
            <a:off x="4880558" y="1476622"/>
            <a:ext cx="5300188" cy="4663017"/>
          </a:xfrm>
        </p:spPr>
        <p:txBody>
          <a:bodyPr anchor="ctr">
            <a:normAutofit/>
          </a:bodyPr>
          <a:lstStyle>
            <a:lvl1pPr>
              <a:defRPr sz="2040"/>
            </a:lvl1pPr>
            <a:lvl2pPr>
              <a:defRPr sz="1836"/>
            </a:lvl2pPr>
            <a:lvl3pPr>
              <a:defRPr sz="1632"/>
            </a:lvl3pPr>
            <a:lvl4pPr>
              <a:defRPr sz="1428"/>
            </a:lvl4pPr>
            <a:lvl5pPr>
              <a:defRPr sz="1428"/>
            </a:lvl5pPr>
            <a:lvl6pPr>
              <a:defRPr sz="1428"/>
            </a:lvl6pPr>
            <a:lvl7pPr>
              <a:defRPr sz="1428"/>
            </a:lvl7pPr>
            <a:lvl8pPr>
              <a:defRPr sz="1428"/>
            </a:lvl8pPr>
            <a:lvl9pPr>
              <a:defRPr sz="1428"/>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78113" y="3191576"/>
            <a:ext cx="3469261" cy="2953243"/>
          </a:xfrm>
        </p:spPr>
        <p:txBody>
          <a:bodyPr/>
          <a:lstStyle>
            <a:lvl1pPr marL="0" indent="0">
              <a:buNone/>
              <a:defRPr sz="1428"/>
            </a:lvl1pPr>
            <a:lvl2pPr marL="466298" indent="0">
              <a:buNone/>
              <a:defRPr sz="1224"/>
            </a:lvl2pPr>
            <a:lvl3pPr marL="932597" indent="0">
              <a:buNone/>
              <a:defRPr sz="1020"/>
            </a:lvl3pPr>
            <a:lvl4pPr marL="1398895" indent="0">
              <a:buNone/>
              <a:defRPr sz="918"/>
            </a:lvl4pPr>
            <a:lvl5pPr marL="1865193" indent="0">
              <a:buNone/>
              <a:defRPr sz="918"/>
            </a:lvl5pPr>
            <a:lvl6pPr marL="2331491" indent="0">
              <a:buNone/>
              <a:defRPr sz="918"/>
            </a:lvl6pPr>
            <a:lvl7pPr marL="2797790" indent="0">
              <a:buNone/>
              <a:defRPr sz="918"/>
            </a:lvl7pPr>
            <a:lvl8pPr marL="3264088" indent="0">
              <a:buNone/>
              <a:defRPr sz="918"/>
            </a:lvl8pPr>
            <a:lvl9pPr marL="3730386" indent="0">
              <a:buNone/>
              <a:defRPr sz="918"/>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E331444B-B92B-4E27-8C94-BB93EAF5CB18}" type="datetimeFigureOut">
              <a:rPr lang="en-US" smtClean="0"/>
              <a:t>5/11/2015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936585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7045" y="1891104"/>
            <a:ext cx="5195029" cy="1606158"/>
          </a:xfrm>
        </p:spPr>
        <p:txBody>
          <a:bodyPr anchor="b">
            <a:normAutofit/>
          </a:bodyPr>
          <a:lstStyle>
            <a:lvl1pPr algn="l">
              <a:defRPr sz="3672"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088899" y="1165754"/>
            <a:ext cx="3264575" cy="466301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32"/>
            </a:lvl1pPr>
            <a:lvl2pPr marL="466298" indent="0">
              <a:buNone/>
              <a:defRPr sz="1632"/>
            </a:lvl2pPr>
            <a:lvl3pPr marL="932597" indent="0">
              <a:buNone/>
              <a:defRPr sz="1632"/>
            </a:lvl3pPr>
            <a:lvl4pPr marL="1398895" indent="0">
              <a:buNone/>
              <a:defRPr sz="1632"/>
            </a:lvl4pPr>
            <a:lvl5pPr marL="1865193" indent="0">
              <a:buNone/>
              <a:defRPr sz="1632"/>
            </a:lvl5pPr>
            <a:lvl6pPr marL="2331491" indent="0">
              <a:buNone/>
              <a:defRPr sz="1632"/>
            </a:lvl6pPr>
            <a:lvl7pPr marL="2797790" indent="0">
              <a:buNone/>
              <a:defRPr sz="1632"/>
            </a:lvl7pPr>
            <a:lvl8pPr marL="3264088" indent="0">
              <a:buNone/>
              <a:defRPr sz="1632"/>
            </a:lvl8pPr>
            <a:lvl9pPr marL="3730386" indent="0">
              <a:buNone/>
              <a:defRPr sz="1632"/>
            </a:lvl9pPr>
          </a:lstStyle>
          <a:p>
            <a:r>
              <a:rPr lang="en-US" smtClean="0"/>
              <a:t>Click icon to add picture</a:t>
            </a:r>
            <a:endParaRPr lang="en-US" dirty="0"/>
          </a:p>
        </p:txBody>
      </p:sp>
      <p:sp>
        <p:nvSpPr>
          <p:cNvPr id="4" name="Text Placeholder 3"/>
          <p:cNvSpPr>
            <a:spLocks noGrp="1"/>
          </p:cNvSpPr>
          <p:nvPr>
            <p:ph type="body" sz="half" idx="2"/>
          </p:nvPr>
        </p:nvSpPr>
        <p:spPr>
          <a:xfrm>
            <a:off x="1178114" y="3730413"/>
            <a:ext cx="5186943" cy="1398905"/>
          </a:xfrm>
        </p:spPr>
        <p:txBody>
          <a:bodyPr>
            <a:normAutofit/>
          </a:bodyPr>
          <a:lstStyle>
            <a:lvl1pPr marL="0" indent="0">
              <a:buNone/>
              <a:defRPr sz="1428"/>
            </a:lvl1pPr>
            <a:lvl2pPr marL="466298" indent="0">
              <a:buNone/>
              <a:defRPr sz="1224"/>
            </a:lvl2pPr>
            <a:lvl3pPr marL="932597" indent="0">
              <a:buNone/>
              <a:defRPr sz="1020"/>
            </a:lvl3pPr>
            <a:lvl4pPr marL="1398895" indent="0">
              <a:buNone/>
              <a:defRPr sz="918"/>
            </a:lvl4pPr>
            <a:lvl5pPr marL="1865193" indent="0">
              <a:buNone/>
              <a:defRPr sz="918"/>
            </a:lvl5pPr>
            <a:lvl6pPr marL="2331491" indent="0">
              <a:buNone/>
              <a:defRPr sz="918"/>
            </a:lvl6pPr>
            <a:lvl7pPr marL="2797790" indent="0">
              <a:buNone/>
              <a:defRPr sz="918"/>
            </a:lvl7pPr>
            <a:lvl8pPr marL="3264088" indent="0">
              <a:buNone/>
              <a:defRPr sz="918"/>
            </a:lvl8pPr>
            <a:lvl9pPr marL="3730386" indent="0">
              <a:buNone/>
              <a:defRPr sz="918"/>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5/11/2015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159204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8116" y="4896154"/>
            <a:ext cx="9002630" cy="578020"/>
          </a:xfrm>
        </p:spPr>
        <p:txBody>
          <a:bodyPr anchor="b">
            <a:normAutofit/>
          </a:bodyPr>
          <a:lstStyle>
            <a:lvl1pPr algn="l">
              <a:defRPr sz="2448"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78114" y="699453"/>
            <a:ext cx="9002631" cy="37131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32"/>
            </a:lvl1pPr>
            <a:lvl2pPr marL="466298" indent="0">
              <a:buNone/>
              <a:defRPr sz="1632"/>
            </a:lvl2pPr>
            <a:lvl3pPr marL="932597" indent="0">
              <a:buNone/>
              <a:defRPr sz="1632"/>
            </a:lvl3pPr>
            <a:lvl4pPr marL="1398895" indent="0">
              <a:buNone/>
              <a:defRPr sz="1632"/>
            </a:lvl4pPr>
            <a:lvl5pPr marL="1865193" indent="0">
              <a:buNone/>
              <a:defRPr sz="1632"/>
            </a:lvl5pPr>
            <a:lvl6pPr marL="2331491" indent="0">
              <a:buNone/>
              <a:defRPr sz="1632"/>
            </a:lvl6pPr>
            <a:lvl7pPr marL="2797790" indent="0">
              <a:buNone/>
              <a:defRPr sz="1632"/>
            </a:lvl7pPr>
            <a:lvl8pPr marL="3264088" indent="0">
              <a:buNone/>
              <a:defRPr sz="1632"/>
            </a:lvl8pPr>
            <a:lvl9pPr marL="3730386" indent="0">
              <a:buNone/>
              <a:defRPr sz="1632"/>
            </a:lvl9pPr>
          </a:lstStyle>
          <a:p>
            <a:r>
              <a:rPr lang="en-US" smtClean="0"/>
              <a:t>Click icon to add picture</a:t>
            </a:r>
            <a:endParaRPr lang="en-US" dirty="0"/>
          </a:p>
        </p:txBody>
      </p:sp>
      <p:sp>
        <p:nvSpPr>
          <p:cNvPr id="4" name="Text Placeholder 3"/>
          <p:cNvSpPr>
            <a:spLocks noGrp="1"/>
          </p:cNvSpPr>
          <p:nvPr>
            <p:ph type="body" sz="half" idx="2"/>
          </p:nvPr>
        </p:nvSpPr>
        <p:spPr>
          <a:xfrm>
            <a:off x="1178115" y="5474174"/>
            <a:ext cx="9002629" cy="503541"/>
          </a:xfrm>
        </p:spPr>
        <p:txBody>
          <a:bodyPr>
            <a:normAutofit/>
          </a:bodyPr>
          <a:lstStyle>
            <a:lvl1pPr marL="0" indent="0">
              <a:buNone/>
              <a:defRPr sz="1224"/>
            </a:lvl1pPr>
            <a:lvl2pPr marL="466298" indent="0">
              <a:buNone/>
              <a:defRPr sz="1224"/>
            </a:lvl2pPr>
            <a:lvl3pPr marL="932597" indent="0">
              <a:buNone/>
              <a:defRPr sz="1020"/>
            </a:lvl3pPr>
            <a:lvl4pPr marL="1398895" indent="0">
              <a:buNone/>
              <a:defRPr sz="918"/>
            </a:lvl4pPr>
            <a:lvl5pPr marL="1865193" indent="0">
              <a:buNone/>
              <a:defRPr sz="918"/>
            </a:lvl5pPr>
            <a:lvl6pPr marL="2331491" indent="0">
              <a:buNone/>
              <a:defRPr sz="918"/>
            </a:lvl6pPr>
            <a:lvl7pPr marL="2797790" indent="0">
              <a:buNone/>
              <a:defRPr sz="918"/>
            </a:lvl7pPr>
            <a:lvl8pPr marL="3264088" indent="0">
              <a:buNone/>
              <a:defRPr sz="918"/>
            </a:lvl8pPr>
            <a:lvl9pPr marL="3730386" indent="0">
              <a:buNone/>
              <a:defRPr sz="918"/>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t>5/11/2015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62716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420628718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8114" y="1476622"/>
            <a:ext cx="9002632" cy="2020641"/>
          </a:xfrm>
        </p:spPr>
        <p:txBody>
          <a:bodyPr/>
          <a:lstStyle>
            <a:lvl1pPr>
              <a:defRPr sz="4896"/>
            </a:lvl1pPr>
          </a:lstStyle>
          <a:p>
            <a:r>
              <a:rPr lang="en-US" smtClean="0"/>
              <a:t>Click to edit Master title style</a:t>
            </a:r>
            <a:endParaRPr lang="en-US" dirty="0"/>
          </a:p>
        </p:txBody>
      </p:sp>
      <p:sp>
        <p:nvSpPr>
          <p:cNvPr id="8" name="Text Placeholder 3"/>
          <p:cNvSpPr>
            <a:spLocks noGrp="1"/>
          </p:cNvSpPr>
          <p:nvPr>
            <p:ph type="body" sz="half" idx="2"/>
          </p:nvPr>
        </p:nvSpPr>
        <p:spPr>
          <a:xfrm>
            <a:off x="1178114" y="3730413"/>
            <a:ext cx="9002632" cy="2409225"/>
          </a:xfrm>
        </p:spPr>
        <p:txBody>
          <a:bodyPr anchor="ctr">
            <a:normAutofit/>
          </a:bodyPr>
          <a:lstStyle>
            <a:lvl1pPr marL="0" indent="0">
              <a:buNone/>
              <a:defRPr sz="1836"/>
            </a:lvl1pPr>
            <a:lvl2pPr marL="466298" indent="0">
              <a:buNone/>
              <a:defRPr sz="1224"/>
            </a:lvl2pPr>
            <a:lvl3pPr marL="932597" indent="0">
              <a:buNone/>
              <a:defRPr sz="1020"/>
            </a:lvl3pPr>
            <a:lvl4pPr marL="1398895" indent="0">
              <a:buNone/>
              <a:defRPr sz="918"/>
            </a:lvl4pPr>
            <a:lvl5pPr marL="1865193" indent="0">
              <a:buNone/>
              <a:defRPr sz="918"/>
            </a:lvl5pPr>
            <a:lvl6pPr marL="2331491" indent="0">
              <a:buNone/>
              <a:defRPr sz="918"/>
            </a:lvl6pPr>
            <a:lvl7pPr marL="2797790" indent="0">
              <a:buNone/>
              <a:defRPr sz="918"/>
            </a:lvl7pPr>
            <a:lvl8pPr marL="3264088" indent="0">
              <a:buNone/>
              <a:defRPr sz="918"/>
            </a:lvl8pPr>
            <a:lvl9pPr marL="3730386" indent="0">
              <a:buNone/>
              <a:defRPr sz="918"/>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EB90BD-B6CE-46B7-997F-7313B992CCDC}" type="datetimeFigureOut">
              <a:rPr lang="en-US" smtClean="0"/>
              <a:t>5/11/2015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9454879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06380" y="1476622"/>
            <a:ext cx="8159718" cy="2369626"/>
          </a:xfrm>
        </p:spPr>
        <p:txBody>
          <a:bodyPr/>
          <a:lstStyle>
            <a:lvl1pPr>
              <a:defRPr sz="4896"/>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69109" y="3846248"/>
            <a:ext cx="7425621" cy="348986"/>
          </a:xfrm>
        </p:spPr>
        <p:txBody>
          <a:bodyPr vert="horz" lIns="91440" tIns="45720" rIns="91440" bIns="45720" rtlCol="0" anchor="t">
            <a:normAutofit/>
          </a:bodyPr>
          <a:lstStyle>
            <a:lvl1pPr marL="0" indent="0">
              <a:buNone/>
              <a:defRPr lang="en-US" sz="1428" b="0" i="0" kern="1200" cap="small" dirty="0">
                <a:solidFill>
                  <a:schemeClr val="bg2">
                    <a:lumMod val="40000"/>
                    <a:lumOff val="60000"/>
                  </a:schemeClr>
                </a:solidFill>
                <a:latin typeface="+mj-lt"/>
                <a:ea typeface="+mj-ea"/>
                <a:cs typeface="+mj-cs"/>
              </a:defRPr>
            </a:lvl1pPr>
            <a:lvl2pPr marL="466298" indent="0">
              <a:buNone/>
              <a:defRPr sz="1224"/>
            </a:lvl2pPr>
            <a:lvl3pPr marL="932597" indent="0">
              <a:buNone/>
              <a:defRPr sz="1020"/>
            </a:lvl3pPr>
            <a:lvl4pPr marL="1398895" indent="0">
              <a:buNone/>
              <a:defRPr sz="918"/>
            </a:lvl4pPr>
            <a:lvl5pPr marL="1865193" indent="0">
              <a:buNone/>
              <a:defRPr sz="918"/>
            </a:lvl5pPr>
            <a:lvl6pPr marL="2331491" indent="0">
              <a:buNone/>
              <a:defRPr sz="918"/>
            </a:lvl6pPr>
            <a:lvl7pPr marL="2797790" indent="0">
              <a:buNone/>
              <a:defRPr sz="918"/>
            </a:lvl7pPr>
            <a:lvl8pPr marL="3264088" indent="0">
              <a:buNone/>
              <a:defRPr sz="918"/>
            </a:lvl8pPr>
            <a:lvl9pPr marL="3730386" indent="0">
              <a:buNone/>
              <a:defRPr sz="918"/>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78114" y="4437267"/>
            <a:ext cx="9002632" cy="1709773"/>
          </a:xfrm>
        </p:spPr>
        <p:txBody>
          <a:bodyPr anchor="ctr">
            <a:normAutofit/>
          </a:bodyPr>
          <a:lstStyle>
            <a:lvl1pPr marL="0" indent="0">
              <a:buNone/>
              <a:defRPr sz="1836"/>
            </a:lvl1pPr>
            <a:lvl2pPr marL="466298" indent="0">
              <a:buNone/>
              <a:defRPr sz="1224"/>
            </a:lvl2pPr>
            <a:lvl3pPr marL="932597" indent="0">
              <a:buNone/>
              <a:defRPr sz="1020"/>
            </a:lvl3pPr>
            <a:lvl4pPr marL="1398895" indent="0">
              <a:buNone/>
              <a:defRPr sz="918"/>
            </a:lvl4pPr>
            <a:lvl5pPr marL="1865193" indent="0">
              <a:buNone/>
              <a:defRPr sz="918"/>
            </a:lvl5pPr>
            <a:lvl6pPr marL="2331491" indent="0">
              <a:buNone/>
              <a:defRPr sz="918"/>
            </a:lvl6pPr>
            <a:lvl7pPr marL="2797790" indent="0">
              <a:buNone/>
              <a:defRPr sz="918"/>
            </a:lvl7pPr>
            <a:lvl8pPr marL="3264088" indent="0">
              <a:buNone/>
              <a:defRPr sz="918"/>
            </a:lvl8pPr>
            <a:lvl9pPr marL="3730386" indent="0">
              <a:buNone/>
              <a:defRPr sz="918"/>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DB9D11F-B188-461D-B23F-39381795C052}" type="datetimeFigureOut">
              <a:rPr lang="en-US" smtClean="0"/>
              <a:t>5/11/2015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12" name="TextBox 11"/>
          <p:cNvSpPr txBox="1"/>
          <p:nvPr/>
        </p:nvSpPr>
        <p:spPr>
          <a:xfrm>
            <a:off x="916308" y="990589"/>
            <a:ext cx="817992" cy="204711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443" dirty="0"/>
              <a:t>“</a:t>
            </a:r>
          </a:p>
        </p:txBody>
      </p:sp>
      <p:sp>
        <p:nvSpPr>
          <p:cNvPr id="15" name="TextBox 14"/>
          <p:cNvSpPr txBox="1"/>
          <p:nvPr/>
        </p:nvSpPr>
        <p:spPr>
          <a:xfrm>
            <a:off x="9517586" y="2665821"/>
            <a:ext cx="817992" cy="204711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443" dirty="0"/>
              <a:t>”</a:t>
            </a:r>
          </a:p>
        </p:txBody>
      </p:sp>
    </p:spTree>
    <p:extLst>
      <p:ext uri="{BB962C8B-B14F-4D97-AF65-F5344CB8AC3E}">
        <p14:creationId xmlns:p14="http://schemas.microsoft.com/office/powerpoint/2010/main" val="2494744791"/>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8113" y="3186396"/>
            <a:ext cx="9002633" cy="1686091"/>
          </a:xfrm>
        </p:spPr>
        <p:txBody>
          <a:bodyPr anchor="b"/>
          <a:lstStyle>
            <a:lvl1pPr algn="l">
              <a:defRPr sz="408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78114" y="4872486"/>
            <a:ext cx="9002632" cy="877528"/>
          </a:xfrm>
        </p:spPr>
        <p:txBody>
          <a:bodyPr anchor="t"/>
          <a:lstStyle>
            <a:lvl1pPr marL="0" indent="0" algn="l">
              <a:buNone/>
              <a:defRPr sz="2040" cap="none">
                <a:solidFill>
                  <a:schemeClr val="bg2">
                    <a:lumMod val="40000"/>
                    <a:lumOff val="60000"/>
                  </a:schemeClr>
                </a:solidFill>
              </a:defRPr>
            </a:lvl1pPr>
            <a:lvl2pPr marL="466298" indent="0">
              <a:buNone/>
              <a:defRPr sz="1836">
                <a:solidFill>
                  <a:schemeClr val="tx1">
                    <a:tint val="75000"/>
                  </a:schemeClr>
                </a:solidFill>
              </a:defRPr>
            </a:lvl2pPr>
            <a:lvl3pPr marL="932597" indent="0">
              <a:buNone/>
              <a:defRPr sz="1632">
                <a:solidFill>
                  <a:schemeClr val="tx1">
                    <a:tint val="75000"/>
                  </a:schemeClr>
                </a:solidFill>
              </a:defRPr>
            </a:lvl3pPr>
            <a:lvl4pPr marL="1398895" indent="0">
              <a:buNone/>
              <a:defRPr sz="1428">
                <a:solidFill>
                  <a:schemeClr val="tx1">
                    <a:tint val="75000"/>
                  </a:schemeClr>
                </a:solidFill>
              </a:defRPr>
            </a:lvl4pPr>
            <a:lvl5pPr marL="1865193" indent="0">
              <a:buNone/>
              <a:defRPr sz="1428">
                <a:solidFill>
                  <a:schemeClr val="tx1">
                    <a:tint val="75000"/>
                  </a:schemeClr>
                </a:solidFill>
              </a:defRPr>
            </a:lvl5pPr>
            <a:lvl6pPr marL="2331491" indent="0">
              <a:buNone/>
              <a:defRPr sz="1428">
                <a:solidFill>
                  <a:schemeClr val="tx1">
                    <a:tint val="75000"/>
                  </a:schemeClr>
                </a:solidFill>
              </a:defRPr>
            </a:lvl6pPr>
            <a:lvl7pPr marL="2797790" indent="0">
              <a:buNone/>
              <a:defRPr sz="1428">
                <a:solidFill>
                  <a:schemeClr val="tx1">
                    <a:tint val="75000"/>
                  </a:schemeClr>
                </a:solidFill>
              </a:defRPr>
            </a:lvl7pPr>
            <a:lvl8pPr marL="3264088" indent="0">
              <a:buNone/>
              <a:defRPr sz="1428">
                <a:solidFill>
                  <a:schemeClr val="tx1">
                    <a:tint val="75000"/>
                  </a:schemeClr>
                </a:solidFill>
              </a:defRPr>
            </a:lvl8pPr>
            <a:lvl9pPr marL="3730386" indent="0">
              <a:buNone/>
              <a:defRPr sz="1428">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E6D8D9-55A2-4063-B0F3-121F44549695}" type="datetimeFigureOut">
              <a:rPr lang="en-US" smtClean="0"/>
              <a:t>5/11/2015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06566637"/>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84"/>
            </a:lvl1pPr>
          </a:lstStyle>
          <a:p>
            <a:r>
              <a:rPr lang="en-US" smtClean="0"/>
              <a:t>Click to edit Master title style</a:t>
            </a:r>
            <a:endParaRPr lang="en-US" dirty="0"/>
          </a:p>
        </p:txBody>
      </p:sp>
      <p:sp>
        <p:nvSpPr>
          <p:cNvPr id="3" name="Text Placeholder 2"/>
          <p:cNvSpPr>
            <a:spLocks noGrp="1"/>
          </p:cNvSpPr>
          <p:nvPr>
            <p:ph type="body" idx="1"/>
          </p:nvPr>
        </p:nvSpPr>
        <p:spPr>
          <a:xfrm>
            <a:off x="645639" y="2020640"/>
            <a:ext cx="3005957" cy="587734"/>
          </a:xfrm>
        </p:spPr>
        <p:txBody>
          <a:bodyPr anchor="b">
            <a:noAutofit/>
          </a:bodyPr>
          <a:lstStyle>
            <a:lvl1pPr marL="0" indent="0">
              <a:buNone/>
              <a:defRPr sz="2448" b="0">
                <a:solidFill>
                  <a:schemeClr val="bg2">
                    <a:lumMod val="40000"/>
                    <a:lumOff val="60000"/>
                  </a:schemeClr>
                </a:solidFill>
              </a:defRPr>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smtClean="0"/>
              <a:t>Click to edit Master text styles</a:t>
            </a:r>
          </a:p>
        </p:txBody>
      </p:sp>
      <p:sp>
        <p:nvSpPr>
          <p:cNvPr id="16" name="Text Placeholder 3"/>
          <p:cNvSpPr>
            <a:spLocks noGrp="1"/>
          </p:cNvSpPr>
          <p:nvPr>
            <p:ph type="body" sz="half" idx="15"/>
          </p:nvPr>
        </p:nvSpPr>
        <p:spPr>
          <a:xfrm>
            <a:off x="665546" y="2720093"/>
            <a:ext cx="2986049" cy="3660792"/>
          </a:xfrm>
        </p:spPr>
        <p:txBody>
          <a:bodyPr anchor="t">
            <a:normAutofit/>
          </a:bodyPr>
          <a:lstStyle>
            <a:lvl1pPr marL="0" indent="0">
              <a:buNone/>
              <a:defRPr sz="1428"/>
            </a:lvl1pPr>
            <a:lvl2pPr marL="466298" indent="0">
              <a:buNone/>
              <a:defRPr sz="1224"/>
            </a:lvl2pPr>
            <a:lvl3pPr marL="932597" indent="0">
              <a:buNone/>
              <a:defRPr sz="1020"/>
            </a:lvl3pPr>
            <a:lvl4pPr marL="1398895" indent="0">
              <a:buNone/>
              <a:defRPr sz="918"/>
            </a:lvl4pPr>
            <a:lvl5pPr marL="1865193" indent="0">
              <a:buNone/>
              <a:defRPr sz="918"/>
            </a:lvl5pPr>
            <a:lvl6pPr marL="2331491" indent="0">
              <a:buNone/>
              <a:defRPr sz="918"/>
            </a:lvl6pPr>
            <a:lvl7pPr marL="2797790" indent="0">
              <a:buNone/>
              <a:defRPr sz="918"/>
            </a:lvl7pPr>
            <a:lvl8pPr marL="3264088" indent="0">
              <a:buNone/>
              <a:defRPr sz="918"/>
            </a:lvl8pPr>
            <a:lvl9pPr marL="3730386" indent="0">
              <a:buNone/>
              <a:defRPr sz="918"/>
            </a:lvl9pPr>
          </a:lstStyle>
          <a:p>
            <a:pPr lvl="0"/>
            <a:r>
              <a:rPr lang="en-US" smtClean="0"/>
              <a:t>Click to edit Master text styles</a:t>
            </a:r>
          </a:p>
        </p:txBody>
      </p:sp>
      <p:sp>
        <p:nvSpPr>
          <p:cNvPr id="5" name="Text Placeholder 4"/>
          <p:cNvSpPr>
            <a:spLocks noGrp="1"/>
          </p:cNvSpPr>
          <p:nvPr>
            <p:ph type="body" sz="quarter" idx="3"/>
          </p:nvPr>
        </p:nvSpPr>
        <p:spPr>
          <a:xfrm>
            <a:off x="3961535" y="2020640"/>
            <a:ext cx="2995119" cy="587734"/>
          </a:xfrm>
        </p:spPr>
        <p:txBody>
          <a:bodyPr anchor="b">
            <a:noAutofit/>
          </a:bodyPr>
          <a:lstStyle>
            <a:lvl1pPr marL="0" indent="0">
              <a:buNone/>
              <a:defRPr sz="2448" b="0">
                <a:solidFill>
                  <a:schemeClr val="bg2">
                    <a:lumMod val="40000"/>
                    <a:lumOff val="60000"/>
                  </a:schemeClr>
                </a:solidFill>
              </a:defRPr>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smtClean="0"/>
              <a:t>Click to edit Master text styles</a:t>
            </a:r>
          </a:p>
        </p:txBody>
      </p:sp>
      <p:sp>
        <p:nvSpPr>
          <p:cNvPr id="19" name="Text Placeholder 3"/>
          <p:cNvSpPr>
            <a:spLocks noGrp="1"/>
          </p:cNvSpPr>
          <p:nvPr>
            <p:ph type="body" sz="half" idx="16"/>
          </p:nvPr>
        </p:nvSpPr>
        <p:spPr>
          <a:xfrm>
            <a:off x="3950770" y="2720093"/>
            <a:ext cx="3005883" cy="3660792"/>
          </a:xfrm>
        </p:spPr>
        <p:txBody>
          <a:bodyPr anchor="t">
            <a:normAutofit/>
          </a:bodyPr>
          <a:lstStyle>
            <a:lvl1pPr marL="0" indent="0">
              <a:buNone/>
              <a:defRPr sz="1428"/>
            </a:lvl1pPr>
            <a:lvl2pPr marL="466298" indent="0">
              <a:buNone/>
              <a:defRPr sz="1224"/>
            </a:lvl2pPr>
            <a:lvl3pPr marL="932597" indent="0">
              <a:buNone/>
              <a:defRPr sz="1020"/>
            </a:lvl3pPr>
            <a:lvl4pPr marL="1398895" indent="0">
              <a:buNone/>
              <a:defRPr sz="918"/>
            </a:lvl4pPr>
            <a:lvl5pPr marL="1865193" indent="0">
              <a:buNone/>
              <a:defRPr sz="918"/>
            </a:lvl5pPr>
            <a:lvl6pPr marL="2331491" indent="0">
              <a:buNone/>
              <a:defRPr sz="918"/>
            </a:lvl6pPr>
            <a:lvl7pPr marL="2797790" indent="0">
              <a:buNone/>
              <a:defRPr sz="918"/>
            </a:lvl7pPr>
            <a:lvl8pPr marL="3264088" indent="0">
              <a:buNone/>
              <a:defRPr sz="918"/>
            </a:lvl8pPr>
            <a:lvl9pPr marL="3730386" indent="0">
              <a:buNone/>
              <a:defRPr sz="918"/>
            </a:lvl9pPr>
          </a:lstStyle>
          <a:p>
            <a:pPr lvl="0"/>
            <a:r>
              <a:rPr lang="en-US" smtClean="0"/>
              <a:t>Click to edit Master text styles</a:t>
            </a:r>
          </a:p>
        </p:txBody>
      </p:sp>
      <p:sp>
        <p:nvSpPr>
          <p:cNvPr id="14" name="Text Placeholder 4"/>
          <p:cNvSpPr>
            <a:spLocks noGrp="1"/>
          </p:cNvSpPr>
          <p:nvPr>
            <p:ph type="body" sz="quarter" idx="13"/>
          </p:nvPr>
        </p:nvSpPr>
        <p:spPr>
          <a:xfrm>
            <a:off x="7267566" y="2020640"/>
            <a:ext cx="2990908" cy="587734"/>
          </a:xfrm>
        </p:spPr>
        <p:txBody>
          <a:bodyPr anchor="b">
            <a:noAutofit/>
          </a:bodyPr>
          <a:lstStyle>
            <a:lvl1pPr marL="0" indent="0">
              <a:buNone/>
              <a:defRPr sz="2448" b="0">
                <a:solidFill>
                  <a:schemeClr val="bg2">
                    <a:lumMod val="40000"/>
                    <a:lumOff val="60000"/>
                  </a:schemeClr>
                </a:solidFill>
              </a:defRPr>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smtClean="0"/>
              <a:t>Click to edit Master text styles</a:t>
            </a:r>
          </a:p>
        </p:txBody>
      </p:sp>
      <p:sp>
        <p:nvSpPr>
          <p:cNvPr id="20" name="Text Placeholder 3"/>
          <p:cNvSpPr>
            <a:spLocks noGrp="1"/>
          </p:cNvSpPr>
          <p:nvPr>
            <p:ph type="body" sz="half" idx="17"/>
          </p:nvPr>
        </p:nvSpPr>
        <p:spPr>
          <a:xfrm>
            <a:off x="7267566" y="2720093"/>
            <a:ext cx="2990908" cy="3660792"/>
          </a:xfrm>
        </p:spPr>
        <p:txBody>
          <a:bodyPr anchor="t">
            <a:normAutofit/>
          </a:bodyPr>
          <a:lstStyle>
            <a:lvl1pPr marL="0" indent="0">
              <a:buNone/>
              <a:defRPr sz="1428"/>
            </a:lvl1pPr>
            <a:lvl2pPr marL="466298" indent="0">
              <a:buNone/>
              <a:defRPr sz="1224"/>
            </a:lvl2pPr>
            <a:lvl3pPr marL="932597" indent="0">
              <a:buNone/>
              <a:defRPr sz="1020"/>
            </a:lvl3pPr>
            <a:lvl4pPr marL="1398895" indent="0">
              <a:buNone/>
              <a:defRPr sz="918"/>
            </a:lvl4pPr>
            <a:lvl5pPr marL="1865193" indent="0">
              <a:buNone/>
              <a:defRPr sz="918"/>
            </a:lvl5pPr>
            <a:lvl6pPr marL="2331491" indent="0">
              <a:buNone/>
              <a:defRPr sz="918"/>
            </a:lvl6pPr>
            <a:lvl7pPr marL="2797790" indent="0">
              <a:buNone/>
              <a:defRPr sz="918"/>
            </a:lvl7pPr>
            <a:lvl8pPr marL="3264088" indent="0">
              <a:buNone/>
              <a:defRPr sz="918"/>
            </a:lvl8pPr>
            <a:lvl9pPr marL="3730386" indent="0">
              <a:buNone/>
              <a:defRPr sz="918"/>
            </a:lvl9pPr>
          </a:lstStyle>
          <a:p>
            <a:pPr lvl="0"/>
            <a:r>
              <a:rPr lang="en-US" smtClean="0"/>
              <a:t>Click to edit Master text styles</a:t>
            </a:r>
          </a:p>
        </p:txBody>
      </p:sp>
      <p:cxnSp>
        <p:nvCxnSpPr>
          <p:cNvPr id="17" name="Straight Connector 16"/>
          <p:cNvCxnSpPr/>
          <p:nvPr/>
        </p:nvCxnSpPr>
        <p:spPr>
          <a:xfrm>
            <a:off x="3800859" y="2176075"/>
            <a:ext cx="0" cy="4041281"/>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101834" y="2176075"/>
            <a:ext cx="0" cy="404585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5/11/2015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3526095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84"/>
            </a:lvl1pPr>
          </a:lstStyle>
          <a:p>
            <a:r>
              <a:rPr lang="en-US" smtClean="0"/>
              <a:t>Click to edit Master title style</a:t>
            </a:r>
            <a:endParaRPr lang="en-US" dirty="0"/>
          </a:p>
        </p:txBody>
      </p:sp>
      <p:sp>
        <p:nvSpPr>
          <p:cNvPr id="3" name="Text Placeholder 2"/>
          <p:cNvSpPr>
            <a:spLocks noGrp="1"/>
          </p:cNvSpPr>
          <p:nvPr>
            <p:ph type="body" idx="1"/>
          </p:nvPr>
        </p:nvSpPr>
        <p:spPr>
          <a:xfrm>
            <a:off x="665546" y="4335574"/>
            <a:ext cx="2999004" cy="587734"/>
          </a:xfrm>
        </p:spPr>
        <p:txBody>
          <a:bodyPr anchor="b">
            <a:noAutofit/>
          </a:bodyPr>
          <a:lstStyle>
            <a:lvl1pPr marL="0" indent="0">
              <a:buNone/>
              <a:defRPr sz="2448" b="0">
                <a:solidFill>
                  <a:schemeClr val="bg2">
                    <a:lumMod val="40000"/>
                    <a:lumOff val="60000"/>
                  </a:schemeClr>
                </a:solidFill>
              </a:defRPr>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smtClean="0"/>
              <a:t>Click to edit Master text styles</a:t>
            </a:r>
          </a:p>
        </p:txBody>
      </p:sp>
      <p:sp>
        <p:nvSpPr>
          <p:cNvPr id="29" name="Picture Placeholder 2"/>
          <p:cNvSpPr>
            <a:spLocks noGrp="1" noChangeAspect="1"/>
          </p:cNvSpPr>
          <p:nvPr>
            <p:ph type="pic" idx="15"/>
          </p:nvPr>
        </p:nvSpPr>
        <p:spPr>
          <a:xfrm>
            <a:off x="665546" y="2253791"/>
            <a:ext cx="2999004" cy="1554339"/>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32"/>
            </a:lvl1pPr>
            <a:lvl2pPr marL="466298" indent="0">
              <a:buNone/>
              <a:defRPr sz="1632"/>
            </a:lvl2pPr>
            <a:lvl3pPr marL="932597" indent="0">
              <a:buNone/>
              <a:defRPr sz="1632"/>
            </a:lvl3pPr>
            <a:lvl4pPr marL="1398895" indent="0">
              <a:buNone/>
              <a:defRPr sz="1632"/>
            </a:lvl4pPr>
            <a:lvl5pPr marL="1865193" indent="0">
              <a:buNone/>
              <a:defRPr sz="1632"/>
            </a:lvl5pPr>
            <a:lvl6pPr marL="2331491" indent="0">
              <a:buNone/>
              <a:defRPr sz="1632"/>
            </a:lvl6pPr>
            <a:lvl7pPr marL="2797790" indent="0">
              <a:buNone/>
              <a:defRPr sz="1632"/>
            </a:lvl7pPr>
            <a:lvl8pPr marL="3264088" indent="0">
              <a:buNone/>
              <a:defRPr sz="1632"/>
            </a:lvl8pPr>
            <a:lvl9pPr marL="3730386" indent="0">
              <a:buNone/>
              <a:defRPr sz="1632"/>
            </a:lvl9pPr>
          </a:lstStyle>
          <a:p>
            <a:r>
              <a:rPr lang="en-US" smtClean="0"/>
              <a:t>Click icon to add picture</a:t>
            </a:r>
            <a:endParaRPr lang="en-US" dirty="0"/>
          </a:p>
        </p:txBody>
      </p:sp>
      <p:sp>
        <p:nvSpPr>
          <p:cNvPr id="22" name="Text Placeholder 3"/>
          <p:cNvSpPr>
            <a:spLocks noGrp="1"/>
          </p:cNvSpPr>
          <p:nvPr>
            <p:ph type="body" sz="half" idx="18"/>
          </p:nvPr>
        </p:nvSpPr>
        <p:spPr>
          <a:xfrm>
            <a:off x="665546" y="4923309"/>
            <a:ext cx="2999004" cy="672312"/>
          </a:xfrm>
        </p:spPr>
        <p:txBody>
          <a:bodyPr anchor="t">
            <a:normAutofit/>
          </a:bodyPr>
          <a:lstStyle>
            <a:lvl1pPr marL="0" indent="0">
              <a:buNone/>
              <a:defRPr sz="1428"/>
            </a:lvl1pPr>
            <a:lvl2pPr marL="466298" indent="0">
              <a:buNone/>
              <a:defRPr sz="1224"/>
            </a:lvl2pPr>
            <a:lvl3pPr marL="932597" indent="0">
              <a:buNone/>
              <a:defRPr sz="1020"/>
            </a:lvl3pPr>
            <a:lvl4pPr marL="1398895" indent="0">
              <a:buNone/>
              <a:defRPr sz="918"/>
            </a:lvl4pPr>
            <a:lvl5pPr marL="1865193" indent="0">
              <a:buNone/>
              <a:defRPr sz="918"/>
            </a:lvl5pPr>
            <a:lvl6pPr marL="2331491" indent="0">
              <a:buNone/>
              <a:defRPr sz="918"/>
            </a:lvl6pPr>
            <a:lvl7pPr marL="2797790" indent="0">
              <a:buNone/>
              <a:defRPr sz="918"/>
            </a:lvl7pPr>
            <a:lvl8pPr marL="3264088" indent="0">
              <a:buNone/>
              <a:defRPr sz="918"/>
            </a:lvl8pPr>
            <a:lvl9pPr marL="3730386" indent="0">
              <a:buNone/>
              <a:defRPr sz="918"/>
            </a:lvl9pPr>
          </a:lstStyle>
          <a:p>
            <a:pPr lvl="0"/>
            <a:r>
              <a:rPr lang="en-US" smtClean="0"/>
              <a:t>Click to edit Master text styles</a:t>
            </a:r>
          </a:p>
        </p:txBody>
      </p:sp>
      <p:sp>
        <p:nvSpPr>
          <p:cNvPr id="5" name="Text Placeholder 4"/>
          <p:cNvSpPr>
            <a:spLocks noGrp="1"/>
          </p:cNvSpPr>
          <p:nvPr>
            <p:ph type="body" sz="quarter" idx="3"/>
          </p:nvPr>
        </p:nvSpPr>
        <p:spPr>
          <a:xfrm>
            <a:off x="3967366" y="4335574"/>
            <a:ext cx="2989288" cy="587734"/>
          </a:xfrm>
        </p:spPr>
        <p:txBody>
          <a:bodyPr anchor="b">
            <a:noAutofit/>
          </a:bodyPr>
          <a:lstStyle>
            <a:lvl1pPr marL="0" indent="0">
              <a:buNone/>
              <a:defRPr sz="2448" b="0">
                <a:solidFill>
                  <a:schemeClr val="bg2">
                    <a:lumMod val="40000"/>
                    <a:lumOff val="60000"/>
                  </a:schemeClr>
                </a:solidFill>
              </a:defRPr>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smtClean="0"/>
              <a:t>Click to edit Master text styles</a:t>
            </a:r>
          </a:p>
        </p:txBody>
      </p:sp>
      <p:sp>
        <p:nvSpPr>
          <p:cNvPr id="30" name="Picture Placeholder 2"/>
          <p:cNvSpPr>
            <a:spLocks noGrp="1" noChangeAspect="1"/>
          </p:cNvSpPr>
          <p:nvPr>
            <p:ph type="pic" idx="21"/>
          </p:nvPr>
        </p:nvSpPr>
        <p:spPr>
          <a:xfrm>
            <a:off x="3967365" y="2253791"/>
            <a:ext cx="2989288" cy="1554339"/>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32"/>
            </a:lvl1pPr>
            <a:lvl2pPr marL="466298" indent="0">
              <a:buNone/>
              <a:defRPr sz="1632"/>
            </a:lvl2pPr>
            <a:lvl3pPr marL="932597" indent="0">
              <a:buNone/>
              <a:defRPr sz="1632"/>
            </a:lvl3pPr>
            <a:lvl4pPr marL="1398895" indent="0">
              <a:buNone/>
              <a:defRPr sz="1632"/>
            </a:lvl4pPr>
            <a:lvl5pPr marL="1865193" indent="0">
              <a:buNone/>
              <a:defRPr sz="1632"/>
            </a:lvl5pPr>
            <a:lvl6pPr marL="2331491" indent="0">
              <a:buNone/>
              <a:defRPr sz="1632"/>
            </a:lvl6pPr>
            <a:lvl7pPr marL="2797790" indent="0">
              <a:buNone/>
              <a:defRPr sz="1632"/>
            </a:lvl7pPr>
            <a:lvl8pPr marL="3264088" indent="0">
              <a:buNone/>
              <a:defRPr sz="1632"/>
            </a:lvl8pPr>
            <a:lvl9pPr marL="3730386" indent="0">
              <a:buNone/>
              <a:defRPr sz="1632"/>
            </a:lvl9pPr>
          </a:lstStyle>
          <a:p>
            <a:r>
              <a:rPr lang="en-US" smtClean="0"/>
              <a:t>Click icon to add picture</a:t>
            </a:r>
            <a:endParaRPr lang="en-US" dirty="0"/>
          </a:p>
        </p:txBody>
      </p:sp>
      <p:sp>
        <p:nvSpPr>
          <p:cNvPr id="23" name="Text Placeholder 3"/>
          <p:cNvSpPr>
            <a:spLocks noGrp="1"/>
          </p:cNvSpPr>
          <p:nvPr>
            <p:ph type="body" sz="half" idx="19"/>
          </p:nvPr>
        </p:nvSpPr>
        <p:spPr>
          <a:xfrm>
            <a:off x="3965985" y="4923308"/>
            <a:ext cx="2993247" cy="672312"/>
          </a:xfrm>
        </p:spPr>
        <p:txBody>
          <a:bodyPr anchor="t">
            <a:normAutofit/>
          </a:bodyPr>
          <a:lstStyle>
            <a:lvl1pPr marL="0" indent="0">
              <a:buNone/>
              <a:defRPr sz="1428"/>
            </a:lvl1pPr>
            <a:lvl2pPr marL="466298" indent="0">
              <a:buNone/>
              <a:defRPr sz="1224"/>
            </a:lvl2pPr>
            <a:lvl3pPr marL="932597" indent="0">
              <a:buNone/>
              <a:defRPr sz="1020"/>
            </a:lvl3pPr>
            <a:lvl4pPr marL="1398895" indent="0">
              <a:buNone/>
              <a:defRPr sz="918"/>
            </a:lvl4pPr>
            <a:lvl5pPr marL="1865193" indent="0">
              <a:buNone/>
              <a:defRPr sz="918"/>
            </a:lvl5pPr>
            <a:lvl6pPr marL="2331491" indent="0">
              <a:buNone/>
              <a:defRPr sz="918"/>
            </a:lvl6pPr>
            <a:lvl7pPr marL="2797790" indent="0">
              <a:buNone/>
              <a:defRPr sz="918"/>
            </a:lvl7pPr>
            <a:lvl8pPr marL="3264088" indent="0">
              <a:buNone/>
              <a:defRPr sz="918"/>
            </a:lvl8pPr>
            <a:lvl9pPr marL="3730386" indent="0">
              <a:buNone/>
              <a:defRPr sz="918"/>
            </a:lvl9pPr>
          </a:lstStyle>
          <a:p>
            <a:pPr lvl="0"/>
            <a:r>
              <a:rPr lang="en-US" smtClean="0"/>
              <a:t>Click to edit Master text styles</a:t>
            </a:r>
          </a:p>
        </p:txBody>
      </p:sp>
      <p:sp>
        <p:nvSpPr>
          <p:cNvPr id="14" name="Text Placeholder 4"/>
          <p:cNvSpPr>
            <a:spLocks noGrp="1"/>
          </p:cNvSpPr>
          <p:nvPr>
            <p:ph type="body" sz="quarter" idx="13"/>
          </p:nvPr>
        </p:nvSpPr>
        <p:spPr>
          <a:xfrm>
            <a:off x="7267566" y="4335574"/>
            <a:ext cx="2990908" cy="587734"/>
          </a:xfrm>
        </p:spPr>
        <p:txBody>
          <a:bodyPr anchor="b">
            <a:noAutofit/>
          </a:bodyPr>
          <a:lstStyle>
            <a:lvl1pPr marL="0" indent="0">
              <a:buNone/>
              <a:defRPr sz="2448" b="0">
                <a:solidFill>
                  <a:schemeClr val="bg2">
                    <a:lumMod val="40000"/>
                    <a:lumOff val="60000"/>
                  </a:schemeClr>
                </a:solidFill>
              </a:defRPr>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smtClean="0"/>
              <a:t>Click to edit Master text styles</a:t>
            </a:r>
          </a:p>
        </p:txBody>
      </p:sp>
      <p:sp>
        <p:nvSpPr>
          <p:cNvPr id="31" name="Picture Placeholder 2"/>
          <p:cNvSpPr>
            <a:spLocks noGrp="1" noChangeAspect="1"/>
          </p:cNvSpPr>
          <p:nvPr>
            <p:ph type="pic" idx="22"/>
          </p:nvPr>
        </p:nvSpPr>
        <p:spPr>
          <a:xfrm>
            <a:off x="7267565" y="2253791"/>
            <a:ext cx="2990908" cy="1554339"/>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32"/>
            </a:lvl1pPr>
            <a:lvl2pPr marL="466298" indent="0">
              <a:buNone/>
              <a:defRPr sz="1632"/>
            </a:lvl2pPr>
            <a:lvl3pPr marL="932597" indent="0">
              <a:buNone/>
              <a:defRPr sz="1632"/>
            </a:lvl3pPr>
            <a:lvl4pPr marL="1398895" indent="0">
              <a:buNone/>
              <a:defRPr sz="1632"/>
            </a:lvl4pPr>
            <a:lvl5pPr marL="1865193" indent="0">
              <a:buNone/>
              <a:defRPr sz="1632"/>
            </a:lvl5pPr>
            <a:lvl6pPr marL="2331491" indent="0">
              <a:buNone/>
              <a:defRPr sz="1632"/>
            </a:lvl6pPr>
            <a:lvl7pPr marL="2797790" indent="0">
              <a:buNone/>
              <a:defRPr sz="1632"/>
            </a:lvl7pPr>
            <a:lvl8pPr marL="3264088" indent="0">
              <a:buNone/>
              <a:defRPr sz="1632"/>
            </a:lvl8pPr>
            <a:lvl9pPr marL="3730386" indent="0">
              <a:buNone/>
              <a:defRPr sz="1632"/>
            </a:lvl9pPr>
          </a:lstStyle>
          <a:p>
            <a:r>
              <a:rPr lang="en-US" smtClean="0"/>
              <a:t>Click icon to add picture</a:t>
            </a:r>
            <a:endParaRPr lang="en-US" dirty="0"/>
          </a:p>
        </p:txBody>
      </p:sp>
      <p:sp>
        <p:nvSpPr>
          <p:cNvPr id="24" name="Text Placeholder 3"/>
          <p:cNvSpPr>
            <a:spLocks noGrp="1"/>
          </p:cNvSpPr>
          <p:nvPr>
            <p:ph type="body" sz="half" idx="20"/>
          </p:nvPr>
        </p:nvSpPr>
        <p:spPr>
          <a:xfrm>
            <a:off x="7267438" y="4923306"/>
            <a:ext cx="2994870" cy="672312"/>
          </a:xfrm>
        </p:spPr>
        <p:txBody>
          <a:bodyPr anchor="t">
            <a:normAutofit/>
          </a:bodyPr>
          <a:lstStyle>
            <a:lvl1pPr marL="0" indent="0">
              <a:buNone/>
              <a:defRPr sz="1428"/>
            </a:lvl1pPr>
            <a:lvl2pPr marL="466298" indent="0">
              <a:buNone/>
              <a:defRPr sz="1224"/>
            </a:lvl2pPr>
            <a:lvl3pPr marL="932597" indent="0">
              <a:buNone/>
              <a:defRPr sz="1020"/>
            </a:lvl3pPr>
            <a:lvl4pPr marL="1398895" indent="0">
              <a:buNone/>
              <a:defRPr sz="918"/>
            </a:lvl4pPr>
            <a:lvl5pPr marL="1865193" indent="0">
              <a:buNone/>
              <a:defRPr sz="918"/>
            </a:lvl5pPr>
            <a:lvl6pPr marL="2331491" indent="0">
              <a:buNone/>
              <a:defRPr sz="918"/>
            </a:lvl6pPr>
            <a:lvl7pPr marL="2797790" indent="0">
              <a:buNone/>
              <a:defRPr sz="918"/>
            </a:lvl7pPr>
            <a:lvl8pPr marL="3264088" indent="0">
              <a:buNone/>
              <a:defRPr sz="918"/>
            </a:lvl8pPr>
            <a:lvl9pPr marL="3730386" indent="0">
              <a:buNone/>
              <a:defRPr sz="918"/>
            </a:lvl9pPr>
          </a:lstStyle>
          <a:p>
            <a:pPr lvl="0"/>
            <a:r>
              <a:rPr lang="en-US" smtClean="0"/>
              <a:t>Click to edit Master text styles</a:t>
            </a:r>
          </a:p>
        </p:txBody>
      </p:sp>
      <p:cxnSp>
        <p:nvCxnSpPr>
          <p:cNvPr id="19" name="Straight Connector 18"/>
          <p:cNvCxnSpPr/>
          <p:nvPr/>
        </p:nvCxnSpPr>
        <p:spPr>
          <a:xfrm>
            <a:off x="3800859" y="2176075"/>
            <a:ext cx="0" cy="4041281"/>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7101834" y="2176075"/>
            <a:ext cx="0" cy="404585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5/11/2015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2257612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5/11/2015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5163760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470729" y="438778"/>
            <a:ext cx="1787744" cy="5942108"/>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65547" y="905080"/>
            <a:ext cx="7571999" cy="547580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178E61D-D431-422C-9764-11DAFE33AB63}" type="datetimeFigureOut">
              <a:rPr lang="en-US" smtClean="0"/>
              <a:t>5/11/2015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2937405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Tree>
    <p:extLst>
      <p:ext uri="{BB962C8B-B14F-4D97-AF65-F5344CB8AC3E}">
        <p14:creationId xmlns:p14="http://schemas.microsoft.com/office/powerpoint/2010/main" val="3160388736"/>
      </p:ext>
    </p:extLst>
  </p:cSld>
  <p:clrMapOvr>
    <a:masterClrMapping/>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23607262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3701522429"/>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187928033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a:t>
            </a:r>
            <a:r>
              <a:rPr lang="en-US" sz="700" dirty="0" smtClean="0">
                <a:gradFill>
                  <a:gsLst>
                    <a:gs pos="0">
                      <a:schemeClr val="tx1"/>
                    </a:gs>
                    <a:gs pos="100000">
                      <a:schemeClr val="tx1"/>
                    </a:gs>
                  </a:gsLst>
                  <a:lin ang="5400000" scaled="0"/>
                </a:gradFill>
                <a:cs typeface="Segoe UI" pitchFamily="34" charset="0"/>
              </a:rPr>
              <a:t>2015 </a:t>
            </a:r>
            <a:r>
              <a:rPr lang="en-US" sz="700" dirty="0">
                <a:gradFill>
                  <a:gsLst>
                    <a:gs pos="0">
                      <a:schemeClr val="tx1"/>
                    </a:gs>
                    <a:gs pos="100000">
                      <a:schemeClr val="tx1"/>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9232" y="3147122"/>
            <a:ext cx="3291840" cy="701671"/>
          </a:xfrm>
          <a:prstGeom prst="rect">
            <a:avLst/>
          </a:prstGeom>
        </p:spPr>
      </p:pic>
    </p:spTree>
    <p:extLst>
      <p:ext uri="{BB962C8B-B14F-4D97-AF65-F5344CB8AC3E}">
        <p14:creationId xmlns:p14="http://schemas.microsoft.com/office/powerpoint/2010/main" val="3910813971"/>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365287442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image" Target="../media/image1.png"/><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18" Type="http://schemas.openxmlformats.org/officeDocument/2006/relationships/image" Target="../media/image1.png"/><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17" Type="http://schemas.openxmlformats.org/officeDocument/2006/relationships/theme" Target="../theme/theme3.xml"/><Relationship Id="rId2" Type="http://schemas.openxmlformats.org/officeDocument/2006/relationships/slideLayout" Target="../slideLayouts/slideLayout32.xml"/><Relationship Id="rId16" Type="http://schemas.openxmlformats.org/officeDocument/2006/relationships/slideLayout" Target="../slideLayouts/slideLayout46.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5" Type="http://schemas.openxmlformats.org/officeDocument/2006/relationships/slideLayout" Target="../slideLayouts/slideLayout4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slideLayout" Target="../slideLayouts/slideLayout4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slideLayout" Target="../slideLayouts/slideLayout59.xml"/><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slideLayout" Target="../slideLayouts/slideLayout58.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5" Type="http://schemas.openxmlformats.org/officeDocument/2006/relationships/image" Target="../media/image1.png"/><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7.xml"/><Relationship Id="rId13" Type="http://schemas.openxmlformats.org/officeDocument/2006/relationships/slideLayout" Target="../slideLayouts/slideLayout72.xml"/><Relationship Id="rId18" Type="http://schemas.openxmlformats.org/officeDocument/2006/relationships/slideLayout" Target="../slideLayouts/slideLayout77.xml"/><Relationship Id="rId26" Type="http://schemas.openxmlformats.org/officeDocument/2006/relationships/image" Target="../media/image8.png"/><Relationship Id="rId3" Type="http://schemas.openxmlformats.org/officeDocument/2006/relationships/slideLayout" Target="../slideLayouts/slideLayout62.xml"/><Relationship Id="rId21" Type="http://schemas.openxmlformats.org/officeDocument/2006/relationships/slideLayout" Target="../slideLayouts/slideLayout80.xml"/><Relationship Id="rId7" Type="http://schemas.openxmlformats.org/officeDocument/2006/relationships/slideLayout" Target="../slideLayouts/slideLayout66.xml"/><Relationship Id="rId12" Type="http://schemas.openxmlformats.org/officeDocument/2006/relationships/slideLayout" Target="../slideLayouts/slideLayout71.xml"/><Relationship Id="rId17" Type="http://schemas.openxmlformats.org/officeDocument/2006/relationships/slideLayout" Target="../slideLayouts/slideLayout76.xml"/><Relationship Id="rId25" Type="http://schemas.openxmlformats.org/officeDocument/2006/relationships/image" Target="../media/image7.png"/><Relationship Id="rId2" Type="http://schemas.openxmlformats.org/officeDocument/2006/relationships/slideLayout" Target="../slideLayouts/slideLayout61.xml"/><Relationship Id="rId16" Type="http://schemas.openxmlformats.org/officeDocument/2006/relationships/slideLayout" Target="../slideLayouts/slideLayout75.xml"/><Relationship Id="rId20" Type="http://schemas.openxmlformats.org/officeDocument/2006/relationships/slideLayout" Target="../slideLayouts/slideLayout79.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24" Type="http://schemas.openxmlformats.org/officeDocument/2006/relationships/image" Target="../media/image6.png"/><Relationship Id="rId5" Type="http://schemas.openxmlformats.org/officeDocument/2006/relationships/slideLayout" Target="../slideLayouts/slideLayout64.xml"/><Relationship Id="rId15" Type="http://schemas.openxmlformats.org/officeDocument/2006/relationships/slideLayout" Target="../slideLayouts/slideLayout74.xml"/><Relationship Id="rId23" Type="http://schemas.openxmlformats.org/officeDocument/2006/relationships/image" Target="../media/image5.png"/><Relationship Id="rId10" Type="http://schemas.openxmlformats.org/officeDocument/2006/relationships/slideLayout" Target="../slideLayouts/slideLayout69.xml"/><Relationship Id="rId19" Type="http://schemas.openxmlformats.org/officeDocument/2006/relationships/slideLayout" Target="../slideLayouts/slideLayout78.xml"/><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slideLayout" Target="../slideLayouts/slideLayout73.xml"/><Relationship Id="rId22"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19"/>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4" r:id="rId1"/>
    <p:sldLayoutId id="2147484265" r:id="rId2"/>
    <p:sldLayoutId id="2147484266" r:id="rId3"/>
    <p:sldLayoutId id="2147484267" r:id="rId4"/>
    <p:sldLayoutId id="2147484268" r:id="rId5"/>
    <p:sldLayoutId id="2147484269" r:id="rId6"/>
    <p:sldLayoutId id="2147484270" r:id="rId7"/>
    <p:sldLayoutId id="2147484271" r:id="rId8"/>
    <p:sldLayoutId id="2147484272" r:id="rId9"/>
    <p:sldLayoutId id="2147484273" r:id="rId10"/>
    <p:sldLayoutId id="2147484274" r:id="rId11"/>
    <p:sldLayoutId id="2147484275" r:id="rId12"/>
    <p:sldLayoutId id="2147484276" r:id="rId13"/>
    <p:sldLayoutId id="2147484277" r:id="rId14"/>
    <p:sldLayoutId id="2147484263" r:id="rId15"/>
    <p:sldLayoutId id="2147484307" r:id="rId16"/>
    <p:sldLayoutId id="2147484311" r:id="rId17"/>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5"/>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553714132"/>
      </p:ext>
    </p:extLst>
  </p:cSld>
  <p:clrMap bg1="dk1" tx1="lt1" bg2="dk2" tx2="lt2" accent1="accent1" accent2="accent2" accent3="accent3" accent4="accent4" accent5="accent5" accent6="accent6" hlink="hlink" folHlink="folHlink"/>
  <p:sldLayoutIdLst>
    <p:sldLayoutId id="2147484294" r:id="rId1"/>
    <p:sldLayoutId id="2147484295" r:id="rId2"/>
    <p:sldLayoutId id="2147484296" r:id="rId3"/>
    <p:sldLayoutId id="2147484297" r:id="rId4"/>
    <p:sldLayoutId id="2147484298" r:id="rId5"/>
    <p:sldLayoutId id="2147484299" r:id="rId6"/>
    <p:sldLayoutId id="2147484300" r:id="rId7"/>
    <p:sldLayoutId id="2147484301" r:id="rId8"/>
    <p:sldLayoutId id="2147484302" r:id="rId9"/>
    <p:sldLayoutId id="2147484303" r:id="rId10"/>
    <p:sldLayoutId id="2147484306" r:id="rId11"/>
    <p:sldLayoutId id="2147484304" r:id="rId12"/>
    <p:sldLayoutId id="2147484305" r:id="rId13"/>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18"/>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866989997"/>
      </p:ext>
    </p:extLst>
  </p:cSld>
  <p:clrMap bg1="lt1" tx1="dk1" bg2="lt2" tx2="dk2" accent1="accent1" accent2="accent2" accent3="accent3" accent4="accent4" accent5="accent5" accent6="accent6" hlink="hlink" folHlink="folHlink"/>
  <p:sldLayoutIdLst>
    <p:sldLayoutId id="2147484313" r:id="rId1"/>
    <p:sldLayoutId id="2147484314" r:id="rId2"/>
    <p:sldLayoutId id="2147484315" r:id="rId3"/>
    <p:sldLayoutId id="2147484316" r:id="rId4"/>
    <p:sldLayoutId id="2147484317" r:id="rId5"/>
    <p:sldLayoutId id="2147484318" r:id="rId6"/>
    <p:sldLayoutId id="2147484319" r:id="rId7"/>
    <p:sldLayoutId id="2147484320" r:id="rId8"/>
    <p:sldLayoutId id="2147484321" r:id="rId9"/>
    <p:sldLayoutId id="2147484322" r:id="rId10"/>
    <p:sldLayoutId id="2147484323" r:id="rId11"/>
    <p:sldLayoutId id="2147484324" r:id="rId12"/>
    <p:sldLayoutId id="2147484325" r:id="rId13"/>
    <p:sldLayoutId id="2147484326" r:id="rId14"/>
    <p:sldLayoutId id="2147484327" r:id="rId15"/>
    <p:sldLayoutId id="2147484328" r:id="rId16"/>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5"/>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849508796"/>
      </p:ext>
    </p:extLst>
  </p:cSld>
  <p:clrMap bg1="dk1" tx1="lt1" bg2="dk2" tx2="lt2" accent1="accent1" accent2="accent2" accent3="accent3" accent4="accent4" accent5="accent5" accent6="accent6" hlink="hlink" folHlink="folHlink"/>
  <p:sldLayoutIdLst>
    <p:sldLayoutId id="2147484330" r:id="rId1"/>
    <p:sldLayoutId id="2147484331" r:id="rId2"/>
    <p:sldLayoutId id="2147484332" r:id="rId3"/>
    <p:sldLayoutId id="2147484333" r:id="rId4"/>
    <p:sldLayoutId id="2147484334" r:id="rId5"/>
    <p:sldLayoutId id="2147484335" r:id="rId6"/>
    <p:sldLayoutId id="2147484336" r:id="rId7"/>
    <p:sldLayoutId id="2147484337" r:id="rId8"/>
    <p:sldLayoutId id="2147484338" r:id="rId9"/>
    <p:sldLayoutId id="2147484339" r:id="rId10"/>
    <p:sldLayoutId id="2147484340" r:id="rId11"/>
    <p:sldLayoutId id="2147484341" r:id="rId12"/>
    <p:sldLayoutId id="2147484342" r:id="rId13"/>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3">
            <a:extLst>
              <a:ext uri="{28A0092B-C50C-407E-A947-70E740481C1C}">
                <a14:useLocalDpi xmlns:a14="http://schemas.microsoft.com/office/drawing/2010/main" val="0"/>
              </a:ext>
            </a:extLst>
          </a:blip>
          <a:srcRect l="3613"/>
          <a:stretch/>
        </p:blipFill>
        <p:spPr>
          <a:xfrm>
            <a:off x="0" y="2722832"/>
            <a:ext cx="4117963" cy="4271693"/>
          </a:xfrm>
          <a:prstGeom prst="rect">
            <a:avLst/>
          </a:prstGeom>
        </p:spPr>
      </p:pic>
      <p:pic>
        <p:nvPicPr>
          <p:cNvPr id="7" name="Picture 6"/>
          <p:cNvPicPr>
            <a:picLocks noChangeAspect="1"/>
          </p:cNvPicPr>
          <p:nvPr/>
        </p:nvPicPr>
        <p:blipFill rotWithShape="1">
          <a:blip r:embed="rId24">
            <a:extLst>
              <a:ext uri="{28A0092B-C50C-407E-A947-70E740481C1C}">
                <a14:useLocalDpi xmlns:a14="http://schemas.microsoft.com/office/drawing/2010/main" val="0"/>
              </a:ext>
            </a:extLst>
          </a:blip>
          <a:srcRect l="35640"/>
          <a:stretch/>
        </p:blipFill>
        <p:spPr>
          <a:xfrm>
            <a:off x="0" y="2949927"/>
            <a:ext cx="1552940" cy="2412543"/>
          </a:xfrm>
          <a:prstGeom prst="rect">
            <a:avLst/>
          </a:prstGeom>
        </p:spPr>
      </p:pic>
      <p:sp>
        <p:nvSpPr>
          <p:cNvPr id="16" name="Oval 15"/>
          <p:cNvSpPr/>
          <p:nvPr/>
        </p:nvSpPr>
        <p:spPr>
          <a:xfrm>
            <a:off x="8781641" y="1709773"/>
            <a:ext cx="2875935" cy="2875527"/>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5">
            <a:extLst>
              <a:ext uri="{28A0092B-C50C-407E-A947-70E740481C1C}">
                <a14:useLocalDpi xmlns:a14="http://schemas.microsoft.com/office/drawing/2010/main" val="0"/>
              </a:ext>
            </a:extLst>
          </a:blip>
          <a:srcRect t="28813"/>
          <a:stretch/>
        </p:blipFill>
        <p:spPr>
          <a:xfrm>
            <a:off x="8159818" y="1"/>
            <a:ext cx="1635538" cy="1164129"/>
          </a:xfrm>
          <a:prstGeom prst="rect">
            <a:avLst/>
          </a:prstGeom>
        </p:spPr>
      </p:pic>
      <p:pic>
        <p:nvPicPr>
          <p:cNvPr id="10" name="Picture 9"/>
          <p:cNvPicPr>
            <a:picLocks noChangeAspect="1"/>
          </p:cNvPicPr>
          <p:nvPr/>
        </p:nvPicPr>
        <p:blipFill rotWithShape="1">
          <a:blip r:embed="rId26">
            <a:extLst>
              <a:ext uri="{28A0092B-C50C-407E-A947-70E740481C1C}">
                <a14:useLocalDpi xmlns:a14="http://schemas.microsoft.com/office/drawing/2010/main" val="0"/>
              </a:ext>
            </a:extLst>
          </a:blip>
          <a:srcRect b="23320"/>
          <a:stretch/>
        </p:blipFill>
        <p:spPr>
          <a:xfrm>
            <a:off x="8778444" y="6217356"/>
            <a:ext cx="1013660" cy="777169"/>
          </a:xfrm>
          <a:prstGeom prst="rect">
            <a:avLst/>
          </a:prstGeom>
        </p:spPr>
      </p:pic>
      <p:sp>
        <p:nvSpPr>
          <p:cNvPr id="14" name="Rectangle 13"/>
          <p:cNvSpPr/>
          <p:nvPr/>
        </p:nvSpPr>
        <p:spPr>
          <a:xfrm>
            <a:off x="10647112" y="0"/>
            <a:ext cx="699552" cy="1165754"/>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59068" y="461730"/>
            <a:ext cx="9593307" cy="1428411"/>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25436" y="2093787"/>
            <a:ext cx="9125938" cy="42790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359353" y="1826328"/>
            <a:ext cx="1010319" cy="310911"/>
          </a:xfrm>
          <a:prstGeom prst="rect">
            <a:avLst/>
          </a:prstGeom>
        </p:spPr>
        <p:txBody>
          <a:bodyPr vert="horz" lIns="91440" tIns="45720" rIns="91440" bIns="45720" rtlCol="0" anchor="t"/>
          <a:lstStyle>
            <a:lvl1pPr algn="l">
              <a:defRPr sz="1122" b="0" i="0">
                <a:solidFill>
                  <a:schemeClr val="tx1">
                    <a:tint val="75000"/>
                    <a:alpha val="60000"/>
                  </a:schemeClr>
                </a:solidFill>
              </a:defRPr>
            </a:lvl1pPr>
          </a:lstStyle>
          <a:p>
            <a:fld id="{4AAD347D-5ACD-4C99-B74B-A9C85AD731AF}" type="datetimeFigureOut">
              <a:rPr lang="en-US" dirty="0"/>
              <a:t>5/11/2015</a:t>
            </a:fld>
            <a:endParaRPr lang="en-US" dirty="0"/>
          </a:p>
        </p:txBody>
      </p:sp>
      <p:sp>
        <p:nvSpPr>
          <p:cNvPr id="5" name="Footer Placeholder 4"/>
          <p:cNvSpPr>
            <a:spLocks noGrp="1"/>
          </p:cNvSpPr>
          <p:nvPr>
            <p:ph type="ftr" sz="quarter" idx="3"/>
          </p:nvPr>
        </p:nvSpPr>
        <p:spPr>
          <a:xfrm rot="5400000">
            <a:off x="9131350" y="3289483"/>
            <a:ext cx="3936634" cy="310913"/>
          </a:xfrm>
          <a:prstGeom prst="rect">
            <a:avLst/>
          </a:prstGeom>
        </p:spPr>
        <p:txBody>
          <a:bodyPr vert="horz" lIns="91440" tIns="45720" rIns="91440" bIns="45720" rtlCol="0" anchor="b"/>
          <a:lstStyle>
            <a:lvl1pPr algn="l">
              <a:defRPr sz="1122"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560130" y="301617"/>
            <a:ext cx="855007" cy="782970"/>
          </a:xfrm>
          <a:prstGeom prst="rect">
            <a:avLst/>
          </a:prstGeom>
        </p:spPr>
        <p:txBody>
          <a:bodyPr vert="horz" lIns="91440" tIns="45720" rIns="91440" bIns="45720" rtlCol="0" anchor="b"/>
          <a:lstStyle>
            <a:lvl1pPr algn="ctr">
              <a:defRPr sz="2856"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4102160364"/>
      </p:ext>
    </p:extLst>
  </p:cSld>
  <p:clrMap bg1="dk1" tx1="lt1" bg2="dk2" tx2="lt2" accent1="accent1" accent2="accent2" accent3="accent3" accent4="accent4" accent5="accent5" accent6="accent6" hlink="hlink" folHlink="folHlink"/>
  <p:sldLayoutIdLst>
    <p:sldLayoutId id="2147484454" r:id="rId1"/>
    <p:sldLayoutId id="2147484455" r:id="rId2"/>
    <p:sldLayoutId id="2147484456" r:id="rId3"/>
    <p:sldLayoutId id="2147484457" r:id="rId4"/>
    <p:sldLayoutId id="2147484458" r:id="rId5"/>
    <p:sldLayoutId id="2147484459" r:id="rId6"/>
    <p:sldLayoutId id="2147484460" r:id="rId7"/>
    <p:sldLayoutId id="2147484461" r:id="rId8"/>
    <p:sldLayoutId id="2147484462" r:id="rId9"/>
    <p:sldLayoutId id="2147484463" r:id="rId10"/>
    <p:sldLayoutId id="2147484464" r:id="rId11"/>
    <p:sldLayoutId id="2147484465" r:id="rId12"/>
    <p:sldLayoutId id="2147484466" r:id="rId13"/>
    <p:sldLayoutId id="2147484467" r:id="rId14"/>
    <p:sldLayoutId id="2147484468" r:id="rId15"/>
    <p:sldLayoutId id="2147484469" r:id="rId16"/>
    <p:sldLayoutId id="2147484470" r:id="rId17"/>
    <p:sldLayoutId id="2147484471" r:id="rId18"/>
    <p:sldLayoutId id="2147484472" r:id="rId19"/>
    <p:sldLayoutId id="2147484473" r:id="rId20"/>
    <p:sldLayoutId id="2147484474" r:id="rId21"/>
  </p:sldLayoutIdLst>
  <p:txStyles>
    <p:titleStyle>
      <a:lvl1pPr algn="l" defTabSz="466298" rtl="0" eaLnBrk="1" latinLnBrk="0" hangingPunct="1">
        <a:spcBef>
          <a:spcPct val="0"/>
        </a:spcBef>
        <a:buNone/>
        <a:defRPr sz="4284"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9724" indent="-349724" algn="l" defTabSz="466298" rtl="0" eaLnBrk="1" latinLnBrk="0" hangingPunct="1">
        <a:spcBef>
          <a:spcPts val="1020"/>
        </a:spcBef>
        <a:spcAft>
          <a:spcPts val="0"/>
        </a:spcAft>
        <a:buClr>
          <a:schemeClr val="bg2">
            <a:lumMod val="40000"/>
            <a:lumOff val="60000"/>
          </a:schemeClr>
        </a:buClr>
        <a:buSzPct val="80000"/>
        <a:buFont typeface="Wingdings 3" charset="2"/>
        <a:buChar char=""/>
        <a:defRPr sz="2040" b="0" i="0" kern="1200">
          <a:solidFill>
            <a:schemeClr val="tx1"/>
          </a:solidFill>
          <a:latin typeface="+mj-lt"/>
          <a:ea typeface="+mj-ea"/>
          <a:cs typeface="+mj-cs"/>
        </a:defRPr>
      </a:lvl1pPr>
      <a:lvl2pPr marL="757735" indent="-291436" algn="l" defTabSz="466298" rtl="0" eaLnBrk="1" latinLnBrk="0" hangingPunct="1">
        <a:spcBef>
          <a:spcPts val="1020"/>
        </a:spcBef>
        <a:spcAft>
          <a:spcPts val="0"/>
        </a:spcAft>
        <a:buClr>
          <a:schemeClr val="bg2">
            <a:lumMod val="40000"/>
            <a:lumOff val="60000"/>
          </a:schemeClr>
        </a:buClr>
        <a:buSzPct val="80000"/>
        <a:buFont typeface="Wingdings 3" charset="2"/>
        <a:buChar char=""/>
        <a:defRPr sz="1836" b="0" i="0" kern="1200">
          <a:solidFill>
            <a:schemeClr val="tx1"/>
          </a:solidFill>
          <a:latin typeface="+mj-lt"/>
          <a:ea typeface="+mj-ea"/>
          <a:cs typeface="+mj-cs"/>
        </a:defRPr>
      </a:lvl2pPr>
      <a:lvl3pPr marL="1165746" indent="-233149" algn="l" defTabSz="466298" rtl="0" eaLnBrk="1" latinLnBrk="0" hangingPunct="1">
        <a:spcBef>
          <a:spcPts val="1020"/>
        </a:spcBef>
        <a:spcAft>
          <a:spcPts val="0"/>
        </a:spcAft>
        <a:buClr>
          <a:schemeClr val="bg2">
            <a:lumMod val="40000"/>
            <a:lumOff val="60000"/>
          </a:schemeClr>
        </a:buClr>
        <a:buSzPct val="80000"/>
        <a:buFont typeface="Wingdings 3" charset="2"/>
        <a:buChar char=""/>
        <a:defRPr sz="1632" b="0" i="0" kern="1200">
          <a:solidFill>
            <a:schemeClr val="tx1"/>
          </a:solidFill>
          <a:latin typeface="+mj-lt"/>
          <a:ea typeface="+mj-ea"/>
          <a:cs typeface="+mj-cs"/>
        </a:defRPr>
      </a:lvl3pPr>
      <a:lvl4pPr marL="1632044" indent="-233149" algn="l" defTabSz="466298" rtl="0" eaLnBrk="1" latinLnBrk="0" hangingPunct="1">
        <a:spcBef>
          <a:spcPts val="1020"/>
        </a:spcBef>
        <a:spcAft>
          <a:spcPts val="0"/>
        </a:spcAft>
        <a:buClr>
          <a:schemeClr val="bg2">
            <a:lumMod val="40000"/>
            <a:lumOff val="60000"/>
          </a:schemeClr>
        </a:buClr>
        <a:buSzPct val="80000"/>
        <a:buFont typeface="Wingdings 3" charset="2"/>
        <a:buChar char=""/>
        <a:defRPr sz="1428" b="0" i="0" kern="1200">
          <a:solidFill>
            <a:schemeClr val="tx1"/>
          </a:solidFill>
          <a:latin typeface="+mj-lt"/>
          <a:ea typeface="+mj-ea"/>
          <a:cs typeface="+mj-cs"/>
        </a:defRPr>
      </a:lvl4pPr>
      <a:lvl5pPr marL="2098342" indent="-233149" algn="l" defTabSz="466298" rtl="0" eaLnBrk="1" latinLnBrk="0" hangingPunct="1">
        <a:spcBef>
          <a:spcPts val="1020"/>
        </a:spcBef>
        <a:spcAft>
          <a:spcPts val="0"/>
        </a:spcAft>
        <a:buClr>
          <a:schemeClr val="bg2">
            <a:lumMod val="40000"/>
            <a:lumOff val="60000"/>
          </a:schemeClr>
        </a:buClr>
        <a:buSzPct val="80000"/>
        <a:buFont typeface="Wingdings 3" charset="2"/>
        <a:buChar char=""/>
        <a:defRPr sz="1428" b="0" i="0" kern="1200">
          <a:solidFill>
            <a:schemeClr val="tx1"/>
          </a:solidFill>
          <a:latin typeface="+mj-lt"/>
          <a:ea typeface="+mj-ea"/>
          <a:cs typeface="+mj-cs"/>
        </a:defRPr>
      </a:lvl5pPr>
      <a:lvl6pPr marL="2555869" indent="-233149" algn="l" defTabSz="466298" rtl="0" eaLnBrk="1" latinLnBrk="0" hangingPunct="1">
        <a:spcBef>
          <a:spcPts val="1020"/>
        </a:spcBef>
        <a:spcAft>
          <a:spcPts val="0"/>
        </a:spcAft>
        <a:buClr>
          <a:schemeClr val="bg2">
            <a:lumMod val="40000"/>
            <a:lumOff val="60000"/>
          </a:schemeClr>
        </a:buClr>
        <a:buSzPct val="80000"/>
        <a:buFont typeface="Wingdings 3" charset="2"/>
        <a:buChar char=""/>
        <a:defRPr sz="1428" b="0" i="0" kern="1200">
          <a:solidFill>
            <a:schemeClr val="tx1"/>
          </a:solidFill>
          <a:latin typeface="+mj-lt"/>
          <a:ea typeface="+mj-ea"/>
          <a:cs typeface="+mj-cs"/>
        </a:defRPr>
      </a:lvl6pPr>
      <a:lvl7pPr marL="3030939" indent="-233149" algn="l" defTabSz="466298" rtl="0" eaLnBrk="1" latinLnBrk="0" hangingPunct="1">
        <a:spcBef>
          <a:spcPts val="1020"/>
        </a:spcBef>
        <a:spcAft>
          <a:spcPts val="0"/>
        </a:spcAft>
        <a:buClr>
          <a:schemeClr val="bg2">
            <a:lumMod val="40000"/>
            <a:lumOff val="60000"/>
          </a:schemeClr>
        </a:buClr>
        <a:buSzPct val="80000"/>
        <a:buFont typeface="Wingdings 3" charset="2"/>
        <a:buChar char=""/>
        <a:defRPr sz="1428" b="0" i="0" kern="1200">
          <a:solidFill>
            <a:schemeClr val="tx1"/>
          </a:solidFill>
          <a:latin typeface="+mj-lt"/>
          <a:ea typeface="+mj-ea"/>
          <a:cs typeface="+mj-cs"/>
        </a:defRPr>
      </a:lvl7pPr>
      <a:lvl8pPr marL="3497237" indent="-233149" algn="l" defTabSz="466298" rtl="0" eaLnBrk="1" latinLnBrk="0" hangingPunct="1">
        <a:spcBef>
          <a:spcPts val="1020"/>
        </a:spcBef>
        <a:spcAft>
          <a:spcPts val="0"/>
        </a:spcAft>
        <a:buClr>
          <a:schemeClr val="bg2">
            <a:lumMod val="40000"/>
            <a:lumOff val="60000"/>
          </a:schemeClr>
        </a:buClr>
        <a:buSzPct val="80000"/>
        <a:buFont typeface="Wingdings 3" charset="2"/>
        <a:buChar char=""/>
        <a:defRPr sz="1428" b="0" i="0" kern="1200">
          <a:solidFill>
            <a:schemeClr val="tx1"/>
          </a:solidFill>
          <a:latin typeface="+mj-lt"/>
          <a:ea typeface="+mj-ea"/>
          <a:cs typeface="+mj-cs"/>
        </a:defRPr>
      </a:lvl8pPr>
      <a:lvl9pPr marL="3963535" indent="-233149" algn="l" defTabSz="466298" rtl="0" eaLnBrk="1" latinLnBrk="0" hangingPunct="1">
        <a:spcBef>
          <a:spcPts val="1020"/>
        </a:spcBef>
        <a:spcAft>
          <a:spcPts val="0"/>
        </a:spcAft>
        <a:buClr>
          <a:schemeClr val="bg2">
            <a:lumMod val="40000"/>
            <a:lumOff val="60000"/>
          </a:schemeClr>
        </a:buClr>
        <a:buSzPct val="80000"/>
        <a:buFont typeface="Wingdings 3" charset="2"/>
        <a:buChar char=""/>
        <a:defRPr sz="1428" b="0" i="0" kern="1200">
          <a:solidFill>
            <a:schemeClr val="tx1"/>
          </a:solidFill>
          <a:latin typeface="+mj-lt"/>
          <a:ea typeface="+mj-ea"/>
          <a:cs typeface="+mj-cs"/>
        </a:defRPr>
      </a:lvl9pPr>
    </p:bodyStyle>
    <p:otherStyle>
      <a:defPPr>
        <a:defRPr lang="en-US"/>
      </a:defPPr>
      <a:lvl1pPr marL="0" algn="l" defTabSz="466298" rtl="0" eaLnBrk="1" latinLnBrk="0" hangingPunct="1">
        <a:defRPr sz="1836" kern="1200">
          <a:solidFill>
            <a:schemeClr val="tx1"/>
          </a:solidFill>
          <a:latin typeface="+mn-lt"/>
          <a:ea typeface="+mn-ea"/>
          <a:cs typeface="+mn-cs"/>
        </a:defRPr>
      </a:lvl1pPr>
      <a:lvl2pPr marL="466298" algn="l" defTabSz="466298" rtl="0" eaLnBrk="1" latinLnBrk="0" hangingPunct="1">
        <a:defRPr sz="1836" kern="1200">
          <a:solidFill>
            <a:schemeClr val="tx1"/>
          </a:solidFill>
          <a:latin typeface="+mn-lt"/>
          <a:ea typeface="+mn-ea"/>
          <a:cs typeface="+mn-cs"/>
        </a:defRPr>
      </a:lvl2pPr>
      <a:lvl3pPr marL="932597" algn="l" defTabSz="466298" rtl="0" eaLnBrk="1" latinLnBrk="0" hangingPunct="1">
        <a:defRPr sz="1836" kern="1200">
          <a:solidFill>
            <a:schemeClr val="tx1"/>
          </a:solidFill>
          <a:latin typeface="+mn-lt"/>
          <a:ea typeface="+mn-ea"/>
          <a:cs typeface="+mn-cs"/>
        </a:defRPr>
      </a:lvl3pPr>
      <a:lvl4pPr marL="1398895" algn="l" defTabSz="466298" rtl="0" eaLnBrk="1" latinLnBrk="0" hangingPunct="1">
        <a:defRPr sz="1836" kern="1200">
          <a:solidFill>
            <a:schemeClr val="tx1"/>
          </a:solidFill>
          <a:latin typeface="+mn-lt"/>
          <a:ea typeface="+mn-ea"/>
          <a:cs typeface="+mn-cs"/>
        </a:defRPr>
      </a:lvl4pPr>
      <a:lvl5pPr marL="1865193" algn="l" defTabSz="466298" rtl="0" eaLnBrk="1" latinLnBrk="0" hangingPunct="1">
        <a:defRPr sz="1836" kern="1200">
          <a:solidFill>
            <a:schemeClr val="tx1"/>
          </a:solidFill>
          <a:latin typeface="+mn-lt"/>
          <a:ea typeface="+mn-ea"/>
          <a:cs typeface="+mn-cs"/>
        </a:defRPr>
      </a:lvl5pPr>
      <a:lvl6pPr marL="2331491" algn="l" defTabSz="466298" rtl="0" eaLnBrk="1" latinLnBrk="0" hangingPunct="1">
        <a:defRPr sz="1836" kern="1200">
          <a:solidFill>
            <a:schemeClr val="tx1"/>
          </a:solidFill>
          <a:latin typeface="+mn-lt"/>
          <a:ea typeface="+mn-ea"/>
          <a:cs typeface="+mn-cs"/>
        </a:defRPr>
      </a:lvl6pPr>
      <a:lvl7pPr marL="2797790" algn="l" defTabSz="466298" rtl="0" eaLnBrk="1" latinLnBrk="0" hangingPunct="1">
        <a:defRPr sz="1836" kern="1200">
          <a:solidFill>
            <a:schemeClr val="tx1"/>
          </a:solidFill>
          <a:latin typeface="+mn-lt"/>
          <a:ea typeface="+mn-ea"/>
          <a:cs typeface="+mn-cs"/>
        </a:defRPr>
      </a:lvl7pPr>
      <a:lvl8pPr marL="3264088" algn="l" defTabSz="466298" rtl="0" eaLnBrk="1" latinLnBrk="0" hangingPunct="1">
        <a:defRPr sz="1836" kern="1200">
          <a:solidFill>
            <a:schemeClr val="tx1"/>
          </a:solidFill>
          <a:latin typeface="+mn-lt"/>
          <a:ea typeface="+mn-ea"/>
          <a:cs typeface="+mn-cs"/>
        </a:defRPr>
      </a:lvl8pPr>
      <a:lvl9pPr marL="3730386" algn="l" defTabSz="466298" rtl="0" eaLnBrk="1" latinLnBrk="0" hangingPunct="1">
        <a:defRPr sz="183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5.xml"/></Relationships>
</file>

<file path=ppt/slides/_rels/slide12.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65.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2.png"/></Relationships>
</file>

<file path=ppt/slides/_rels/slide13.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3.png"/><Relationship Id="rId7"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61.xml"/><Relationship Id="rId6" Type="http://schemas.openxmlformats.org/officeDocument/2006/relationships/image" Target="../media/image25.png"/><Relationship Id="rId11" Type="http://schemas.openxmlformats.org/officeDocument/2006/relationships/image" Target="../media/image29.png"/><Relationship Id="rId5" Type="http://schemas.openxmlformats.org/officeDocument/2006/relationships/image" Target="../media/image13.png"/><Relationship Id="rId10" Type="http://schemas.openxmlformats.org/officeDocument/2006/relationships/image" Target="../media/image28.png"/><Relationship Id="rId4" Type="http://schemas.openxmlformats.org/officeDocument/2006/relationships/image" Target="../media/image24.png"/><Relationship Id="rId9"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1.xml"/><Relationship Id="rId5" Type="http://schemas.openxmlformats.org/officeDocument/2006/relationships/image" Target="../media/image33.png"/><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0.png"/><Relationship Id="rId1" Type="http://schemas.openxmlformats.org/officeDocument/2006/relationships/slideLayout" Target="../slideLayouts/slideLayout61.xml"/><Relationship Id="rId5" Type="http://schemas.openxmlformats.org/officeDocument/2006/relationships/image" Target="../media/image33.png"/><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5.png"/><Relationship Id="rId7" Type="http://schemas.openxmlformats.org/officeDocument/2006/relationships/image" Target="../media/image36.png"/><Relationship Id="rId2" Type="http://schemas.openxmlformats.org/officeDocument/2006/relationships/image" Target="../media/image34.png"/><Relationship Id="rId1" Type="http://schemas.openxmlformats.org/officeDocument/2006/relationships/slideLayout" Target="../slideLayouts/slideLayout65.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 Id="rId9"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38.png"/><Relationship Id="rId2" Type="http://schemas.openxmlformats.org/officeDocument/2006/relationships/notesSlide" Target="../notesSlides/notesSlide7.xml"/><Relationship Id="rId1" Type="http://schemas.openxmlformats.org/officeDocument/2006/relationships/slideLayout" Target="../slideLayouts/slideLayout65.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1.xml"/></Relationships>
</file>

<file path=ppt/slides/_rels/slide19.xml.rels><?xml version="1.0" encoding="UTF-8" standalone="yes"?>
<Relationships xmlns="http://schemas.openxmlformats.org/package/2006/relationships"><Relationship Id="rId3" Type="http://schemas.openxmlformats.org/officeDocument/2006/relationships/hyperlink" Target="http://aka.ms/windowscontainers" TargetMode="External"/><Relationship Id="rId2" Type="http://schemas.openxmlformats.org/officeDocument/2006/relationships/hyperlink" Target="https://msdn.microsoft.com/virtualization/windowscontainers" TargetMode="External"/><Relationship Id="rId1" Type="http://schemas.openxmlformats.org/officeDocument/2006/relationships/slideLayout" Target="../slideLayouts/slideLayout6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1.xml"/></Relationships>
</file>

<file path=ppt/slides/_rels/slide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4.xml"/><Relationship Id="rId1" Type="http://schemas.openxmlformats.org/officeDocument/2006/relationships/slideLayout" Target="../slideLayouts/slideLayout6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5.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9.xml.rels><?xml version="1.0" encoding="UTF-8" standalone="yes"?>
<Relationships xmlns="http://schemas.openxmlformats.org/package/2006/relationships"><Relationship Id="rId2" Type="http://schemas.openxmlformats.org/officeDocument/2006/relationships/image" Target="../media/image270.png"/><Relationship Id="rId1" Type="http://schemas.openxmlformats.org/officeDocument/2006/relationships/slideLayout" Target="../slideLayouts/slideLayout6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2822839"/>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Digression: Docker Host platform evolution</a:t>
            </a:r>
            <a:endParaRPr lang="en-US" dirty="0"/>
          </a:p>
        </p:txBody>
      </p:sp>
      <p:sp>
        <p:nvSpPr>
          <p:cNvPr id="3" name="TextBox 2"/>
          <p:cNvSpPr txBox="1"/>
          <p:nvPr/>
        </p:nvSpPr>
        <p:spPr>
          <a:xfrm>
            <a:off x="808037" y="2354262"/>
            <a:ext cx="9444338"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From do-it-all server images to little, teeny, very specialized. </a:t>
            </a:r>
          </a:p>
          <a:p>
            <a:pPr marL="285750" indent="-285750">
              <a:buFont typeface="Arial" panose="020B0604020202020204" pitchFamily="34" charset="0"/>
              <a:buChar char="•"/>
            </a:pPr>
            <a:r>
              <a:rPr lang="en-US" dirty="0" smtClean="0"/>
              <a:t>Windows Server is, in this case, matching exactly that need as well</a:t>
            </a:r>
            <a:r>
              <a:rPr lang="en-US" smtClean="0"/>
              <a:t>. </a:t>
            </a:r>
            <a:endParaRPr lang="en-US" dirty="0" smtClean="0"/>
          </a:p>
        </p:txBody>
      </p:sp>
    </p:spTree>
    <p:extLst>
      <p:ext uri="{BB962C8B-B14F-4D97-AF65-F5344CB8AC3E}">
        <p14:creationId xmlns:p14="http://schemas.microsoft.com/office/powerpoint/2010/main" val="293679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59068" y="461730"/>
            <a:ext cx="11502769" cy="1428411"/>
          </a:xfrm>
        </p:spPr>
        <p:txBody>
          <a:bodyPr>
            <a:normAutofit/>
          </a:bodyPr>
          <a:lstStyle/>
          <a:p>
            <a:r>
              <a:rPr lang="en-US" dirty="0" smtClean="0"/>
              <a:t>Container </a:t>
            </a:r>
            <a:r>
              <a:rPr lang="en-US" dirty="0" smtClean="0"/>
              <a:t>Operating System Environments</a:t>
            </a:r>
            <a:endParaRPr lang="en-US" dirty="0"/>
          </a:p>
        </p:txBody>
      </p:sp>
      <p:sp>
        <p:nvSpPr>
          <p:cNvPr id="4" name="Rectangle 3"/>
          <p:cNvSpPr/>
          <p:nvPr/>
        </p:nvSpPr>
        <p:spPr bwMode="auto">
          <a:xfrm>
            <a:off x="7132637" y="1897062"/>
            <a:ext cx="3886200" cy="4800600"/>
          </a:xfrm>
          <a:prstGeom prst="rect">
            <a:avLst/>
          </a:prstGeom>
          <a:solidFill>
            <a:schemeClr val="bg2">
              <a:lumMod val="75000"/>
            </a:schemeClr>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800" dirty="0" smtClean="0">
                <a:solidFill>
                  <a:schemeClr val="tx1"/>
                </a:solidFill>
              </a:rPr>
              <a:t>Server Core</a:t>
            </a:r>
            <a:endParaRPr lang="en-US" sz="2400" dirty="0">
              <a:solidFill>
                <a:schemeClr val="tx1"/>
              </a:solidFill>
            </a:endParaRPr>
          </a:p>
        </p:txBody>
      </p:sp>
      <p:sp>
        <p:nvSpPr>
          <p:cNvPr id="5" name="Rectangle 4"/>
          <p:cNvSpPr/>
          <p:nvPr/>
        </p:nvSpPr>
        <p:spPr bwMode="auto">
          <a:xfrm>
            <a:off x="1394810" y="1897062"/>
            <a:ext cx="3886200" cy="4800600"/>
          </a:xfrm>
          <a:prstGeom prst="rect">
            <a:avLst/>
          </a:prstGeom>
          <a:solidFill>
            <a:schemeClr val="bg2">
              <a:lumMod val="75000"/>
            </a:schemeClr>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800" dirty="0" smtClean="0">
                <a:solidFill>
                  <a:schemeClr val="tx1"/>
                </a:solidFill>
              </a:rPr>
              <a:t>Nano Server</a:t>
            </a:r>
            <a:endParaRPr lang="en-US" sz="2400" dirty="0">
              <a:solidFill>
                <a:schemeClr val="tx1"/>
              </a:solidFill>
            </a:endParaRPr>
          </a:p>
        </p:txBody>
      </p:sp>
      <p:sp>
        <p:nvSpPr>
          <p:cNvPr id="10" name="TextBox 9"/>
          <p:cNvSpPr txBox="1"/>
          <p:nvPr/>
        </p:nvSpPr>
        <p:spPr>
          <a:xfrm>
            <a:off x="1394810" y="6094746"/>
            <a:ext cx="3886201" cy="544765"/>
          </a:xfrm>
          <a:prstGeom prst="rect">
            <a:avLst/>
          </a:prstGeom>
          <a:noFill/>
        </p:spPr>
        <p:txBody>
          <a:bodyPr wrap="square" lIns="182880" tIns="146304" rIns="182880" bIns="146304" rtlCol="0">
            <a:spAutoFit/>
          </a:bodyPr>
          <a:lstStyle/>
          <a:p>
            <a:pPr algn="ctr">
              <a:lnSpc>
                <a:spcPct val="90000"/>
              </a:lnSpc>
              <a:spcAft>
                <a:spcPts val="600"/>
              </a:spcAft>
            </a:pPr>
            <a:r>
              <a:rPr lang="en-US" dirty="0"/>
              <a:t>Born in the </a:t>
            </a:r>
            <a:r>
              <a:rPr lang="en-US" dirty="0" smtClean="0"/>
              <a:t>cloud </a:t>
            </a:r>
            <a:r>
              <a:rPr lang="en-US" dirty="0"/>
              <a:t>applications</a:t>
            </a:r>
            <a:endParaRPr lang="en-US" dirty="0" smtClean="0"/>
          </a:p>
        </p:txBody>
      </p:sp>
      <p:sp>
        <p:nvSpPr>
          <p:cNvPr id="15" name="TextBox 14"/>
          <p:cNvSpPr txBox="1"/>
          <p:nvPr/>
        </p:nvSpPr>
        <p:spPr>
          <a:xfrm>
            <a:off x="7132637" y="6094746"/>
            <a:ext cx="3886200" cy="572464"/>
          </a:xfrm>
          <a:prstGeom prst="rect">
            <a:avLst/>
          </a:prstGeom>
          <a:noFill/>
        </p:spPr>
        <p:txBody>
          <a:bodyPr wrap="square" lIns="182880" tIns="146304" rIns="182880" bIns="146304" rtlCol="0">
            <a:spAutoFit/>
          </a:bodyPr>
          <a:lstStyle/>
          <a:p>
            <a:pPr algn="ctr">
              <a:lnSpc>
                <a:spcPct val="90000"/>
              </a:lnSpc>
              <a:spcAft>
                <a:spcPts val="600"/>
              </a:spcAft>
            </a:pPr>
            <a:r>
              <a:rPr lang="en-US" sz="2000" dirty="0"/>
              <a:t>Traditional Applications</a:t>
            </a:r>
            <a:endParaRPr lang="en-US" dirty="0" smtClean="0"/>
          </a:p>
        </p:txBody>
      </p:sp>
      <p:sp>
        <p:nvSpPr>
          <p:cNvPr id="17" name="TextBox 16"/>
          <p:cNvSpPr txBox="1"/>
          <p:nvPr/>
        </p:nvSpPr>
        <p:spPr>
          <a:xfrm>
            <a:off x="7132637" y="4212169"/>
            <a:ext cx="3886200" cy="572464"/>
          </a:xfrm>
          <a:prstGeom prst="rect">
            <a:avLst/>
          </a:prstGeom>
          <a:noFill/>
        </p:spPr>
        <p:txBody>
          <a:bodyPr wrap="square" lIns="182880" tIns="146304" rIns="182880" bIns="146304" rtlCol="0">
            <a:spAutoFit/>
          </a:bodyPr>
          <a:lstStyle/>
          <a:p>
            <a:pPr algn="ctr">
              <a:lnSpc>
                <a:spcPct val="90000"/>
              </a:lnSpc>
              <a:spcAft>
                <a:spcPts val="600"/>
              </a:spcAft>
            </a:pPr>
            <a:r>
              <a:rPr lang="en-US" sz="2000" dirty="0"/>
              <a:t>Highly Compatible</a:t>
            </a:r>
            <a:endParaRPr lang="en-US" dirty="0" smtClean="0"/>
          </a:p>
        </p:txBody>
      </p:sp>
      <p:sp>
        <p:nvSpPr>
          <p:cNvPr id="19" name="TextBox 1"/>
          <p:cNvSpPr txBox="1"/>
          <p:nvPr/>
        </p:nvSpPr>
        <p:spPr>
          <a:xfrm>
            <a:off x="1394810" y="4158392"/>
            <a:ext cx="3886201" cy="572464"/>
          </a:xfrm>
          <a:prstGeom prst="rect">
            <a:avLst/>
          </a:prstGeom>
          <a:noFill/>
        </p:spPr>
        <p:txBody>
          <a:bodyPr wrap="square" lIns="182880" tIns="146304" rIns="182880" bIns="146304" rtlCol="0">
            <a:spAutoFit/>
          </a:bodyPr>
          <a:lstStyle>
            <a:defPPr>
              <a:defRPr lang="en-US"/>
            </a:defPPr>
            <a:lvl1pPr algn="ctr">
              <a:lnSpc>
                <a:spcPct val="90000"/>
              </a:lnSpc>
              <a:spcAft>
                <a:spcPts val="600"/>
              </a:spcAft>
              <a:defRPr sz="2000">
                <a:gradFill>
                  <a:gsLst>
                    <a:gs pos="2917">
                      <a:schemeClr val="tx1"/>
                    </a:gs>
                    <a:gs pos="30000">
                      <a:schemeClr val="tx1"/>
                    </a:gs>
                  </a:gsLst>
                  <a:lin ang="5400000" scaled="0"/>
                </a:gradFill>
              </a:defRPr>
            </a:lvl1pPr>
          </a:lstStyle>
          <a:p>
            <a:r>
              <a:rPr lang="en-US" dirty="0">
                <a:solidFill>
                  <a:schemeClr val="tx1"/>
                </a:solidFill>
              </a:rPr>
              <a:t>Highly Optimized</a:t>
            </a:r>
          </a:p>
        </p:txBody>
      </p:sp>
      <p:sp>
        <p:nvSpPr>
          <p:cNvPr id="16" name="Freeform 15"/>
          <p:cNvSpPr>
            <a:spLocks noChangeAspect="1"/>
          </p:cNvSpPr>
          <p:nvPr/>
        </p:nvSpPr>
        <p:spPr bwMode="black">
          <a:xfrm>
            <a:off x="2099330" y="4709638"/>
            <a:ext cx="2477158" cy="1464988"/>
          </a:xfrm>
          <a:custGeom>
            <a:avLst/>
            <a:gdLst>
              <a:gd name="T0" fmla="*/ 1942 w 2359"/>
              <a:gd name="T1" fmla="*/ 1394 h 1394"/>
              <a:gd name="T2" fmla="*/ 416 w 2359"/>
              <a:gd name="T3" fmla="*/ 1394 h 1394"/>
              <a:gd name="T4" fmla="*/ 0 w 2359"/>
              <a:gd name="T5" fmla="*/ 971 h 1394"/>
              <a:gd name="T6" fmla="*/ 416 w 2359"/>
              <a:gd name="T7" fmla="*/ 552 h 1394"/>
              <a:gd name="T8" fmla="*/ 517 w 2359"/>
              <a:gd name="T9" fmla="*/ 565 h 1394"/>
              <a:gd name="T10" fmla="*/ 925 w 2359"/>
              <a:gd name="T11" fmla="*/ 221 h 1394"/>
              <a:gd name="T12" fmla="*/ 1175 w 2359"/>
              <a:gd name="T13" fmla="*/ 305 h 1394"/>
              <a:gd name="T14" fmla="*/ 1578 w 2359"/>
              <a:gd name="T15" fmla="*/ 0 h 1394"/>
              <a:gd name="T16" fmla="*/ 1982 w 2359"/>
              <a:gd name="T17" fmla="*/ 424 h 1394"/>
              <a:gd name="T18" fmla="*/ 1968 w 2359"/>
              <a:gd name="T19" fmla="*/ 552 h 1394"/>
              <a:gd name="T20" fmla="*/ 2359 w 2359"/>
              <a:gd name="T21" fmla="*/ 971 h 1394"/>
              <a:gd name="T22" fmla="*/ 1942 w 2359"/>
              <a:gd name="T23" fmla="*/ 1394 h 1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9" h="1394">
                <a:moveTo>
                  <a:pt x="1942" y="1394"/>
                </a:moveTo>
                <a:cubicBezTo>
                  <a:pt x="416" y="1394"/>
                  <a:pt x="416" y="1394"/>
                  <a:pt x="416" y="1394"/>
                </a:cubicBezTo>
                <a:cubicBezTo>
                  <a:pt x="193" y="1394"/>
                  <a:pt x="0" y="1200"/>
                  <a:pt x="0" y="971"/>
                </a:cubicBezTo>
                <a:cubicBezTo>
                  <a:pt x="0" y="741"/>
                  <a:pt x="193" y="552"/>
                  <a:pt x="416" y="552"/>
                </a:cubicBezTo>
                <a:cubicBezTo>
                  <a:pt x="451" y="552"/>
                  <a:pt x="487" y="556"/>
                  <a:pt x="517" y="565"/>
                </a:cubicBezTo>
                <a:cubicBezTo>
                  <a:pt x="552" y="362"/>
                  <a:pt x="719" y="221"/>
                  <a:pt x="925" y="221"/>
                </a:cubicBezTo>
                <a:cubicBezTo>
                  <a:pt x="1021" y="221"/>
                  <a:pt x="1105" y="247"/>
                  <a:pt x="1175" y="305"/>
                </a:cubicBezTo>
                <a:cubicBezTo>
                  <a:pt x="1227" y="128"/>
                  <a:pt x="1394" y="0"/>
                  <a:pt x="1578" y="0"/>
                </a:cubicBezTo>
                <a:cubicBezTo>
                  <a:pt x="1802" y="0"/>
                  <a:pt x="1982" y="190"/>
                  <a:pt x="1982" y="424"/>
                </a:cubicBezTo>
                <a:cubicBezTo>
                  <a:pt x="1982" y="468"/>
                  <a:pt x="1977" y="512"/>
                  <a:pt x="1968" y="552"/>
                </a:cubicBezTo>
                <a:cubicBezTo>
                  <a:pt x="2188" y="565"/>
                  <a:pt x="2359" y="750"/>
                  <a:pt x="2359" y="971"/>
                </a:cubicBezTo>
                <a:cubicBezTo>
                  <a:pt x="2359" y="1205"/>
                  <a:pt x="2170" y="1394"/>
                  <a:pt x="1942" y="139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dirty="0"/>
          </a:p>
        </p:txBody>
      </p:sp>
      <p:sp>
        <p:nvSpPr>
          <p:cNvPr id="21" name="Freeform 20"/>
          <p:cNvSpPr>
            <a:spLocks noChangeAspect="1" noEditPoints="1"/>
          </p:cNvSpPr>
          <p:nvPr/>
        </p:nvSpPr>
        <p:spPr bwMode="black">
          <a:xfrm>
            <a:off x="2659746" y="2863541"/>
            <a:ext cx="1356327" cy="1356327"/>
          </a:xfrm>
          <a:custGeom>
            <a:avLst/>
            <a:gdLst>
              <a:gd name="T0" fmla="*/ 995 w 1047"/>
              <a:gd name="T1" fmla="*/ 0 h 1047"/>
              <a:gd name="T2" fmla="*/ 519 w 1047"/>
              <a:gd name="T3" fmla="*/ 104 h 1047"/>
              <a:gd name="T4" fmla="*/ 437 w 1047"/>
              <a:gd name="T5" fmla="*/ 283 h 1047"/>
              <a:gd name="T6" fmla="*/ 133 w 1047"/>
              <a:gd name="T7" fmla="*/ 283 h 1047"/>
              <a:gd name="T8" fmla="*/ 351 w 1047"/>
              <a:gd name="T9" fmla="*/ 146 h 1047"/>
              <a:gd name="T10" fmla="*/ 497 w 1047"/>
              <a:gd name="T11" fmla="*/ 0 h 1047"/>
              <a:gd name="T12" fmla="*/ 15 w 1047"/>
              <a:gd name="T13" fmla="*/ 15 h 1047"/>
              <a:gd name="T14" fmla="*/ 0 w 1047"/>
              <a:gd name="T15" fmla="*/ 995 h 1047"/>
              <a:gd name="T16" fmla="*/ 52 w 1047"/>
              <a:gd name="T17" fmla="*/ 1047 h 1047"/>
              <a:gd name="T18" fmla="*/ 879 w 1047"/>
              <a:gd name="T19" fmla="*/ 943 h 1047"/>
              <a:gd name="T20" fmla="*/ 762 w 1047"/>
              <a:gd name="T21" fmla="*/ 916 h 1047"/>
              <a:gd name="T22" fmla="*/ 762 w 1047"/>
              <a:gd name="T23" fmla="*/ 611 h 1047"/>
              <a:gd name="T24" fmla="*/ 896 w 1047"/>
              <a:gd name="T25" fmla="*/ 834 h 1047"/>
              <a:gd name="T26" fmla="*/ 995 w 1047"/>
              <a:gd name="T27" fmla="*/ 932 h 1047"/>
              <a:gd name="T28" fmla="*/ 1047 w 1047"/>
              <a:gd name="T29" fmla="*/ 52 h 1047"/>
              <a:gd name="T30" fmla="*/ 762 w 1047"/>
              <a:gd name="T31" fmla="*/ 436 h 1047"/>
              <a:gd name="T32" fmla="*/ 416 w 1047"/>
              <a:gd name="T33" fmla="*/ 687 h 1047"/>
              <a:gd name="T34" fmla="*/ 285 w 1047"/>
              <a:gd name="T35" fmla="*/ 916 h 1047"/>
              <a:gd name="T36" fmla="*/ 285 w 1047"/>
              <a:gd name="T37" fmla="*/ 611 h 1047"/>
              <a:gd name="T38" fmla="*/ 625 w 1047"/>
              <a:gd name="T39" fmla="*/ 351 h 1047"/>
              <a:gd name="T40" fmla="*/ 762 w 1047"/>
              <a:gd name="T41" fmla="*/ 131 h 1047"/>
              <a:gd name="T42" fmla="*/ 762 w 1047"/>
              <a:gd name="T43" fmla="*/ 436 h 1047"/>
              <a:gd name="T44" fmla="*/ 709 w 1047"/>
              <a:gd name="T45" fmla="*/ 764 h 1047"/>
              <a:gd name="T46" fmla="*/ 762 w 1047"/>
              <a:gd name="T47" fmla="*/ 817 h 1047"/>
              <a:gd name="T48" fmla="*/ 813 w 1047"/>
              <a:gd name="T49" fmla="*/ 750 h 1047"/>
              <a:gd name="T50" fmla="*/ 285 w 1047"/>
              <a:gd name="T51" fmla="*/ 710 h 1047"/>
              <a:gd name="T52" fmla="*/ 232 w 1047"/>
              <a:gd name="T53" fmla="*/ 764 h 1047"/>
              <a:gd name="T54" fmla="*/ 338 w 1047"/>
              <a:gd name="T55" fmla="*/ 765 h 1047"/>
              <a:gd name="T56" fmla="*/ 285 w 1047"/>
              <a:gd name="T57" fmla="*/ 710 h 1047"/>
              <a:gd name="T58" fmla="*/ 742 w 1047"/>
              <a:gd name="T59" fmla="*/ 234 h 1047"/>
              <a:gd name="T60" fmla="*/ 709 w 1047"/>
              <a:gd name="T61" fmla="*/ 283 h 1047"/>
              <a:gd name="T62" fmla="*/ 767 w 1047"/>
              <a:gd name="T63" fmla="*/ 336 h 1047"/>
              <a:gd name="T64" fmla="*/ 815 w 1047"/>
              <a:gd name="T65" fmla="*/ 283 h 1047"/>
              <a:gd name="T66" fmla="*/ 261 w 1047"/>
              <a:gd name="T67" fmla="*/ 236 h 1047"/>
              <a:gd name="T68" fmla="*/ 285 w 1047"/>
              <a:gd name="T69" fmla="*/ 337 h 1047"/>
              <a:gd name="T70" fmla="*/ 338 w 1047"/>
              <a:gd name="T71" fmla="*/ 283 h 1047"/>
              <a:gd name="T72" fmla="*/ 261 w 1047"/>
              <a:gd name="T73" fmla="*/ 236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47" h="1047">
                <a:moveTo>
                  <a:pt x="1031" y="15"/>
                </a:moveTo>
                <a:cubicBezTo>
                  <a:pt x="1022" y="6"/>
                  <a:pt x="1008" y="0"/>
                  <a:pt x="995" y="0"/>
                </a:cubicBezTo>
                <a:cubicBezTo>
                  <a:pt x="623" y="0"/>
                  <a:pt x="623" y="0"/>
                  <a:pt x="623" y="0"/>
                </a:cubicBezTo>
                <a:cubicBezTo>
                  <a:pt x="519" y="104"/>
                  <a:pt x="519" y="104"/>
                  <a:pt x="519" y="104"/>
                </a:cubicBezTo>
                <a:cubicBezTo>
                  <a:pt x="416" y="207"/>
                  <a:pt x="416" y="207"/>
                  <a:pt x="416" y="207"/>
                </a:cubicBezTo>
                <a:cubicBezTo>
                  <a:pt x="429" y="230"/>
                  <a:pt x="437" y="256"/>
                  <a:pt x="437" y="283"/>
                </a:cubicBezTo>
                <a:cubicBezTo>
                  <a:pt x="437" y="368"/>
                  <a:pt x="369" y="436"/>
                  <a:pt x="285" y="436"/>
                </a:cubicBezTo>
                <a:cubicBezTo>
                  <a:pt x="201" y="436"/>
                  <a:pt x="133" y="368"/>
                  <a:pt x="133" y="283"/>
                </a:cubicBezTo>
                <a:cubicBezTo>
                  <a:pt x="133" y="199"/>
                  <a:pt x="201" y="131"/>
                  <a:pt x="285" y="131"/>
                </a:cubicBezTo>
                <a:cubicBezTo>
                  <a:pt x="308" y="131"/>
                  <a:pt x="331" y="137"/>
                  <a:pt x="351" y="146"/>
                </a:cubicBezTo>
                <a:cubicBezTo>
                  <a:pt x="393" y="104"/>
                  <a:pt x="393" y="104"/>
                  <a:pt x="393" y="104"/>
                </a:cubicBezTo>
                <a:cubicBezTo>
                  <a:pt x="497" y="0"/>
                  <a:pt x="497" y="0"/>
                  <a:pt x="497" y="0"/>
                </a:cubicBezTo>
                <a:cubicBezTo>
                  <a:pt x="52" y="0"/>
                  <a:pt x="52" y="0"/>
                  <a:pt x="52" y="0"/>
                </a:cubicBezTo>
                <a:cubicBezTo>
                  <a:pt x="38" y="0"/>
                  <a:pt x="25" y="6"/>
                  <a:pt x="15" y="15"/>
                </a:cubicBezTo>
                <a:cubicBezTo>
                  <a:pt x="5" y="25"/>
                  <a:pt x="0" y="39"/>
                  <a:pt x="0" y="52"/>
                </a:cubicBezTo>
                <a:cubicBezTo>
                  <a:pt x="0" y="995"/>
                  <a:pt x="0" y="995"/>
                  <a:pt x="0" y="995"/>
                </a:cubicBezTo>
                <a:cubicBezTo>
                  <a:pt x="0" y="1008"/>
                  <a:pt x="5" y="1022"/>
                  <a:pt x="15" y="1032"/>
                </a:cubicBezTo>
                <a:cubicBezTo>
                  <a:pt x="25" y="1041"/>
                  <a:pt x="38" y="1047"/>
                  <a:pt x="52" y="1047"/>
                </a:cubicBezTo>
                <a:cubicBezTo>
                  <a:pt x="983" y="1047"/>
                  <a:pt x="983" y="1047"/>
                  <a:pt x="983" y="1047"/>
                </a:cubicBezTo>
                <a:cubicBezTo>
                  <a:pt x="879" y="943"/>
                  <a:pt x="879" y="943"/>
                  <a:pt x="879" y="943"/>
                </a:cubicBezTo>
                <a:cubicBezTo>
                  <a:pt x="833" y="898"/>
                  <a:pt x="833" y="898"/>
                  <a:pt x="833" y="898"/>
                </a:cubicBezTo>
                <a:cubicBezTo>
                  <a:pt x="812" y="909"/>
                  <a:pt x="788" y="916"/>
                  <a:pt x="762" y="916"/>
                </a:cubicBezTo>
                <a:cubicBezTo>
                  <a:pt x="678" y="916"/>
                  <a:pt x="610" y="848"/>
                  <a:pt x="610" y="764"/>
                </a:cubicBezTo>
                <a:cubicBezTo>
                  <a:pt x="610" y="680"/>
                  <a:pt x="678" y="611"/>
                  <a:pt x="762" y="611"/>
                </a:cubicBezTo>
                <a:cubicBezTo>
                  <a:pt x="846" y="611"/>
                  <a:pt x="914" y="680"/>
                  <a:pt x="914" y="764"/>
                </a:cubicBezTo>
                <a:cubicBezTo>
                  <a:pt x="914" y="789"/>
                  <a:pt x="907" y="813"/>
                  <a:pt x="896" y="834"/>
                </a:cubicBezTo>
                <a:cubicBezTo>
                  <a:pt x="943" y="880"/>
                  <a:pt x="943" y="880"/>
                  <a:pt x="943" y="880"/>
                </a:cubicBezTo>
                <a:cubicBezTo>
                  <a:pt x="995" y="932"/>
                  <a:pt x="995" y="932"/>
                  <a:pt x="995" y="932"/>
                </a:cubicBezTo>
                <a:cubicBezTo>
                  <a:pt x="1047" y="984"/>
                  <a:pt x="1047" y="984"/>
                  <a:pt x="1047" y="984"/>
                </a:cubicBezTo>
                <a:cubicBezTo>
                  <a:pt x="1047" y="52"/>
                  <a:pt x="1047" y="52"/>
                  <a:pt x="1047" y="52"/>
                </a:cubicBezTo>
                <a:cubicBezTo>
                  <a:pt x="1047" y="39"/>
                  <a:pt x="1041" y="25"/>
                  <a:pt x="1031" y="15"/>
                </a:cubicBezTo>
                <a:close/>
                <a:moveTo>
                  <a:pt x="762" y="436"/>
                </a:moveTo>
                <a:cubicBezTo>
                  <a:pt x="735" y="436"/>
                  <a:pt x="709" y="428"/>
                  <a:pt x="687" y="416"/>
                </a:cubicBezTo>
                <a:cubicBezTo>
                  <a:pt x="416" y="687"/>
                  <a:pt x="416" y="687"/>
                  <a:pt x="416" y="687"/>
                </a:cubicBezTo>
                <a:cubicBezTo>
                  <a:pt x="429" y="709"/>
                  <a:pt x="437" y="736"/>
                  <a:pt x="437" y="764"/>
                </a:cubicBezTo>
                <a:cubicBezTo>
                  <a:pt x="437" y="848"/>
                  <a:pt x="369" y="916"/>
                  <a:pt x="285" y="916"/>
                </a:cubicBezTo>
                <a:cubicBezTo>
                  <a:pt x="201" y="916"/>
                  <a:pt x="133" y="848"/>
                  <a:pt x="133" y="764"/>
                </a:cubicBezTo>
                <a:cubicBezTo>
                  <a:pt x="133" y="680"/>
                  <a:pt x="201" y="611"/>
                  <a:pt x="285" y="611"/>
                </a:cubicBezTo>
                <a:cubicBezTo>
                  <a:pt x="308" y="611"/>
                  <a:pt x="330" y="617"/>
                  <a:pt x="350" y="626"/>
                </a:cubicBezTo>
                <a:cubicBezTo>
                  <a:pt x="625" y="351"/>
                  <a:pt x="625" y="351"/>
                  <a:pt x="625" y="351"/>
                </a:cubicBezTo>
                <a:cubicBezTo>
                  <a:pt x="615" y="331"/>
                  <a:pt x="610" y="308"/>
                  <a:pt x="610" y="283"/>
                </a:cubicBezTo>
                <a:cubicBezTo>
                  <a:pt x="610" y="199"/>
                  <a:pt x="678" y="131"/>
                  <a:pt x="762" y="131"/>
                </a:cubicBezTo>
                <a:cubicBezTo>
                  <a:pt x="846" y="131"/>
                  <a:pt x="914" y="199"/>
                  <a:pt x="914" y="283"/>
                </a:cubicBezTo>
                <a:cubicBezTo>
                  <a:pt x="914" y="368"/>
                  <a:pt x="846" y="436"/>
                  <a:pt x="762" y="436"/>
                </a:cubicBezTo>
                <a:close/>
                <a:moveTo>
                  <a:pt x="762" y="710"/>
                </a:moveTo>
                <a:cubicBezTo>
                  <a:pt x="732" y="711"/>
                  <a:pt x="709" y="734"/>
                  <a:pt x="709" y="764"/>
                </a:cubicBezTo>
                <a:cubicBezTo>
                  <a:pt x="709" y="789"/>
                  <a:pt x="727" y="811"/>
                  <a:pt x="751" y="816"/>
                </a:cubicBezTo>
                <a:cubicBezTo>
                  <a:pt x="755" y="816"/>
                  <a:pt x="758" y="817"/>
                  <a:pt x="762" y="817"/>
                </a:cubicBezTo>
                <a:cubicBezTo>
                  <a:pt x="791" y="817"/>
                  <a:pt x="815" y="793"/>
                  <a:pt x="815" y="764"/>
                </a:cubicBezTo>
                <a:cubicBezTo>
                  <a:pt x="815" y="759"/>
                  <a:pt x="814" y="755"/>
                  <a:pt x="813" y="750"/>
                </a:cubicBezTo>
                <a:cubicBezTo>
                  <a:pt x="807" y="727"/>
                  <a:pt x="786" y="711"/>
                  <a:pt x="762" y="710"/>
                </a:cubicBezTo>
                <a:close/>
                <a:moveTo>
                  <a:pt x="285" y="710"/>
                </a:moveTo>
                <a:cubicBezTo>
                  <a:pt x="276" y="710"/>
                  <a:pt x="267" y="713"/>
                  <a:pt x="260" y="717"/>
                </a:cubicBezTo>
                <a:cubicBezTo>
                  <a:pt x="243" y="726"/>
                  <a:pt x="232" y="743"/>
                  <a:pt x="232" y="764"/>
                </a:cubicBezTo>
                <a:cubicBezTo>
                  <a:pt x="232" y="793"/>
                  <a:pt x="256" y="817"/>
                  <a:pt x="285" y="817"/>
                </a:cubicBezTo>
                <a:cubicBezTo>
                  <a:pt x="313" y="817"/>
                  <a:pt x="337" y="794"/>
                  <a:pt x="338" y="765"/>
                </a:cubicBezTo>
                <a:cubicBezTo>
                  <a:pt x="338" y="765"/>
                  <a:pt x="338" y="764"/>
                  <a:pt x="338" y="764"/>
                </a:cubicBezTo>
                <a:cubicBezTo>
                  <a:pt x="338" y="734"/>
                  <a:pt x="314" y="711"/>
                  <a:pt x="285" y="710"/>
                </a:cubicBezTo>
                <a:close/>
                <a:moveTo>
                  <a:pt x="762" y="230"/>
                </a:moveTo>
                <a:cubicBezTo>
                  <a:pt x="755" y="230"/>
                  <a:pt x="748" y="232"/>
                  <a:pt x="742" y="234"/>
                </a:cubicBezTo>
                <a:cubicBezTo>
                  <a:pt x="729" y="240"/>
                  <a:pt x="718" y="250"/>
                  <a:pt x="712" y="264"/>
                </a:cubicBezTo>
                <a:cubicBezTo>
                  <a:pt x="710" y="270"/>
                  <a:pt x="709" y="277"/>
                  <a:pt x="709" y="283"/>
                </a:cubicBezTo>
                <a:cubicBezTo>
                  <a:pt x="709" y="313"/>
                  <a:pt x="732" y="336"/>
                  <a:pt x="762" y="337"/>
                </a:cubicBezTo>
                <a:cubicBezTo>
                  <a:pt x="763" y="337"/>
                  <a:pt x="765" y="336"/>
                  <a:pt x="767" y="336"/>
                </a:cubicBezTo>
                <a:cubicBezTo>
                  <a:pt x="792" y="334"/>
                  <a:pt x="812" y="314"/>
                  <a:pt x="814" y="289"/>
                </a:cubicBezTo>
                <a:cubicBezTo>
                  <a:pt x="815" y="287"/>
                  <a:pt x="815" y="285"/>
                  <a:pt x="815" y="283"/>
                </a:cubicBezTo>
                <a:cubicBezTo>
                  <a:pt x="815" y="254"/>
                  <a:pt x="791" y="230"/>
                  <a:pt x="762" y="230"/>
                </a:cubicBezTo>
                <a:close/>
                <a:moveTo>
                  <a:pt x="261" y="236"/>
                </a:moveTo>
                <a:cubicBezTo>
                  <a:pt x="243" y="245"/>
                  <a:pt x="232" y="263"/>
                  <a:pt x="232" y="283"/>
                </a:cubicBezTo>
                <a:cubicBezTo>
                  <a:pt x="232" y="313"/>
                  <a:pt x="256" y="336"/>
                  <a:pt x="285" y="337"/>
                </a:cubicBezTo>
                <a:cubicBezTo>
                  <a:pt x="313" y="336"/>
                  <a:pt x="336" y="314"/>
                  <a:pt x="338" y="286"/>
                </a:cubicBezTo>
                <a:cubicBezTo>
                  <a:pt x="338" y="285"/>
                  <a:pt x="338" y="284"/>
                  <a:pt x="338" y="283"/>
                </a:cubicBezTo>
                <a:cubicBezTo>
                  <a:pt x="338" y="254"/>
                  <a:pt x="314" y="230"/>
                  <a:pt x="285" y="230"/>
                </a:cubicBezTo>
                <a:cubicBezTo>
                  <a:pt x="276" y="230"/>
                  <a:pt x="268" y="233"/>
                  <a:pt x="261" y="236"/>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2" name="Freeform 21"/>
          <p:cNvSpPr>
            <a:spLocks noChangeAspect="1" noEditPoints="1"/>
          </p:cNvSpPr>
          <p:nvPr/>
        </p:nvSpPr>
        <p:spPr bwMode="black">
          <a:xfrm>
            <a:off x="8315390" y="2979143"/>
            <a:ext cx="1520693" cy="1233026"/>
          </a:xfrm>
          <a:custGeom>
            <a:avLst/>
            <a:gdLst>
              <a:gd name="T0" fmla="*/ 600 w 1107"/>
              <a:gd name="T1" fmla="*/ 625 h 897"/>
              <a:gd name="T2" fmla="*/ 649 w 1107"/>
              <a:gd name="T3" fmla="*/ 567 h 897"/>
              <a:gd name="T4" fmla="*/ 727 w 1107"/>
              <a:gd name="T5" fmla="*/ 482 h 897"/>
              <a:gd name="T6" fmla="*/ 601 w 1107"/>
              <a:gd name="T7" fmla="*/ 434 h 897"/>
              <a:gd name="T8" fmla="*/ 628 w 1107"/>
              <a:gd name="T9" fmla="*/ 305 h 897"/>
              <a:gd name="T10" fmla="*/ 547 w 1107"/>
              <a:gd name="T11" fmla="*/ 240 h 897"/>
              <a:gd name="T12" fmla="*/ 427 w 1107"/>
              <a:gd name="T13" fmla="*/ 287 h 897"/>
              <a:gd name="T14" fmla="*/ 368 w 1107"/>
              <a:gd name="T15" fmla="*/ 170 h 897"/>
              <a:gd name="T16" fmla="*/ 285 w 1107"/>
              <a:gd name="T17" fmla="*/ 263 h 897"/>
              <a:gd name="T18" fmla="*/ 241 w 1107"/>
              <a:gd name="T19" fmla="*/ 313 h 897"/>
              <a:gd name="T20" fmla="*/ 139 w 1107"/>
              <a:gd name="T21" fmla="*/ 281 h 897"/>
              <a:gd name="T22" fmla="*/ 79 w 1107"/>
              <a:gd name="T23" fmla="*/ 355 h 897"/>
              <a:gd name="T24" fmla="*/ 132 w 1107"/>
              <a:gd name="T25" fmla="*/ 446 h 897"/>
              <a:gd name="T26" fmla="*/ 83 w 1107"/>
              <a:gd name="T27" fmla="*/ 505 h 897"/>
              <a:gd name="T28" fmla="*/ 5 w 1107"/>
              <a:gd name="T29" fmla="*/ 590 h 897"/>
              <a:gd name="T30" fmla="*/ 132 w 1107"/>
              <a:gd name="T31" fmla="*/ 638 h 897"/>
              <a:gd name="T32" fmla="*/ 145 w 1107"/>
              <a:gd name="T33" fmla="*/ 669 h 897"/>
              <a:gd name="T34" fmla="*/ 110 w 1107"/>
              <a:gd name="T35" fmla="*/ 793 h 897"/>
              <a:gd name="T36" fmla="*/ 230 w 1107"/>
              <a:gd name="T37" fmla="*/ 781 h 897"/>
              <a:gd name="T38" fmla="*/ 306 w 1107"/>
              <a:gd name="T39" fmla="*/ 785 h 897"/>
              <a:gd name="T40" fmla="*/ 346 w 1107"/>
              <a:gd name="T41" fmla="*/ 878 h 897"/>
              <a:gd name="T42" fmla="*/ 440 w 1107"/>
              <a:gd name="T43" fmla="*/ 872 h 897"/>
              <a:gd name="T44" fmla="*/ 466 w 1107"/>
              <a:gd name="T45" fmla="*/ 764 h 897"/>
              <a:gd name="T46" fmla="*/ 539 w 1107"/>
              <a:gd name="T47" fmla="*/ 755 h 897"/>
              <a:gd name="T48" fmla="*/ 659 w 1107"/>
              <a:gd name="T49" fmla="*/ 743 h 897"/>
              <a:gd name="T50" fmla="*/ 263 w 1107"/>
              <a:gd name="T51" fmla="*/ 452 h 897"/>
              <a:gd name="T52" fmla="*/ 281 w 1107"/>
              <a:gd name="T53" fmla="*/ 633 h 897"/>
              <a:gd name="T54" fmla="*/ 1002 w 1107"/>
              <a:gd name="T55" fmla="*/ 332 h 897"/>
              <a:gd name="T56" fmla="*/ 1043 w 1107"/>
              <a:gd name="T57" fmla="*/ 304 h 897"/>
              <a:gd name="T58" fmla="*/ 1107 w 1107"/>
              <a:gd name="T59" fmla="*/ 266 h 897"/>
              <a:gd name="T60" fmla="*/ 1037 w 1107"/>
              <a:gd name="T61" fmla="*/ 213 h 897"/>
              <a:gd name="T62" fmla="*/ 1077 w 1107"/>
              <a:gd name="T63" fmla="*/ 138 h 897"/>
              <a:gd name="T64" fmla="*/ 1038 w 1107"/>
              <a:gd name="T65" fmla="*/ 83 h 897"/>
              <a:gd name="T66" fmla="*/ 956 w 1107"/>
              <a:gd name="T67" fmla="*/ 91 h 897"/>
              <a:gd name="T68" fmla="*/ 940 w 1107"/>
              <a:gd name="T69" fmla="*/ 7 h 897"/>
              <a:gd name="T70" fmla="*/ 872 w 1107"/>
              <a:gd name="T71" fmla="*/ 50 h 897"/>
              <a:gd name="T72" fmla="*/ 836 w 1107"/>
              <a:gd name="T73" fmla="*/ 74 h 897"/>
              <a:gd name="T74" fmla="*/ 778 w 1107"/>
              <a:gd name="T75" fmla="*/ 35 h 897"/>
              <a:gd name="T76" fmla="*/ 728 w 1107"/>
              <a:gd name="T77" fmla="*/ 70 h 897"/>
              <a:gd name="T78" fmla="*/ 744 w 1107"/>
              <a:gd name="T79" fmla="*/ 136 h 897"/>
              <a:gd name="T80" fmla="*/ 703 w 1107"/>
              <a:gd name="T81" fmla="*/ 164 h 897"/>
              <a:gd name="T82" fmla="*/ 640 w 1107"/>
              <a:gd name="T83" fmla="*/ 203 h 897"/>
              <a:gd name="T84" fmla="*/ 710 w 1107"/>
              <a:gd name="T85" fmla="*/ 255 h 897"/>
              <a:gd name="T86" fmla="*/ 712 w 1107"/>
              <a:gd name="T87" fmla="*/ 277 h 897"/>
              <a:gd name="T88" fmla="*/ 668 w 1107"/>
              <a:gd name="T89" fmla="*/ 347 h 897"/>
              <a:gd name="T90" fmla="*/ 745 w 1107"/>
              <a:gd name="T91" fmla="*/ 361 h 897"/>
              <a:gd name="T92" fmla="*/ 791 w 1107"/>
              <a:gd name="T93" fmla="*/ 377 h 897"/>
              <a:gd name="T94" fmla="*/ 799 w 1107"/>
              <a:gd name="T95" fmla="*/ 443 h 897"/>
              <a:gd name="T96" fmla="*/ 859 w 1107"/>
              <a:gd name="T97" fmla="*/ 456 h 897"/>
              <a:gd name="T98" fmla="*/ 894 w 1107"/>
              <a:gd name="T99" fmla="*/ 393 h 897"/>
              <a:gd name="T100" fmla="*/ 941 w 1107"/>
              <a:gd name="T101" fmla="*/ 401 h 897"/>
              <a:gd name="T102" fmla="*/ 1018 w 1107"/>
              <a:gd name="T103" fmla="*/ 415 h 897"/>
              <a:gd name="T104" fmla="*/ 825 w 1107"/>
              <a:gd name="T105" fmla="*/ 164 h 897"/>
              <a:gd name="T106" fmla="*/ 803 w 1107"/>
              <a:gd name="T107" fmla="*/ 279 h 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7" h="897">
                <a:moveTo>
                  <a:pt x="654" y="716"/>
                </a:moveTo>
                <a:cubicBezTo>
                  <a:pt x="616" y="670"/>
                  <a:pt x="616" y="670"/>
                  <a:pt x="616" y="670"/>
                </a:cubicBezTo>
                <a:cubicBezTo>
                  <a:pt x="593" y="654"/>
                  <a:pt x="603" y="638"/>
                  <a:pt x="600" y="625"/>
                </a:cubicBezTo>
                <a:cubicBezTo>
                  <a:pt x="600" y="625"/>
                  <a:pt x="600" y="625"/>
                  <a:pt x="600" y="625"/>
                </a:cubicBezTo>
                <a:cubicBezTo>
                  <a:pt x="605" y="617"/>
                  <a:pt x="611" y="609"/>
                  <a:pt x="608" y="596"/>
                </a:cubicBezTo>
                <a:cubicBezTo>
                  <a:pt x="618" y="580"/>
                  <a:pt x="623" y="572"/>
                  <a:pt x="649" y="567"/>
                </a:cubicBezTo>
                <a:cubicBezTo>
                  <a:pt x="715" y="553"/>
                  <a:pt x="715" y="553"/>
                  <a:pt x="715" y="553"/>
                </a:cubicBezTo>
                <a:cubicBezTo>
                  <a:pt x="728" y="550"/>
                  <a:pt x="733" y="542"/>
                  <a:pt x="730" y="529"/>
                </a:cubicBezTo>
                <a:cubicBezTo>
                  <a:pt x="727" y="482"/>
                  <a:pt x="727" y="482"/>
                  <a:pt x="727" y="482"/>
                </a:cubicBezTo>
                <a:cubicBezTo>
                  <a:pt x="724" y="469"/>
                  <a:pt x="717" y="463"/>
                  <a:pt x="701" y="453"/>
                </a:cubicBezTo>
                <a:cubicBezTo>
                  <a:pt x="641" y="459"/>
                  <a:pt x="641" y="459"/>
                  <a:pt x="641" y="459"/>
                </a:cubicBezTo>
                <a:cubicBezTo>
                  <a:pt x="620" y="457"/>
                  <a:pt x="604" y="447"/>
                  <a:pt x="601" y="434"/>
                </a:cubicBezTo>
                <a:cubicBezTo>
                  <a:pt x="598" y="421"/>
                  <a:pt x="590" y="416"/>
                  <a:pt x="580" y="397"/>
                </a:cubicBezTo>
                <a:cubicBezTo>
                  <a:pt x="577" y="384"/>
                  <a:pt x="574" y="371"/>
                  <a:pt x="584" y="355"/>
                </a:cubicBezTo>
                <a:cubicBezTo>
                  <a:pt x="628" y="305"/>
                  <a:pt x="628" y="305"/>
                  <a:pt x="628" y="305"/>
                </a:cubicBezTo>
                <a:cubicBezTo>
                  <a:pt x="634" y="297"/>
                  <a:pt x="631" y="284"/>
                  <a:pt x="623" y="279"/>
                </a:cubicBezTo>
                <a:cubicBezTo>
                  <a:pt x="581" y="240"/>
                  <a:pt x="581" y="240"/>
                  <a:pt x="581" y="240"/>
                </a:cubicBezTo>
                <a:cubicBezTo>
                  <a:pt x="573" y="235"/>
                  <a:pt x="560" y="238"/>
                  <a:pt x="547" y="240"/>
                </a:cubicBezTo>
                <a:cubicBezTo>
                  <a:pt x="503" y="291"/>
                  <a:pt x="503" y="291"/>
                  <a:pt x="503" y="291"/>
                </a:cubicBezTo>
                <a:cubicBezTo>
                  <a:pt x="484" y="302"/>
                  <a:pt x="471" y="304"/>
                  <a:pt x="463" y="299"/>
                </a:cubicBezTo>
                <a:cubicBezTo>
                  <a:pt x="456" y="294"/>
                  <a:pt x="435" y="292"/>
                  <a:pt x="427" y="287"/>
                </a:cubicBezTo>
                <a:cubicBezTo>
                  <a:pt x="419" y="282"/>
                  <a:pt x="403" y="271"/>
                  <a:pt x="400" y="258"/>
                </a:cubicBezTo>
                <a:cubicBezTo>
                  <a:pt x="386" y="193"/>
                  <a:pt x="386" y="193"/>
                  <a:pt x="386" y="193"/>
                </a:cubicBezTo>
                <a:cubicBezTo>
                  <a:pt x="384" y="180"/>
                  <a:pt x="368" y="170"/>
                  <a:pt x="368" y="170"/>
                </a:cubicBezTo>
                <a:cubicBezTo>
                  <a:pt x="308" y="176"/>
                  <a:pt x="308" y="176"/>
                  <a:pt x="308" y="176"/>
                </a:cubicBezTo>
                <a:cubicBezTo>
                  <a:pt x="308" y="176"/>
                  <a:pt x="289" y="187"/>
                  <a:pt x="292" y="200"/>
                </a:cubicBezTo>
                <a:cubicBezTo>
                  <a:pt x="285" y="263"/>
                  <a:pt x="285" y="263"/>
                  <a:pt x="285" y="263"/>
                </a:cubicBezTo>
                <a:cubicBezTo>
                  <a:pt x="291" y="289"/>
                  <a:pt x="277" y="292"/>
                  <a:pt x="272" y="300"/>
                </a:cubicBezTo>
                <a:cubicBezTo>
                  <a:pt x="272" y="300"/>
                  <a:pt x="272" y="300"/>
                  <a:pt x="267" y="308"/>
                </a:cubicBezTo>
                <a:cubicBezTo>
                  <a:pt x="259" y="302"/>
                  <a:pt x="246" y="305"/>
                  <a:pt x="241" y="313"/>
                </a:cubicBezTo>
                <a:cubicBezTo>
                  <a:pt x="236" y="321"/>
                  <a:pt x="236" y="321"/>
                  <a:pt x="236" y="321"/>
                </a:cubicBezTo>
                <a:cubicBezTo>
                  <a:pt x="223" y="324"/>
                  <a:pt x="210" y="327"/>
                  <a:pt x="194" y="317"/>
                </a:cubicBezTo>
                <a:cubicBezTo>
                  <a:pt x="139" y="281"/>
                  <a:pt x="139" y="281"/>
                  <a:pt x="139" y="281"/>
                </a:cubicBezTo>
                <a:cubicBezTo>
                  <a:pt x="131" y="276"/>
                  <a:pt x="110" y="273"/>
                  <a:pt x="104" y="281"/>
                </a:cubicBezTo>
                <a:cubicBezTo>
                  <a:pt x="79" y="321"/>
                  <a:pt x="79" y="321"/>
                  <a:pt x="79" y="321"/>
                </a:cubicBezTo>
                <a:cubicBezTo>
                  <a:pt x="66" y="324"/>
                  <a:pt x="68" y="337"/>
                  <a:pt x="79" y="355"/>
                </a:cubicBezTo>
                <a:cubicBezTo>
                  <a:pt x="121" y="394"/>
                  <a:pt x="121" y="394"/>
                  <a:pt x="121" y="394"/>
                </a:cubicBezTo>
                <a:cubicBezTo>
                  <a:pt x="140" y="417"/>
                  <a:pt x="135" y="425"/>
                  <a:pt x="132" y="446"/>
                </a:cubicBezTo>
                <a:cubicBezTo>
                  <a:pt x="132" y="446"/>
                  <a:pt x="132" y="446"/>
                  <a:pt x="132" y="446"/>
                </a:cubicBezTo>
                <a:cubicBezTo>
                  <a:pt x="127" y="454"/>
                  <a:pt x="122" y="462"/>
                  <a:pt x="117" y="470"/>
                </a:cubicBezTo>
                <a:cubicBezTo>
                  <a:pt x="117" y="470"/>
                  <a:pt x="117" y="470"/>
                  <a:pt x="117" y="470"/>
                </a:cubicBezTo>
                <a:cubicBezTo>
                  <a:pt x="120" y="483"/>
                  <a:pt x="109" y="499"/>
                  <a:pt x="83" y="505"/>
                </a:cubicBezTo>
                <a:cubicBezTo>
                  <a:pt x="23" y="511"/>
                  <a:pt x="23" y="511"/>
                  <a:pt x="23" y="511"/>
                </a:cubicBezTo>
                <a:cubicBezTo>
                  <a:pt x="10" y="514"/>
                  <a:pt x="0" y="529"/>
                  <a:pt x="2" y="543"/>
                </a:cubicBezTo>
                <a:cubicBezTo>
                  <a:pt x="5" y="590"/>
                  <a:pt x="5" y="590"/>
                  <a:pt x="5" y="590"/>
                </a:cubicBezTo>
                <a:cubicBezTo>
                  <a:pt x="8" y="603"/>
                  <a:pt x="16" y="608"/>
                  <a:pt x="37" y="610"/>
                </a:cubicBezTo>
                <a:cubicBezTo>
                  <a:pt x="92" y="612"/>
                  <a:pt x="92" y="612"/>
                  <a:pt x="92" y="612"/>
                </a:cubicBezTo>
                <a:cubicBezTo>
                  <a:pt x="113" y="614"/>
                  <a:pt x="129" y="625"/>
                  <a:pt x="132" y="638"/>
                </a:cubicBezTo>
                <a:cubicBezTo>
                  <a:pt x="132" y="638"/>
                  <a:pt x="132" y="638"/>
                  <a:pt x="132" y="638"/>
                </a:cubicBezTo>
                <a:cubicBezTo>
                  <a:pt x="140" y="643"/>
                  <a:pt x="142" y="656"/>
                  <a:pt x="150" y="661"/>
                </a:cubicBezTo>
                <a:cubicBezTo>
                  <a:pt x="145" y="669"/>
                  <a:pt x="145" y="669"/>
                  <a:pt x="145" y="669"/>
                </a:cubicBezTo>
                <a:cubicBezTo>
                  <a:pt x="153" y="674"/>
                  <a:pt x="156" y="687"/>
                  <a:pt x="140" y="711"/>
                </a:cubicBezTo>
                <a:cubicBezTo>
                  <a:pt x="109" y="759"/>
                  <a:pt x="109" y="759"/>
                  <a:pt x="109" y="759"/>
                </a:cubicBezTo>
                <a:cubicBezTo>
                  <a:pt x="99" y="775"/>
                  <a:pt x="102" y="788"/>
                  <a:pt x="110" y="793"/>
                </a:cubicBezTo>
                <a:cubicBezTo>
                  <a:pt x="152" y="832"/>
                  <a:pt x="152" y="832"/>
                  <a:pt x="152" y="832"/>
                </a:cubicBezTo>
                <a:cubicBezTo>
                  <a:pt x="160" y="837"/>
                  <a:pt x="173" y="834"/>
                  <a:pt x="178" y="826"/>
                </a:cubicBezTo>
                <a:cubicBezTo>
                  <a:pt x="230" y="781"/>
                  <a:pt x="230" y="781"/>
                  <a:pt x="230" y="781"/>
                </a:cubicBezTo>
                <a:cubicBezTo>
                  <a:pt x="248" y="770"/>
                  <a:pt x="261" y="767"/>
                  <a:pt x="269" y="772"/>
                </a:cubicBezTo>
                <a:cubicBezTo>
                  <a:pt x="269" y="772"/>
                  <a:pt x="269" y="772"/>
                  <a:pt x="269" y="772"/>
                </a:cubicBezTo>
                <a:cubicBezTo>
                  <a:pt x="282" y="769"/>
                  <a:pt x="298" y="779"/>
                  <a:pt x="306" y="785"/>
                </a:cubicBezTo>
                <a:cubicBezTo>
                  <a:pt x="306" y="785"/>
                  <a:pt x="306" y="785"/>
                  <a:pt x="306" y="785"/>
                </a:cubicBezTo>
                <a:cubicBezTo>
                  <a:pt x="319" y="782"/>
                  <a:pt x="327" y="787"/>
                  <a:pt x="332" y="813"/>
                </a:cubicBezTo>
                <a:cubicBezTo>
                  <a:pt x="346" y="878"/>
                  <a:pt x="346" y="878"/>
                  <a:pt x="346" y="878"/>
                </a:cubicBezTo>
                <a:cubicBezTo>
                  <a:pt x="349" y="892"/>
                  <a:pt x="357" y="897"/>
                  <a:pt x="370" y="894"/>
                </a:cubicBezTo>
                <a:cubicBezTo>
                  <a:pt x="425" y="896"/>
                  <a:pt x="425" y="896"/>
                  <a:pt x="425" y="896"/>
                </a:cubicBezTo>
                <a:cubicBezTo>
                  <a:pt x="430" y="888"/>
                  <a:pt x="443" y="885"/>
                  <a:pt x="440" y="872"/>
                </a:cubicBezTo>
                <a:cubicBezTo>
                  <a:pt x="440" y="804"/>
                  <a:pt x="440" y="804"/>
                  <a:pt x="440" y="804"/>
                </a:cubicBezTo>
                <a:cubicBezTo>
                  <a:pt x="442" y="783"/>
                  <a:pt x="460" y="772"/>
                  <a:pt x="466" y="764"/>
                </a:cubicBezTo>
                <a:cubicBezTo>
                  <a:pt x="466" y="764"/>
                  <a:pt x="466" y="764"/>
                  <a:pt x="466" y="764"/>
                </a:cubicBezTo>
                <a:cubicBezTo>
                  <a:pt x="479" y="761"/>
                  <a:pt x="492" y="758"/>
                  <a:pt x="497" y="750"/>
                </a:cubicBezTo>
                <a:cubicBezTo>
                  <a:pt x="497" y="750"/>
                  <a:pt x="497" y="750"/>
                  <a:pt x="497" y="750"/>
                </a:cubicBezTo>
                <a:cubicBezTo>
                  <a:pt x="510" y="747"/>
                  <a:pt x="523" y="745"/>
                  <a:pt x="539" y="755"/>
                </a:cubicBezTo>
                <a:cubicBezTo>
                  <a:pt x="594" y="791"/>
                  <a:pt x="594" y="791"/>
                  <a:pt x="594" y="791"/>
                </a:cubicBezTo>
                <a:cubicBezTo>
                  <a:pt x="602" y="796"/>
                  <a:pt x="623" y="798"/>
                  <a:pt x="628" y="790"/>
                </a:cubicBezTo>
                <a:cubicBezTo>
                  <a:pt x="659" y="743"/>
                  <a:pt x="659" y="743"/>
                  <a:pt x="659" y="743"/>
                </a:cubicBezTo>
                <a:cubicBezTo>
                  <a:pt x="659" y="743"/>
                  <a:pt x="669" y="727"/>
                  <a:pt x="654" y="716"/>
                </a:cubicBezTo>
                <a:close/>
                <a:moveTo>
                  <a:pt x="281" y="633"/>
                </a:moveTo>
                <a:cubicBezTo>
                  <a:pt x="223" y="584"/>
                  <a:pt x="219" y="502"/>
                  <a:pt x="263" y="452"/>
                </a:cubicBezTo>
                <a:cubicBezTo>
                  <a:pt x="313" y="393"/>
                  <a:pt x="399" y="382"/>
                  <a:pt x="457" y="431"/>
                </a:cubicBezTo>
                <a:cubicBezTo>
                  <a:pt x="507" y="475"/>
                  <a:pt x="518" y="561"/>
                  <a:pt x="469" y="619"/>
                </a:cubicBezTo>
                <a:cubicBezTo>
                  <a:pt x="420" y="678"/>
                  <a:pt x="339" y="682"/>
                  <a:pt x="281" y="633"/>
                </a:cubicBezTo>
                <a:close/>
                <a:moveTo>
                  <a:pt x="1019" y="398"/>
                </a:moveTo>
                <a:cubicBezTo>
                  <a:pt x="1004" y="362"/>
                  <a:pt x="1004" y="362"/>
                  <a:pt x="1004" y="362"/>
                </a:cubicBezTo>
                <a:cubicBezTo>
                  <a:pt x="992" y="348"/>
                  <a:pt x="1002" y="340"/>
                  <a:pt x="1002" y="332"/>
                </a:cubicBezTo>
                <a:cubicBezTo>
                  <a:pt x="1002" y="332"/>
                  <a:pt x="1002" y="332"/>
                  <a:pt x="1002" y="332"/>
                </a:cubicBezTo>
                <a:cubicBezTo>
                  <a:pt x="1007" y="328"/>
                  <a:pt x="1011" y="324"/>
                  <a:pt x="1012" y="315"/>
                </a:cubicBezTo>
                <a:cubicBezTo>
                  <a:pt x="1021" y="307"/>
                  <a:pt x="1026" y="303"/>
                  <a:pt x="1043" y="304"/>
                </a:cubicBezTo>
                <a:cubicBezTo>
                  <a:pt x="1086" y="307"/>
                  <a:pt x="1086" y="307"/>
                  <a:pt x="1086" y="307"/>
                </a:cubicBezTo>
                <a:cubicBezTo>
                  <a:pt x="1095" y="308"/>
                  <a:pt x="1099" y="304"/>
                  <a:pt x="1100" y="295"/>
                </a:cubicBezTo>
                <a:cubicBezTo>
                  <a:pt x="1107" y="266"/>
                  <a:pt x="1107" y="266"/>
                  <a:pt x="1107" y="266"/>
                </a:cubicBezTo>
                <a:cubicBezTo>
                  <a:pt x="1107" y="257"/>
                  <a:pt x="1103" y="252"/>
                  <a:pt x="1095" y="243"/>
                </a:cubicBezTo>
                <a:cubicBezTo>
                  <a:pt x="1057" y="236"/>
                  <a:pt x="1057" y="236"/>
                  <a:pt x="1057" y="236"/>
                </a:cubicBezTo>
                <a:cubicBezTo>
                  <a:pt x="1044" y="231"/>
                  <a:pt x="1036" y="222"/>
                  <a:pt x="1037" y="213"/>
                </a:cubicBezTo>
                <a:cubicBezTo>
                  <a:pt x="1038" y="205"/>
                  <a:pt x="1034" y="200"/>
                  <a:pt x="1030" y="187"/>
                </a:cubicBezTo>
                <a:cubicBezTo>
                  <a:pt x="1031" y="178"/>
                  <a:pt x="1032" y="170"/>
                  <a:pt x="1041" y="162"/>
                </a:cubicBezTo>
                <a:cubicBezTo>
                  <a:pt x="1077" y="138"/>
                  <a:pt x="1077" y="138"/>
                  <a:pt x="1077" y="138"/>
                </a:cubicBezTo>
                <a:cubicBezTo>
                  <a:pt x="1082" y="134"/>
                  <a:pt x="1083" y="126"/>
                  <a:pt x="1079" y="121"/>
                </a:cubicBezTo>
                <a:cubicBezTo>
                  <a:pt x="1059" y="89"/>
                  <a:pt x="1059" y="89"/>
                  <a:pt x="1059" y="89"/>
                </a:cubicBezTo>
                <a:cubicBezTo>
                  <a:pt x="1055" y="85"/>
                  <a:pt x="1047" y="84"/>
                  <a:pt x="1038" y="83"/>
                </a:cubicBezTo>
                <a:cubicBezTo>
                  <a:pt x="1002" y="107"/>
                  <a:pt x="1002" y="107"/>
                  <a:pt x="1002" y="107"/>
                </a:cubicBezTo>
                <a:cubicBezTo>
                  <a:pt x="989" y="110"/>
                  <a:pt x="980" y="110"/>
                  <a:pt x="976" y="105"/>
                </a:cubicBezTo>
                <a:cubicBezTo>
                  <a:pt x="972" y="100"/>
                  <a:pt x="960" y="95"/>
                  <a:pt x="956" y="91"/>
                </a:cubicBezTo>
                <a:cubicBezTo>
                  <a:pt x="952" y="86"/>
                  <a:pt x="944" y="77"/>
                  <a:pt x="944" y="68"/>
                </a:cubicBezTo>
                <a:cubicBezTo>
                  <a:pt x="948" y="25"/>
                  <a:pt x="948" y="25"/>
                  <a:pt x="948" y="25"/>
                </a:cubicBezTo>
                <a:cubicBezTo>
                  <a:pt x="948" y="17"/>
                  <a:pt x="940" y="7"/>
                  <a:pt x="940" y="7"/>
                </a:cubicBezTo>
                <a:cubicBezTo>
                  <a:pt x="902" y="0"/>
                  <a:pt x="902" y="0"/>
                  <a:pt x="902" y="0"/>
                </a:cubicBezTo>
                <a:cubicBezTo>
                  <a:pt x="902" y="0"/>
                  <a:pt x="889" y="4"/>
                  <a:pt x="888" y="12"/>
                </a:cubicBezTo>
                <a:cubicBezTo>
                  <a:pt x="872" y="50"/>
                  <a:pt x="872" y="50"/>
                  <a:pt x="872" y="50"/>
                </a:cubicBezTo>
                <a:cubicBezTo>
                  <a:pt x="871" y="67"/>
                  <a:pt x="862" y="67"/>
                  <a:pt x="858" y="71"/>
                </a:cubicBezTo>
                <a:cubicBezTo>
                  <a:pt x="858" y="71"/>
                  <a:pt x="858" y="71"/>
                  <a:pt x="853" y="75"/>
                </a:cubicBezTo>
                <a:cubicBezTo>
                  <a:pt x="849" y="70"/>
                  <a:pt x="840" y="70"/>
                  <a:pt x="836" y="74"/>
                </a:cubicBezTo>
                <a:cubicBezTo>
                  <a:pt x="831" y="78"/>
                  <a:pt x="831" y="78"/>
                  <a:pt x="831" y="78"/>
                </a:cubicBezTo>
                <a:cubicBezTo>
                  <a:pt x="822" y="77"/>
                  <a:pt x="814" y="76"/>
                  <a:pt x="806" y="67"/>
                </a:cubicBezTo>
                <a:cubicBezTo>
                  <a:pt x="778" y="35"/>
                  <a:pt x="778" y="35"/>
                  <a:pt x="778" y="35"/>
                </a:cubicBezTo>
                <a:cubicBezTo>
                  <a:pt x="774" y="30"/>
                  <a:pt x="762" y="25"/>
                  <a:pt x="757" y="29"/>
                </a:cubicBezTo>
                <a:cubicBezTo>
                  <a:pt x="734" y="49"/>
                  <a:pt x="734" y="49"/>
                  <a:pt x="734" y="49"/>
                </a:cubicBezTo>
                <a:cubicBezTo>
                  <a:pt x="725" y="49"/>
                  <a:pt x="725" y="57"/>
                  <a:pt x="728" y="70"/>
                </a:cubicBezTo>
                <a:cubicBezTo>
                  <a:pt x="747" y="102"/>
                  <a:pt x="747" y="102"/>
                  <a:pt x="747" y="102"/>
                </a:cubicBezTo>
                <a:cubicBezTo>
                  <a:pt x="754" y="120"/>
                  <a:pt x="750" y="124"/>
                  <a:pt x="744" y="136"/>
                </a:cubicBezTo>
                <a:cubicBezTo>
                  <a:pt x="744" y="136"/>
                  <a:pt x="744" y="136"/>
                  <a:pt x="744" y="136"/>
                </a:cubicBezTo>
                <a:cubicBezTo>
                  <a:pt x="740" y="140"/>
                  <a:pt x="735" y="144"/>
                  <a:pt x="731" y="148"/>
                </a:cubicBezTo>
                <a:cubicBezTo>
                  <a:pt x="731" y="148"/>
                  <a:pt x="731" y="148"/>
                  <a:pt x="731" y="148"/>
                </a:cubicBezTo>
                <a:cubicBezTo>
                  <a:pt x="730" y="157"/>
                  <a:pt x="721" y="165"/>
                  <a:pt x="703" y="164"/>
                </a:cubicBezTo>
                <a:cubicBezTo>
                  <a:pt x="665" y="157"/>
                  <a:pt x="665" y="157"/>
                  <a:pt x="665" y="157"/>
                </a:cubicBezTo>
                <a:cubicBezTo>
                  <a:pt x="656" y="156"/>
                  <a:pt x="647" y="164"/>
                  <a:pt x="647" y="173"/>
                </a:cubicBezTo>
                <a:cubicBezTo>
                  <a:pt x="640" y="203"/>
                  <a:pt x="640" y="203"/>
                  <a:pt x="640" y="203"/>
                </a:cubicBezTo>
                <a:cubicBezTo>
                  <a:pt x="639" y="211"/>
                  <a:pt x="643" y="216"/>
                  <a:pt x="656" y="221"/>
                </a:cubicBezTo>
                <a:cubicBezTo>
                  <a:pt x="690" y="232"/>
                  <a:pt x="690" y="232"/>
                  <a:pt x="690" y="232"/>
                </a:cubicBezTo>
                <a:cubicBezTo>
                  <a:pt x="702" y="237"/>
                  <a:pt x="710" y="246"/>
                  <a:pt x="710" y="255"/>
                </a:cubicBezTo>
                <a:cubicBezTo>
                  <a:pt x="710" y="255"/>
                  <a:pt x="710" y="255"/>
                  <a:pt x="710" y="255"/>
                </a:cubicBezTo>
                <a:cubicBezTo>
                  <a:pt x="714" y="260"/>
                  <a:pt x="713" y="268"/>
                  <a:pt x="717" y="273"/>
                </a:cubicBezTo>
                <a:cubicBezTo>
                  <a:pt x="712" y="277"/>
                  <a:pt x="712" y="277"/>
                  <a:pt x="712" y="277"/>
                </a:cubicBezTo>
                <a:cubicBezTo>
                  <a:pt x="716" y="281"/>
                  <a:pt x="716" y="290"/>
                  <a:pt x="702" y="302"/>
                </a:cubicBezTo>
                <a:cubicBezTo>
                  <a:pt x="674" y="326"/>
                  <a:pt x="674" y="326"/>
                  <a:pt x="674" y="326"/>
                </a:cubicBezTo>
                <a:cubicBezTo>
                  <a:pt x="665" y="334"/>
                  <a:pt x="664" y="343"/>
                  <a:pt x="668" y="347"/>
                </a:cubicBezTo>
                <a:cubicBezTo>
                  <a:pt x="687" y="379"/>
                  <a:pt x="687" y="379"/>
                  <a:pt x="687" y="379"/>
                </a:cubicBezTo>
                <a:cubicBezTo>
                  <a:pt x="691" y="383"/>
                  <a:pt x="700" y="384"/>
                  <a:pt x="704" y="380"/>
                </a:cubicBezTo>
                <a:cubicBezTo>
                  <a:pt x="745" y="361"/>
                  <a:pt x="745" y="361"/>
                  <a:pt x="745" y="361"/>
                </a:cubicBezTo>
                <a:cubicBezTo>
                  <a:pt x="758" y="358"/>
                  <a:pt x="767" y="358"/>
                  <a:pt x="771" y="363"/>
                </a:cubicBezTo>
                <a:cubicBezTo>
                  <a:pt x="771" y="363"/>
                  <a:pt x="771" y="363"/>
                  <a:pt x="771" y="363"/>
                </a:cubicBezTo>
                <a:cubicBezTo>
                  <a:pt x="779" y="364"/>
                  <a:pt x="787" y="373"/>
                  <a:pt x="791" y="377"/>
                </a:cubicBezTo>
                <a:cubicBezTo>
                  <a:pt x="791" y="377"/>
                  <a:pt x="791" y="377"/>
                  <a:pt x="791" y="377"/>
                </a:cubicBezTo>
                <a:cubicBezTo>
                  <a:pt x="800" y="378"/>
                  <a:pt x="804" y="383"/>
                  <a:pt x="802" y="400"/>
                </a:cubicBezTo>
                <a:cubicBezTo>
                  <a:pt x="799" y="443"/>
                  <a:pt x="799" y="443"/>
                  <a:pt x="799" y="443"/>
                </a:cubicBezTo>
                <a:cubicBezTo>
                  <a:pt x="798" y="451"/>
                  <a:pt x="802" y="456"/>
                  <a:pt x="811" y="457"/>
                </a:cubicBezTo>
                <a:cubicBezTo>
                  <a:pt x="845" y="468"/>
                  <a:pt x="845" y="468"/>
                  <a:pt x="845" y="468"/>
                </a:cubicBezTo>
                <a:cubicBezTo>
                  <a:pt x="849" y="464"/>
                  <a:pt x="858" y="464"/>
                  <a:pt x="859" y="456"/>
                </a:cubicBezTo>
                <a:cubicBezTo>
                  <a:pt x="871" y="413"/>
                  <a:pt x="871" y="413"/>
                  <a:pt x="871" y="413"/>
                </a:cubicBezTo>
                <a:cubicBezTo>
                  <a:pt x="876" y="401"/>
                  <a:pt x="889" y="397"/>
                  <a:pt x="894" y="393"/>
                </a:cubicBezTo>
                <a:cubicBezTo>
                  <a:pt x="894" y="393"/>
                  <a:pt x="894" y="393"/>
                  <a:pt x="894" y="393"/>
                </a:cubicBezTo>
                <a:cubicBezTo>
                  <a:pt x="902" y="394"/>
                  <a:pt x="911" y="395"/>
                  <a:pt x="916" y="391"/>
                </a:cubicBezTo>
                <a:cubicBezTo>
                  <a:pt x="916" y="391"/>
                  <a:pt x="916" y="391"/>
                  <a:pt x="916" y="391"/>
                </a:cubicBezTo>
                <a:cubicBezTo>
                  <a:pt x="924" y="391"/>
                  <a:pt x="933" y="392"/>
                  <a:pt x="941" y="401"/>
                </a:cubicBezTo>
                <a:cubicBezTo>
                  <a:pt x="969" y="433"/>
                  <a:pt x="969" y="433"/>
                  <a:pt x="969" y="433"/>
                </a:cubicBezTo>
                <a:cubicBezTo>
                  <a:pt x="973" y="438"/>
                  <a:pt x="985" y="443"/>
                  <a:pt x="990" y="439"/>
                </a:cubicBezTo>
                <a:cubicBezTo>
                  <a:pt x="1018" y="415"/>
                  <a:pt x="1018" y="415"/>
                  <a:pt x="1018" y="415"/>
                </a:cubicBezTo>
                <a:cubicBezTo>
                  <a:pt x="1018" y="415"/>
                  <a:pt x="1027" y="407"/>
                  <a:pt x="1019" y="398"/>
                </a:cubicBezTo>
                <a:close/>
                <a:moveTo>
                  <a:pt x="803" y="279"/>
                </a:moveTo>
                <a:cubicBezTo>
                  <a:pt x="776" y="238"/>
                  <a:pt x="788" y="187"/>
                  <a:pt x="825" y="164"/>
                </a:cubicBezTo>
                <a:cubicBezTo>
                  <a:pt x="866" y="136"/>
                  <a:pt x="921" y="144"/>
                  <a:pt x="948" y="185"/>
                </a:cubicBezTo>
                <a:cubicBezTo>
                  <a:pt x="972" y="221"/>
                  <a:pt x="963" y="277"/>
                  <a:pt x="922" y="304"/>
                </a:cubicBezTo>
                <a:cubicBezTo>
                  <a:pt x="881" y="332"/>
                  <a:pt x="830" y="320"/>
                  <a:pt x="803" y="279"/>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dirty="0"/>
          </a:p>
        </p:txBody>
      </p:sp>
      <p:sp>
        <p:nvSpPr>
          <p:cNvPr id="23" name="Freeform 22"/>
          <p:cNvSpPr>
            <a:spLocks noChangeAspect="1" noEditPoints="1"/>
          </p:cNvSpPr>
          <p:nvPr/>
        </p:nvSpPr>
        <p:spPr bwMode="black">
          <a:xfrm>
            <a:off x="8542632" y="5011324"/>
            <a:ext cx="1066207" cy="1077314"/>
          </a:xfrm>
          <a:custGeom>
            <a:avLst/>
            <a:gdLst>
              <a:gd name="T0" fmla="*/ 0 w 96"/>
              <a:gd name="T1" fmla="*/ 0 h 97"/>
              <a:gd name="T2" fmla="*/ 0 w 96"/>
              <a:gd name="T3" fmla="*/ 97 h 97"/>
              <a:gd name="T4" fmla="*/ 24 w 96"/>
              <a:gd name="T5" fmla="*/ 97 h 97"/>
              <a:gd name="T6" fmla="*/ 24 w 96"/>
              <a:gd name="T7" fmla="*/ 69 h 97"/>
              <a:gd name="T8" fmla="*/ 73 w 96"/>
              <a:gd name="T9" fmla="*/ 69 h 97"/>
              <a:gd name="T10" fmla="*/ 73 w 96"/>
              <a:gd name="T11" fmla="*/ 97 h 97"/>
              <a:gd name="T12" fmla="*/ 96 w 96"/>
              <a:gd name="T13" fmla="*/ 97 h 97"/>
              <a:gd name="T14" fmla="*/ 96 w 96"/>
              <a:gd name="T15" fmla="*/ 0 h 97"/>
              <a:gd name="T16" fmla="*/ 0 w 96"/>
              <a:gd name="T17" fmla="*/ 0 h 97"/>
              <a:gd name="T18" fmla="*/ 80 w 96"/>
              <a:gd name="T19" fmla="*/ 41 h 97"/>
              <a:gd name="T20" fmla="*/ 14 w 96"/>
              <a:gd name="T21" fmla="*/ 41 h 97"/>
              <a:gd name="T22" fmla="*/ 14 w 96"/>
              <a:gd name="T23" fmla="*/ 5 h 97"/>
              <a:gd name="T24" fmla="*/ 80 w 96"/>
              <a:gd name="T25" fmla="*/ 5 h 97"/>
              <a:gd name="T26" fmla="*/ 80 w 96"/>
              <a:gd name="T27" fmla="*/ 41 h 97"/>
              <a:gd name="T28" fmla="*/ 34 w 96"/>
              <a:gd name="T29" fmla="*/ 76 h 97"/>
              <a:gd name="T30" fmla="*/ 50 w 96"/>
              <a:gd name="T31" fmla="*/ 76 h 97"/>
              <a:gd name="T32" fmla="*/ 50 w 96"/>
              <a:gd name="T33" fmla="*/ 97 h 97"/>
              <a:gd name="T34" fmla="*/ 34 w 96"/>
              <a:gd name="T35" fmla="*/ 97 h 97"/>
              <a:gd name="T36" fmla="*/ 34 w 96"/>
              <a:gd name="T37" fmla="*/ 76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7">
                <a:moveTo>
                  <a:pt x="0" y="0"/>
                </a:moveTo>
                <a:lnTo>
                  <a:pt x="0" y="97"/>
                </a:lnTo>
                <a:lnTo>
                  <a:pt x="24" y="97"/>
                </a:lnTo>
                <a:lnTo>
                  <a:pt x="24" y="69"/>
                </a:lnTo>
                <a:lnTo>
                  <a:pt x="73" y="69"/>
                </a:lnTo>
                <a:lnTo>
                  <a:pt x="73" y="97"/>
                </a:lnTo>
                <a:lnTo>
                  <a:pt x="96" y="97"/>
                </a:lnTo>
                <a:lnTo>
                  <a:pt x="96" y="0"/>
                </a:lnTo>
                <a:lnTo>
                  <a:pt x="0" y="0"/>
                </a:lnTo>
                <a:close/>
                <a:moveTo>
                  <a:pt x="80" y="41"/>
                </a:moveTo>
                <a:lnTo>
                  <a:pt x="14" y="41"/>
                </a:lnTo>
                <a:lnTo>
                  <a:pt x="14" y="5"/>
                </a:lnTo>
                <a:lnTo>
                  <a:pt x="80" y="5"/>
                </a:lnTo>
                <a:lnTo>
                  <a:pt x="80" y="41"/>
                </a:lnTo>
                <a:close/>
                <a:moveTo>
                  <a:pt x="34" y="76"/>
                </a:moveTo>
                <a:lnTo>
                  <a:pt x="50" y="76"/>
                </a:lnTo>
                <a:lnTo>
                  <a:pt x="50" y="97"/>
                </a:lnTo>
                <a:lnTo>
                  <a:pt x="34" y="97"/>
                </a:lnTo>
                <a:lnTo>
                  <a:pt x="34" y="76"/>
                </a:lnTo>
                <a:close/>
              </a:path>
            </a:pathLst>
          </a:custGeom>
          <a:solidFill>
            <a:schemeClr val="accent2"/>
          </a:solidFill>
          <a:ln>
            <a:noFill/>
          </a:ln>
          <a:extLst/>
        </p:spPr>
        <p:txBody>
          <a:bodyPr vert="horz" wrap="square" lIns="93278" tIns="46639" rIns="93278" bIns="46639"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dirty="0">
              <a:solidFill>
                <a:srgbClr val="000000"/>
              </a:solidFill>
            </a:endParaRP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7422" y="1105903"/>
            <a:ext cx="2983998" cy="762002"/>
          </a:xfrm>
          <a:prstGeom prst="rect">
            <a:avLst/>
          </a:prstGeom>
        </p:spPr>
      </p:pic>
    </p:spTree>
    <p:extLst>
      <p:ext uri="{BB962C8B-B14F-4D97-AF65-F5344CB8AC3E}">
        <p14:creationId xmlns:p14="http://schemas.microsoft.com/office/powerpoint/2010/main" val="547951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Microsoft’s Container </a:t>
            </a:r>
            <a:r>
              <a:rPr lang="en-US" dirty="0" smtClean="0"/>
              <a:t>Run-Times</a:t>
            </a:r>
            <a:endParaRPr lang="en-US" dirty="0"/>
          </a:p>
        </p:txBody>
      </p:sp>
      <p:sp>
        <p:nvSpPr>
          <p:cNvPr id="8" name="Rectangle 7"/>
          <p:cNvSpPr/>
          <p:nvPr/>
        </p:nvSpPr>
        <p:spPr bwMode="auto">
          <a:xfrm>
            <a:off x="1670425" y="1470342"/>
            <a:ext cx="9100267" cy="2560320"/>
          </a:xfrm>
          <a:prstGeom prst="rect">
            <a:avLst/>
          </a:prstGeom>
          <a:solidFill>
            <a:schemeClr val="bg2">
              <a:lumMod val="75000"/>
            </a:schemeClr>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200" dirty="0">
                <a:solidFill>
                  <a:schemeClr val="tx1"/>
                </a:solidFill>
                <a:latin typeface="+mj-lt"/>
              </a:rPr>
              <a:t>Windows Server Container</a:t>
            </a:r>
          </a:p>
        </p:txBody>
      </p:sp>
      <p:grpSp>
        <p:nvGrpSpPr>
          <p:cNvPr id="58" name="Group 57"/>
          <p:cNvGrpSpPr/>
          <p:nvPr/>
        </p:nvGrpSpPr>
        <p:grpSpPr>
          <a:xfrm>
            <a:off x="3324070" y="2114014"/>
            <a:ext cx="1309614" cy="1764248"/>
            <a:chOff x="2765472" y="1876784"/>
            <a:chExt cx="1309614" cy="1764248"/>
          </a:xfrm>
        </p:grpSpPr>
        <p:sp>
          <p:nvSpPr>
            <p:cNvPr id="28" name="Rectangle 27"/>
            <p:cNvSpPr/>
            <p:nvPr/>
          </p:nvSpPr>
          <p:spPr>
            <a:xfrm>
              <a:off x="2765472" y="1876784"/>
              <a:ext cx="1309614" cy="1764248"/>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bIns="91440" anchor="b"/>
            <a:lstStyle/>
            <a:p>
              <a:pPr algn="ctr"/>
              <a:r>
                <a:rPr lang="en-US" sz="1200" dirty="0" smtClean="0">
                  <a:solidFill>
                    <a:schemeClr val="tx1"/>
                  </a:solidFill>
                  <a:ea typeface="MS PGothic" pitchFamily="34" charset="-128"/>
                </a:rPr>
                <a:t>MORE</a:t>
              </a:r>
            </a:p>
            <a:p>
              <a:pPr algn="ctr"/>
              <a:r>
                <a:rPr lang="en-US" sz="1200" dirty="0" smtClean="0">
                  <a:solidFill>
                    <a:schemeClr val="tx1"/>
                  </a:solidFill>
                  <a:ea typeface="MS PGothic" pitchFamily="34" charset="-128"/>
                </a:rPr>
                <a:t>MOBILITY</a:t>
              </a:r>
            </a:p>
          </p:txBody>
        </p:sp>
        <p:pic>
          <p:nvPicPr>
            <p:cNvPr id="29" name="Picture 38" descr="roadway.png"/>
            <p:cNvPicPr>
              <a:picLocks noChangeAspect="1"/>
            </p:cNvPicPr>
            <p:nvPr/>
          </p:nvPicPr>
          <p:blipFill>
            <a:blip r:embed="rId2" cstate="print"/>
            <a:srcRect l="11462" t="12449" r="11465" b="14937"/>
            <a:stretch>
              <a:fillRect/>
            </a:stretch>
          </p:blipFill>
          <p:spPr bwMode="auto">
            <a:xfrm>
              <a:off x="2861682" y="2003901"/>
              <a:ext cx="1117195" cy="1076947"/>
            </a:xfrm>
            <a:prstGeom prst="rect">
              <a:avLst/>
            </a:prstGeom>
            <a:noFill/>
            <a:ln w="9525">
              <a:noFill/>
              <a:miter lim="800000"/>
              <a:headEnd/>
              <a:tailEnd/>
            </a:ln>
          </p:spPr>
        </p:pic>
      </p:grpSp>
      <p:grpSp>
        <p:nvGrpSpPr>
          <p:cNvPr id="59" name="Group 58"/>
          <p:cNvGrpSpPr/>
          <p:nvPr/>
        </p:nvGrpSpPr>
        <p:grpSpPr>
          <a:xfrm>
            <a:off x="4805699" y="2114014"/>
            <a:ext cx="1309614" cy="1764248"/>
            <a:chOff x="4148660" y="1876784"/>
            <a:chExt cx="1309614" cy="1764248"/>
          </a:xfrm>
        </p:grpSpPr>
        <p:sp>
          <p:nvSpPr>
            <p:cNvPr id="30" name="Rectangle 29"/>
            <p:cNvSpPr/>
            <p:nvPr/>
          </p:nvSpPr>
          <p:spPr>
            <a:xfrm>
              <a:off x="4148660" y="1876784"/>
              <a:ext cx="1309614" cy="1764248"/>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bIns="91440" anchor="b"/>
            <a:lstStyle/>
            <a:p>
              <a:pPr algn="ctr"/>
              <a:r>
                <a:rPr lang="en-US" sz="1200" dirty="0" smtClean="0">
                  <a:solidFill>
                    <a:schemeClr val="tx1"/>
                  </a:solidFill>
                  <a:latin typeface="Segoe" pitchFamily="34" charset="0"/>
                  <a:ea typeface="MS PGothic" pitchFamily="34" charset="-128"/>
                </a:rPr>
                <a:t>HIGHLY AUTOMATED</a:t>
              </a:r>
            </a:p>
          </p:txBody>
        </p:sp>
        <p:pic>
          <p:nvPicPr>
            <p:cNvPr id="31" name="Picture 2" descr="C:\Users\sigurdg\Desktop\end_user.png"/>
            <p:cNvPicPr>
              <a:picLocks noChangeAspect="1" noChangeArrowheads="1"/>
            </p:cNvPicPr>
            <p:nvPr/>
          </p:nvPicPr>
          <p:blipFill>
            <a:blip r:embed="rId3" cstate="print"/>
            <a:srcRect/>
            <a:stretch>
              <a:fillRect/>
            </a:stretch>
          </p:blipFill>
          <p:spPr bwMode="auto">
            <a:xfrm>
              <a:off x="4302179" y="2014053"/>
              <a:ext cx="1023404" cy="1033010"/>
            </a:xfrm>
            <a:prstGeom prst="rect">
              <a:avLst/>
            </a:prstGeom>
            <a:noFill/>
          </p:spPr>
        </p:pic>
      </p:grpSp>
      <p:grpSp>
        <p:nvGrpSpPr>
          <p:cNvPr id="62" name="Group 61"/>
          <p:cNvGrpSpPr/>
          <p:nvPr/>
        </p:nvGrpSpPr>
        <p:grpSpPr>
          <a:xfrm>
            <a:off x="9268516" y="2114014"/>
            <a:ext cx="1318579" cy="1764248"/>
            <a:chOff x="8357811" y="1876784"/>
            <a:chExt cx="1318579" cy="1764248"/>
          </a:xfrm>
        </p:grpSpPr>
        <p:sp>
          <p:nvSpPr>
            <p:cNvPr id="32" name="Rectangle 31"/>
            <p:cNvSpPr/>
            <p:nvPr/>
          </p:nvSpPr>
          <p:spPr>
            <a:xfrm>
              <a:off x="8357811" y="1876784"/>
              <a:ext cx="1318579" cy="1764248"/>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bIns="0" anchor="b"/>
            <a:lstStyle/>
            <a:p>
              <a:pPr algn="ctr"/>
              <a:r>
                <a:rPr lang="en-US" sz="1200" dirty="0" smtClean="0">
                  <a:solidFill>
                    <a:schemeClr val="tx1"/>
                  </a:solidFill>
                  <a:latin typeface="Segoe" pitchFamily="34" charset="0"/>
                  <a:ea typeface="MS PGothic" pitchFamily="34" charset="-128"/>
                </a:rPr>
                <a:t>EFFICIENT</a:t>
              </a:r>
            </a:p>
            <a:p>
              <a:pPr algn="ctr"/>
              <a:endParaRPr lang="en-US" sz="1200" dirty="0" smtClean="0">
                <a:solidFill>
                  <a:schemeClr val="tx1"/>
                </a:solidFill>
                <a:latin typeface="Segoe" pitchFamily="34" charset="0"/>
                <a:ea typeface="MS PGothic" pitchFamily="34" charset="-128"/>
              </a:endParaRPr>
            </a:p>
          </p:txBody>
        </p:sp>
        <p:pic>
          <p:nvPicPr>
            <p:cNvPr id="33" name="Picture 34" descr="Efficiency.png"/>
            <p:cNvPicPr>
              <a:picLocks noChangeAspect="1"/>
            </p:cNvPicPr>
            <p:nvPr/>
          </p:nvPicPr>
          <p:blipFill>
            <a:blip r:embed="rId4" cstate="print"/>
            <a:srcRect/>
            <a:stretch>
              <a:fillRect/>
            </a:stretch>
          </p:blipFill>
          <p:spPr bwMode="auto">
            <a:xfrm>
              <a:off x="8423291" y="1961972"/>
              <a:ext cx="1187618" cy="1229654"/>
            </a:xfrm>
            <a:prstGeom prst="rect">
              <a:avLst/>
            </a:prstGeom>
            <a:noFill/>
            <a:ln>
              <a:noFill/>
            </a:ln>
          </p:spPr>
        </p:pic>
      </p:grpSp>
      <p:grpSp>
        <p:nvGrpSpPr>
          <p:cNvPr id="61" name="Group 60"/>
          <p:cNvGrpSpPr/>
          <p:nvPr/>
        </p:nvGrpSpPr>
        <p:grpSpPr>
          <a:xfrm>
            <a:off x="7777922" y="2114014"/>
            <a:ext cx="1318579" cy="1764248"/>
            <a:chOff x="6955243" y="1876784"/>
            <a:chExt cx="1318579" cy="1764248"/>
          </a:xfrm>
        </p:grpSpPr>
        <p:sp>
          <p:nvSpPr>
            <p:cNvPr id="34" name="Rectangle 33"/>
            <p:cNvSpPr/>
            <p:nvPr/>
          </p:nvSpPr>
          <p:spPr>
            <a:xfrm>
              <a:off x="6955243" y="1876784"/>
              <a:ext cx="1318579" cy="1764248"/>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bIns="91440" anchor="b"/>
            <a:lstStyle/>
            <a:p>
              <a:pPr algn="ctr"/>
              <a:r>
                <a:rPr lang="en-US" sz="1200" dirty="0" smtClean="0">
                  <a:solidFill>
                    <a:schemeClr val="tx1"/>
                  </a:solidFill>
                  <a:latin typeface="Segoe" pitchFamily="34" charset="0"/>
                  <a:ea typeface="MS PGothic" pitchFamily="34" charset="-128"/>
                </a:rPr>
                <a:t>SCALABLE </a:t>
              </a:r>
              <a:br>
                <a:rPr lang="en-US" sz="1200" dirty="0" smtClean="0">
                  <a:solidFill>
                    <a:schemeClr val="tx1"/>
                  </a:solidFill>
                  <a:latin typeface="Segoe" pitchFamily="34" charset="0"/>
                  <a:ea typeface="MS PGothic" pitchFamily="34" charset="-128"/>
                </a:rPr>
              </a:br>
              <a:r>
                <a:rPr lang="en-US" sz="1200" dirty="0" smtClean="0">
                  <a:solidFill>
                    <a:schemeClr val="tx1"/>
                  </a:solidFill>
                  <a:latin typeface="Segoe" pitchFamily="34" charset="0"/>
                  <a:ea typeface="MS PGothic" pitchFamily="34" charset="-128"/>
                </a:rPr>
                <a:t>AND ELASTIC</a:t>
              </a:r>
            </a:p>
          </p:txBody>
        </p:sp>
        <p:pic>
          <p:nvPicPr>
            <p:cNvPr id="35" name="Picture 2" descr="C:\Users\sigurdg\Desktop\Scalable.png"/>
            <p:cNvPicPr>
              <a:picLocks noChangeAspect="1" noChangeArrowheads="1"/>
            </p:cNvPicPr>
            <p:nvPr/>
          </p:nvPicPr>
          <p:blipFill>
            <a:blip r:embed="rId5" cstate="print"/>
            <a:srcRect/>
            <a:stretch>
              <a:fillRect/>
            </a:stretch>
          </p:blipFill>
          <p:spPr bwMode="auto">
            <a:xfrm>
              <a:off x="7248857" y="2203609"/>
              <a:ext cx="731351" cy="677528"/>
            </a:xfrm>
            <a:prstGeom prst="rect">
              <a:avLst/>
            </a:prstGeom>
            <a:noFill/>
            <a:ln>
              <a:noFill/>
            </a:ln>
          </p:spPr>
        </p:pic>
      </p:grpSp>
      <p:grpSp>
        <p:nvGrpSpPr>
          <p:cNvPr id="15" name="Group 14"/>
          <p:cNvGrpSpPr/>
          <p:nvPr/>
        </p:nvGrpSpPr>
        <p:grpSpPr>
          <a:xfrm>
            <a:off x="1842441" y="2114014"/>
            <a:ext cx="1309614" cy="1764248"/>
            <a:chOff x="1371870" y="1876784"/>
            <a:chExt cx="1309614" cy="1764248"/>
          </a:xfrm>
        </p:grpSpPr>
        <p:sp>
          <p:nvSpPr>
            <p:cNvPr id="36" name="Rectangle 35"/>
            <p:cNvSpPr/>
            <p:nvPr/>
          </p:nvSpPr>
          <p:spPr>
            <a:xfrm>
              <a:off x="1371870" y="1876784"/>
              <a:ext cx="1309614" cy="1764248"/>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bIns="91440" anchor="b"/>
            <a:lstStyle/>
            <a:p>
              <a:pPr algn="ctr"/>
              <a:r>
                <a:rPr lang="en-US" sz="1200" dirty="0" smtClean="0">
                  <a:solidFill>
                    <a:schemeClr val="tx1"/>
                  </a:solidFill>
                  <a:latin typeface="Segoe" pitchFamily="34" charset="0"/>
                  <a:ea typeface="MS PGothic" pitchFamily="34" charset="-128"/>
                </a:rPr>
                <a:t>EASY TO IMPLEMENT</a:t>
              </a:r>
            </a:p>
          </p:txBody>
        </p:sp>
        <p:pic>
          <p:nvPicPr>
            <p:cNvPr id="37" name="Picture 7" descr="\\MAGNUM\Projects\Microsoft\Cloud Power FY12\Design\ICONS_PNG\New_Business_Requirements.png"/>
            <p:cNvPicPr>
              <a:picLocks noChangeAspect="1" noChangeArrowheads="1"/>
            </p:cNvPicPr>
            <p:nvPr/>
          </p:nvPicPr>
          <p:blipFill>
            <a:blip r:embed="rId6" cstate="print">
              <a:lum bright="100000"/>
            </a:blip>
            <a:stretch>
              <a:fillRect/>
            </a:stretch>
          </p:blipFill>
          <p:spPr bwMode="auto">
            <a:xfrm>
              <a:off x="1455177" y="2005299"/>
              <a:ext cx="1143000" cy="1143000"/>
            </a:xfrm>
            <a:prstGeom prst="rect">
              <a:avLst/>
            </a:prstGeom>
            <a:noFill/>
          </p:spPr>
        </p:pic>
      </p:grpSp>
      <p:sp>
        <p:nvSpPr>
          <p:cNvPr id="38" name="Rectangle 37"/>
          <p:cNvSpPr/>
          <p:nvPr/>
        </p:nvSpPr>
        <p:spPr bwMode="auto">
          <a:xfrm>
            <a:off x="198437" y="4365942"/>
            <a:ext cx="12039600" cy="2560320"/>
          </a:xfrm>
          <a:prstGeom prst="rect">
            <a:avLst/>
          </a:prstGeom>
          <a:solidFill>
            <a:schemeClr val="bg2">
              <a:lumMod val="75000"/>
            </a:schemeClr>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200" dirty="0">
                <a:solidFill>
                  <a:schemeClr val="tx1"/>
                </a:solidFill>
                <a:latin typeface="+mj-lt"/>
              </a:rPr>
              <a:t>Hyper-V Container</a:t>
            </a:r>
          </a:p>
        </p:txBody>
      </p:sp>
      <p:grpSp>
        <p:nvGrpSpPr>
          <p:cNvPr id="64" name="Group 63"/>
          <p:cNvGrpSpPr/>
          <p:nvPr/>
        </p:nvGrpSpPr>
        <p:grpSpPr>
          <a:xfrm>
            <a:off x="3324070" y="5009613"/>
            <a:ext cx="1309614" cy="1764248"/>
            <a:chOff x="2546743" y="4755112"/>
            <a:chExt cx="1309614" cy="1764248"/>
          </a:xfrm>
        </p:grpSpPr>
        <p:sp>
          <p:nvSpPr>
            <p:cNvPr id="39" name="Rectangle 38"/>
            <p:cNvSpPr/>
            <p:nvPr/>
          </p:nvSpPr>
          <p:spPr>
            <a:xfrm>
              <a:off x="2546743" y="4755112"/>
              <a:ext cx="1309614" cy="1764248"/>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bIns="91440" anchor="b"/>
            <a:lstStyle/>
            <a:p>
              <a:pPr algn="ctr"/>
              <a:r>
                <a:rPr lang="en-US" sz="1200" dirty="0" smtClean="0">
                  <a:solidFill>
                    <a:schemeClr val="tx1"/>
                  </a:solidFill>
                  <a:ea typeface="MS PGothic" pitchFamily="34" charset="-128"/>
                </a:rPr>
                <a:t>MORE</a:t>
              </a:r>
            </a:p>
            <a:p>
              <a:pPr algn="ctr"/>
              <a:r>
                <a:rPr lang="en-US" sz="1200" dirty="0" smtClean="0">
                  <a:solidFill>
                    <a:schemeClr val="tx1"/>
                  </a:solidFill>
                  <a:ea typeface="MS PGothic" pitchFamily="34" charset="-128"/>
                </a:rPr>
                <a:t>MOBILITY</a:t>
              </a:r>
            </a:p>
          </p:txBody>
        </p:sp>
        <p:pic>
          <p:nvPicPr>
            <p:cNvPr id="40" name="Picture 38" descr="roadway.png"/>
            <p:cNvPicPr>
              <a:picLocks noChangeAspect="1"/>
            </p:cNvPicPr>
            <p:nvPr/>
          </p:nvPicPr>
          <p:blipFill>
            <a:blip r:embed="rId2" cstate="print"/>
            <a:srcRect l="11462" t="12449" r="11465" b="14937"/>
            <a:stretch>
              <a:fillRect/>
            </a:stretch>
          </p:blipFill>
          <p:spPr bwMode="auto">
            <a:xfrm>
              <a:off x="2642953" y="4871196"/>
              <a:ext cx="1117195" cy="1076947"/>
            </a:xfrm>
            <a:prstGeom prst="rect">
              <a:avLst/>
            </a:prstGeom>
            <a:noFill/>
            <a:ln w="9525">
              <a:noFill/>
              <a:miter lim="800000"/>
              <a:headEnd/>
              <a:tailEnd/>
            </a:ln>
          </p:spPr>
        </p:pic>
      </p:grpSp>
      <p:grpSp>
        <p:nvGrpSpPr>
          <p:cNvPr id="65" name="Group 64"/>
          <p:cNvGrpSpPr/>
          <p:nvPr/>
        </p:nvGrpSpPr>
        <p:grpSpPr>
          <a:xfrm>
            <a:off x="4805699" y="5009614"/>
            <a:ext cx="1309614" cy="1764248"/>
            <a:chOff x="3974117" y="4755113"/>
            <a:chExt cx="1309614" cy="1764248"/>
          </a:xfrm>
        </p:grpSpPr>
        <p:sp>
          <p:nvSpPr>
            <p:cNvPr id="41" name="Rectangle 40"/>
            <p:cNvSpPr/>
            <p:nvPr/>
          </p:nvSpPr>
          <p:spPr>
            <a:xfrm>
              <a:off x="3974117" y="4755113"/>
              <a:ext cx="1309614" cy="1764248"/>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bIns="91440" anchor="b"/>
            <a:lstStyle/>
            <a:p>
              <a:pPr algn="ctr"/>
              <a:r>
                <a:rPr lang="en-US" sz="1200" dirty="0" smtClean="0">
                  <a:solidFill>
                    <a:schemeClr val="tx1"/>
                  </a:solidFill>
                  <a:latin typeface="Segoe" pitchFamily="34" charset="0"/>
                  <a:ea typeface="MS PGothic" pitchFamily="34" charset="-128"/>
                </a:rPr>
                <a:t>HIGHLY AUTOMATED</a:t>
              </a:r>
            </a:p>
          </p:txBody>
        </p:sp>
        <p:pic>
          <p:nvPicPr>
            <p:cNvPr id="42" name="Picture 2" descr="C:\Users\sigurdg\Desktop\end_user.png"/>
            <p:cNvPicPr>
              <a:picLocks noChangeAspect="1" noChangeArrowheads="1"/>
            </p:cNvPicPr>
            <p:nvPr/>
          </p:nvPicPr>
          <p:blipFill>
            <a:blip r:embed="rId3" cstate="print"/>
            <a:srcRect/>
            <a:stretch>
              <a:fillRect/>
            </a:stretch>
          </p:blipFill>
          <p:spPr bwMode="auto">
            <a:xfrm>
              <a:off x="4117222" y="4881349"/>
              <a:ext cx="1023404" cy="1033010"/>
            </a:xfrm>
            <a:prstGeom prst="rect">
              <a:avLst/>
            </a:prstGeom>
            <a:noFill/>
          </p:spPr>
        </p:pic>
      </p:grpSp>
      <p:grpSp>
        <p:nvGrpSpPr>
          <p:cNvPr id="68" name="Group 67"/>
          <p:cNvGrpSpPr/>
          <p:nvPr/>
        </p:nvGrpSpPr>
        <p:grpSpPr>
          <a:xfrm>
            <a:off x="9268516" y="5009614"/>
            <a:ext cx="1318579" cy="1764248"/>
            <a:chOff x="8160387" y="4755113"/>
            <a:chExt cx="1318579" cy="1764248"/>
          </a:xfrm>
        </p:grpSpPr>
        <p:sp>
          <p:nvSpPr>
            <p:cNvPr id="43" name="Rectangle 42"/>
            <p:cNvSpPr/>
            <p:nvPr/>
          </p:nvSpPr>
          <p:spPr>
            <a:xfrm>
              <a:off x="8160387" y="4755113"/>
              <a:ext cx="1318579" cy="1764248"/>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bIns="0" anchor="b"/>
            <a:lstStyle/>
            <a:p>
              <a:pPr algn="ctr"/>
              <a:r>
                <a:rPr lang="en-US" sz="1200" dirty="0" smtClean="0">
                  <a:solidFill>
                    <a:schemeClr val="tx1"/>
                  </a:solidFill>
                  <a:latin typeface="Segoe" pitchFamily="34" charset="0"/>
                  <a:ea typeface="MS PGothic" pitchFamily="34" charset="-128"/>
                </a:rPr>
                <a:t>EFFICIENT</a:t>
              </a:r>
            </a:p>
            <a:p>
              <a:pPr algn="ctr"/>
              <a:endParaRPr lang="en-US" sz="1200" dirty="0" smtClean="0">
                <a:solidFill>
                  <a:schemeClr val="tx1"/>
                </a:solidFill>
                <a:latin typeface="Segoe" pitchFamily="34" charset="0"/>
                <a:ea typeface="MS PGothic" pitchFamily="34" charset="-128"/>
              </a:endParaRPr>
            </a:p>
          </p:txBody>
        </p:sp>
        <p:pic>
          <p:nvPicPr>
            <p:cNvPr id="44" name="Picture 34" descr="Efficiency.png"/>
            <p:cNvPicPr>
              <a:picLocks noChangeAspect="1"/>
            </p:cNvPicPr>
            <p:nvPr/>
          </p:nvPicPr>
          <p:blipFill>
            <a:blip r:embed="rId4" cstate="print"/>
            <a:srcRect/>
            <a:stretch>
              <a:fillRect/>
            </a:stretch>
          </p:blipFill>
          <p:spPr bwMode="auto">
            <a:xfrm>
              <a:off x="8225867" y="4829268"/>
              <a:ext cx="1187618" cy="1229654"/>
            </a:xfrm>
            <a:prstGeom prst="rect">
              <a:avLst/>
            </a:prstGeom>
            <a:noFill/>
            <a:ln>
              <a:noFill/>
            </a:ln>
          </p:spPr>
        </p:pic>
      </p:grpSp>
      <p:grpSp>
        <p:nvGrpSpPr>
          <p:cNvPr id="67" name="Group 66"/>
          <p:cNvGrpSpPr/>
          <p:nvPr/>
        </p:nvGrpSpPr>
        <p:grpSpPr>
          <a:xfrm>
            <a:off x="7777922" y="5009614"/>
            <a:ext cx="1318579" cy="1764248"/>
            <a:chOff x="6767755" y="4755113"/>
            <a:chExt cx="1318579" cy="1764248"/>
          </a:xfrm>
        </p:grpSpPr>
        <p:sp>
          <p:nvSpPr>
            <p:cNvPr id="45" name="Rectangle 44"/>
            <p:cNvSpPr/>
            <p:nvPr/>
          </p:nvSpPr>
          <p:spPr>
            <a:xfrm>
              <a:off x="6767755" y="4755113"/>
              <a:ext cx="1318579" cy="1764248"/>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bIns="91440" anchor="b"/>
            <a:lstStyle/>
            <a:p>
              <a:pPr algn="ctr"/>
              <a:r>
                <a:rPr lang="en-US" sz="1200" dirty="0" smtClean="0">
                  <a:solidFill>
                    <a:schemeClr val="tx1"/>
                  </a:solidFill>
                  <a:latin typeface="Segoe" pitchFamily="34" charset="0"/>
                  <a:ea typeface="MS PGothic" pitchFamily="34" charset="-128"/>
                </a:rPr>
                <a:t>SCALABLE </a:t>
              </a:r>
              <a:br>
                <a:rPr lang="en-US" sz="1200" dirty="0" smtClean="0">
                  <a:solidFill>
                    <a:schemeClr val="tx1"/>
                  </a:solidFill>
                  <a:latin typeface="Segoe" pitchFamily="34" charset="0"/>
                  <a:ea typeface="MS PGothic" pitchFamily="34" charset="-128"/>
                </a:rPr>
              </a:br>
              <a:r>
                <a:rPr lang="en-US" sz="1200" dirty="0" smtClean="0">
                  <a:solidFill>
                    <a:schemeClr val="tx1"/>
                  </a:solidFill>
                  <a:latin typeface="Segoe" pitchFamily="34" charset="0"/>
                  <a:ea typeface="MS PGothic" pitchFamily="34" charset="-128"/>
                </a:rPr>
                <a:t>AND ELASTIC</a:t>
              </a:r>
            </a:p>
          </p:txBody>
        </p:sp>
        <p:pic>
          <p:nvPicPr>
            <p:cNvPr id="46" name="Picture 2" descr="C:\Users\sigurdg\Desktop\Scalable.png"/>
            <p:cNvPicPr>
              <a:picLocks noChangeAspect="1" noChangeArrowheads="1"/>
            </p:cNvPicPr>
            <p:nvPr/>
          </p:nvPicPr>
          <p:blipFill>
            <a:blip r:embed="rId5" cstate="print"/>
            <a:srcRect/>
            <a:stretch>
              <a:fillRect/>
            </a:stretch>
          </p:blipFill>
          <p:spPr bwMode="auto">
            <a:xfrm>
              <a:off x="7061369" y="5070905"/>
              <a:ext cx="731351" cy="677528"/>
            </a:xfrm>
            <a:prstGeom prst="rect">
              <a:avLst/>
            </a:prstGeom>
            <a:noFill/>
            <a:ln>
              <a:noFill/>
            </a:ln>
          </p:spPr>
        </p:pic>
      </p:grpSp>
      <p:grpSp>
        <p:nvGrpSpPr>
          <p:cNvPr id="66" name="Group 65"/>
          <p:cNvGrpSpPr/>
          <p:nvPr/>
        </p:nvGrpSpPr>
        <p:grpSpPr>
          <a:xfrm>
            <a:off x="1842441" y="5009613"/>
            <a:ext cx="1309614" cy="1764248"/>
            <a:chOff x="5384088" y="4755113"/>
            <a:chExt cx="1309614" cy="1764248"/>
          </a:xfrm>
        </p:grpSpPr>
        <p:sp>
          <p:nvSpPr>
            <p:cNvPr id="47" name="Rectangle 46"/>
            <p:cNvSpPr/>
            <p:nvPr/>
          </p:nvSpPr>
          <p:spPr>
            <a:xfrm>
              <a:off x="5384088" y="4755113"/>
              <a:ext cx="1309614" cy="1764248"/>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bIns="91440" anchor="b"/>
            <a:lstStyle/>
            <a:p>
              <a:pPr algn="ctr"/>
              <a:r>
                <a:rPr lang="en-US" sz="1200" dirty="0" smtClean="0">
                  <a:solidFill>
                    <a:schemeClr val="tx1"/>
                  </a:solidFill>
                  <a:latin typeface="Segoe" pitchFamily="34" charset="0"/>
                  <a:ea typeface="MS PGothic" pitchFamily="34" charset="-128"/>
                </a:rPr>
                <a:t>EASY TO IMPLEMENT</a:t>
              </a:r>
            </a:p>
          </p:txBody>
        </p:sp>
        <p:pic>
          <p:nvPicPr>
            <p:cNvPr id="48" name="Picture 7" descr="\\MAGNUM\Projects\Microsoft\Cloud Power FY12\Design\ICONS_PNG\New_Business_Requirements.png"/>
            <p:cNvPicPr>
              <a:picLocks noChangeAspect="1" noChangeArrowheads="1"/>
            </p:cNvPicPr>
            <p:nvPr/>
          </p:nvPicPr>
          <p:blipFill>
            <a:blip r:embed="rId6" cstate="print">
              <a:lum bright="100000"/>
            </a:blip>
            <a:stretch>
              <a:fillRect/>
            </a:stretch>
          </p:blipFill>
          <p:spPr bwMode="auto">
            <a:xfrm>
              <a:off x="5467395" y="4872595"/>
              <a:ext cx="1143000" cy="1143000"/>
            </a:xfrm>
            <a:prstGeom prst="rect">
              <a:avLst/>
            </a:prstGeom>
            <a:noFill/>
          </p:spPr>
        </p:pic>
      </p:grpSp>
      <p:grpSp>
        <p:nvGrpSpPr>
          <p:cNvPr id="73" name="Group 72"/>
          <p:cNvGrpSpPr/>
          <p:nvPr/>
        </p:nvGrpSpPr>
        <p:grpSpPr>
          <a:xfrm>
            <a:off x="10759110" y="5006025"/>
            <a:ext cx="1341745" cy="1767836"/>
            <a:chOff x="10759108" y="4760202"/>
            <a:chExt cx="1341745" cy="1767836"/>
          </a:xfrm>
        </p:grpSpPr>
        <p:sp>
          <p:nvSpPr>
            <p:cNvPr id="49" name="Rectangle 48"/>
            <p:cNvSpPr/>
            <p:nvPr/>
          </p:nvSpPr>
          <p:spPr>
            <a:xfrm>
              <a:off x="10770691" y="4763790"/>
              <a:ext cx="1318579" cy="1764248"/>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bIns="0" anchor="b"/>
            <a:lstStyle/>
            <a:p>
              <a:pPr algn="ctr"/>
              <a:r>
                <a:rPr lang="en-US" sz="1200" dirty="0" smtClean="0">
                  <a:solidFill>
                    <a:schemeClr val="tx1"/>
                  </a:solidFill>
                  <a:latin typeface="Segoe" pitchFamily="34" charset="0"/>
                  <a:ea typeface="MS PGothic" pitchFamily="34" charset="-128"/>
                </a:rPr>
                <a:t>MULTI-TENANCY</a:t>
              </a:r>
            </a:p>
            <a:p>
              <a:pPr algn="ctr"/>
              <a:endParaRPr lang="en-US" sz="1200" dirty="0" smtClean="0">
                <a:solidFill>
                  <a:schemeClr val="tx1"/>
                </a:solidFill>
                <a:latin typeface="Segoe" pitchFamily="34" charset="0"/>
                <a:ea typeface="MS PGothic" pitchFamily="34" charset="-128"/>
              </a:endParaRPr>
            </a:p>
          </p:txBody>
        </p:sp>
        <p:pic>
          <p:nvPicPr>
            <p:cNvPr id="53" name="Picture 4" descr="\\MAGNUM\Projects\Microsoft\Cloud Power FY12\Design\ICONS_PNG\IIS-MULTI-TENANCY.png"/>
            <p:cNvPicPr>
              <a:picLocks noChangeAspect="1" noChangeArrowheads="1"/>
            </p:cNvPicPr>
            <p:nvPr/>
          </p:nvPicPr>
          <p:blipFill>
            <a:blip r:embed="rId7" cstate="print">
              <a:lum bright="100000"/>
            </a:blip>
            <a:srcRect/>
            <a:stretch>
              <a:fillRect/>
            </a:stretch>
          </p:blipFill>
          <p:spPr bwMode="auto">
            <a:xfrm>
              <a:off x="10759108" y="4760202"/>
              <a:ext cx="1341745" cy="1341745"/>
            </a:xfrm>
            <a:prstGeom prst="rect">
              <a:avLst/>
            </a:prstGeom>
            <a:noFill/>
          </p:spPr>
        </p:pic>
      </p:grpSp>
      <p:grpSp>
        <p:nvGrpSpPr>
          <p:cNvPr id="74" name="Group 73"/>
          <p:cNvGrpSpPr/>
          <p:nvPr/>
        </p:nvGrpSpPr>
        <p:grpSpPr>
          <a:xfrm>
            <a:off x="351847" y="5009613"/>
            <a:ext cx="1318579" cy="1764248"/>
            <a:chOff x="351847" y="4792662"/>
            <a:chExt cx="1318579" cy="1764248"/>
          </a:xfrm>
        </p:grpSpPr>
        <p:sp>
          <p:nvSpPr>
            <p:cNvPr id="51" name="Rectangle 50"/>
            <p:cNvSpPr/>
            <p:nvPr/>
          </p:nvSpPr>
          <p:spPr>
            <a:xfrm>
              <a:off x="351847" y="4792662"/>
              <a:ext cx="1318579" cy="1764248"/>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bIns="0" anchor="b"/>
            <a:lstStyle/>
            <a:p>
              <a:pPr algn="ctr"/>
              <a:r>
                <a:rPr lang="en-US" sz="1200" dirty="0" smtClean="0">
                  <a:solidFill>
                    <a:schemeClr val="tx1"/>
                  </a:solidFill>
                  <a:latin typeface="Segoe" pitchFamily="34" charset="0"/>
                  <a:ea typeface="MS PGothic" pitchFamily="34" charset="-128"/>
                </a:rPr>
                <a:t>SHARED HOSTING</a:t>
              </a:r>
            </a:p>
            <a:p>
              <a:pPr algn="ctr"/>
              <a:endParaRPr lang="en-US" sz="1200" dirty="0" smtClean="0">
                <a:solidFill>
                  <a:schemeClr val="tx1"/>
                </a:solidFill>
                <a:latin typeface="Segoe" pitchFamily="34" charset="0"/>
                <a:ea typeface="MS PGothic" pitchFamily="34" charset="-128"/>
              </a:endParaRPr>
            </a:p>
          </p:txBody>
        </p:sp>
        <p:pic>
          <p:nvPicPr>
            <p:cNvPr id="54" name="Picture 5" descr="\\MAGNUM\Projects\Microsoft\Cloud Power FY12\Design\ICONS_PNG\Multi_tenancy.png"/>
            <p:cNvPicPr>
              <a:picLocks noChangeAspect="1" noChangeArrowheads="1"/>
            </p:cNvPicPr>
            <p:nvPr/>
          </p:nvPicPr>
          <p:blipFill>
            <a:blip r:embed="rId8" cstate="print">
              <a:lum bright="100000"/>
            </a:blip>
            <a:srcRect/>
            <a:stretch>
              <a:fillRect/>
            </a:stretch>
          </p:blipFill>
          <p:spPr bwMode="auto">
            <a:xfrm>
              <a:off x="428174" y="4898253"/>
              <a:ext cx="1165924" cy="1165924"/>
            </a:xfrm>
            <a:prstGeom prst="rect">
              <a:avLst/>
            </a:prstGeom>
            <a:noFill/>
          </p:spPr>
        </p:pic>
      </p:grpSp>
      <p:grpSp>
        <p:nvGrpSpPr>
          <p:cNvPr id="60" name="Group 59"/>
          <p:cNvGrpSpPr/>
          <p:nvPr/>
        </p:nvGrpSpPr>
        <p:grpSpPr>
          <a:xfrm>
            <a:off x="6289560" y="2114014"/>
            <a:ext cx="1318579" cy="1764248"/>
            <a:chOff x="5559396" y="1877602"/>
            <a:chExt cx="1318579" cy="1764248"/>
          </a:xfrm>
        </p:grpSpPr>
        <p:sp>
          <p:nvSpPr>
            <p:cNvPr id="55" name="Rectangle 54"/>
            <p:cNvSpPr/>
            <p:nvPr/>
          </p:nvSpPr>
          <p:spPr>
            <a:xfrm>
              <a:off x="5559396" y="1877602"/>
              <a:ext cx="1318579" cy="1764248"/>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bIns="0" anchor="b"/>
            <a:lstStyle/>
            <a:p>
              <a:pPr algn="ctr"/>
              <a:r>
                <a:rPr lang="en-US" sz="1200" dirty="0" smtClean="0">
                  <a:solidFill>
                    <a:schemeClr val="tx1"/>
                  </a:solidFill>
                  <a:latin typeface="Segoe" pitchFamily="34" charset="0"/>
                  <a:ea typeface="MS PGothic" pitchFamily="34" charset="-128"/>
                </a:rPr>
                <a:t>SECURE</a:t>
              </a:r>
            </a:p>
            <a:p>
              <a:pPr algn="ctr"/>
              <a:endParaRPr lang="en-US" sz="1200" dirty="0" smtClean="0">
                <a:solidFill>
                  <a:schemeClr val="tx1"/>
                </a:solidFill>
                <a:latin typeface="Segoe" pitchFamily="34" charset="0"/>
                <a:ea typeface="MS PGothic" pitchFamily="34" charset="-128"/>
              </a:endParaRPr>
            </a:p>
          </p:txBody>
        </p:sp>
        <p:pic>
          <p:nvPicPr>
            <p:cNvPr id="57" name="Picture 7" descr="\\MAGNUM\Projects\Microsoft\Cloud Power FY12\Design\ICONS_PNG\Secure.png"/>
            <p:cNvPicPr>
              <a:picLocks noChangeAspect="1" noChangeArrowheads="1"/>
            </p:cNvPicPr>
            <p:nvPr/>
          </p:nvPicPr>
          <p:blipFill rotWithShape="1">
            <a:blip r:embed="rId9" cstate="print">
              <a:lum bright="100000"/>
            </a:blip>
            <a:srcRect l="18278" t="11204" r="18342" b="9570"/>
            <a:stretch/>
          </p:blipFill>
          <p:spPr bwMode="auto">
            <a:xfrm>
              <a:off x="5761485" y="2049461"/>
              <a:ext cx="914400" cy="1143001"/>
            </a:xfrm>
            <a:prstGeom prst="rect">
              <a:avLst/>
            </a:prstGeom>
            <a:noFill/>
          </p:spPr>
        </p:pic>
      </p:grpSp>
      <p:grpSp>
        <p:nvGrpSpPr>
          <p:cNvPr id="70" name="Group 69"/>
          <p:cNvGrpSpPr/>
          <p:nvPr/>
        </p:nvGrpSpPr>
        <p:grpSpPr>
          <a:xfrm>
            <a:off x="6287328" y="5009613"/>
            <a:ext cx="1318579" cy="1764248"/>
            <a:chOff x="5559396" y="1877602"/>
            <a:chExt cx="1318579" cy="1764248"/>
          </a:xfrm>
        </p:grpSpPr>
        <p:sp>
          <p:nvSpPr>
            <p:cNvPr id="71" name="Rectangle 70"/>
            <p:cNvSpPr/>
            <p:nvPr/>
          </p:nvSpPr>
          <p:spPr>
            <a:xfrm>
              <a:off x="5559396" y="1877602"/>
              <a:ext cx="1318579" cy="1764248"/>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bIns="0" anchor="b"/>
            <a:lstStyle/>
            <a:p>
              <a:pPr algn="ctr"/>
              <a:r>
                <a:rPr lang="en-US" sz="1200" dirty="0" smtClean="0">
                  <a:solidFill>
                    <a:schemeClr val="tx1"/>
                  </a:solidFill>
                  <a:latin typeface="Segoe" pitchFamily="34" charset="0"/>
                  <a:ea typeface="MS PGothic" pitchFamily="34" charset="-128"/>
                </a:rPr>
                <a:t>SECURE</a:t>
              </a:r>
            </a:p>
            <a:p>
              <a:pPr algn="ctr"/>
              <a:endParaRPr lang="en-US" sz="1200" dirty="0" smtClean="0">
                <a:solidFill>
                  <a:schemeClr val="tx1"/>
                </a:solidFill>
                <a:latin typeface="Segoe" pitchFamily="34" charset="0"/>
                <a:ea typeface="MS PGothic" pitchFamily="34" charset="-128"/>
              </a:endParaRPr>
            </a:p>
          </p:txBody>
        </p:sp>
        <p:pic>
          <p:nvPicPr>
            <p:cNvPr id="72" name="Picture 7" descr="\\MAGNUM\Projects\Microsoft\Cloud Power FY12\Design\ICONS_PNG\Secure.png"/>
            <p:cNvPicPr>
              <a:picLocks noChangeAspect="1" noChangeArrowheads="1"/>
            </p:cNvPicPr>
            <p:nvPr/>
          </p:nvPicPr>
          <p:blipFill rotWithShape="1">
            <a:blip r:embed="rId9" cstate="print">
              <a:lum bright="100000"/>
            </a:blip>
            <a:srcRect l="18278" t="11204" r="18342" b="9570"/>
            <a:stretch/>
          </p:blipFill>
          <p:spPr bwMode="auto">
            <a:xfrm>
              <a:off x="5761485" y="2049461"/>
              <a:ext cx="914400" cy="1143001"/>
            </a:xfrm>
            <a:prstGeom prst="rect">
              <a:avLst/>
            </a:prstGeom>
            <a:noFill/>
          </p:spPr>
        </p:pic>
      </p:grpSp>
    </p:spTree>
    <p:extLst>
      <p:ext uri="{BB962C8B-B14F-4D97-AF65-F5344CB8AC3E}">
        <p14:creationId xmlns:p14="http://schemas.microsoft.com/office/powerpoint/2010/main" val="18584439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58"/>
                                        </p:tgtEl>
                                        <p:attrNameLst>
                                          <p:attrName>style.visibility</p:attrName>
                                        </p:attrNameLst>
                                      </p:cBhvr>
                                      <p:to>
                                        <p:strVal val="visible"/>
                                      </p:to>
                                    </p:set>
                                    <p:animEffect transition="in" filter="fade">
                                      <p:cBhvr>
                                        <p:cTn id="10" dur="500"/>
                                        <p:tgtEl>
                                          <p:spTgt spid="58"/>
                                        </p:tgtEl>
                                      </p:cBhvr>
                                    </p:animEffect>
                                  </p:childTnLst>
                                </p:cTn>
                              </p:par>
                              <p:par>
                                <p:cTn id="11" presetID="10" presetClass="entr" presetSubtype="0" fill="hold" nodeType="withEffect">
                                  <p:stCondLst>
                                    <p:cond delay="0"/>
                                  </p:stCondLst>
                                  <p:childTnLst>
                                    <p:set>
                                      <p:cBhvr>
                                        <p:cTn id="12" dur="1" fill="hold">
                                          <p:stCondLst>
                                            <p:cond delay="0"/>
                                          </p:stCondLst>
                                        </p:cTn>
                                        <p:tgtEl>
                                          <p:spTgt spid="59"/>
                                        </p:tgtEl>
                                        <p:attrNameLst>
                                          <p:attrName>style.visibility</p:attrName>
                                        </p:attrNameLst>
                                      </p:cBhvr>
                                      <p:to>
                                        <p:strVal val="visible"/>
                                      </p:to>
                                    </p:set>
                                    <p:animEffect transition="in" filter="fade">
                                      <p:cBhvr>
                                        <p:cTn id="13" dur="500"/>
                                        <p:tgtEl>
                                          <p:spTgt spid="59"/>
                                        </p:tgtEl>
                                      </p:cBhvr>
                                    </p:animEffect>
                                  </p:childTnLst>
                                </p:cTn>
                              </p:par>
                              <p:par>
                                <p:cTn id="14" presetID="10" presetClass="entr" presetSubtype="0" fill="hold" nodeType="withEffect">
                                  <p:stCondLst>
                                    <p:cond delay="0"/>
                                  </p:stCondLst>
                                  <p:childTnLst>
                                    <p:set>
                                      <p:cBhvr>
                                        <p:cTn id="15" dur="1" fill="hold">
                                          <p:stCondLst>
                                            <p:cond delay="0"/>
                                          </p:stCondLst>
                                        </p:cTn>
                                        <p:tgtEl>
                                          <p:spTgt spid="62"/>
                                        </p:tgtEl>
                                        <p:attrNameLst>
                                          <p:attrName>style.visibility</p:attrName>
                                        </p:attrNameLst>
                                      </p:cBhvr>
                                      <p:to>
                                        <p:strVal val="visible"/>
                                      </p:to>
                                    </p:set>
                                    <p:animEffect transition="in" filter="fade">
                                      <p:cBhvr>
                                        <p:cTn id="16" dur="500"/>
                                        <p:tgtEl>
                                          <p:spTgt spid="62"/>
                                        </p:tgtEl>
                                      </p:cBhvr>
                                    </p:animEffect>
                                  </p:childTnLst>
                                </p:cTn>
                              </p:par>
                              <p:par>
                                <p:cTn id="17" presetID="10" presetClass="entr" presetSubtype="0" fill="hold" nodeType="withEffect">
                                  <p:stCondLst>
                                    <p:cond delay="0"/>
                                  </p:stCondLst>
                                  <p:childTnLst>
                                    <p:set>
                                      <p:cBhvr>
                                        <p:cTn id="18" dur="1" fill="hold">
                                          <p:stCondLst>
                                            <p:cond delay="0"/>
                                          </p:stCondLst>
                                        </p:cTn>
                                        <p:tgtEl>
                                          <p:spTgt spid="61"/>
                                        </p:tgtEl>
                                        <p:attrNameLst>
                                          <p:attrName>style.visibility</p:attrName>
                                        </p:attrNameLst>
                                      </p:cBhvr>
                                      <p:to>
                                        <p:strVal val="visible"/>
                                      </p:to>
                                    </p:set>
                                    <p:animEffect transition="in" filter="fade">
                                      <p:cBhvr>
                                        <p:cTn id="19" dur="500"/>
                                        <p:tgtEl>
                                          <p:spTgt spid="61"/>
                                        </p:tgtEl>
                                      </p:cBhvr>
                                    </p:animEffect>
                                  </p:childTnLst>
                                </p:cTn>
                              </p:par>
                              <p:par>
                                <p:cTn id="20" presetID="10" presetClass="entr" presetSubtype="0" fill="hold"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par>
                                <p:cTn id="23" presetID="10" presetClass="entr" presetSubtype="0" fill="hold" nodeType="withEffect">
                                  <p:stCondLst>
                                    <p:cond delay="0"/>
                                  </p:stCondLst>
                                  <p:childTnLst>
                                    <p:set>
                                      <p:cBhvr>
                                        <p:cTn id="24" dur="1" fill="hold">
                                          <p:stCondLst>
                                            <p:cond delay="0"/>
                                          </p:stCondLst>
                                        </p:cTn>
                                        <p:tgtEl>
                                          <p:spTgt spid="60"/>
                                        </p:tgtEl>
                                        <p:attrNameLst>
                                          <p:attrName>style.visibility</p:attrName>
                                        </p:attrNameLst>
                                      </p:cBhvr>
                                      <p:to>
                                        <p:strVal val="visible"/>
                                      </p:to>
                                    </p:set>
                                    <p:animEffect transition="in" filter="fade">
                                      <p:cBhvr>
                                        <p:cTn id="25" dur="500"/>
                                        <p:tgtEl>
                                          <p:spTgt spid="6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8"/>
                                        </p:tgtEl>
                                        <p:attrNameLst>
                                          <p:attrName>style.visibility</p:attrName>
                                        </p:attrNameLst>
                                      </p:cBhvr>
                                      <p:to>
                                        <p:strVal val="visible"/>
                                      </p:to>
                                    </p:set>
                                    <p:animEffect transition="in" filter="fade">
                                      <p:cBhvr>
                                        <p:cTn id="30" dur="500"/>
                                        <p:tgtEl>
                                          <p:spTgt spid="38"/>
                                        </p:tgtEl>
                                      </p:cBhvr>
                                    </p:animEffect>
                                  </p:childTnLst>
                                </p:cTn>
                              </p:par>
                              <p:par>
                                <p:cTn id="31" presetID="10" presetClass="entr" presetSubtype="0" fill="hold" nodeType="withEffect">
                                  <p:stCondLst>
                                    <p:cond delay="0"/>
                                  </p:stCondLst>
                                  <p:childTnLst>
                                    <p:set>
                                      <p:cBhvr>
                                        <p:cTn id="32" dur="1" fill="hold">
                                          <p:stCondLst>
                                            <p:cond delay="0"/>
                                          </p:stCondLst>
                                        </p:cTn>
                                        <p:tgtEl>
                                          <p:spTgt spid="64"/>
                                        </p:tgtEl>
                                        <p:attrNameLst>
                                          <p:attrName>style.visibility</p:attrName>
                                        </p:attrNameLst>
                                      </p:cBhvr>
                                      <p:to>
                                        <p:strVal val="visible"/>
                                      </p:to>
                                    </p:set>
                                    <p:animEffect transition="in" filter="fade">
                                      <p:cBhvr>
                                        <p:cTn id="33" dur="500"/>
                                        <p:tgtEl>
                                          <p:spTgt spid="64"/>
                                        </p:tgtEl>
                                      </p:cBhvr>
                                    </p:animEffect>
                                  </p:childTnLst>
                                </p:cTn>
                              </p:par>
                              <p:par>
                                <p:cTn id="34" presetID="10" presetClass="entr" presetSubtype="0" fill="hold" nodeType="withEffect">
                                  <p:stCondLst>
                                    <p:cond delay="0"/>
                                  </p:stCondLst>
                                  <p:childTnLst>
                                    <p:set>
                                      <p:cBhvr>
                                        <p:cTn id="35" dur="1" fill="hold">
                                          <p:stCondLst>
                                            <p:cond delay="0"/>
                                          </p:stCondLst>
                                        </p:cTn>
                                        <p:tgtEl>
                                          <p:spTgt spid="65"/>
                                        </p:tgtEl>
                                        <p:attrNameLst>
                                          <p:attrName>style.visibility</p:attrName>
                                        </p:attrNameLst>
                                      </p:cBhvr>
                                      <p:to>
                                        <p:strVal val="visible"/>
                                      </p:to>
                                    </p:set>
                                    <p:animEffect transition="in" filter="fade">
                                      <p:cBhvr>
                                        <p:cTn id="36" dur="500"/>
                                        <p:tgtEl>
                                          <p:spTgt spid="65"/>
                                        </p:tgtEl>
                                      </p:cBhvr>
                                    </p:animEffect>
                                  </p:childTnLst>
                                </p:cTn>
                              </p:par>
                              <p:par>
                                <p:cTn id="37" presetID="10" presetClass="entr" presetSubtype="0" fill="hold" nodeType="withEffect">
                                  <p:stCondLst>
                                    <p:cond delay="0"/>
                                  </p:stCondLst>
                                  <p:childTnLst>
                                    <p:set>
                                      <p:cBhvr>
                                        <p:cTn id="38" dur="1" fill="hold">
                                          <p:stCondLst>
                                            <p:cond delay="0"/>
                                          </p:stCondLst>
                                        </p:cTn>
                                        <p:tgtEl>
                                          <p:spTgt spid="68"/>
                                        </p:tgtEl>
                                        <p:attrNameLst>
                                          <p:attrName>style.visibility</p:attrName>
                                        </p:attrNameLst>
                                      </p:cBhvr>
                                      <p:to>
                                        <p:strVal val="visible"/>
                                      </p:to>
                                    </p:set>
                                    <p:animEffect transition="in" filter="fade">
                                      <p:cBhvr>
                                        <p:cTn id="39" dur="500"/>
                                        <p:tgtEl>
                                          <p:spTgt spid="68"/>
                                        </p:tgtEl>
                                      </p:cBhvr>
                                    </p:animEffect>
                                  </p:childTnLst>
                                </p:cTn>
                              </p:par>
                              <p:par>
                                <p:cTn id="40" presetID="10" presetClass="entr" presetSubtype="0" fill="hold" nodeType="withEffect">
                                  <p:stCondLst>
                                    <p:cond delay="0"/>
                                  </p:stCondLst>
                                  <p:childTnLst>
                                    <p:set>
                                      <p:cBhvr>
                                        <p:cTn id="41" dur="1" fill="hold">
                                          <p:stCondLst>
                                            <p:cond delay="0"/>
                                          </p:stCondLst>
                                        </p:cTn>
                                        <p:tgtEl>
                                          <p:spTgt spid="67"/>
                                        </p:tgtEl>
                                        <p:attrNameLst>
                                          <p:attrName>style.visibility</p:attrName>
                                        </p:attrNameLst>
                                      </p:cBhvr>
                                      <p:to>
                                        <p:strVal val="visible"/>
                                      </p:to>
                                    </p:set>
                                    <p:animEffect transition="in" filter="fade">
                                      <p:cBhvr>
                                        <p:cTn id="42" dur="500"/>
                                        <p:tgtEl>
                                          <p:spTgt spid="67"/>
                                        </p:tgtEl>
                                      </p:cBhvr>
                                    </p:animEffect>
                                  </p:childTnLst>
                                </p:cTn>
                              </p:par>
                              <p:par>
                                <p:cTn id="43" presetID="10" presetClass="entr" presetSubtype="0" fill="hold" nodeType="withEffect">
                                  <p:stCondLst>
                                    <p:cond delay="0"/>
                                  </p:stCondLst>
                                  <p:childTnLst>
                                    <p:set>
                                      <p:cBhvr>
                                        <p:cTn id="44" dur="1" fill="hold">
                                          <p:stCondLst>
                                            <p:cond delay="0"/>
                                          </p:stCondLst>
                                        </p:cTn>
                                        <p:tgtEl>
                                          <p:spTgt spid="66"/>
                                        </p:tgtEl>
                                        <p:attrNameLst>
                                          <p:attrName>style.visibility</p:attrName>
                                        </p:attrNameLst>
                                      </p:cBhvr>
                                      <p:to>
                                        <p:strVal val="visible"/>
                                      </p:to>
                                    </p:set>
                                    <p:animEffect transition="in" filter="fade">
                                      <p:cBhvr>
                                        <p:cTn id="45" dur="500"/>
                                        <p:tgtEl>
                                          <p:spTgt spid="66"/>
                                        </p:tgtEl>
                                      </p:cBhvr>
                                    </p:animEffect>
                                  </p:childTnLst>
                                </p:cTn>
                              </p:par>
                              <p:par>
                                <p:cTn id="46" presetID="10" presetClass="entr" presetSubtype="0" fill="hold" nodeType="withEffect">
                                  <p:stCondLst>
                                    <p:cond delay="0"/>
                                  </p:stCondLst>
                                  <p:childTnLst>
                                    <p:set>
                                      <p:cBhvr>
                                        <p:cTn id="47" dur="1" fill="hold">
                                          <p:stCondLst>
                                            <p:cond delay="0"/>
                                          </p:stCondLst>
                                        </p:cTn>
                                        <p:tgtEl>
                                          <p:spTgt spid="73"/>
                                        </p:tgtEl>
                                        <p:attrNameLst>
                                          <p:attrName>style.visibility</p:attrName>
                                        </p:attrNameLst>
                                      </p:cBhvr>
                                      <p:to>
                                        <p:strVal val="visible"/>
                                      </p:to>
                                    </p:set>
                                    <p:animEffect transition="in" filter="fade">
                                      <p:cBhvr>
                                        <p:cTn id="48" dur="500"/>
                                        <p:tgtEl>
                                          <p:spTgt spid="73"/>
                                        </p:tgtEl>
                                      </p:cBhvr>
                                    </p:animEffect>
                                  </p:childTnLst>
                                </p:cTn>
                              </p:par>
                              <p:par>
                                <p:cTn id="49" presetID="10" presetClass="entr" presetSubtype="0" fill="hold" nodeType="withEffect">
                                  <p:stCondLst>
                                    <p:cond delay="0"/>
                                  </p:stCondLst>
                                  <p:childTnLst>
                                    <p:set>
                                      <p:cBhvr>
                                        <p:cTn id="50" dur="1" fill="hold">
                                          <p:stCondLst>
                                            <p:cond delay="0"/>
                                          </p:stCondLst>
                                        </p:cTn>
                                        <p:tgtEl>
                                          <p:spTgt spid="74"/>
                                        </p:tgtEl>
                                        <p:attrNameLst>
                                          <p:attrName>style.visibility</p:attrName>
                                        </p:attrNameLst>
                                      </p:cBhvr>
                                      <p:to>
                                        <p:strVal val="visible"/>
                                      </p:to>
                                    </p:set>
                                    <p:animEffect transition="in" filter="fade">
                                      <p:cBhvr>
                                        <p:cTn id="51" dur="500"/>
                                        <p:tgtEl>
                                          <p:spTgt spid="74"/>
                                        </p:tgtEl>
                                      </p:cBhvr>
                                    </p:animEffect>
                                  </p:childTnLst>
                                </p:cTn>
                              </p:par>
                              <p:par>
                                <p:cTn id="52" presetID="10" presetClass="entr" presetSubtype="0" fill="hold" nodeType="withEffect">
                                  <p:stCondLst>
                                    <p:cond delay="0"/>
                                  </p:stCondLst>
                                  <p:childTnLst>
                                    <p:set>
                                      <p:cBhvr>
                                        <p:cTn id="53" dur="1" fill="hold">
                                          <p:stCondLst>
                                            <p:cond delay="0"/>
                                          </p:stCondLst>
                                        </p:cTn>
                                        <p:tgtEl>
                                          <p:spTgt spid="70"/>
                                        </p:tgtEl>
                                        <p:attrNameLst>
                                          <p:attrName>style.visibility</p:attrName>
                                        </p:attrNameLst>
                                      </p:cBhvr>
                                      <p:to>
                                        <p:strVal val="visible"/>
                                      </p:to>
                                    </p:set>
                                    <p:animEffect transition="in" filter="fade">
                                      <p:cBhvr>
                                        <p:cTn id="54"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ight Brace 7"/>
          <p:cNvSpPr/>
          <p:nvPr/>
        </p:nvSpPr>
        <p:spPr>
          <a:xfrm>
            <a:off x="8455937" y="1321806"/>
            <a:ext cx="920835" cy="5133315"/>
          </a:xfrm>
          <a:prstGeom prst="rightBrace">
            <a:avLst>
              <a:gd name="adj1" fmla="val 90955"/>
              <a:gd name="adj2" fmla="val 50542"/>
            </a:avLst>
          </a:prstGeom>
          <a:ln w="38100">
            <a:solidFill>
              <a:srgbClr val="FFB900"/>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ectangle 5"/>
          <p:cNvSpPr/>
          <p:nvPr/>
        </p:nvSpPr>
        <p:spPr bwMode="auto">
          <a:xfrm>
            <a:off x="3933421" y="1287462"/>
            <a:ext cx="4572000" cy="5181600"/>
          </a:xfrm>
          <a:prstGeom prst="rect">
            <a:avLst/>
          </a:prstGeom>
          <a:solidFill>
            <a:schemeClr val="accent2"/>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ea typeface="Segoe UI" pitchFamily="34" charset="0"/>
                <a:cs typeface="Segoe UI" pitchFamily="34" charset="0"/>
              </a:rPr>
              <a:t>Container Run-Times</a:t>
            </a:r>
          </a:p>
        </p:txBody>
      </p:sp>
      <p:cxnSp>
        <p:nvCxnSpPr>
          <p:cNvPr id="10" name="Straight Arrow Connector 21"/>
          <p:cNvCxnSpPr>
            <a:stCxn id="29" idx="3"/>
          </p:cNvCxnSpPr>
          <p:nvPr/>
        </p:nvCxnSpPr>
        <p:spPr>
          <a:xfrm flipV="1">
            <a:off x="3026706" y="2830893"/>
            <a:ext cx="1988327" cy="1047369"/>
          </a:xfrm>
          <a:prstGeom prst="straightConnector1">
            <a:avLst/>
          </a:prstGeom>
          <a:ln w="38100">
            <a:solidFill>
              <a:schemeClr val="accent5"/>
            </a:solidFill>
            <a:headEnd type="none"/>
            <a:tailEnd type="triangle"/>
          </a:ln>
        </p:spPr>
        <p:style>
          <a:lnRef idx="2">
            <a:schemeClr val="accent2"/>
          </a:lnRef>
          <a:fillRef idx="0">
            <a:schemeClr val="accent2"/>
          </a:fillRef>
          <a:effectRef idx="1">
            <a:schemeClr val="accent2"/>
          </a:effectRef>
          <a:fontRef idx="minor">
            <a:schemeClr val="tx1"/>
          </a:fontRef>
        </p:style>
      </p:cxnSp>
      <p:cxnSp>
        <p:nvCxnSpPr>
          <p:cNvPr id="47" name="Straight Arrow Connector 23"/>
          <p:cNvCxnSpPr>
            <a:stCxn id="29" idx="3"/>
          </p:cNvCxnSpPr>
          <p:nvPr/>
        </p:nvCxnSpPr>
        <p:spPr>
          <a:xfrm>
            <a:off x="3026706" y="3878262"/>
            <a:ext cx="1994388" cy="1105214"/>
          </a:xfrm>
          <a:prstGeom prst="straightConnector1">
            <a:avLst/>
          </a:prstGeom>
          <a:ln w="38100">
            <a:solidFill>
              <a:schemeClr val="accent5"/>
            </a:solidFill>
            <a:headEnd type="none"/>
            <a:tailEnd type="triangle"/>
          </a:ln>
        </p:spPr>
        <p:style>
          <a:lnRef idx="2">
            <a:schemeClr val="accent2"/>
          </a:lnRef>
          <a:fillRef idx="0">
            <a:schemeClr val="accent2"/>
          </a:fillRef>
          <a:effectRef idx="1">
            <a:schemeClr val="accent2"/>
          </a:effectRef>
          <a:fontRef idx="minor">
            <a:schemeClr val="tx1"/>
          </a:fontRef>
        </p:style>
      </p:cxnSp>
      <p:sp>
        <p:nvSpPr>
          <p:cNvPr id="7" name="Title 6"/>
          <p:cNvSpPr>
            <a:spLocks noGrp="1"/>
          </p:cNvSpPr>
          <p:nvPr>
            <p:ph type="title"/>
          </p:nvPr>
        </p:nvSpPr>
        <p:spPr/>
        <p:txBody>
          <a:bodyPr>
            <a:normAutofit/>
          </a:bodyPr>
          <a:lstStyle/>
          <a:p>
            <a:r>
              <a:rPr lang="en-US" dirty="0" smtClean="0"/>
              <a:t>Modern App Development, Flexible Isolation</a:t>
            </a:r>
            <a:endParaRPr lang="en-US" dirty="0"/>
          </a:p>
        </p:txBody>
      </p:sp>
      <p:sp>
        <p:nvSpPr>
          <p:cNvPr id="58" name="Rectangle 25"/>
          <p:cNvSpPr/>
          <p:nvPr/>
        </p:nvSpPr>
        <p:spPr>
          <a:xfrm>
            <a:off x="5773895" y="753440"/>
            <a:ext cx="1828800" cy="369332"/>
          </a:xfrm>
          <a:prstGeom prst="rect">
            <a:avLst/>
          </a:prstGeom>
        </p:spPr>
        <p:txBody>
          <a:bodyPr wrap="square">
            <a:spAutoFit/>
          </a:bodyPr>
          <a:lstStyle/>
          <a:p>
            <a:pPr algn="ctr"/>
            <a:endParaRPr lang="en-US" dirty="0">
              <a:solidFill>
                <a:schemeClr val="bg1"/>
              </a:solidFill>
              <a:latin typeface="Segoe UI Light" panose="020B0502040204020203" pitchFamily="34" charset="0"/>
              <a:cs typeface="Segoe UI Light" panose="020B0502040204020203" pitchFamily="34" charset="0"/>
            </a:endParaRPr>
          </a:p>
        </p:txBody>
      </p:sp>
      <p:sp>
        <p:nvSpPr>
          <p:cNvPr id="39" name="TextBox 38"/>
          <p:cNvSpPr txBox="1"/>
          <p:nvPr/>
        </p:nvSpPr>
        <p:spPr>
          <a:xfrm>
            <a:off x="1079930" y="3248849"/>
            <a:ext cx="1395254" cy="738664"/>
          </a:xfrm>
          <a:prstGeom prst="rect">
            <a:avLst/>
          </a:prstGeom>
          <a:noFill/>
        </p:spPr>
        <p:txBody>
          <a:bodyPr wrap="none" lIns="182880" tIns="146304" rIns="182880" bIns="146304" rtlCol="0">
            <a:spAutoFit/>
          </a:bodyPr>
          <a:lstStyle/>
          <a:p>
            <a:pPr>
              <a:lnSpc>
                <a:spcPct val="90000"/>
              </a:lnSpc>
            </a:pPr>
            <a:r>
              <a:rPr lang="en-US" sz="1600" dirty="0" smtClean="0">
                <a:gradFill>
                  <a:gsLst>
                    <a:gs pos="2917">
                      <a:schemeClr val="tx1"/>
                    </a:gs>
                    <a:gs pos="30000">
                      <a:schemeClr val="tx1"/>
                    </a:gs>
                  </a:gsLst>
                  <a:lin ang="5400000" scaled="0"/>
                </a:gradFill>
              </a:rPr>
              <a:t>Application</a:t>
            </a:r>
          </a:p>
          <a:p>
            <a:pPr>
              <a:lnSpc>
                <a:spcPct val="90000"/>
              </a:lnSpc>
            </a:pPr>
            <a:r>
              <a:rPr lang="en-US" sz="1600" dirty="0" smtClean="0">
                <a:gradFill>
                  <a:gsLst>
                    <a:gs pos="2917">
                      <a:schemeClr val="tx1"/>
                    </a:gs>
                    <a:gs pos="30000">
                      <a:schemeClr val="tx1"/>
                    </a:gs>
                  </a:gsLst>
                  <a:lin ang="5400000" scaled="0"/>
                </a:gradFill>
              </a:rPr>
              <a:t>Framework</a:t>
            </a:r>
          </a:p>
        </p:txBody>
      </p:sp>
      <p:grpSp>
        <p:nvGrpSpPr>
          <p:cNvPr id="15" name="Group 14"/>
          <p:cNvGrpSpPr/>
          <p:nvPr/>
        </p:nvGrpSpPr>
        <p:grpSpPr>
          <a:xfrm>
            <a:off x="5017410" y="1938192"/>
            <a:ext cx="2404022" cy="1737360"/>
            <a:chOff x="5059355" y="1938192"/>
            <a:chExt cx="2404022" cy="1737360"/>
          </a:xfrm>
        </p:grpSpPr>
        <p:sp>
          <p:nvSpPr>
            <p:cNvPr id="2" name="Rectangle 1"/>
            <p:cNvSpPr/>
            <p:nvPr/>
          </p:nvSpPr>
          <p:spPr bwMode="auto">
            <a:xfrm>
              <a:off x="5059355" y="1938192"/>
              <a:ext cx="2404022" cy="173736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Box 17"/>
            <p:cNvSpPr txBox="1"/>
            <p:nvPr/>
          </p:nvSpPr>
          <p:spPr>
            <a:xfrm>
              <a:off x="5059355" y="1958652"/>
              <a:ext cx="2404022" cy="544765"/>
            </a:xfrm>
            <a:prstGeom prst="rect">
              <a:avLst/>
            </a:prstGeom>
            <a:noFill/>
          </p:spPr>
          <p:txBody>
            <a:bodyPr wrap="square" lIns="182880" tIns="146304" rIns="182880" bIns="146304" rtlCol="0">
              <a:spAutoFit/>
            </a:bodyPr>
            <a:lstStyle/>
            <a:p>
              <a:pPr algn="ctr">
                <a:lnSpc>
                  <a:spcPct val="90000"/>
                </a:lnSpc>
                <a:spcAft>
                  <a:spcPts val="600"/>
                </a:spcAft>
              </a:pPr>
              <a:r>
                <a:rPr lang="en-US" dirty="0" smtClean="0">
                  <a:solidFill>
                    <a:schemeClr val="accent2"/>
                  </a:solidFill>
                </a:rPr>
                <a:t>Hyper-V Container</a:t>
              </a:r>
            </a:p>
          </p:txBody>
        </p:sp>
        <p:pic>
          <p:nvPicPr>
            <p:cNvPr id="44" name="Picture 43"/>
            <p:cNvPicPr>
              <a:picLocks noChangeAspect="1"/>
            </p:cNvPicPr>
            <p:nvPr/>
          </p:nvPicPr>
          <p:blipFill>
            <a:blip r:embed="rId3"/>
            <a:stretch>
              <a:fillRect/>
            </a:stretch>
          </p:blipFill>
          <p:spPr>
            <a:xfrm>
              <a:off x="5346966" y="2478656"/>
              <a:ext cx="1828800" cy="1094806"/>
            </a:xfrm>
            <a:prstGeom prst="rect">
              <a:avLst/>
            </a:prstGeom>
          </p:spPr>
        </p:pic>
      </p:grpSp>
      <p:sp>
        <p:nvSpPr>
          <p:cNvPr id="45" name="Rectangle 44"/>
          <p:cNvSpPr/>
          <p:nvPr/>
        </p:nvSpPr>
        <p:spPr bwMode="auto">
          <a:xfrm>
            <a:off x="5017410" y="4259261"/>
            <a:ext cx="2404022" cy="173736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6" name="Group 15"/>
          <p:cNvGrpSpPr/>
          <p:nvPr/>
        </p:nvGrpSpPr>
        <p:grpSpPr>
          <a:xfrm>
            <a:off x="5035911" y="4335462"/>
            <a:ext cx="2414781" cy="1743873"/>
            <a:chOff x="5035911" y="4335462"/>
            <a:chExt cx="2414781" cy="1743873"/>
          </a:xfrm>
        </p:grpSpPr>
        <p:sp>
          <p:nvSpPr>
            <p:cNvPr id="48" name="TextBox 17"/>
            <p:cNvSpPr txBox="1"/>
            <p:nvPr/>
          </p:nvSpPr>
          <p:spPr>
            <a:xfrm>
              <a:off x="5035911" y="5285271"/>
              <a:ext cx="2414781" cy="794064"/>
            </a:xfrm>
            <a:prstGeom prst="rect">
              <a:avLst/>
            </a:prstGeom>
            <a:noFill/>
          </p:spPr>
          <p:txBody>
            <a:bodyPr wrap="square" lIns="182880" tIns="146304" rIns="182880" bIns="146304" rtlCol="0">
              <a:spAutoFit/>
            </a:bodyPr>
            <a:lstStyle/>
            <a:p>
              <a:pPr algn="ctr">
                <a:lnSpc>
                  <a:spcPct val="90000"/>
                </a:lnSpc>
                <a:spcAft>
                  <a:spcPts val="600"/>
                </a:spcAft>
              </a:pPr>
              <a:r>
                <a:rPr lang="en-US" dirty="0" smtClean="0">
                  <a:solidFill>
                    <a:schemeClr val="accent2"/>
                  </a:solidFill>
                </a:rPr>
                <a:t>Windows Server Container</a:t>
              </a:r>
            </a:p>
          </p:txBody>
        </p:sp>
        <p:pic>
          <p:nvPicPr>
            <p:cNvPr id="43" name="Picture 42"/>
            <p:cNvPicPr>
              <a:picLocks noChangeAspect="1"/>
            </p:cNvPicPr>
            <p:nvPr/>
          </p:nvPicPr>
          <p:blipFill>
            <a:blip r:embed="rId4"/>
            <a:stretch>
              <a:fillRect/>
            </a:stretch>
          </p:blipFill>
          <p:spPr>
            <a:xfrm>
              <a:off x="5323522" y="4335462"/>
              <a:ext cx="1828800" cy="1045654"/>
            </a:xfrm>
            <a:prstGeom prst="rect">
              <a:avLst/>
            </a:prstGeom>
          </p:spPr>
        </p:pic>
      </p:grpSp>
      <p:sp>
        <p:nvSpPr>
          <p:cNvPr id="4" name="TextBox 3"/>
          <p:cNvSpPr txBox="1"/>
          <p:nvPr/>
        </p:nvSpPr>
        <p:spPr>
          <a:xfrm>
            <a:off x="3933421" y="5897876"/>
            <a:ext cx="4572000" cy="572464"/>
          </a:xfrm>
          <a:prstGeom prst="rect">
            <a:avLst/>
          </a:prstGeom>
          <a:noFill/>
        </p:spPr>
        <p:txBody>
          <a:bodyPr wrap="square" lIns="182880" tIns="146304" rIns="182880" bIns="146304" rtlCol="0">
            <a:spAutoFit/>
          </a:bodyPr>
          <a:lstStyle/>
          <a:p>
            <a:pPr algn="ctr">
              <a:lnSpc>
                <a:spcPct val="90000"/>
              </a:lnSpc>
              <a:spcAft>
                <a:spcPts val="600"/>
              </a:spcAft>
            </a:pPr>
            <a:r>
              <a:rPr lang="en-US" sz="2000" dirty="0" smtClean="0">
                <a:gradFill>
                  <a:gsLst>
                    <a:gs pos="2917">
                      <a:schemeClr val="tx1"/>
                    </a:gs>
                    <a:gs pos="30000">
                      <a:schemeClr val="tx1"/>
                    </a:gs>
                  </a:gsLst>
                  <a:lin ang="5400000" scaled="0"/>
                </a:gradFill>
                <a:latin typeface="+mj-lt"/>
              </a:rPr>
              <a:t>Write once, deploy anywhere</a:t>
            </a:r>
          </a:p>
        </p:txBody>
      </p:sp>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27422" y="3559070"/>
            <a:ext cx="2983998" cy="762002"/>
          </a:xfrm>
          <a:prstGeom prst="rect">
            <a:avLst/>
          </a:prstGeom>
        </p:spPr>
      </p:pic>
      <p:grpSp>
        <p:nvGrpSpPr>
          <p:cNvPr id="9" name="Group 8"/>
          <p:cNvGrpSpPr/>
          <p:nvPr/>
        </p:nvGrpSpPr>
        <p:grpSpPr>
          <a:xfrm>
            <a:off x="9376771" y="1287462"/>
            <a:ext cx="2514600" cy="5181600"/>
            <a:chOff x="9376771" y="1287462"/>
            <a:chExt cx="2514600" cy="5181600"/>
          </a:xfrm>
          <a:solidFill>
            <a:schemeClr val="bg2">
              <a:lumMod val="75000"/>
            </a:schemeClr>
          </a:solidFill>
        </p:grpSpPr>
        <p:sp>
          <p:nvSpPr>
            <p:cNvPr id="81" name="Rounded Rectangle 1"/>
            <p:cNvSpPr/>
            <p:nvPr/>
          </p:nvSpPr>
          <p:spPr bwMode="auto">
            <a:xfrm>
              <a:off x="9376771" y="1287462"/>
              <a:ext cx="2514600" cy="5181600"/>
            </a:xfrm>
            <a:prstGeom prst="roundRect">
              <a:avLst>
                <a:gd name="adj" fmla="val 0"/>
              </a:avLst>
            </a:prstGeom>
            <a:grp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91440" numCol="1" spcCol="0" rtlCol="0" fromWordArt="0" anchor="b" anchorCtr="0" forceAA="0" compatLnSpc="1">
              <a:prstTxWarp prst="textNoShape">
                <a:avLst/>
              </a:prstTxWarp>
              <a:noAutofit/>
            </a:bodyPr>
            <a:lstStyle/>
            <a:p>
              <a:pPr algn="ctr">
                <a:lnSpc>
                  <a:spcPct val="90000"/>
                </a:lnSpc>
                <a:spcAft>
                  <a:spcPts val="600"/>
                </a:spcAft>
              </a:pPr>
              <a:r>
                <a:rPr lang="en-US" dirty="0" smtClean="0">
                  <a:solidFill>
                    <a:schemeClr val="accent2"/>
                  </a:solidFill>
                </a:rPr>
                <a:t>Container Management</a:t>
              </a:r>
              <a:endParaRPr lang="en-US" dirty="0">
                <a:solidFill>
                  <a:schemeClr val="accent2"/>
                </a:solidFill>
              </a:endParaRPr>
            </a:p>
          </p:txBody>
        </p:sp>
        <p:grpSp>
          <p:nvGrpSpPr>
            <p:cNvPr id="61" name="Group 29"/>
            <p:cNvGrpSpPr/>
            <p:nvPr/>
          </p:nvGrpSpPr>
          <p:grpSpPr>
            <a:xfrm>
              <a:off x="9719671" y="2915667"/>
              <a:ext cx="1828800" cy="1371600"/>
              <a:chOff x="4092204" y="824804"/>
              <a:chExt cx="1828800" cy="1371600"/>
            </a:xfrm>
            <a:grpFill/>
          </p:grpSpPr>
          <p:sp>
            <p:nvSpPr>
              <p:cNvPr id="68" name="Rectangle 67"/>
              <p:cNvSpPr/>
              <p:nvPr/>
            </p:nvSpPr>
            <p:spPr>
              <a:xfrm>
                <a:off x="4092204" y="824804"/>
                <a:ext cx="1828800" cy="1371600"/>
              </a:xfrm>
              <a:prstGeom prst="rect">
                <a:avLst/>
              </a:prstGeom>
              <a:grpFill/>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lang="en-US"/>
                  <a:t>PowerShell</a:t>
                </a:r>
              </a:p>
            </p:txBody>
          </p:sp>
          <p:pic>
            <p:nvPicPr>
              <p:cNvPr id="69" name="Picture 6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64568" y="1242108"/>
                <a:ext cx="884073" cy="884073"/>
              </a:xfrm>
              <a:prstGeom prst="rect">
                <a:avLst/>
              </a:prstGeom>
              <a:grpFill/>
            </p:spPr>
          </p:pic>
        </p:grpSp>
        <p:grpSp>
          <p:nvGrpSpPr>
            <p:cNvPr id="62" name="Group 30"/>
            <p:cNvGrpSpPr/>
            <p:nvPr/>
          </p:nvGrpSpPr>
          <p:grpSpPr>
            <a:xfrm>
              <a:off x="9719671" y="4372041"/>
              <a:ext cx="1828800" cy="1388456"/>
              <a:chOff x="8354162" y="845633"/>
              <a:chExt cx="1828800" cy="1388456"/>
            </a:xfrm>
            <a:grpFill/>
          </p:grpSpPr>
          <p:pic>
            <p:nvPicPr>
              <p:cNvPr id="67" name="Picture 2" descr="C:\Users\mitchellg\Desktop\Automated_2.png"/>
              <p:cNvPicPr>
                <a:picLocks noChangeAspect="1" noChangeArrowheads="1"/>
              </p:cNvPicPr>
              <p:nvPr/>
            </p:nvPicPr>
            <p:blipFill>
              <a:blip r:embed="rId7" cstate="print">
                <a:lum bright="100000"/>
              </a:blip>
              <a:srcRect/>
              <a:stretch>
                <a:fillRect/>
              </a:stretch>
            </p:blipFill>
            <p:spPr bwMode="auto">
              <a:xfrm>
                <a:off x="8662935" y="1022834"/>
                <a:ext cx="1211255" cy="1211255"/>
              </a:xfrm>
              <a:prstGeom prst="rect">
                <a:avLst/>
              </a:prstGeom>
              <a:grpFill/>
            </p:spPr>
          </p:pic>
          <p:sp>
            <p:nvSpPr>
              <p:cNvPr id="66" name="Rectangle 65"/>
              <p:cNvSpPr/>
              <p:nvPr/>
            </p:nvSpPr>
            <p:spPr>
              <a:xfrm>
                <a:off x="8354162" y="845633"/>
                <a:ext cx="1828800" cy="1371600"/>
              </a:xfrm>
              <a:prstGeom prst="rect">
                <a:avLst/>
              </a:prstGeom>
              <a:grpFill/>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lang="en-US"/>
                  <a:t>Others</a:t>
                </a:r>
              </a:p>
            </p:txBody>
          </p:sp>
        </p:grpSp>
        <p:grpSp>
          <p:nvGrpSpPr>
            <p:cNvPr id="63" name="Group 31"/>
            <p:cNvGrpSpPr/>
            <p:nvPr/>
          </p:nvGrpSpPr>
          <p:grpSpPr>
            <a:xfrm>
              <a:off x="9655873" y="1459293"/>
              <a:ext cx="1956396" cy="1371600"/>
              <a:chOff x="6173862" y="845633"/>
              <a:chExt cx="1956396" cy="1371600"/>
            </a:xfrm>
            <a:grpFill/>
          </p:grpSpPr>
          <p:sp>
            <p:nvSpPr>
              <p:cNvPr id="64" name="Rectangle 63"/>
              <p:cNvSpPr/>
              <p:nvPr/>
            </p:nvSpPr>
            <p:spPr>
              <a:xfrm>
                <a:off x="6237660" y="845633"/>
                <a:ext cx="1828800" cy="1371600"/>
              </a:xfrm>
              <a:prstGeom prst="rect">
                <a:avLst/>
              </a:prstGeom>
              <a:grpFill/>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lang="en-US" dirty="0"/>
                  <a:t>Docker</a:t>
                </a:r>
              </a:p>
            </p:txBody>
          </p:sp>
          <p:pic>
            <p:nvPicPr>
              <p:cNvPr id="65" name="Picture 6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173862" y="1291188"/>
                <a:ext cx="1956396" cy="672474"/>
              </a:xfrm>
              <a:prstGeom prst="rect">
                <a:avLst/>
              </a:prstGeom>
              <a:grpFill/>
            </p:spPr>
          </p:pic>
        </p:grpSp>
      </p:grpSp>
      <p:grpSp>
        <p:nvGrpSpPr>
          <p:cNvPr id="17" name="Group 16"/>
          <p:cNvGrpSpPr/>
          <p:nvPr/>
        </p:nvGrpSpPr>
        <p:grpSpPr>
          <a:xfrm>
            <a:off x="512106" y="1287462"/>
            <a:ext cx="2514600" cy="5181600"/>
            <a:chOff x="512106" y="1287462"/>
            <a:chExt cx="2514600" cy="5181600"/>
          </a:xfrm>
          <a:solidFill>
            <a:schemeClr val="bg2">
              <a:lumMod val="75000"/>
            </a:schemeClr>
          </a:solidFill>
        </p:grpSpPr>
        <p:sp>
          <p:nvSpPr>
            <p:cNvPr id="29" name="Rounded Rectangle 10"/>
            <p:cNvSpPr/>
            <p:nvPr/>
          </p:nvSpPr>
          <p:spPr bwMode="auto">
            <a:xfrm>
              <a:off x="512106" y="1287462"/>
              <a:ext cx="2514600" cy="5181600"/>
            </a:xfrm>
            <a:prstGeom prst="roundRect">
              <a:avLst/>
            </a:prstGeom>
            <a:grp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91440" numCol="1" spcCol="0" rtlCol="0" fromWordArt="0" anchor="b" anchorCtr="0" forceAA="0" compatLnSpc="1">
              <a:prstTxWarp prst="textNoShape">
                <a:avLst/>
              </a:prstTxWarp>
              <a:noAutofit/>
            </a:bodyPr>
            <a:lstStyle/>
            <a:p>
              <a:pPr algn="ctr">
                <a:lnSpc>
                  <a:spcPct val="90000"/>
                </a:lnSpc>
                <a:spcAft>
                  <a:spcPts val="600"/>
                </a:spcAft>
              </a:pPr>
              <a:r>
                <a:rPr lang="en-US" sz="1600" dirty="0" smtClean="0">
                  <a:solidFill>
                    <a:schemeClr val="accent2"/>
                  </a:solidFill>
                </a:rPr>
                <a:t>Windows Container Images</a:t>
              </a:r>
              <a:endParaRPr lang="en-US" sz="1600" dirty="0">
                <a:solidFill>
                  <a:schemeClr val="accent2"/>
                </a:solidFill>
              </a:endParaRPr>
            </a:p>
          </p:txBody>
        </p:sp>
        <p:grpSp>
          <p:nvGrpSpPr>
            <p:cNvPr id="13" name="Group 12"/>
            <p:cNvGrpSpPr/>
            <p:nvPr/>
          </p:nvGrpSpPr>
          <p:grpSpPr>
            <a:xfrm>
              <a:off x="855006" y="1713409"/>
              <a:ext cx="1840521" cy="3888159"/>
              <a:chOff x="855006" y="1713409"/>
              <a:chExt cx="1840521" cy="3888159"/>
            </a:xfrm>
            <a:grpFill/>
          </p:grpSpPr>
          <p:grpSp>
            <p:nvGrpSpPr>
              <p:cNvPr id="73" name="Group 72"/>
              <p:cNvGrpSpPr/>
              <p:nvPr/>
            </p:nvGrpSpPr>
            <p:grpSpPr>
              <a:xfrm>
                <a:off x="866727" y="4549242"/>
                <a:ext cx="1828800" cy="1052326"/>
                <a:chOff x="7926521" y="5797736"/>
                <a:chExt cx="1828800" cy="1052326"/>
              </a:xfrm>
              <a:grpFill/>
            </p:grpSpPr>
            <p:pic>
              <p:nvPicPr>
                <p:cNvPr id="74" name="Picture 73"/>
                <p:cNvPicPr>
                  <a:picLocks noChangeAspect="1"/>
                </p:cNvPicPr>
                <p:nvPr/>
              </p:nvPicPr>
              <p:blipFill>
                <a:blip r:embed="rId9"/>
                <a:stretch>
                  <a:fillRect/>
                </a:stretch>
              </p:blipFill>
              <p:spPr>
                <a:xfrm>
                  <a:off x="7926521" y="5797736"/>
                  <a:ext cx="1828800" cy="1052326"/>
                </a:xfrm>
                <a:prstGeom prst="rect">
                  <a:avLst/>
                </a:prstGeom>
                <a:grpFill/>
              </p:spPr>
            </p:pic>
            <p:pic>
              <p:nvPicPr>
                <p:cNvPr id="82" name="Picture 8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000654" y="6126189"/>
                  <a:ext cx="1680535" cy="395420"/>
                </a:xfrm>
                <a:prstGeom prst="rect">
                  <a:avLst/>
                </a:prstGeom>
                <a:grpFill/>
              </p:spPr>
            </p:pic>
          </p:grpSp>
          <p:grpSp>
            <p:nvGrpSpPr>
              <p:cNvPr id="83" name="Group 82"/>
              <p:cNvGrpSpPr/>
              <p:nvPr/>
            </p:nvGrpSpPr>
            <p:grpSpPr>
              <a:xfrm>
                <a:off x="866727" y="3131325"/>
                <a:ext cx="1828800" cy="1052326"/>
                <a:chOff x="7909068" y="4710379"/>
                <a:chExt cx="1828800" cy="1052326"/>
              </a:xfrm>
              <a:grpFill/>
            </p:grpSpPr>
            <p:pic>
              <p:nvPicPr>
                <p:cNvPr id="84" name="Picture 83"/>
                <p:cNvPicPr>
                  <a:picLocks noChangeAspect="1"/>
                </p:cNvPicPr>
                <p:nvPr/>
              </p:nvPicPr>
              <p:blipFill>
                <a:blip r:embed="rId9"/>
                <a:stretch>
                  <a:fillRect/>
                </a:stretch>
              </p:blipFill>
              <p:spPr>
                <a:xfrm>
                  <a:off x="7909068" y="4710379"/>
                  <a:ext cx="1828800" cy="1052326"/>
                </a:xfrm>
                <a:prstGeom prst="rect">
                  <a:avLst/>
                </a:prstGeom>
                <a:grpFill/>
              </p:spPr>
            </p:pic>
            <p:sp>
              <p:nvSpPr>
                <p:cNvPr id="85" name="Rectangle 84"/>
                <p:cNvSpPr/>
                <p:nvPr/>
              </p:nvSpPr>
              <p:spPr>
                <a:xfrm>
                  <a:off x="8005788" y="4913377"/>
                  <a:ext cx="1635360" cy="646331"/>
                </a:xfrm>
                <a:prstGeom prst="rect">
                  <a:avLst/>
                </a:prstGeom>
                <a:grpFill/>
              </p:spPr>
              <p:txBody>
                <a:bodyPr wrap="square">
                  <a:spAutoFit/>
                </a:bodyPr>
                <a:lstStyle/>
                <a:p>
                  <a:pPr algn="ctr">
                    <a:lnSpc>
                      <a:spcPct val="90000"/>
                    </a:lnSpc>
                  </a:pPr>
                  <a:r>
                    <a:rPr lang="en-US" sz="2000" b="1" dirty="0">
                      <a:gradFill>
                        <a:gsLst>
                          <a:gs pos="2917">
                            <a:schemeClr val="tx1"/>
                          </a:gs>
                          <a:gs pos="30000">
                            <a:schemeClr val="tx1"/>
                          </a:gs>
                        </a:gsLst>
                        <a:lin ang="5400000" scaled="0"/>
                      </a:gradFill>
                      <a:latin typeface="+mj-lt"/>
                    </a:rPr>
                    <a:t>Application</a:t>
                  </a:r>
                </a:p>
                <a:p>
                  <a:pPr algn="ctr">
                    <a:lnSpc>
                      <a:spcPct val="90000"/>
                    </a:lnSpc>
                  </a:pPr>
                  <a:r>
                    <a:rPr lang="en-US" sz="2000" b="1" dirty="0">
                      <a:gradFill>
                        <a:gsLst>
                          <a:gs pos="2917">
                            <a:schemeClr val="tx1"/>
                          </a:gs>
                          <a:gs pos="30000">
                            <a:schemeClr val="tx1"/>
                          </a:gs>
                        </a:gsLst>
                        <a:lin ang="5400000" scaled="0"/>
                      </a:gradFill>
                      <a:latin typeface="+mj-lt"/>
                    </a:rPr>
                    <a:t>Framework</a:t>
                  </a:r>
                </a:p>
              </p:txBody>
            </p:sp>
          </p:grpSp>
          <p:grpSp>
            <p:nvGrpSpPr>
              <p:cNvPr id="12" name="Group 11"/>
              <p:cNvGrpSpPr/>
              <p:nvPr/>
            </p:nvGrpSpPr>
            <p:grpSpPr>
              <a:xfrm>
                <a:off x="855006" y="1713409"/>
                <a:ext cx="1828800" cy="1052326"/>
                <a:chOff x="-1427125" y="1981800"/>
                <a:chExt cx="1828800" cy="1052326"/>
              </a:xfrm>
              <a:grpFill/>
            </p:grpSpPr>
            <p:pic>
              <p:nvPicPr>
                <p:cNvPr id="87" name="Picture 86"/>
                <p:cNvPicPr>
                  <a:picLocks noChangeAspect="1"/>
                </p:cNvPicPr>
                <p:nvPr/>
              </p:nvPicPr>
              <p:blipFill>
                <a:blip r:embed="rId9"/>
                <a:stretch>
                  <a:fillRect/>
                </a:stretch>
              </p:blipFill>
              <p:spPr>
                <a:xfrm>
                  <a:off x="-1427125" y="1981800"/>
                  <a:ext cx="1828800" cy="1052326"/>
                </a:xfrm>
                <a:prstGeom prst="rect">
                  <a:avLst/>
                </a:prstGeom>
                <a:grpFill/>
              </p:spPr>
            </p:pic>
            <p:pic>
              <p:nvPicPr>
                <p:cNvPr id="91" name="Picture 90"/>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799289" y="2206773"/>
                  <a:ext cx="566533" cy="605357"/>
                </a:xfrm>
                <a:prstGeom prst="rect">
                  <a:avLst/>
                </a:prstGeom>
                <a:grpFill/>
              </p:spPr>
            </p:pic>
          </p:grpSp>
        </p:grpSp>
      </p:grpSp>
    </p:spTree>
    <p:extLst>
      <p:ext uri="{BB962C8B-B14F-4D97-AF65-F5344CB8AC3E}">
        <p14:creationId xmlns:p14="http://schemas.microsoft.com/office/powerpoint/2010/main" val="22062850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par>
                          <p:cTn id="11" fill="hold">
                            <p:stCondLst>
                              <p:cond delay="500"/>
                            </p:stCondLst>
                            <p:childTnLst>
                              <p:par>
                                <p:cTn id="12" presetID="22" presetClass="entr" presetSubtype="8" fill="hold" nodeType="afterEffect">
                                  <p:stCondLst>
                                    <p:cond delay="500"/>
                                  </p:stCondLst>
                                  <p:childTnLst>
                                    <p:set>
                                      <p:cBhvr>
                                        <p:cTn id="13" dur="1" fill="hold">
                                          <p:stCondLst>
                                            <p:cond delay="0"/>
                                          </p:stCondLst>
                                        </p:cTn>
                                        <p:tgtEl>
                                          <p:spTgt spid="10"/>
                                        </p:tgtEl>
                                        <p:attrNameLst>
                                          <p:attrName>style.visibility</p:attrName>
                                        </p:attrNameLst>
                                      </p:cBhvr>
                                      <p:to>
                                        <p:strVal val="visible"/>
                                      </p:to>
                                    </p:set>
                                    <p:animEffect transition="in" filter="wipe(left)">
                                      <p:cBhvr>
                                        <p:cTn id="14" dur="1250"/>
                                        <p:tgtEl>
                                          <p:spTgt spid="10"/>
                                        </p:tgtEl>
                                      </p:cBhvr>
                                    </p:animEffect>
                                  </p:childTnLst>
                                </p:cTn>
                              </p:par>
                              <p:par>
                                <p:cTn id="15" presetID="22" presetClass="entr" presetSubtype="8" fill="hold" nodeType="withEffect">
                                  <p:stCondLst>
                                    <p:cond delay="500"/>
                                  </p:stCondLst>
                                  <p:childTnLst>
                                    <p:set>
                                      <p:cBhvr>
                                        <p:cTn id="16" dur="1" fill="hold">
                                          <p:stCondLst>
                                            <p:cond delay="0"/>
                                          </p:stCondLst>
                                        </p:cTn>
                                        <p:tgtEl>
                                          <p:spTgt spid="47"/>
                                        </p:tgtEl>
                                        <p:attrNameLst>
                                          <p:attrName>style.visibility</p:attrName>
                                        </p:attrNameLst>
                                      </p:cBhvr>
                                      <p:to>
                                        <p:strVal val="visible"/>
                                      </p:to>
                                    </p:set>
                                    <p:animEffect transition="in" filter="wipe(left)">
                                      <p:cBhvr>
                                        <p:cTn id="17" dur="1250"/>
                                        <p:tgtEl>
                                          <p:spTgt spid="4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par>
                          <p:cTn id="23" fill="hold">
                            <p:stCondLst>
                              <p:cond delay="500"/>
                            </p:stCondLst>
                            <p:childTnLst>
                              <p:par>
                                <p:cTn id="24" presetID="22" presetClass="entr" presetSubtype="8" fill="hold" grpId="0" nodeType="afterEffect">
                                  <p:stCondLst>
                                    <p:cond delay="500"/>
                                  </p:stCondLst>
                                  <p:childTnLst>
                                    <p:set>
                                      <p:cBhvr>
                                        <p:cTn id="25" dur="1" fill="hold">
                                          <p:stCondLst>
                                            <p:cond delay="0"/>
                                          </p:stCondLst>
                                        </p:cTn>
                                        <p:tgtEl>
                                          <p:spTgt spid="8"/>
                                        </p:tgtEl>
                                        <p:attrNameLst>
                                          <p:attrName>style.visibility</p:attrName>
                                        </p:attrNameLst>
                                      </p:cBhvr>
                                      <p:to>
                                        <p:strVal val="visible"/>
                                      </p:to>
                                    </p:set>
                                    <p:animEffect transition="in" filter="wipe(left)">
                                      <p:cBhvr>
                                        <p:cTn id="26" dur="1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Deploying Containers</a:t>
            </a:r>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9437" y="4046209"/>
            <a:ext cx="2237215" cy="822653"/>
          </a:xfrm>
          <a:prstGeom prst="rect">
            <a:avLst/>
          </a:prstGeom>
        </p:spPr>
      </p:pic>
      <p:pic>
        <p:nvPicPr>
          <p:cNvPr id="12" name="Picture 11"/>
          <p:cNvPicPr>
            <a:picLocks noChangeAspect="1"/>
          </p:cNvPicPr>
          <p:nvPr/>
        </p:nvPicPr>
        <p:blipFill>
          <a:blip r:embed="rId3"/>
          <a:stretch>
            <a:fillRect/>
          </a:stretch>
        </p:blipFill>
        <p:spPr>
          <a:xfrm>
            <a:off x="9158409" y="4046209"/>
            <a:ext cx="1437957" cy="822653"/>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89437" y="4868862"/>
            <a:ext cx="6392946" cy="1870175"/>
          </a:xfrm>
          <a:prstGeom prst="rect">
            <a:avLst/>
          </a:prstGeom>
        </p:spPr>
      </p:pic>
      <p:sp>
        <p:nvSpPr>
          <p:cNvPr id="15" name="Right Arrow 14"/>
          <p:cNvSpPr/>
          <p:nvPr/>
        </p:nvSpPr>
        <p:spPr bwMode="auto">
          <a:xfrm>
            <a:off x="3336472" y="5271785"/>
            <a:ext cx="990600" cy="762000"/>
          </a:xfrm>
          <a:prstGeom prst="rightArrow">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6" name="TextBox 15"/>
          <p:cNvSpPr txBox="1"/>
          <p:nvPr/>
        </p:nvSpPr>
        <p:spPr>
          <a:xfrm>
            <a:off x="731837" y="5338853"/>
            <a:ext cx="2692084"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Physical Machine</a:t>
            </a:r>
          </a:p>
        </p:txBody>
      </p:sp>
      <p:sp>
        <p:nvSpPr>
          <p:cNvPr id="17" name="Right Arrow 16"/>
          <p:cNvSpPr/>
          <p:nvPr/>
        </p:nvSpPr>
        <p:spPr bwMode="auto">
          <a:xfrm>
            <a:off x="3336472" y="4046209"/>
            <a:ext cx="990600" cy="762000"/>
          </a:xfrm>
          <a:prstGeom prst="rightArrow">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8" name="TextBox 17"/>
          <p:cNvSpPr txBox="1"/>
          <p:nvPr/>
        </p:nvSpPr>
        <p:spPr>
          <a:xfrm>
            <a:off x="670004" y="3874781"/>
            <a:ext cx="2824364" cy="1037207"/>
          </a:xfrm>
          <a:prstGeom prst="rect">
            <a:avLst/>
          </a:prstGeom>
          <a:noFill/>
        </p:spPr>
        <p:txBody>
          <a:bodyPr wrap="none" lIns="182880" tIns="146304" rIns="182880" bIns="146304" rtlCol="0">
            <a:spAutoFit/>
          </a:bodyPr>
          <a:lstStyle/>
          <a:p>
            <a:pPr algn="ctr">
              <a:lnSpc>
                <a:spcPct val="90000"/>
              </a:lnSpc>
              <a:spcAft>
                <a:spcPts val="600"/>
              </a:spcAft>
            </a:pPr>
            <a:r>
              <a:rPr lang="en-US" sz="2400" dirty="0" smtClean="0">
                <a:gradFill>
                  <a:gsLst>
                    <a:gs pos="2917">
                      <a:schemeClr val="tx1"/>
                    </a:gs>
                    <a:gs pos="30000">
                      <a:schemeClr val="tx1"/>
                    </a:gs>
                  </a:gsLst>
                  <a:lin ang="5400000" scaled="0"/>
                </a:gradFill>
              </a:rPr>
              <a:t>Hyper-V </a:t>
            </a:r>
          </a:p>
          <a:p>
            <a:pPr algn="ctr">
              <a:lnSpc>
                <a:spcPct val="90000"/>
              </a:lnSpc>
              <a:spcAft>
                <a:spcPts val="600"/>
              </a:spcAft>
            </a:pPr>
            <a:r>
              <a:rPr lang="en-US" sz="2400" dirty="0" smtClean="0">
                <a:gradFill>
                  <a:gsLst>
                    <a:gs pos="2917">
                      <a:schemeClr val="tx1"/>
                    </a:gs>
                    <a:gs pos="30000">
                      <a:schemeClr val="tx1"/>
                    </a:gs>
                  </a:gsLst>
                  <a:lin ang="5400000" scaled="0"/>
                </a:gradFill>
              </a:rPr>
              <a:t>Virtual Machine(s)</a:t>
            </a:r>
          </a:p>
        </p:txBody>
      </p:sp>
      <p:sp>
        <p:nvSpPr>
          <p:cNvPr id="19" name="Right Arrow 18"/>
          <p:cNvSpPr/>
          <p:nvPr/>
        </p:nvSpPr>
        <p:spPr bwMode="auto">
          <a:xfrm rot="5400000">
            <a:off x="7315781" y="3174349"/>
            <a:ext cx="990600" cy="762000"/>
          </a:xfrm>
          <a:prstGeom prst="rightArrow">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0" name="TextBox 19"/>
          <p:cNvSpPr txBox="1"/>
          <p:nvPr/>
        </p:nvSpPr>
        <p:spPr>
          <a:xfrm>
            <a:off x="6805677" y="2175242"/>
            <a:ext cx="2010808" cy="1037207"/>
          </a:xfrm>
          <a:prstGeom prst="rect">
            <a:avLst/>
          </a:prstGeom>
          <a:noFill/>
        </p:spPr>
        <p:txBody>
          <a:bodyPr wrap="none" lIns="182880" tIns="146304" rIns="182880" bIns="146304" rtlCol="0">
            <a:spAutoFit/>
          </a:bodyPr>
          <a:lstStyle/>
          <a:p>
            <a:pPr algn="ctr">
              <a:lnSpc>
                <a:spcPct val="90000"/>
              </a:lnSpc>
              <a:spcAft>
                <a:spcPts val="600"/>
              </a:spcAft>
            </a:pPr>
            <a:r>
              <a:rPr lang="en-US" sz="2400" dirty="0" smtClean="0">
                <a:gradFill>
                  <a:gsLst>
                    <a:gs pos="2917">
                      <a:schemeClr val="tx1"/>
                    </a:gs>
                    <a:gs pos="30000">
                      <a:schemeClr val="tx1"/>
                    </a:gs>
                  </a:gsLst>
                  <a:lin ang="5400000" scaled="0"/>
                </a:gradFill>
              </a:rPr>
              <a:t>Hyper-V</a:t>
            </a:r>
          </a:p>
          <a:p>
            <a:pPr algn="ctr">
              <a:lnSpc>
                <a:spcPct val="90000"/>
              </a:lnSpc>
              <a:spcAft>
                <a:spcPts val="600"/>
              </a:spcAft>
            </a:pPr>
            <a:r>
              <a:rPr lang="en-US" sz="2400" dirty="0" smtClean="0">
                <a:gradFill>
                  <a:gsLst>
                    <a:gs pos="2917">
                      <a:schemeClr val="tx1"/>
                    </a:gs>
                    <a:gs pos="30000">
                      <a:schemeClr val="tx1"/>
                    </a:gs>
                  </a:gsLst>
                  <a:lin ang="5400000" scaled="0"/>
                </a:gradFill>
              </a:rPr>
              <a:t>Container(s)</a:t>
            </a:r>
          </a:p>
        </p:txBody>
      </p:sp>
      <p:sp>
        <p:nvSpPr>
          <p:cNvPr id="21" name="Right Arrow 20"/>
          <p:cNvSpPr/>
          <p:nvPr/>
        </p:nvSpPr>
        <p:spPr bwMode="auto">
          <a:xfrm rot="5400000">
            <a:off x="9382087" y="3138832"/>
            <a:ext cx="990600" cy="762000"/>
          </a:xfrm>
          <a:prstGeom prst="rightArrow">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2" name="TextBox 21"/>
          <p:cNvSpPr txBox="1"/>
          <p:nvPr/>
        </p:nvSpPr>
        <p:spPr>
          <a:xfrm>
            <a:off x="8595818" y="2139725"/>
            <a:ext cx="2563138" cy="1037207"/>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Windows Server</a:t>
            </a:r>
          </a:p>
          <a:p>
            <a:pPr algn="ctr">
              <a:lnSpc>
                <a:spcPct val="90000"/>
              </a:lnSpc>
              <a:spcAft>
                <a:spcPts val="600"/>
              </a:spcAft>
            </a:pPr>
            <a:r>
              <a:rPr lang="en-US" sz="2400" dirty="0" smtClean="0">
                <a:gradFill>
                  <a:gsLst>
                    <a:gs pos="2917">
                      <a:schemeClr val="tx1"/>
                    </a:gs>
                    <a:gs pos="30000">
                      <a:schemeClr val="tx1"/>
                    </a:gs>
                  </a:gsLst>
                  <a:lin ang="5400000" scaled="0"/>
                </a:gradFill>
              </a:rPr>
              <a:t>Container(s)</a:t>
            </a:r>
          </a:p>
        </p:txBody>
      </p:sp>
      <p:sp>
        <p:nvSpPr>
          <p:cNvPr id="23" name="Rounded Rectangle 22"/>
          <p:cNvSpPr/>
          <p:nvPr/>
        </p:nvSpPr>
        <p:spPr bwMode="auto">
          <a:xfrm>
            <a:off x="4327072" y="3962236"/>
            <a:ext cx="4253365" cy="967988"/>
          </a:xfrm>
          <a:prstGeom prst="roundRect">
            <a:avLst>
              <a:gd name="adj" fmla="val 3762"/>
            </a:avLst>
          </a:prstGeom>
          <a:noFill/>
          <a:ln w="28575">
            <a:solidFill>
              <a:schemeClr val="accent5"/>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4" name="TextBox 23"/>
          <p:cNvSpPr txBox="1"/>
          <p:nvPr/>
        </p:nvSpPr>
        <p:spPr>
          <a:xfrm>
            <a:off x="1826200" y="3006459"/>
            <a:ext cx="4299575" cy="627864"/>
          </a:xfrm>
          <a:prstGeom prst="rect">
            <a:avLst/>
          </a:prstGeom>
          <a:ln w="28575"/>
        </p:spPr>
        <p:style>
          <a:lnRef idx="2">
            <a:schemeClr val="accent5"/>
          </a:lnRef>
          <a:fillRef idx="1">
            <a:schemeClr val="lt1"/>
          </a:fillRef>
          <a:effectRef idx="0">
            <a:schemeClr val="accent5"/>
          </a:effectRef>
          <a:fontRef idx="minor">
            <a:schemeClr val="dk1"/>
          </a:fontRef>
        </p:style>
        <p:txBody>
          <a:bodyPr wrap="none" lIns="182880" tIns="146304" rIns="182880" bIns="146304" rtlCol="0">
            <a:spAutoFit/>
          </a:bodyPr>
          <a:lstStyle/>
          <a:p>
            <a:pPr>
              <a:lnSpc>
                <a:spcPct val="90000"/>
              </a:lnSpc>
              <a:spcAft>
                <a:spcPts val="600"/>
              </a:spcAft>
            </a:pPr>
            <a:r>
              <a:rPr lang="en-US" sz="2400" dirty="0" smtClean="0">
                <a:solidFill>
                  <a:schemeClr val="accent5"/>
                </a:solidFill>
              </a:rPr>
              <a:t>Requires Hyper-V Hypervisor</a:t>
            </a:r>
          </a:p>
        </p:txBody>
      </p:sp>
      <p:cxnSp>
        <p:nvCxnSpPr>
          <p:cNvPr id="26" name="Straight Connector 25"/>
          <p:cNvCxnSpPr>
            <a:stCxn id="24" idx="2"/>
            <a:endCxn id="23" idx="0"/>
          </p:cNvCxnSpPr>
          <p:nvPr/>
        </p:nvCxnSpPr>
        <p:spPr>
          <a:xfrm>
            <a:off x="3975988" y="3634323"/>
            <a:ext cx="2477767" cy="327913"/>
          </a:xfrm>
          <a:prstGeom prst="line">
            <a:avLst/>
          </a:prstGeom>
          <a:ln w="28575">
            <a:headEnd type="none"/>
            <a:tailEnd type="none"/>
          </a:ln>
        </p:spPr>
        <p:style>
          <a:lnRef idx="1">
            <a:schemeClr val="accent5"/>
          </a:lnRef>
          <a:fillRef idx="0">
            <a:schemeClr val="accent5"/>
          </a:fillRef>
          <a:effectRef idx="0">
            <a:schemeClr val="accent5"/>
          </a:effectRef>
          <a:fontRef idx="minor">
            <a:schemeClr val="tx1"/>
          </a:fontRef>
        </p:style>
      </p:cxnSp>
      <p:pic>
        <p:nvPicPr>
          <p:cNvPr id="25" name="Picture 24"/>
          <p:cNvPicPr>
            <a:picLocks noChangeAspect="1"/>
          </p:cNvPicPr>
          <p:nvPr/>
        </p:nvPicPr>
        <p:blipFill>
          <a:blip r:embed="rId5"/>
          <a:stretch>
            <a:fillRect/>
          </a:stretch>
        </p:blipFill>
        <p:spPr>
          <a:xfrm>
            <a:off x="7125023" y="4045902"/>
            <a:ext cx="1372116" cy="822960"/>
          </a:xfrm>
          <a:prstGeom prst="rect">
            <a:avLst/>
          </a:prstGeom>
        </p:spPr>
      </p:pic>
    </p:spTree>
    <p:extLst>
      <p:ext uri="{BB962C8B-B14F-4D97-AF65-F5344CB8AC3E}">
        <p14:creationId xmlns:p14="http://schemas.microsoft.com/office/powerpoint/2010/main" val="6429909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500"/>
                                        <p:tgtEl>
                                          <p:spTgt spid="2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500"/>
                                        <p:tgtEl>
                                          <p:spTgt spid="21"/>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fade">
                                      <p:cBhvr>
                                        <p:cTn id="35" dur="500"/>
                                        <p:tgtEl>
                                          <p:spTgt spid="22"/>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fade">
                                      <p:cBhvr>
                                        <p:cTn id="40" dur="500"/>
                                        <p:tgtEl>
                                          <p:spTgt spid="24"/>
                                        </p:tgtEl>
                                      </p:cBhvr>
                                    </p:animEffect>
                                  </p:childTnLst>
                                </p:cTn>
                              </p:par>
                              <p:par>
                                <p:cTn id="41" presetID="10" presetClass="entr" presetSubtype="0" fill="hold" nodeType="with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fade">
                                      <p:cBhvr>
                                        <p:cTn id="43" dur="500"/>
                                        <p:tgtEl>
                                          <p:spTgt spid="2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19" grpId="0" animBg="1"/>
      <p:bldP spid="20" grpId="0"/>
      <p:bldP spid="21" grpId="0" animBg="1"/>
      <p:bldP spid="22" grpId="0"/>
      <p:bldP spid="23" grpId="0" animBg="1"/>
      <p:bldP spid="2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Deploying Containers</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9437" y="4046209"/>
            <a:ext cx="2237215" cy="822653"/>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9437" y="4868862"/>
            <a:ext cx="6392946" cy="1870175"/>
          </a:xfrm>
          <a:prstGeom prst="rect">
            <a:avLst/>
          </a:prstGeom>
        </p:spPr>
      </p:pic>
      <p:sp>
        <p:nvSpPr>
          <p:cNvPr id="15" name="Right Arrow 14"/>
          <p:cNvSpPr/>
          <p:nvPr/>
        </p:nvSpPr>
        <p:spPr bwMode="auto">
          <a:xfrm>
            <a:off x="3336472" y="5271785"/>
            <a:ext cx="990600" cy="762000"/>
          </a:xfrm>
          <a:prstGeom prst="rightArrow">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6" name="TextBox 15"/>
          <p:cNvSpPr txBox="1"/>
          <p:nvPr/>
        </p:nvSpPr>
        <p:spPr>
          <a:xfrm>
            <a:off x="731837" y="5338853"/>
            <a:ext cx="2692084"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Physical Machine</a:t>
            </a:r>
          </a:p>
        </p:txBody>
      </p:sp>
      <p:sp>
        <p:nvSpPr>
          <p:cNvPr id="17" name="Right Arrow 16"/>
          <p:cNvSpPr/>
          <p:nvPr/>
        </p:nvSpPr>
        <p:spPr bwMode="auto">
          <a:xfrm>
            <a:off x="3336472" y="4046209"/>
            <a:ext cx="990600" cy="762000"/>
          </a:xfrm>
          <a:prstGeom prst="rightArrow">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8" name="TextBox 17"/>
          <p:cNvSpPr txBox="1"/>
          <p:nvPr/>
        </p:nvSpPr>
        <p:spPr>
          <a:xfrm>
            <a:off x="850428" y="4113277"/>
            <a:ext cx="2638416"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smtClean="0">
                <a:gradFill>
                  <a:gsLst>
                    <a:gs pos="2917">
                      <a:schemeClr val="tx1"/>
                    </a:gs>
                    <a:gs pos="30000">
                      <a:schemeClr val="tx1"/>
                    </a:gs>
                  </a:gsLst>
                  <a:lin ang="5400000" scaled="0"/>
                </a:gradFill>
              </a:rPr>
              <a:t>Virtual Machines</a:t>
            </a:r>
          </a:p>
        </p:txBody>
      </p:sp>
      <p:pic>
        <p:nvPicPr>
          <p:cNvPr id="28" name="Picture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8194" y="4046209"/>
            <a:ext cx="2237215" cy="822653"/>
          </a:xfrm>
          <a:prstGeom prst="rect">
            <a:avLst/>
          </a:prstGeom>
        </p:spPr>
      </p:pic>
      <p:pic>
        <p:nvPicPr>
          <p:cNvPr id="30" name="Picture 29"/>
          <p:cNvPicPr>
            <a:picLocks noChangeAspect="1"/>
          </p:cNvPicPr>
          <p:nvPr/>
        </p:nvPicPr>
        <p:blipFill>
          <a:blip r:embed="rId4"/>
          <a:stretch>
            <a:fillRect/>
          </a:stretch>
        </p:blipFill>
        <p:spPr>
          <a:xfrm>
            <a:off x="7132637" y="3187035"/>
            <a:ext cx="1437957" cy="822653"/>
          </a:xfrm>
          <a:prstGeom prst="rect">
            <a:avLst/>
          </a:prstGeom>
        </p:spPr>
      </p:pic>
      <p:sp>
        <p:nvSpPr>
          <p:cNvPr id="31" name="Right Arrow 30"/>
          <p:cNvSpPr/>
          <p:nvPr/>
        </p:nvSpPr>
        <p:spPr bwMode="auto">
          <a:xfrm rot="5400000">
            <a:off x="5011005" y="2281176"/>
            <a:ext cx="990600" cy="762000"/>
          </a:xfrm>
          <a:prstGeom prst="rightArrow">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2" name="TextBox 31"/>
          <p:cNvSpPr txBox="1"/>
          <p:nvPr/>
        </p:nvSpPr>
        <p:spPr>
          <a:xfrm>
            <a:off x="4500901" y="1282069"/>
            <a:ext cx="2010808" cy="1037207"/>
          </a:xfrm>
          <a:prstGeom prst="rect">
            <a:avLst/>
          </a:prstGeom>
          <a:noFill/>
        </p:spPr>
        <p:txBody>
          <a:bodyPr wrap="none" lIns="182880" tIns="146304" rIns="182880" bIns="146304" rtlCol="0">
            <a:spAutoFit/>
          </a:bodyPr>
          <a:lstStyle/>
          <a:p>
            <a:pPr algn="ctr">
              <a:lnSpc>
                <a:spcPct val="90000"/>
              </a:lnSpc>
              <a:spcAft>
                <a:spcPts val="600"/>
              </a:spcAft>
            </a:pPr>
            <a:r>
              <a:rPr lang="en-US" sz="2400" dirty="0" smtClean="0">
                <a:gradFill>
                  <a:gsLst>
                    <a:gs pos="2917">
                      <a:schemeClr val="tx1"/>
                    </a:gs>
                    <a:gs pos="30000">
                      <a:schemeClr val="tx1"/>
                    </a:gs>
                  </a:gsLst>
                  <a:lin ang="5400000" scaled="0"/>
                </a:gradFill>
              </a:rPr>
              <a:t>Hyper-V</a:t>
            </a:r>
          </a:p>
          <a:p>
            <a:pPr algn="ctr">
              <a:lnSpc>
                <a:spcPct val="90000"/>
              </a:lnSpc>
              <a:spcAft>
                <a:spcPts val="600"/>
              </a:spcAft>
            </a:pPr>
            <a:r>
              <a:rPr lang="en-US" sz="2400" dirty="0" smtClean="0">
                <a:gradFill>
                  <a:gsLst>
                    <a:gs pos="2917">
                      <a:schemeClr val="tx1"/>
                    </a:gs>
                    <a:gs pos="30000">
                      <a:schemeClr val="tx1"/>
                    </a:gs>
                  </a:gsLst>
                  <a:lin ang="5400000" scaled="0"/>
                </a:gradFill>
              </a:rPr>
              <a:t>Container(s)</a:t>
            </a:r>
          </a:p>
        </p:txBody>
      </p:sp>
      <p:sp>
        <p:nvSpPr>
          <p:cNvPr id="33" name="Right Arrow 32"/>
          <p:cNvSpPr/>
          <p:nvPr/>
        </p:nvSpPr>
        <p:spPr bwMode="auto">
          <a:xfrm rot="5400000">
            <a:off x="7385828" y="2295188"/>
            <a:ext cx="990600" cy="762000"/>
          </a:xfrm>
          <a:prstGeom prst="rightArrow">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4" name="TextBox 33"/>
          <p:cNvSpPr txBox="1"/>
          <p:nvPr/>
        </p:nvSpPr>
        <p:spPr>
          <a:xfrm>
            <a:off x="6599559" y="1296081"/>
            <a:ext cx="2563138" cy="1037207"/>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Windows Server</a:t>
            </a:r>
          </a:p>
          <a:p>
            <a:pPr algn="ctr">
              <a:lnSpc>
                <a:spcPct val="90000"/>
              </a:lnSpc>
              <a:spcAft>
                <a:spcPts val="600"/>
              </a:spcAft>
            </a:pPr>
            <a:r>
              <a:rPr lang="en-US" sz="2400" dirty="0" smtClean="0">
                <a:gradFill>
                  <a:gsLst>
                    <a:gs pos="2917">
                      <a:schemeClr val="tx1"/>
                    </a:gs>
                    <a:gs pos="30000">
                      <a:schemeClr val="tx1"/>
                    </a:gs>
                  </a:gsLst>
                  <a:lin ang="5400000" scaled="0"/>
                </a:gradFill>
              </a:rPr>
              <a:t>Container(s)</a:t>
            </a:r>
          </a:p>
        </p:txBody>
      </p:sp>
      <p:sp>
        <p:nvSpPr>
          <p:cNvPr id="35" name="Rounded Rectangle 34"/>
          <p:cNvSpPr/>
          <p:nvPr/>
        </p:nvSpPr>
        <p:spPr bwMode="auto">
          <a:xfrm>
            <a:off x="4721713" y="3110127"/>
            <a:ext cx="1603906" cy="967988"/>
          </a:xfrm>
          <a:prstGeom prst="roundRect">
            <a:avLst>
              <a:gd name="adj" fmla="val 3762"/>
            </a:avLst>
          </a:prstGeom>
          <a:noFill/>
          <a:ln w="28575">
            <a:solidFill>
              <a:schemeClr val="accent5"/>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6" name="TextBox 35"/>
          <p:cNvSpPr txBox="1"/>
          <p:nvPr/>
        </p:nvSpPr>
        <p:spPr>
          <a:xfrm>
            <a:off x="156922" y="2235989"/>
            <a:ext cx="4612256" cy="627864"/>
          </a:xfrm>
          <a:prstGeom prst="rect">
            <a:avLst/>
          </a:prstGeom>
          <a:ln w="28575"/>
        </p:spPr>
        <p:style>
          <a:lnRef idx="2">
            <a:schemeClr val="accent5"/>
          </a:lnRef>
          <a:fillRef idx="1">
            <a:schemeClr val="lt1"/>
          </a:fillRef>
          <a:effectRef idx="0">
            <a:schemeClr val="accent5"/>
          </a:effectRef>
          <a:fontRef idx="minor">
            <a:schemeClr val="dk1"/>
          </a:fontRef>
        </p:style>
        <p:txBody>
          <a:bodyPr wrap="square" lIns="182880" tIns="146304" rIns="182880" bIns="146304" rtlCol="0">
            <a:spAutoFit/>
          </a:bodyPr>
          <a:lstStyle/>
          <a:p>
            <a:pPr>
              <a:lnSpc>
                <a:spcPct val="90000"/>
              </a:lnSpc>
              <a:spcAft>
                <a:spcPts val="600"/>
              </a:spcAft>
            </a:pPr>
            <a:r>
              <a:rPr lang="en-US" sz="2400" dirty="0" smtClean="0">
                <a:solidFill>
                  <a:schemeClr val="accent5"/>
                </a:solidFill>
              </a:rPr>
              <a:t>Requires Hyper-V Hypervisor</a:t>
            </a:r>
          </a:p>
        </p:txBody>
      </p:sp>
      <p:cxnSp>
        <p:nvCxnSpPr>
          <p:cNvPr id="37" name="Straight Connector 36"/>
          <p:cNvCxnSpPr>
            <a:stCxn id="36" idx="2"/>
            <a:endCxn id="35" idx="0"/>
          </p:cNvCxnSpPr>
          <p:nvPr/>
        </p:nvCxnSpPr>
        <p:spPr>
          <a:xfrm>
            <a:off x="2463050" y="2863853"/>
            <a:ext cx="3060616" cy="246274"/>
          </a:xfrm>
          <a:prstGeom prst="line">
            <a:avLst/>
          </a:prstGeom>
          <a:ln w="28575">
            <a:headEnd type="none"/>
            <a:tailEnd type="none"/>
          </a:ln>
        </p:spPr>
        <p:style>
          <a:lnRef idx="1">
            <a:schemeClr val="accent5"/>
          </a:lnRef>
          <a:fillRef idx="0">
            <a:schemeClr val="accent5"/>
          </a:fillRef>
          <a:effectRef idx="0">
            <a:schemeClr val="accent5"/>
          </a:effectRef>
          <a:fontRef idx="minor">
            <a:schemeClr val="tx1"/>
          </a:fontRef>
        </p:style>
      </p:cxnSp>
      <p:pic>
        <p:nvPicPr>
          <p:cNvPr id="19" name="Picture 18"/>
          <p:cNvPicPr>
            <a:picLocks noChangeAspect="1"/>
          </p:cNvPicPr>
          <p:nvPr/>
        </p:nvPicPr>
        <p:blipFill>
          <a:blip r:embed="rId5"/>
          <a:stretch>
            <a:fillRect/>
          </a:stretch>
        </p:blipFill>
        <p:spPr>
          <a:xfrm>
            <a:off x="4837608" y="3200222"/>
            <a:ext cx="1372116" cy="822960"/>
          </a:xfrm>
          <a:prstGeom prst="rect">
            <a:avLst/>
          </a:prstGeom>
        </p:spPr>
      </p:pic>
    </p:spTree>
    <p:extLst>
      <p:ext uri="{BB962C8B-B14F-4D97-AF65-F5344CB8AC3E}">
        <p14:creationId xmlns:p14="http://schemas.microsoft.com/office/powerpoint/2010/main" val="16473180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fade">
                                      <p:cBhvr>
                                        <p:cTn id="10" dur="500"/>
                                        <p:tgtEl>
                                          <p:spTgt spid="3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fade">
                                      <p:cBhvr>
                                        <p:cTn id="13" dur="500"/>
                                        <p:tgtEl>
                                          <p:spTgt spid="3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500"/>
                                        <p:tgtEl>
                                          <p:spTgt spid="3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4"/>
                                        </p:tgtEl>
                                        <p:attrNameLst>
                                          <p:attrName>style.visibility</p:attrName>
                                        </p:attrNameLst>
                                      </p:cBhvr>
                                      <p:to>
                                        <p:strVal val="visible"/>
                                      </p:to>
                                    </p:set>
                                    <p:animEffect transition="in" filter="fade">
                                      <p:cBhvr>
                                        <p:cTn id="24" dur="500"/>
                                        <p:tgtEl>
                                          <p:spTgt spid="34"/>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6"/>
                                        </p:tgtEl>
                                        <p:attrNameLst>
                                          <p:attrName>style.visibility</p:attrName>
                                        </p:attrNameLst>
                                      </p:cBhvr>
                                      <p:to>
                                        <p:strVal val="visible"/>
                                      </p:to>
                                    </p:set>
                                    <p:animEffect transition="in" filter="fade">
                                      <p:cBhvr>
                                        <p:cTn id="29" dur="500"/>
                                        <p:tgtEl>
                                          <p:spTgt spid="36"/>
                                        </p:tgtEl>
                                      </p:cBhvr>
                                    </p:animEffect>
                                  </p:childTnLst>
                                </p:cTn>
                              </p:par>
                              <p:par>
                                <p:cTn id="30" presetID="10" presetClass="entr" presetSubtype="0" fill="hold" nodeType="with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fade">
                                      <p:cBhvr>
                                        <p:cTn id="32" dur="500"/>
                                        <p:tgtEl>
                                          <p:spTgt spid="3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5"/>
                                        </p:tgtEl>
                                        <p:attrNameLst>
                                          <p:attrName>style.visibility</p:attrName>
                                        </p:attrNameLst>
                                      </p:cBhvr>
                                      <p:to>
                                        <p:strVal val="visible"/>
                                      </p:to>
                                    </p:set>
                                    <p:animEffect transition="in" filter="fade">
                                      <p:cBhvr>
                                        <p:cTn id="35"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p:bldP spid="33" grpId="0" animBg="1"/>
      <p:bldP spid="34" grpId="0"/>
      <p:bldP spid="35" grpId="0" animBg="1"/>
      <p:bldP spid="3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5351333" y="4662698"/>
            <a:ext cx="6450227" cy="2103336"/>
            <a:chOff x="3926947" y="4711626"/>
            <a:chExt cx="6450227" cy="2103336"/>
          </a:xfrm>
          <a:solidFill>
            <a:schemeClr val="bg2">
              <a:lumMod val="75000"/>
            </a:schemeClr>
          </a:solidFill>
        </p:grpSpPr>
        <p:sp>
          <p:nvSpPr>
            <p:cNvPr id="4" name="Rectangle 3"/>
            <p:cNvSpPr/>
            <p:nvPr/>
          </p:nvSpPr>
          <p:spPr>
            <a:xfrm>
              <a:off x="3926947" y="4711626"/>
              <a:ext cx="6450227" cy="2011680"/>
            </a:xfrm>
            <a:prstGeom prst="rect">
              <a:avLst/>
            </a:prstGeom>
            <a:grpFill/>
          </p:spPr>
          <p:style>
            <a:lnRef idx="2">
              <a:schemeClr val="accent2"/>
            </a:lnRef>
            <a:fillRef idx="1">
              <a:schemeClr val="lt1"/>
            </a:fillRef>
            <a:effectRef idx="0">
              <a:schemeClr val="accent2"/>
            </a:effectRef>
            <a:fontRef idx="minor">
              <a:schemeClr val="dk1"/>
            </a:fontRef>
          </p:style>
          <p:txBody>
            <a:bodyPr rtlCol="0" anchor="t"/>
            <a:lstStyle/>
            <a:p>
              <a:pPr algn="ctr"/>
              <a:r>
                <a:rPr lang="en-US" sz="2400" dirty="0">
                  <a:solidFill>
                    <a:schemeClr val="tx1"/>
                  </a:solidFill>
                </a:rPr>
                <a:t>Microsoft Cloud</a:t>
              </a:r>
            </a:p>
          </p:txBody>
        </p:sp>
        <p:grpSp>
          <p:nvGrpSpPr>
            <p:cNvPr id="5" name="Group 4"/>
            <p:cNvGrpSpPr/>
            <p:nvPr/>
          </p:nvGrpSpPr>
          <p:grpSpPr>
            <a:xfrm>
              <a:off x="4092204" y="5241588"/>
              <a:ext cx="1828800" cy="1371600"/>
              <a:chOff x="5707409" y="5099960"/>
              <a:chExt cx="1828800" cy="1371600"/>
            </a:xfrm>
            <a:grpFill/>
          </p:grpSpPr>
          <p:sp>
            <p:nvSpPr>
              <p:cNvPr id="16" name="Rectangle 15"/>
              <p:cNvSpPr/>
              <p:nvPr/>
            </p:nvSpPr>
            <p:spPr>
              <a:xfrm>
                <a:off x="5707409" y="5099960"/>
                <a:ext cx="1828800" cy="1371600"/>
              </a:xfrm>
              <a:prstGeom prst="rect">
                <a:avLst/>
              </a:prstGeom>
              <a:grp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33903" y="5469292"/>
                <a:ext cx="1375813" cy="816809"/>
              </a:xfrm>
              <a:prstGeom prst="rect">
                <a:avLst/>
              </a:prstGeom>
              <a:grpFill/>
            </p:spPr>
          </p:pic>
          <p:sp>
            <p:nvSpPr>
              <p:cNvPr id="18" name="Rectangle 17"/>
              <p:cNvSpPr/>
              <p:nvPr/>
            </p:nvSpPr>
            <p:spPr>
              <a:xfrm>
                <a:off x="6239236" y="5099960"/>
                <a:ext cx="765146" cy="369332"/>
              </a:xfrm>
              <a:prstGeom prst="rect">
                <a:avLst/>
              </a:prstGeom>
              <a:grpFill/>
            </p:spPr>
            <p:txBody>
              <a:bodyPr wrap="none">
                <a:spAutoFit/>
              </a:bodyPr>
              <a:lstStyle/>
              <a:p>
                <a:r>
                  <a:rPr lang="en-US" dirty="0"/>
                  <a:t>Azure</a:t>
                </a:r>
              </a:p>
            </p:txBody>
          </p:sp>
        </p:grpSp>
        <p:grpSp>
          <p:nvGrpSpPr>
            <p:cNvPr id="6" name="Group 5"/>
            <p:cNvGrpSpPr/>
            <p:nvPr/>
          </p:nvGrpSpPr>
          <p:grpSpPr>
            <a:xfrm>
              <a:off x="6223183" y="5241588"/>
              <a:ext cx="1828800" cy="1371600"/>
              <a:chOff x="7933589" y="5099960"/>
              <a:chExt cx="1828800" cy="1371600"/>
            </a:xfrm>
            <a:grpFill/>
          </p:grpSpPr>
          <p:sp>
            <p:nvSpPr>
              <p:cNvPr id="11" name="Rectangle 10"/>
              <p:cNvSpPr/>
              <p:nvPr/>
            </p:nvSpPr>
            <p:spPr>
              <a:xfrm>
                <a:off x="7933589" y="5099960"/>
                <a:ext cx="1828800" cy="1371600"/>
              </a:xfrm>
              <a:prstGeom prst="rect">
                <a:avLst/>
              </a:prstGeom>
              <a:grp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12" name="Group 11"/>
              <p:cNvGrpSpPr/>
              <p:nvPr/>
            </p:nvGrpSpPr>
            <p:grpSpPr>
              <a:xfrm>
                <a:off x="8573872" y="5554567"/>
                <a:ext cx="548234" cy="731534"/>
                <a:chOff x="16918515" y="-3457761"/>
                <a:chExt cx="2089150" cy="2787650"/>
              </a:xfrm>
              <a:grpFill/>
            </p:grpSpPr>
            <p:sp>
              <p:nvSpPr>
                <p:cNvPr id="14" name="Freeform 21"/>
                <p:cNvSpPr>
                  <a:spLocks noEditPoints="1"/>
                </p:cNvSpPr>
                <p:nvPr/>
              </p:nvSpPr>
              <p:spPr bwMode="auto">
                <a:xfrm>
                  <a:off x="16918515" y="-2283008"/>
                  <a:ext cx="1308100" cy="1612897"/>
                </a:xfrm>
                <a:custGeom>
                  <a:avLst/>
                  <a:gdLst>
                    <a:gd name="T0" fmla="*/ 0 w 824"/>
                    <a:gd name="T1" fmla="*/ 0 h 1016"/>
                    <a:gd name="T2" fmla="*/ 0 w 824"/>
                    <a:gd name="T3" fmla="*/ 1016 h 1016"/>
                    <a:gd name="T4" fmla="*/ 266 w 824"/>
                    <a:gd name="T5" fmla="*/ 1016 h 1016"/>
                    <a:gd name="T6" fmla="*/ 266 w 824"/>
                    <a:gd name="T7" fmla="*/ 807 h 1016"/>
                    <a:gd name="T8" fmla="*/ 375 w 824"/>
                    <a:gd name="T9" fmla="*/ 807 h 1016"/>
                    <a:gd name="T10" fmla="*/ 375 w 824"/>
                    <a:gd name="T11" fmla="*/ 1016 h 1016"/>
                    <a:gd name="T12" fmla="*/ 454 w 824"/>
                    <a:gd name="T13" fmla="*/ 1016 h 1016"/>
                    <a:gd name="T14" fmla="*/ 454 w 824"/>
                    <a:gd name="T15" fmla="*/ 807 h 1016"/>
                    <a:gd name="T16" fmla="*/ 560 w 824"/>
                    <a:gd name="T17" fmla="*/ 807 h 1016"/>
                    <a:gd name="T18" fmla="*/ 560 w 824"/>
                    <a:gd name="T19" fmla="*/ 1016 h 1016"/>
                    <a:gd name="T20" fmla="*/ 824 w 824"/>
                    <a:gd name="T21" fmla="*/ 1016 h 1016"/>
                    <a:gd name="T22" fmla="*/ 824 w 824"/>
                    <a:gd name="T23" fmla="*/ 0 h 1016"/>
                    <a:gd name="T24" fmla="*/ 0 w 824"/>
                    <a:gd name="T25" fmla="*/ 0 h 1016"/>
                    <a:gd name="T26" fmla="*/ 746 w 824"/>
                    <a:gd name="T27" fmla="*/ 740 h 1016"/>
                    <a:gd name="T28" fmla="*/ 81 w 824"/>
                    <a:gd name="T29" fmla="*/ 740 h 1016"/>
                    <a:gd name="T30" fmla="*/ 81 w 824"/>
                    <a:gd name="T31" fmla="*/ 634 h 1016"/>
                    <a:gd name="T32" fmla="*/ 746 w 824"/>
                    <a:gd name="T33" fmla="*/ 634 h 1016"/>
                    <a:gd name="T34" fmla="*/ 746 w 824"/>
                    <a:gd name="T35" fmla="*/ 740 h 1016"/>
                    <a:gd name="T36" fmla="*/ 746 w 824"/>
                    <a:gd name="T37" fmla="*/ 558 h 1016"/>
                    <a:gd name="T38" fmla="*/ 81 w 824"/>
                    <a:gd name="T39" fmla="*/ 558 h 1016"/>
                    <a:gd name="T40" fmla="*/ 81 w 824"/>
                    <a:gd name="T41" fmla="*/ 451 h 1016"/>
                    <a:gd name="T42" fmla="*/ 746 w 824"/>
                    <a:gd name="T43" fmla="*/ 451 h 1016"/>
                    <a:gd name="T44" fmla="*/ 746 w 824"/>
                    <a:gd name="T45" fmla="*/ 558 h 1016"/>
                    <a:gd name="T46" fmla="*/ 746 w 824"/>
                    <a:gd name="T47" fmla="*/ 373 h 1016"/>
                    <a:gd name="T48" fmla="*/ 81 w 824"/>
                    <a:gd name="T49" fmla="*/ 373 h 1016"/>
                    <a:gd name="T50" fmla="*/ 81 w 824"/>
                    <a:gd name="T51" fmla="*/ 266 h 1016"/>
                    <a:gd name="T52" fmla="*/ 746 w 824"/>
                    <a:gd name="T53" fmla="*/ 266 h 1016"/>
                    <a:gd name="T54" fmla="*/ 746 w 824"/>
                    <a:gd name="T55" fmla="*/ 373 h 1016"/>
                    <a:gd name="T56" fmla="*/ 746 w 824"/>
                    <a:gd name="T57" fmla="*/ 188 h 1016"/>
                    <a:gd name="T58" fmla="*/ 81 w 824"/>
                    <a:gd name="T59" fmla="*/ 188 h 1016"/>
                    <a:gd name="T60" fmla="*/ 81 w 824"/>
                    <a:gd name="T61" fmla="*/ 81 h 1016"/>
                    <a:gd name="T62" fmla="*/ 746 w 824"/>
                    <a:gd name="T63" fmla="*/ 81 h 1016"/>
                    <a:gd name="T64" fmla="*/ 746 w 824"/>
                    <a:gd name="T65" fmla="*/ 188 h 10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24" h="1016">
                      <a:moveTo>
                        <a:pt x="0" y="0"/>
                      </a:moveTo>
                      <a:lnTo>
                        <a:pt x="0" y="1016"/>
                      </a:lnTo>
                      <a:lnTo>
                        <a:pt x="266" y="1016"/>
                      </a:lnTo>
                      <a:lnTo>
                        <a:pt x="266" y="807"/>
                      </a:lnTo>
                      <a:lnTo>
                        <a:pt x="375" y="807"/>
                      </a:lnTo>
                      <a:lnTo>
                        <a:pt x="375" y="1016"/>
                      </a:lnTo>
                      <a:lnTo>
                        <a:pt x="454" y="1016"/>
                      </a:lnTo>
                      <a:lnTo>
                        <a:pt x="454" y="807"/>
                      </a:lnTo>
                      <a:lnTo>
                        <a:pt x="560" y="807"/>
                      </a:lnTo>
                      <a:lnTo>
                        <a:pt x="560" y="1016"/>
                      </a:lnTo>
                      <a:lnTo>
                        <a:pt x="824" y="1016"/>
                      </a:lnTo>
                      <a:lnTo>
                        <a:pt x="824" y="0"/>
                      </a:lnTo>
                      <a:lnTo>
                        <a:pt x="0" y="0"/>
                      </a:lnTo>
                      <a:close/>
                      <a:moveTo>
                        <a:pt x="746" y="740"/>
                      </a:moveTo>
                      <a:lnTo>
                        <a:pt x="81" y="740"/>
                      </a:lnTo>
                      <a:lnTo>
                        <a:pt x="81" y="634"/>
                      </a:lnTo>
                      <a:lnTo>
                        <a:pt x="746" y="634"/>
                      </a:lnTo>
                      <a:lnTo>
                        <a:pt x="746" y="740"/>
                      </a:lnTo>
                      <a:close/>
                      <a:moveTo>
                        <a:pt x="746" y="558"/>
                      </a:moveTo>
                      <a:lnTo>
                        <a:pt x="81" y="558"/>
                      </a:lnTo>
                      <a:lnTo>
                        <a:pt x="81" y="451"/>
                      </a:lnTo>
                      <a:lnTo>
                        <a:pt x="746" y="451"/>
                      </a:lnTo>
                      <a:lnTo>
                        <a:pt x="746" y="558"/>
                      </a:lnTo>
                      <a:close/>
                      <a:moveTo>
                        <a:pt x="746" y="373"/>
                      </a:moveTo>
                      <a:lnTo>
                        <a:pt x="81" y="373"/>
                      </a:lnTo>
                      <a:lnTo>
                        <a:pt x="81" y="266"/>
                      </a:lnTo>
                      <a:lnTo>
                        <a:pt x="746" y="266"/>
                      </a:lnTo>
                      <a:lnTo>
                        <a:pt x="746" y="373"/>
                      </a:lnTo>
                      <a:close/>
                      <a:moveTo>
                        <a:pt x="746" y="188"/>
                      </a:moveTo>
                      <a:lnTo>
                        <a:pt x="81" y="188"/>
                      </a:lnTo>
                      <a:lnTo>
                        <a:pt x="81" y="81"/>
                      </a:lnTo>
                      <a:lnTo>
                        <a:pt x="746" y="81"/>
                      </a:lnTo>
                      <a:lnTo>
                        <a:pt x="746" y="188"/>
                      </a:ln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15" name="Freeform 22"/>
                <p:cNvSpPr>
                  <a:spLocks noEditPoints="1"/>
                </p:cNvSpPr>
                <p:nvPr/>
              </p:nvSpPr>
              <p:spPr bwMode="auto">
                <a:xfrm>
                  <a:off x="17699565" y="-3457761"/>
                  <a:ext cx="1308100" cy="2787650"/>
                </a:xfrm>
                <a:custGeom>
                  <a:avLst/>
                  <a:gdLst>
                    <a:gd name="T0" fmla="*/ 0 w 824"/>
                    <a:gd name="T1" fmla="*/ 0 h 1756"/>
                    <a:gd name="T2" fmla="*/ 0 w 824"/>
                    <a:gd name="T3" fmla="*/ 686 h 1756"/>
                    <a:gd name="T4" fmla="*/ 80 w 824"/>
                    <a:gd name="T5" fmla="*/ 686 h 1756"/>
                    <a:gd name="T6" fmla="*/ 80 w 824"/>
                    <a:gd name="T7" fmla="*/ 636 h 1756"/>
                    <a:gd name="T8" fmla="*/ 745 w 824"/>
                    <a:gd name="T9" fmla="*/ 636 h 1756"/>
                    <a:gd name="T10" fmla="*/ 745 w 824"/>
                    <a:gd name="T11" fmla="*/ 743 h 1756"/>
                    <a:gd name="T12" fmla="*/ 410 w 824"/>
                    <a:gd name="T13" fmla="*/ 743 h 1756"/>
                    <a:gd name="T14" fmla="*/ 410 w 824"/>
                    <a:gd name="T15" fmla="*/ 821 h 1756"/>
                    <a:gd name="T16" fmla="*/ 745 w 824"/>
                    <a:gd name="T17" fmla="*/ 821 h 1756"/>
                    <a:gd name="T18" fmla="*/ 745 w 824"/>
                    <a:gd name="T19" fmla="*/ 928 h 1756"/>
                    <a:gd name="T20" fmla="*/ 410 w 824"/>
                    <a:gd name="T21" fmla="*/ 928 h 1756"/>
                    <a:gd name="T22" fmla="*/ 410 w 824"/>
                    <a:gd name="T23" fmla="*/ 1006 h 1756"/>
                    <a:gd name="T24" fmla="*/ 745 w 824"/>
                    <a:gd name="T25" fmla="*/ 1006 h 1756"/>
                    <a:gd name="T26" fmla="*/ 745 w 824"/>
                    <a:gd name="T27" fmla="*/ 1113 h 1756"/>
                    <a:gd name="T28" fmla="*/ 410 w 824"/>
                    <a:gd name="T29" fmla="*/ 1113 h 1756"/>
                    <a:gd name="T30" fmla="*/ 410 w 824"/>
                    <a:gd name="T31" fmla="*/ 1191 h 1756"/>
                    <a:gd name="T32" fmla="*/ 745 w 824"/>
                    <a:gd name="T33" fmla="*/ 1191 h 1756"/>
                    <a:gd name="T34" fmla="*/ 745 w 824"/>
                    <a:gd name="T35" fmla="*/ 1298 h 1756"/>
                    <a:gd name="T36" fmla="*/ 410 w 824"/>
                    <a:gd name="T37" fmla="*/ 1298 h 1756"/>
                    <a:gd name="T38" fmla="*/ 410 w 824"/>
                    <a:gd name="T39" fmla="*/ 1374 h 1756"/>
                    <a:gd name="T40" fmla="*/ 745 w 824"/>
                    <a:gd name="T41" fmla="*/ 1374 h 1756"/>
                    <a:gd name="T42" fmla="*/ 745 w 824"/>
                    <a:gd name="T43" fmla="*/ 1480 h 1756"/>
                    <a:gd name="T44" fmla="*/ 410 w 824"/>
                    <a:gd name="T45" fmla="*/ 1480 h 1756"/>
                    <a:gd name="T46" fmla="*/ 410 w 824"/>
                    <a:gd name="T47" fmla="*/ 1756 h 1756"/>
                    <a:gd name="T48" fmla="*/ 451 w 824"/>
                    <a:gd name="T49" fmla="*/ 1756 h 1756"/>
                    <a:gd name="T50" fmla="*/ 451 w 824"/>
                    <a:gd name="T51" fmla="*/ 1547 h 1756"/>
                    <a:gd name="T52" fmla="*/ 560 w 824"/>
                    <a:gd name="T53" fmla="*/ 1547 h 1756"/>
                    <a:gd name="T54" fmla="*/ 560 w 824"/>
                    <a:gd name="T55" fmla="*/ 1756 h 1756"/>
                    <a:gd name="T56" fmla="*/ 824 w 824"/>
                    <a:gd name="T57" fmla="*/ 1756 h 1756"/>
                    <a:gd name="T58" fmla="*/ 824 w 824"/>
                    <a:gd name="T59" fmla="*/ 0 h 1756"/>
                    <a:gd name="T60" fmla="*/ 0 w 824"/>
                    <a:gd name="T61" fmla="*/ 0 h 1756"/>
                    <a:gd name="T62" fmla="*/ 745 w 824"/>
                    <a:gd name="T63" fmla="*/ 558 h 1756"/>
                    <a:gd name="T64" fmla="*/ 80 w 824"/>
                    <a:gd name="T65" fmla="*/ 558 h 1756"/>
                    <a:gd name="T66" fmla="*/ 80 w 824"/>
                    <a:gd name="T67" fmla="*/ 451 h 1756"/>
                    <a:gd name="T68" fmla="*/ 745 w 824"/>
                    <a:gd name="T69" fmla="*/ 451 h 1756"/>
                    <a:gd name="T70" fmla="*/ 745 w 824"/>
                    <a:gd name="T71" fmla="*/ 558 h 1756"/>
                    <a:gd name="T72" fmla="*/ 745 w 824"/>
                    <a:gd name="T73" fmla="*/ 375 h 1756"/>
                    <a:gd name="T74" fmla="*/ 80 w 824"/>
                    <a:gd name="T75" fmla="*/ 375 h 1756"/>
                    <a:gd name="T76" fmla="*/ 80 w 824"/>
                    <a:gd name="T77" fmla="*/ 268 h 1756"/>
                    <a:gd name="T78" fmla="*/ 745 w 824"/>
                    <a:gd name="T79" fmla="*/ 268 h 1756"/>
                    <a:gd name="T80" fmla="*/ 745 w 824"/>
                    <a:gd name="T81" fmla="*/ 375 h 1756"/>
                    <a:gd name="T82" fmla="*/ 745 w 824"/>
                    <a:gd name="T83" fmla="*/ 190 h 1756"/>
                    <a:gd name="T84" fmla="*/ 80 w 824"/>
                    <a:gd name="T85" fmla="*/ 190 h 1756"/>
                    <a:gd name="T86" fmla="*/ 80 w 824"/>
                    <a:gd name="T87" fmla="*/ 83 h 1756"/>
                    <a:gd name="T88" fmla="*/ 745 w 824"/>
                    <a:gd name="T89" fmla="*/ 83 h 1756"/>
                    <a:gd name="T90" fmla="*/ 745 w 824"/>
                    <a:gd name="T91" fmla="*/ 190 h 1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24" h="1756">
                      <a:moveTo>
                        <a:pt x="0" y="0"/>
                      </a:moveTo>
                      <a:lnTo>
                        <a:pt x="0" y="686"/>
                      </a:lnTo>
                      <a:lnTo>
                        <a:pt x="80" y="686"/>
                      </a:lnTo>
                      <a:lnTo>
                        <a:pt x="80" y="636"/>
                      </a:lnTo>
                      <a:lnTo>
                        <a:pt x="745" y="636"/>
                      </a:lnTo>
                      <a:lnTo>
                        <a:pt x="745" y="743"/>
                      </a:lnTo>
                      <a:lnTo>
                        <a:pt x="410" y="743"/>
                      </a:lnTo>
                      <a:lnTo>
                        <a:pt x="410" y="821"/>
                      </a:lnTo>
                      <a:lnTo>
                        <a:pt x="745" y="821"/>
                      </a:lnTo>
                      <a:lnTo>
                        <a:pt x="745" y="928"/>
                      </a:lnTo>
                      <a:lnTo>
                        <a:pt x="410" y="928"/>
                      </a:lnTo>
                      <a:lnTo>
                        <a:pt x="410" y="1006"/>
                      </a:lnTo>
                      <a:lnTo>
                        <a:pt x="745" y="1006"/>
                      </a:lnTo>
                      <a:lnTo>
                        <a:pt x="745" y="1113"/>
                      </a:lnTo>
                      <a:lnTo>
                        <a:pt x="410" y="1113"/>
                      </a:lnTo>
                      <a:lnTo>
                        <a:pt x="410" y="1191"/>
                      </a:lnTo>
                      <a:lnTo>
                        <a:pt x="745" y="1191"/>
                      </a:lnTo>
                      <a:lnTo>
                        <a:pt x="745" y="1298"/>
                      </a:lnTo>
                      <a:lnTo>
                        <a:pt x="410" y="1298"/>
                      </a:lnTo>
                      <a:lnTo>
                        <a:pt x="410" y="1374"/>
                      </a:lnTo>
                      <a:lnTo>
                        <a:pt x="745" y="1374"/>
                      </a:lnTo>
                      <a:lnTo>
                        <a:pt x="745" y="1480"/>
                      </a:lnTo>
                      <a:lnTo>
                        <a:pt x="410" y="1480"/>
                      </a:lnTo>
                      <a:lnTo>
                        <a:pt x="410" y="1756"/>
                      </a:lnTo>
                      <a:lnTo>
                        <a:pt x="451" y="1756"/>
                      </a:lnTo>
                      <a:lnTo>
                        <a:pt x="451" y="1547"/>
                      </a:lnTo>
                      <a:lnTo>
                        <a:pt x="560" y="1547"/>
                      </a:lnTo>
                      <a:lnTo>
                        <a:pt x="560" y="1756"/>
                      </a:lnTo>
                      <a:lnTo>
                        <a:pt x="824" y="1756"/>
                      </a:lnTo>
                      <a:lnTo>
                        <a:pt x="824" y="0"/>
                      </a:lnTo>
                      <a:lnTo>
                        <a:pt x="0" y="0"/>
                      </a:lnTo>
                      <a:close/>
                      <a:moveTo>
                        <a:pt x="745" y="558"/>
                      </a:moveTo>
                      <a:lnTo>
                        <a:pt x="80" y="558"/>
                      </a:lnTo>
                      <a:lnTo>
                        <a:pt x="80" y="451"/>
                      </a:lnTo>
                      <a:lnTo>
                        <a:pt x="745" y="451"/>
                      </a:lnTo>
                      <a:lnTo>
                        <a:pt x="745" y="558"/>
                      </a:lnTo>
                      <a:close/>
                      <a:moveTo>
                        <a:pt x="745" y="375"/>
                      </a:moveTo>
                      <a:lnTo>
                        <a:pt x="80" y="375"/>
                      </a:lnTo>
                      <a:lnTo>
                        <a:pt x="80" y="268"/>
                      </a:lnTo>
                      <a:lnTo>
                        <a:pt x="745" y="268"/>
                      </a:lnTo>
                      <a:lnTo>
                        <a:pt x="745" y="375"/>
                      </a:lnTo>
                      <a:close/>
                      <a:moveTo>
                        <a:pt x="745" y="190"/>
                      </a:moveTo>
                      <a:lnTo>
                        <a:pt x="80" y="190"/>
                      </a:lnTo>
                      <a:lnTo>
                        <a:pt x="80" y="83"/>
                      </a:lnTo>
                      <a:lnTo>
                        <a:pt x="745" y="83"/>
                      </a:lnTo>
                      <a:lnTo>
                        <a:pt x="745" y="190"/>
                      </a:ln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p>
              </p:txBody>
            </p:sp>
          </p:grpSp>
          <p:sp>
            <p:nvSpPr>
              <p:cNvPr id="13" name="Rectangle 12"/>
              <p:cNvSpPr/>
              <p:nvPr/>
            </p:nvSpPr>
            <p:spPr>
              <a:xfrm>
                <a:off x="8123175" y="5099960"/>
                <a:ext cx="1449628" cy="369332"/>
              </a:xfrm>
              <a:prstGeom prst="rect">
                <a:avLst/>
              </a:prstGeom>
              <a:grpFill/>
            </p:spPr>
            <p:txBody>
              <a:bodyPr wrap="none">
                <a:spAutoFit/>
              </a:bodyPr>
              <a:lstStyle/>
              <a:p>
                <a:r>
                  <a:rPr lang="en-US" dirty="0"/>
                  <a:t>On Premises</a:t>
                </a:r>
              </a:p>
            </p:txBody>
          </p:sp>
        </p:grpSp>
        <p:grpSp>
          <p:nvGrpSpPr>
            <p:cNvPr id="7" name="Group 6"/>
            <p:cNvGrpSpPr/>
            <p:nvPr/>
          </p:nvGrpSpPr>
          <p:grpSpPr>
            <a:xfrm>
              <a:off x="8354162" y="5247668"/>
              <a:ext cx="1861006" cy="1567294"/>
              <a:chOff x="9804660" y="5099960"/>
              <a:chExt cx="1861006" cy="1567294"/>
            </a:xfrm>
            <a:grpFill/>
          </p:grpSpPr>
          <p:sp>
            <p:nvSpPr>
              <p:cNvPr id="8" name="Rectangle 7"/>
              <p:cNvSpPr/>
              <p:nvPr/>
            </p:nvSpPr>
            <p:spPr>
              <a:xfrm>
                <a:off x="9804660" y="5099960"/>
                <a:ext cx="1828800" cy="1371600"/>
              </a:xfrm>
              <a:prstGeom prst="rect">
                <a:avLst/>
              </a:prstGeom>
              <a:grp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9" name="Picture 2" descr="\\MAGNUM\Projects\Microsoft\Cloud Power FY12\Design\ICONS_PNG\Tower.png"/>
              <p:cNvPicPr>
                <a:picLocks noChangeAspect="1" noChangeArrowheads="1"/>
              </p:cNvPicPr>
              <p:nvPr/>
            </p:nvPicPr>
            <p:blipFill>
              <a:blip r:embed="rId3" cstate="print">
                <a:lum bright="100000" contrast="100000"/>
              </a:blip>
              <a:stretch>
                <a:fillRect/>
              </a:stretch>
            </p:blipFill>
            <p:spPr bwMode="auto">
              <a:xfrm>
                <a:off x="9972139" y="5173413"/>
                <a:ext cx="1493841" cy="1493841"/>
              </a:xfrm>
              <a:prstGeom prst="rect">
                <a:avLst/>
              </a:prstGeom>
              <a:grpFill/>
            </p:spPr>
          </p:pic>
          <p:sp>
            <p:nvSpPr>
              <p:cNvPr id="10" name="Rectangle 9"/>
              <p:cNvSpPr/>
              <p:nvPr/>
            </p:nvSpPr>
            <p:spPr>
              <a:xfrm>
                <a:off x="9846129" y="5099960"/>
                <a:ext cx="1819537" cy="369332"/>
              </a:xfrm>
              <a:prstGeom prst="rect">
                <a:avLst/>
              </a:prstGeom>
              <a:grpFill/>
            </p:spPr>
            <p:txBody>
              <a:bodyPr wrap="none">
                <a:spAutoFit/>
              </a:bodyPr>
              <a:lstStyle/>
              <a:p>
                <a:r>
                  <a:rPr lang="en-US" dirty="0"/>
                  <a:t>Service Provider</a:t>
                </a:r>
              </a:p>
            </p:txBody>
          </p:sp>
        </p:grpSp>
      </p:grpSp>
      <p:sp>
        <p:nvSpPr>
          <p:cNvPr id="28" name="Rectangle 27"/>
          <p:cNvSpPr/>
          <p:nvPr/>
        </p:nvSpPr>
        <p:spPr>
          <a:xfrm>
            <a:off x="5516591" y="775876"/>
            <a:ext cx="1828800" cy="369332"/>
          </a:xfrm>
          <a:prstGeom prst="rect">
            <a:avLst/>
          </a:prstGeom>
        </p:spPr>
        <p:txBody>
          <a:bodyPr wrap="square">
            <a:spAutoFit/>
          </a:bodyPr>
          <a:lstStyle/>
          <a:p>
            <a:pPr algn="ctr"/>
            <a:endParaRPr lang="en-US" dirty="0">
              <a:solidFill>
                <a:schemeClr val="bg1"/>
              </a:solidFill>
              <a:latin typeface="Segoe UI Light" panose="020B0502040204020203" pitchFamily="34" charset="0"/>
              <a:cs typeface="Segoe UI Light" panose="020B0502040204020203" pitchFamily="34" charset="0"/>
            </a:endParaRPr>
          </a:p>
        </p:txBody>
      </p:sp>
      <p:grpSp>
        <p:nvGrpSpPr>
          <p:cNvPr id="29" name="Group 28"/>
          <p:cNvGrpSpPr/>
          <p:nvPr/>
        </p:nvGrpSpPr>
        <p:grpSpPr>
          <a:xfrm>
            <a:off x="5336855" y="376159"/>
            <a:ext cx="6450227" cy="2011680"/>
            <a:chOff x="3912469" y="425087"/>
            <a:chExt cx="6450227" cy="2011680"/>
          </a:xfrm>
          <a:solidFill>
            <a:schemeClr val="bg2">
              <a:lumMod val="75000"/>
            </a:schemeClr>
          </a:solidFill>
        </p:grpSpPr>
        <p:sp>
          <p:nvSpPr>
            <p:cNvPr id="30" name="Rectangle 29"/>
            <p:cNvSpPr/>
            <p:nvPr/>
          </p:nvSpPr>
          <p:spPr>
            <a:xfrm>
              <a:off x="3912469" y="425087"/>
              <a:ext cx="6450227" cy="2011680"/>
            </a:xfrm>
            <a:prstGeom prst="rect">
              <a:avLst/>
            </a:prstGeom>
            <a:grpFill/>
          </p:spPr>
          <p:style>
            <a:lnRef idx="2">
              <a:schemeClr val="accent2"/>
            </a:lnRef>
            <a:fillRef idx="1">
              <a:schemeClr val="lt1"/>
            </a:fillRef>
            <a:effectRef idx="0">
              <a:schemeClr val="accent2"/>
            </a:effectRef>
            <a:fontRef idx="minor">
              <a:schemeClr val="dk1"/>
            </a:fontRef>
          </p:style>
          <p:txBody>
            <a:bodyPr rtlCol="0" anchor="t"/>
            <a:lstStyle/>
            <a:p>
              <a:pPr algn="ctr"/>
              <a:r>
                <a:rPr lang="en-US" sz="2400" dirty="0">
                  <a:solidFill>
                    <a:schemeClr val="tx1"/>
                  </a:solidFill>
                </a:rPr>
                <a:t>Container Management</a:t>
              </a:r>
            </a:p>
          </p:txBody>
        </p:sp>
        <p:grpSp>
          <p:nvGrpSpPr>
            <p:cNvPr id="31" name="Group 30"/>
            <p:cNvGrpSpPr/>
            <p:nvPr/>
          </p:nvGrpSpPr>
          <p:grpSpPr>
            <a:xfrm>
              <a:off x="4101544" y="906046"/>
              <a:ext cx="1828800" cy="1371600"/>
              <a:chOff x="4092204" y="824804"/>
              <a:chExt cx="1828800" cy="1371600"/>
            </a:xfrm>
            <a:grpFill/>
          </p:grpSpPr>
          <p:sp>
            <p:nvSpPr>
              <p:cNvPr id="38" name="Rectangle 37"/>
              <p:cNvSpPr/>
              <p:nvPr/>
            </p:nvSpPr>
            <p:spPr>
              <a:xfrm>
                <a:off x="4092204" y="824804"/>
                <a:ext cx="1828800" cy="1371600"/>
              </a:xfrm>
              <a:prstGeom prst="rect">
                <a:avLst/>
              </a:prstGeom>
              <a:grpFill/>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lang="en-US"/>
                  <a:t>PowerShell</a:t>
                </a:r>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64568" y="1242108"/>
                <a:ext cx="884073" cy="884073"/>
              </a:xfrm>
              <a:prstGeom prst="rect">
                <a:avLst/>
              </a:prstGeom>
              <a:grpFill/>
            </p:spPr>
          </p:pic>
        </p:grpSp>
        <p:grpSp>
          <p:nvGrpSpPr>
            <p:cNvPr id="32" name="Group 31"/>
            <p:cNvGrpSpPr/>
            <p:nvPr/>
          </p:nvGrpSpPr>
          <p:grpSpPr>
            <a:xfrm>
              <a:off x="8363502" y="906046"/>
              <a:ext cx="1828800" cy="1371600"/>
              <a:chOff x="8354162" y="845633"/>
              <a:chExt cx="1828800" cy="1371600"/>
            </a:xfrm>
            <a:grpFill/>
          </p:grpSpPr>
          <p:sp>
            <p:nvSpPr>
              <p:cNvPr id="36" name="Rectangle 35"/>
              <p:cNvSpPr/>
              <p:nvPr/>
            </p:nvSpPr>
            <p:spPr>
              <a:xfrm>
                <a:off x="8354162" y="845633"/>
                <a:ext cx="1828800" cy="1371600"/>
              </a:xfrm>
              <a:prstGeom prst="rect">
                <a:avLst/>
              </a:prstGeom>
              <a:grpFill/>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lang="en-US"/>
                  <a:t>Others</a:t>
                </a:r>
              </a:p>
            </p:txBody>
          </p:sp>
          <p:pic>
            <p:nvPicPr>
              <p:cNvPr id="37" name="Picture 2" descr="C:\Users\mitchellg\Desktop\Automated_2.png"/>
              <p:cNvPicPr>
                <a:picLocks noChangeAspect="1" noChangeArrowheads="1"/>
              </p:cNvPicPr>
              <p:nvPr/>
            </p:nvPicPr>
            <p:blipFill>
              <a:blip r:embed="rId5" cstate="print">
                <a:lum bright="100000"/>
              </a:blip>
              <a:srcRect/>
              <a:stretch>
                <a:fillRect/>
              </a:stretch>
            </p:blipFill>
            <p:spPr bwMode="auto">
              <a:xfrm>
                <a:off x="8768033" y="1146926"/>
                <a:ext cx="1000084" cy="1000084"/>
              </a:xfrm>
              <a:prstGeom prst="rect">
                <a:avLst/>
              </a:prstGeom>
              <a:grpFill/>
            </p:spPr>
          </p:pic>
        </p:grpSp>
        <p:grpSp>
          <p:nvGrpSpPr>
            <p:cNvPr id="33" name="Group 32"/>
            <p:cNvGrpSpPr/>
            <p:nvPr/>
          </p:nvGrpSpPr>
          <p:grpSpPr>
            <a:xfrm>
              <a:off x="6183202" y="906046"/>
              <a:ext cx="1956396" cy="1371600"/>
              <a:chOff x="6173862" y="845633"/>
              <a:chExt cx="1956396" cy="1371600"/>
            </a:xfrm>
            <a:grpFill/>
          </p:grpSpPr>
          <p:sp>
            <p:nvSpPr>
              <p:cNvPr id="34" name="Rectangle 33"/>
              <p:cNvSpPr/>
              <p:nvPr/>
            </p:nvSpPr>
            <p:spPr>
              <a:xfrm>
                <a:off x="6237660" y="845633"/>
                <a:ext cx="1828800" cy="1371600"/>
              </a:xfrm>
              <a:prstGeom prst="rect">
                <a:avLst/>
              </a:prstGeom>
              <a:grpFill/>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lang="en-US"/>
                  <a:t>Docker</a:t>
                </a:r>
              </a:p>
            </p:txBody>
          </p:sp>
          <p:pic>
            <p:nvPicPr>
              <p:cNvPr id="35" name="Picture 3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73862" y="1291188"/>
                <a:ext cx="1956396" cy="672474"/>
              </a:xfrm>
              <a:prstGeom prst="rect">
                <a:avLst/>
              </a:prstGeom>
              <a:grpFill/>
            </p:spPr>
          </p:pic>
        </p:grpSp>
      </p:grpSp>
      <p:grpSp>
        <p:nvGrpSpPr>
          <p:cNvPr id="52" name="Group 51"/>
          <p:cNvGrpSpPr/>
          <p:nvPr/>
        </p:nvGrpSpPr>
        <p:grpSpPr>
          <a:xfrm>
            <a:off x="1129211" y="2704034"/>
            <a:ext cx="2400266" cy="3860226"/>
            <a:chOff x="1767013" y="2024075"/>
            <a:chExt cx="2050084" cy="3297046"/>
          </a:xfrm>
          <a:solidFill>
            <a:schemeClr val="bg2">
              <a:lumMod val="75000"/>
            </a:schemeClr>
          </a:solidFill>
        </p:grpSpPr>
        <p:sp>
          <p:nvSpPr>
            <p:cNvPr id="41" name="Rectangle 40"/>
            <p:cNvSpPr/>
            <p:nvPr/>
          </p:nvSpPr>
          <p:spPr>
            <a:xfrm>
              <a:off x="1767013" y="2024075"/>
              <a:ext cx="2050084" cy="3297046"/>
            </a:xfrm>
            <a:prstGeom prst="rect">
              <a:avLst/>
            </a:prstGeom>
            <a:grpFill/>
          </p:spPr>
          <p:style>
            <a:lnRef idx="2">
              <a:schemeClr val="accent2"/>
            </a:lnRef>
            <a:fillRef idx="1">
              <a:schemeClr val="lt1"/>
            </a:fillRef>
            <a:effectRef idx="0">
              <a:schemeClr val="accent2"/>
            </a:effectRef>
            <a:fontRef idx="minor">
              <a:schemeClr val="dk1"/>
            </a:fontRef>
          </p:style>
          <p:txBody>
            <a:bodyPr rtlCol="0" anchor="t"/>
            <a:lstStyle/>
            <a:p>
              <a:pPr algn="ctr"/>
              <a:r>
                <a:rPr lang="en-US" sz="2400" dirty="0">
                  <a:solidFill>
                    <a:schemeClr val="tx1"/>
                  </a:solidFill>
                </a:rPr>
                <a:t>Development Environments</a:t>
              </a:r>
            </a:p>
          </p:txBody>
        </p:sp>
        <p:grpSp>
          <p:nvGrpSpPr>
            <p:cNvPr id="42" name="Group 41"/>
            <p:cNvGrpSpPr/>
            <p:nvPr/>
          </p:nvGrpSpPr>
          <p:grpSpPr>
            <a:xfrm>
              <a:off x="1877655" y="2901344"/>
              <a:ext cx="1828800" cy="685800"/>
              <a:chOff x="3366086" y="2513564"/>
              <a:chExt cx="1828800" cy="685800"/>
            </a:xfrm>
            <a:grpFill/>
          </p:grpSpPr>
          <p:sp>
            <p:nvSpPr>
              <p:cNvPr id="49" name="Rectangle 48"/>
              <p:cNvSpPr/>
              <p:nvPr/>
            </p:nvSpPr>
            <p:spPr>
              <a:xfrm>
                <a:off x="3366086" y="2513564"/>
                <a:ext cx="1828800" cy="685800"/>
              </a:xfrm>
              <a:prstGeom prst="rect">
                <a:avLst/>
              </a:prstGeom>
              <a:grp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50" name="Picture 4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449334" y="2636317"/>
                <a:ext cx="1657240" cy="469364"/>
              </a:xfrm>
              <a:prstGeom prst="rect">
                <a:avLst/>
              </a:prstGeom>
              <a:grpFill/>
            </p:spPr>
          </p:pic>
        </p:grpSp>
        <p:sp>
          <p:nvSpPr>
            <p:cNvPr id="47" name="Rectangle 46"/>
            <p:cNvSpPr/>
            <p:nvPr/>
          </p:nvSpPr>
          <p:spPr>
            <a:xfrm>
              <a:off x="1875123" y="4555788"/>
              <a:ext cx="1828800" cy="685800"/>
            </a:xfrm>
            <a:prstGeom prst="rect">
              <a:avLst/>
            </a:prstGeom>
            <a:grp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t>Others…</a:t>
              </a:r>
              <a:endParaRPr lang="en-US" dirty="0"/>
            </a:p>
          </p:txBody>
        </p:sp>
        <p:grpSp>
          <p:nvGrpSpPr>
            <p:cNvPr id="44" name="Group 43"/>
            <p:cNvGrpSpPr/>
            <p:nvPr/>
          </p:nvGrpSpPr>
          <p:grpSpPr>
            <a:xfrm>
              <a:off x="1877655" y="3733396"/>
              <a:ext cx="1828800" cy="685800"/>
              <a:chOff x="1874706" y="3937841"/>
              <a:chExt cx="1828800" cy="685800"/>
            </a:xfrm>
            <a:grpFill/>
          </p:grpSpPr>
          <p:sp>
            <p:nvSpPr>
              <p:cNvPr id="45" name="Rectangle 44"/>
              <p:cNvSpPr/>
              <p:nvPr/>
            </p:nvSpPr>
            <p:spPr>
              <a:xfrm>
                <a:off x="1874706" y="3937841"/>
                <a:ext cx="1828800" cy="685800"/>
              </a:xfrm>
              <a:prstGeom prst="rect">
                <a:avLst/>
              </a:prstGeom>
              <a:grp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46" name="Picture 4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085526" y="4115446"/>
                <a:ext cx="1407161" cy="330590"/>
              </a:xfrm>
              <a:prstGeom prst="rect">
                <a:avLst/>
              </a:prstGeom>
              <a:grpFill/>
            </p:spPr>
          </p:pic>
        </p:grpSp>
      </p:grpSp>
      <p:sp>
        <p:nvSpPr>
          <p:cNvPr id="53" name="TextBox 52"/>
          <p:cNvSpPr txBox="1"/>
          <p:nvPr/>
        </p:nvSpPr>
        <p:spPr>
          <a:xfrm>
            <a:off x="-26900" y="0"/>
            <a:ext cx="5337771" cy="2034403"/>
          </a:xfrm>
          <a:prstGeom prst="rect">
            <a:avLst/>
          </a:prstGeom>
          <a:noFill/>
        </p:spPr>
        <p:txBody>
          <a:bodyPr wrap="square" lIns="182880" tIns="146304" rIns="182880" bIns="146304" rtlCol="0">
            <a:spAutoFit/>
          </a:bodyPr>
          <a:lstStyle/>
          <a:p>
            <a:pPr>
              <a:lnSpc>
                <a:spcPct val="90000"/>
              </a:lnSpc>
              <a:spcAft>
                <a:spcPts val="600"/>
              </a:spcAft>
            </a:pPr>
            <a:r>
              <a:rPr lang="en-US" sz="6000" i="1" dirty="0">
                <a:gradFill>
                  <a:gsLst>
                    <a:gs pos="2917">
                      <a:schemeClr val="tx1"/>
                    </a:gs>
                    <a:gs pos="30000">
                      <a:schemeClr val="tx1"/>
                    </a:gs>
                  </a:gsLst>
                  <a:lin ang="5400000" scaled="0"/>
                </a:gradFill>
              </a:rPr>
              <a:t>The </a:t>
            </a:r>
            <a:r>
              <a:rPr lang="en-US" sz="6000" i="1" dirty="0" smtClean="0">
                <a:gradFill>
                  <a:gsLst>
                    <a:gs pos="2917">
                      <a:schemeClr val="tx1"/>
                    </a:gs>
                    <a:gs pos="30000">
                      <a:schemeClr val="tx1"/>
                    </a:gs>
                  </a:gsLst>
                  <a:lin ang="5400000" scaled="0"/>
                </a:gradFill>
              </a:rPr>
              <a:t>right</a:t>
            </a:r>
          </a:p>
          <a:p>
            <a:pPr>
              <a:lnSpc>
                <a:spcPct val="90000"/>
              </a:lnSpc>
              <a:spcAft>
                <a:spcPts val="600"/>
              </a:spcAft>
            </a:pPr>
            <a:r>
              <a:rPr lang="en-US" sz="6000" i="1" dirty="0">
                <a:gradFill>
                  <a:gsLst>
                    <a:gs pos="2917">
                      <a:schemeClr val="tx1"/>
                    </a:gs>
                    <a:gs pos="30000">
                      <a:schemeClr val="tx1"/>
                    </a:gs>
                  </a:gsLst>
                  <a:lin ang="5400000" scaled="0"/>
                </a:gradFill>
              </a:rPr>
              <a:t> </a:t>
            </a:r>
            <a:r>
              <a:rPr lang="en-US" sz="6000" i="1" dirty="0" smtClean="0">
                <a:gradFill>
                  <a:gsLst>
                    <a:gs pos="2917">
                      <a:schemeClr val="tx1"/>
                    </a:gs>
                    <a:gs pos="30000">
                      <a:schemeClr val="tx1"/>
                    </a:gs>
                  </a:gsLst>
                  <a:lin ang="5400000" scaled="0"/>
                </a:gradFill>
              </a:rPr>
              <a:t> tools for you</a:t>
            </a:r>
            <a:r>
              <a:rPr lang="en-US" sz="6000" i="1" dirty="0">
                <a:gradFill>
                  <a:gsLst>
                    <a:gs pos="2917">
                      <a:schemeClr val="tx1"/>
                    </a:gs>
                    <a:gs pos="30000">
                      <a:schemeClr val="tx1"/>
                    </a:gs>
                  </a:gsLst>
                  <a:lin ang="5400000" scaled="0"/>
                </a:gradFill>
              </a:rPr>
              <a:t>.</a:t>
            </a:r>
          </a:p>
        </p:txBody>
      </p:sp>
      <p:grpSp>
        <p:nvGrpSpPr>
          <p:cNvPr id="23" name="Group 22"/>
          <p:cNvGrpSpPr/>
          <p:nvPr/>
        </p:nvGrpSpPr>
        <p:grpSpPr>
          <a:xfrm>
            <a:off x="5347341" y="2513877"/>
            <a:ext cx="6450227" cy="2011680"/>
            <a:chOff x="5347341" y="2513877"/>
            <a:chExt cx="6450227" cy="2011680"/>
          </a:xfrm>
          <a:solidFill>
            <a:schemeClr val="bg2">
              <a:lumMod val="75000"/>
            </a:schemeClr>
          </a:solidFill>
        </p:grpSpPr>
        <p:sp>
          <p:nvSpPr>
            <p:cNvPr id="20" name="Rectangle 19"/>
            <p:cNvSpPr/>
            <p:nvPr/>
          </p:nvSpPr>
          <p:spPr>
            <a:xfrm>
              <a:off x="5347341" y="2513877"/>
              <a:ext cx="6450227" cy="2011680"/>
            </a:xfrm>
            <a:prstGeom prst="rect">
              <a:avLst/>
            </a:prstGeom>
            <a:grpFill/>
          </p:spPr>
          <p:style>
            <a:lnRef idx="2">
              <a:schemeClr val="accent2"/>
            </a:lnRef>
            <a:fillRef idx="1">
              <a:schemeClr val="lt1"/>
            </a:fillRef>
            <a:effectRef idx="0">
              <a:schemeClr val="accent2"/>
            </a:effectRef>
            <a:fontRef idx="minor">
              <a:schemeClr val="dk1"/>
            </a:fontRef>
          </p:style>
          <p:txBody>
            <a:bodyPr rtlCol="0" anchor="t"/>
            <a:lstStyle/>
            <a:p>
              <a:pPr algn="ctr"/>
              <a:r>
                <a:rPr lang="en-US" sz="2400" dirty="0">
                  <a:solidFill>
                    <a:schemeClr val="tx1"/>
                  </a:solidFill>
                </a:rPr>
                <a:t>Container Technologies</a:t>
              </a:r>
            </a:p>
          </p:txBody>
        </p:sp>
        <p:sp>
          <p:nvSpPr>
            <p:cNvPr id="67" name="Rectangle 22"/>
            <p:cNvSpPr/>
            <p:nvPr/>
          </p:nvSpPr>
          <p:spPr>
            <a:xfrm>
              <a:off x="8778594" y="2967709"/>
              <a:ext cx="2442947" cy="1510541"/>
            </a:xfrm>
            <a:prstGeom prst="rect">
              <a:avLst/>
            </a:prstGeom>
            <a:grpFill/>
          </p:spPr>
          <p:style>
            <a:lnRef idx="2">
              <a:schemeClr val="accent2">
                <a:shade val="50000"/>
              </a:schemeClr>
            </a:lnRef>
            <a:fillRef idx="1">
              <a:schemeClr val="accent2"/>
            </a:fillRef>
            <a:effectRef idx="0">
              <a:schemeClr val="accent2"/>
            </a:effectRef>
            <a:fontRef idx="minor">
              <a:schemeClr val="lt1"/>
            </a:fontRef>
          </p:style>
          <p:txBody>
            <a:bodyPr tIns="182880" rtlCol="0" anchor="t"/>
            <a:lstStyle/>
            <a:p>
              <a:pPr algn="ctr">
                <a:lnSpc>
                  <a:spcPct val="90000"/>
                </a:lnSpc>
                <a:spcAft>
                  <a:spcPts val="600"/>
                </a:spcAft>
              </a:pPr>
              <a:r>
                <a:rPr lang="en-US" sz="2000" dirty="0">
                  <a:gradFill>
                    <a:gsLst>
                      <a:gs pos="2917">
                        <a:schemeClr val="tx1"/>
                      </a:gs>
                      <a:gs pos="30000">
                        <a:schemeClr val="tx1"/>
                      </a:gs>
                    </a:gsLst>
                    <a:lin ang="5400000" scaled="0"/>
                  </a:gradFill>
                </a:rPr>
                <a:t>Linux</a:t>
              </a:r>
              <a:endParaRPr lang="en-US" sz="2800" dirty="0">
                <a:gradFill>
                  <a:gsLst>
                    <a:gs pos="2917">
                      <a:schemeClr val="tx1"/>
                    </a:gs>
                    <a:gs pos="30000">
                      <a:schemeClr val="tx1"/>
                    </a:gs>
                  </a:gsLst>
                  <a:lin ang="5400000" scaled="0"/>
                </a:gradFill>
              </a:endParaRPr>
            </a:p>
          </p:txBody>
        </p:sp>
        <p:sp>
          <p:nvSpPr>
            <p:cNvPr id="69" name="Rectangle 68"/>
            <p:cNvSpPr/>
            <p:nvPr/>
          </p:nvSpPr>
          <p:spPr>
            <a:xfrm>
              <a:off x="6086869" y="2961629"/>
              <a:ext cx="2442947" cy="1516622"/>
            </a:xfrm>
            <a:prstGeom prst="rect">
              <a:avLst/>
            </a:prstGeom>
            <a:grp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a:p>
          </p:txBody>
        </p:sp>
        <p:pic>
          <p:nvPicPr>
            <p:cNvPr id="74" name="Picture 7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204506" y="2955565"/>
              <a:ext cx="2209142" cy="564133"/>
            </a:xfrm>
            <a:prstGeom prst="rect">
              <a:avLst/>
            </a:prstGeom>
            <a:grpFill/>
          </p:spPr>
        </p:pic>
        <p:grpSp>
          <p:nvGrpSpPr>
            <p:cNvPr id="22" name="Group 21"/>
            <p:cNvGrpSpPr/>
            <p:nvPr/>
          </p:nvGrpSpPr>
          <p:grpSpPr>
            <a:xfrm>
              <a:off x="6430135" y="3422054"/>
              <a:ext cx="1756414" cy="981525"/>
              <a:chOff x="6430135" y="3422054"/>
              <a:chExt cx="1756414" cy="981525"/>
            </a:xfrm>
            <a:grpFill/>
          </p:grpSpPr>
          <p:grpSp>
            <p:nvGrpSpPr>
              <p:cNvPr id="79" name="Group 78"/>
              <p:cNvGrpSpPr/>
              <p:nvPr/>
            </p:nvGrpSpPr>
            <p:grpSpPr>
              <a:xfrm>
                <a:off x="6430135" y="3422054"/>
                <a:ext cx="1756414" cy="981525"/>
                <a:chOff x="3703637" y="1744662"/>
                <a:chExt cx="5181600" cy="2895600"/>
              </a:xfrm>
              <a:grpFill/>
            </p:grpSpPr>
            <p:sp>
              <p:nvSpPr>
                <p:cNvPr id="89" name="Rectangle 88"/>
                <p:cNvSpPr/>
                <p:nvPr/>
              </p:nvSpPr>
              <p:spPr bwMode="auto">
                <a:xfrm>
                  <a:off x="3961794" y="1985962"/>
                  <a:ext cx="4665286" cy="2413000"/>
                </a:xfrm>
                <a:prstGeom prst="rect">
                  <a:avLst/>
                </a:prstGeom>
                <a:grpFill/>
                <a:ln w="63500">
                  <a:solidFill>
                    <a:schemeClr val="tx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0" name="Right Bracket 89"/>
                <p:cNvSpPr/>
                <p:nvPr/>
              </p:nvSpPr>
              <p:spPr>
                <a:xfrm>
                  <a:off x="8512014" y="1744662"/>
                  <a:ext cx="373223" cy="2895600"/>
                </a:xfrm>
                <a:prstGeom prst="rightBracket">
                  <a:avLst/>
                </a:prstGeom>
                <a:grpFill/>
                <a:ln w="635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1" name="Left Bracket 90"/>
                <p:cNvSpPr/>
                <p:nvPr/>
              </p:nvSpPr>
              <p:spPr>
                <a:xfrm>
                  <a:off x="3703637" y="1744662"/>
                  <a:ext cx="373223" cy="2895600"/>
                </a:xfrm>
                <a:prstGeom prst="leftBracket">
                  <a:avLst/>
                </a:prstGeom>
                <a:grpFill/>
                <a:ln w="635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1" name="Group 20"/>
              <p:cNvGrpSpPr/>
              <p:nvPr/>
            </p:nvGrpSpPr>
            <p:grpSpPr>
              <a:xfrm>
                <a:off x="7795614" y="3594484"/>
                <a:ext cx="253923" cy="636665"/>
                <a:chOff x="7795614" y="3594484"/>
                <a:chExt cx="253923" cy="636665"/>
              </a:xfrm>
              <a:grpFill/>
            </p:grpSpPr>
            <p:cxnSp>
              <p:nvCxnSpPr>
                <p:cNvPr id="80" name="Straight Connector 79"/>
                <p:cNvCxnSpPr/>
                <p:nvPr/>
              </p:nvCxnSpPr>
              <p:spPr>
                <a:xfrm>
                  <a:off x="8049537" y="3594484"/>
                  <a:ext cx="0" cy="636665"/>
                </a:xfrm>
                <a:prstGeom prst="line">
                  <a:avLst/>
                </a:prstGeom>
                <a:grpFill/>
                <a:ln w="698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7964896" y="3594484"/>
                  <a:ext cx="0" cy="636665"/>
                </a:xfrm>
                <a:prstGeom prst="line">
                  <a:avLst/>
                </a:prstGeom>
                <a:grpFill/>
                <a:ln w="698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7880255" y="3594484"/>
                  <a:ext cx="0" cy="636665"/>
                </a:xfrm>
                <a:prstGeom prst="line">
                  <a:avLst/>
                </a:prstGeom>
                <a:grpFill/>
                <a:ln w="698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7795614" y="3594484"/>
                  <a:ext cx="0" cy="636665"/>
                </a:xfrm>
                <a:prstGeom prst="line">
                  <a:avLst/>
                </a:prstGeom>
                <a:grpFill/>
                <a:ln w="698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84" name="Group 83"/>
              <p:cNvGrpSpPr/>
              <p:nvPr/>
            </p:nvGrpSpPr>
            <p:grpSpPr>
              <a:xfrm>
                <a:off x="6561562" y="3594484"/>
                <a:ext cx="253923" cy="636665"/>
                <a:chOff x="5528956" y="2849562"/>
                <a:chExt cx="729385" cy="1828800"/>
              </a:xfrm>
              <a:grpFill/>
            </p:grpSpPr>
            <p:cxnSp>
              <p:nvCxnSpPr>
                <p:cNvPr id="85" name="Straight Connector 84"/>
                <p:cNvCxnSpPr/>
                <p:nvPr/>
              </p:nvCxnSpPr>
              <p:spPr>
                <a:xfrm>
                  <a:off x="6258341" y="2849562"/>
                  <a:ext cx="0" cy="1828800"/>
                </a:xfrm>
                <a:prstGeom prst="line">
                  <a:avLst/>
                </a:prstGeom>
                <a:grpFill/>
                <a:ln w="698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6015212" y="2849562"/>
                  <a:ext cx="0" cy="1828800"/>
                </a:xfrm>
                <a:prstGeom prst="line">
                  <a:avLst/>
                </a:prstGeom>
                <a:grpFill/>
                <a:ln w="698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5772084" y="2849562"/>
                  <a:ext cx="0" cy="1828800"/>
                </a:xfrm>
                <a:prstGeom prst="line">
                  <a:avLst/>
                </a:prstGeom>
                <a:grpFill/>
                <a:ln w="698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5528956" y="2849562"/>
                  <a:ext cx="0" cy="1828800"/>
                </a:xfrm>
                <a:prstGeom prst="line">
                  <a:avLst/>
                </a:prstGeom>
                <a:grpFill/>
                <a:ln w="698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92" name="Group 91"/>
            <p:cNvGrpSpPr/>
            <p:nvPr/>
          </p:nvGrpSpPr>
          <p:grpSpPr>
            <a:xfrm>
              <a:off x="9148773" y="3422054"/>
              <a:ext cx="1756414" cy="981525"/>
              <a:chOff x="6430135" y="3422054"/>
              <a:chExt cx="1756414" cy="981525"/>
            </a:xfrm>
            <a:grpFill/>
          </p:grpSpPr>
          <p:grpSp>
            <p:nvGrpSpPr>
              <p:cNvPr id="93" name="Group 92"/>
              <p:cNvGrpSpPr/>
              <p:nvPr/>
            </p:nvGrpSpPr>
            <p:grpSpPr>
              <a:xfrm>
                <a:off x="6430135" y="3422054"/>
                <a:ext cx="1756414" cy="981525"/>
                <a:chOff x="3703637" y="1744662"/>
                <a:chExt cx="5181600" cy="2895600"/>
              </a:xfrm>
              <a:grpFill/>
            </p:grpSpPr>
            <p:sp>
              <p:nvSpPr>
                <p:cNvPr id="104" name="Rectangle 103"/>
                <p:cNvSpPr/>
                <p:nvPr/>
              </p:nvSpPr>
              <p:spPr bwMode="auto">
                <a:xfrm>
                  <a:off x="3961794" y="1985962"/>
                  <a:ext cx="4665286" cy="2413000"/>
                </a:xfrm>
                <a:prstGeom prst="rect">
                  <a:avLst/>
                </a:prstGeom>
                <a:grpFill/>
                <a:ln w="63500">
                  <a:solidFill>
                    <a:schemeClr val="tx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05" name="Right Bracket 104"/>
                <p:cNvSpPr/>
                <p:nvPr/>
              </p:nvSpPr>
              <p:spPr>
                <a:xfrm>
                  <a:off x="8512014" y="1744662"/>
                  <a:ext cx="373223" cy="2895600"/>
                </a:xfrm>
                <a:prstGeom prst="rightBracket">
                  <a:avLst/>
                </a:prstGeom>
                <a:grpFill/>
                <a:ln w="635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06" name="Left Bracket 105"/>
                <p:cNvSpPr/>
                <p:nvPr/>
              </p:nvSpPr>
              <p:spPr>
                <a:xfrm>
                  <a:off x="3703637" y="1744662"/>
                  <a:ext cx="373223" cy="2895600"/>
                </a:xfrm>
                <a:prstGeom prst="leftBracket">
                  <a:avLst/>
                </a:prstGeom>
                <a:grpFill/>
                <a:ln w="635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94" name="Group 93"/>
              <p:cNvGrpSpPr/>
              <p:nvPr/>
            </p:nvGrpSpPr>
            <p:grpSpPr>
              <a:xfrm>
                <a:off x="7795614" y="3594484"/>
                <a:ext cx="253923" cy="636665"/>
                <a:chOff x="7795614" y="3594484"/>
                <a:chExt cx="253923" cy="636665"/>
              </a:xfrm>
              <a:grpFill/>
            </p:grpSpPr>
            <p:cxnSp>
              <p:nvCxnSpPr>
                <p:cNvPr id="100" name="Straight Connector 99"/>
                <p:cNvCxnSpPr/>
                <p:nvPr/>
              </p:nvCxnSpPr>
              <p:spPr>
                <a:xfrm>
                  <a:off x="8049537" y="3594484"/>
                  <a:ext cx="0" cy="636665"/>
                </a:xfrm>
                <a:prstGeom prst="line">
                  <a:avLst/>
                </a:prstGeom>
                <a:grpFill/>
                <a:ln w="698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7964896" y="3594484"/>
                  <a:ext cx="0" cy="636665"/>
                </a:xfrm>
                <a:prstGeom prst="line">
                  <a:avLst/>
                </a:prstGeom>
                <a:grpFill/>
                <a:ln w="698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7880255" y="3594484"/>
                  <a:ext cx="0" cy="636665"/>
                </a:xfrm>
                <a:prstGeom prst="line">
                  <a:avLst/>
                </a:prstGeom>
                <a:grpFill/>
                <a:ln w="698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7795614" y="3594484"/>
                  <a:ext cx="0" cy="636665"/>
                </a:xfrm>
                <a:prstGeom prst="line">
                  <a:avLst/>
                </a:prstGeom>
                <a:grpFill/>
                <a:ln w="698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95" name="Group 94"/>
              <p:cNvGrpSpPr/>
              <p:nvPr/>
            </p:nvGrpSpPr>
            <p:grpSpPr>
              <a:xfrm>
                <a:off x="6561562" y="3594484"/>
                <a:ext cx="253923" cy="636665"/>
                <a:chOff x="5528956" y="2849562"/>
                <a:chExt cx="729385" cy="1828800"/>
              </a:xfrm>
              <a:grpFill/>
            </p:grpSpPr>
            <p:cxnSp>
              <p:nvCxnSpPr>
                <p:cNvPr id="96" name="Straight Connector 95"/>
                <p:cNvCxnSpPr/>
                <p:nvPr/>
              </p:nvCxnSpPr>
              <p:spPr>
                <a:xfrm>
                  <a:off x="6258341" y="2849562"/>
                  <a:ext cx="0" cy="1828800"/>
                </a:xfrm>
                <a:prstGeom prst="line">
                  <a:avLst/>
                </a:prstGeom>
                <a:grpFill/>
                <a:ln w="698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6015212" y="2849562"/>
                  <a:ext cx="0" cy="1828800"/>
                </a:xfrm>
                <a:prstGeom prst="line">
                  <a:avLst/>
                </a:prstGeom>
                <a:grpFill/>
                <a:ln w="698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5772084" y="2849562"/>
                  <a:ext cx="0" cy="1828800"/>
                </a:xfrm>
                <a:prstGeom prst="line">
                  <a:avLst/>
                </a:prstGeom>
                <a:grpFill/>
                <a:ln w="698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5528956" y="2849562"/>
                  <a:ext cx="0" cy="1828800"/>
                </a:xfrm>
                <a:prstGeom prst="line">
                  <a:avLst/>
                </a:prstGeom>
                <a:grpFill/>
                <a:ln w="698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15654640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75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75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750"/>
                                        <p:tgtEl>
                                          <p:spTgt spid="2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2"/>
                                        </p:tgtEl>
                                        <p:attrNameLst>
                                          <p:attrName>style.visibility</p:attrName>
                                        </p:attrNameLst>
                                      </p:cBhvr>
                                      <p:to>
                                        <p:strVal val="visible"/>
                                      </p:to>
                                    </p:set>
                                    <p:animEffect transition="in" filter="fade">
                                      <p:cBhvr>
                                        <p:cTn id="22" dur="75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900" y="0"/>
            <a:ext cx="5337771" cy="2034403"/>
          </a:xfrm>
          <a:prstGeom prst="rect">
            <a:avLst/>
          </a:prstGeom>
          <a:noFill/>
        </p:spPr>
        <p:txBody>
          <a:bodyPr wrap="square" lIns="182880" tIns="146304" rIns="182880" bIns="146304" rtlCol="0">
            <a:spAutoFit/>
          </a:bodyPr>
          <a:lstStyle/>
          <a:p>
            <a:pPr>
              <a:lnSpc>
                <a:spcPct val="90000"/>
              </a:lnSpc>
              <a:spcAft>
                <a:spcPts val="600"/>
              </a:spcAft>
            </a:pPr>
            <a:r>
              <a:rPr lang="en-US" sz="6000" i="1" dirty="0">
                <a:gradFill>
                  <a:gsLst>
                    <a:gs pos="2917">
                      <a:schemeClr val="tx1"/>
                    </a:gs>
                    <a:gs pos="30000">
                      <a:schemeClr val="tx1"/>
                    </a:gs>
                  </a:gsLst>
                  <a:lin ang="5400000" scaled="0"/>
                </a:gradFill>
              </a:rPr>
              <a:t>The </a:t>
            </a:r>
            <a:r>
              <a:rPr lang="en-US" sz="6000" i="1" dirty="0" smtClean="0">
                <a:gradFill>
                  <a:gsLst>
                    <a:gs pos="2917">
                      <a:schemeClr val="tx1"/>
                    </a:gs>
                    <a:gs pos="30000">
                      <a:schemeClr val="tx1"/>
                    </a:gs>
                  </a:gsLst>
                  <a:lin ang="5400000" scaled="0"/>
                </a:gradFill>
              </a:rPr>
              <a:t>right</a:t>
            </a:r>
          </a:p>
          <a:p>
            <a:pPr>
              <a:lnSpc>
                <a:spcPct val="90000"/>
              </a:lnSpc>
              <a:spcAft>
                <a:spcPts val="600"/>
              </a:spcAft>
            </a:pPr>
            <a:r>
              <a:rPr lang="en-US" sz="6000" i="1" dirty="0">
                <a:gradFill>
                  <a:gsLst>
                    <a:gs pos="2917">
                      <a:schemeClr val="tx1"/>
                    </a:gs>
                    <a:gs pos="30000">
                      <a:schemeClr val="tx1"/>
                    </a:gs>
                  </a:gsLst>
                  <a:lin ang="5400000" scaled="0"/>
                </a:gradFill>
              </a:rPr>
              <a:t> </a:t>
            </a:r>
            <a:r>
              <a:rPr lang="en-US" sz="6000" i="1" dirty="0" smtClean="0">
                <a:gradFill>
                  <a:gsLst>
                    <a:gs pos="2917">
                      <a:schemeClr val="tx1"/>
                    </a:gs>
                    <a:gs pos="30000">
                      <a:schemeClr val="tx1"/>
                    </a:gs>
                  </a:gsLst>
                  <a:lin ang="5400000" scaled="0"/>
                </a:gradFill>
              </a:rPr>
              <a:t> tools for you</a:t>
            </a:r>
            <a:r>
              <a:rPr lang="en-US" sz="6000" i="1" dirty="0">
                <a:gradFill>
                  <a:gsLst>
                    <a:gs pos="2917">
                      <a:schemeClr val="tx1"/>
                    </a:gs>
                    <a:gs pos="30000">
                      <a:schemeClr val="tx1"/>
                    </a:gs>
                  </a:gsLst>
                  <a:lin ang="5400000" scaled="0"/>
                </a:gradFill>
              </a:rPr>
              <a:t>.</a:t>
            </a:r>
          </a:p>
        </p:txBody>
      </p:sp>
      <p:grpSp>
        <p:nvGrpSpPr>
          <p:cNvPr id="47" name="Group 16"/>
          <p:cNvGrpSpPr/>
          <p:nvPr/>
        </p:nvGrpSpPr>
        <p:grpSpPr>
          <a:xfrm>
            <a:off x="6983220" y="467388"/>
            <a:ext cx="5334001" cy="2011680"/>
            <a:chOff x="731836" y="2659062"/>
            <a:chExt cx="5334001" cy="2011680"/>
          </a:xfrm>
          <a:solidFill>
            <a:schemeClr val="bg2">
              <a:lumMod val="75000"/>
            </a:schemeClr>
          </a:solidFill>
        </p:grpSpPr>
        <p:sp>
          <p:nvSpPr>
            <p:cNvPr id="17" name="Rectangle 17"/>
            <p:cNvSpPr/>
            <p:nvPr/>
          </p:nvSpPr>
          <p:spPr>
            <a:xfrm>
              <a:off x="731836" y="2659062"/>
              <a:ext cx="5334001" cy="2011680"/>
            </a:xfrm>
            <a:prstGeom prst="rect">
              <a:avLst/>
            </a:prstGeom>
            <a:grpFill/>
          </p:spPr>
          <p:style>
            <a:lnRef idx="2">
              <a:schemeClr val="accent2"/>
            </a:lnRef>
            <a:fillRef idx="1">
              <a:schemeClr val="lt1"/>
            </a:fillRef>
            <a:effectRef idx="0">
              <a:schemeClr val="accent2"/>
            </a:effectRef>
            <a:fontRef idx="minor">
              <a:schemeClr val="dk1"/>
            </a:fontRef>
          </p:style>
          <p:txBody>
            <a:bodyPr rtlCol="0" anchor="t"/>
            <a:lstStyle/>
            <a:p>
              <a:pPr algn="ctr"/>
              <a:r>
                <a:rPr lang="en-US" sz="2400" dirty="0" smtClean="0">
                  <a:solidFill>
                    <a:schemeClr val="tx1"/>
                  </a:solidFill>
                </a:rPr>
                <a:t>Virtual Machines</a:t>
              </a:r>
              <a:endParaRPr lang="en-US" sz="2400" dirty="0">
                <a:solidFill>
                  <a:schemeClr val="tx1"/>
                </a:solidFill>
              </a:endParaRPr>
            </a:p>
          </p:txBody>
        </p:sp>
        <p:grpSp>
          <p:nvGrpSpPr>
            <p:cNvPr id="46" name="Group 45"/>
            <p:cNvGrpSpPr/>
            <p:nvPr/>
          </p:nvGrpSpPr>
          <p:grpSpPr>
            <a:xfrm>
              <a:off x="861765" y="3067298"/>
              <a:ext cx="2442947" cy="1522686"/>
              <a:chOff x="6271965" y="2895843"/>
              <a:chExt cx="2442947" cy="1522686"/>
            </a:xfrm>
            <a:grpFill/>
          </p:grpSpPr>
          <p:grpSp>
            <p:nvGrpSpPr>
              <p:cNvPr id="23" name="Group 22"/>
              <p:cNvGrpSpPr/>
              <p:nvPr/>
            </p:nvGrpSpPr>
            <p:grpSpPr>
              <a:xfrm>
                <a:off x="6271965" y="2895843"/>
                <a:ext cx="2442947" cy="1522686"/>
                <a:chOff x="6344173" y="2933129"/>
                <a:chExt cx="2442947" cy="1522686"/>
              </a:xfrm>
              <a:grpFill/>
            </p:grpSpPr>
            <p:sp>
              <p:nvSpPr>
                <p:cNvPr id="24" name="Rectangle 23"/>
                <p:cNvSpPr/>
                <p:nvPr/>
              </p:nvSpPr>
              <p:spPr>
                <a:xfrm>
                  <a:off x="6344173" y="2939193"/>
                  <a:ext cx="2442947" cy="1516622"/>
                </a:xfrm>
                <a:prstGeom prst="rect">
                  <a:avLst/>
                </a:prstGeom>
                <a:grp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a:p>
              </p:txBody>
            </p:sp>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1810" y="2933129"/>
                  <a:ext cx="2209142" cy="564133"/>
                </a:xfrm>
                <a:prstGeom prst="rect">
                  <a:avLst/>
                </a:prstGeom>
                <a:grpFill/>
              </p:spPr>
            </p:pic>
          </p:grpSp>
          <p:pic>
            <p:nvPicPr>
              <p:cNvPr id="28" name="Picture 2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21939" y="3566024"/>
                <a:ext cx="1840142" cy="676644"/>
              </a:xfrm>
              <a:prstGeom prst="rect">
                <a:avLst/>
              </a:prstGeom>
              <a:grpFill/>
            </p:spPr>
          </p:pic>
        </p:grpSp>
        <p:grpSp>
          <p:nvGrpSpPr>
            <p:cNvPr id="2" name="Group 18"/>
            <p:cNvGrpSpPr/>
            <p:nvPr/>
          </p:nvGrpSpPr>
          <p:grpSpPr>
            <a:xfrm>
              <a:off x="3538518" y="3067298"/>
              <a:ext cx="2442947" cy="1522685"/>
              <a:chOff x="8963690" y="2895843"/>
              <a:chExt cx="2442947" cy="1522685"/>
            </a:xfrm>
            <a:grpFill/>
          </p:grpSpPr>
          <p:sp>
            <p:nvSpPr>
              <p:cNvPr id="21" name="Rectangle 22"/>
              <p:cNvSpPr/>
              <p:nvPr/>
            </p:nvSpPr>
            <p:spPr>
              <a:xfrm>
                <a:off x="8963690" y="2895843"/>
                <a:ext cx="2442947" cy="1522685"/>
              </a:xfrm>
              <a:prstGeom prst="rect">
                <a:avLst/>
              </a:prstGeom>
              <a:grpFill/>
            </p:spPr>
            <p:style>
              <a:lnRef idx="2">
                <a:schemeClr val="accent2">
                  <a:shade val="50000"/>
                </a:schemeClr>
              </a:lnRef>
              <a:fillRef idx="1">
                <a:schemeClr val="accent2"/>
              </a:fillRef>
              <a:effectRef idx="0">
                <a:schemeClr val="accent2"/>
              </a:effectRef>
              <a:fontRef idx="minor">
                <a:schemeClr val="lt1"/>
              </a:fontRef>
            </p:style>
            <p:txBody>
              <a:bodyPr tIns="182880" rtlCol="0" anchor="t"/>
              <a:lstStyle/>
              <a:p>
                <a:pPr algn="ctr">
                  <a:lnSpc>
                    <a:spcPct val="90000"/>
                  </a:lnSpc>
                  <a:spcAft>
                    <a:spcPts val="600"/>
                  </a:spcAft>
                </a:pPr>
                <a:r>
                  <a:rPr lang="en-US" sz="2000" dirty="0">
                    <a:gradFill>
                      <a:gsLst>
                        <a:gs pos="2917">
                          <a:schemeClr val="tx1"/>
                        </a:gs>
                        <a:gs pos="30000">
                          <a:schemeClr val="tx1"/>
                        </a:gs>
                      </a:gsLst>
                      <a:lin ang="5400000" scaled="0"/>
                    </a:gradFill>
                  </a:rPr>
                  <a:t>Linux</a:t>
                </a:r>
                <a:endParaRPr lang="en-US" sz="2800" dirty="0">
                  <a:gradFill>
                    <a:gsLst>
                      <a:gs pos="2917">
                        <a:schemeClr val="tx1"/>
                      </a:gs>
                      <a:gs pos="30000">
                        <a:schemeClr val="tx1"/>
                      </a:gs>
                    </a:gsLst>
                    <a:lin ang="5400000" scaled="0"/>
                  </a:gradFill>
                </a:endParaRPr>
              </a:p>
            </p:txBody>
          </p:sp>
          <p:pic>
            <p:nvPicPr>
              <p:cNvPr id="29" name="Picture 2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67730" y="3566024"/>
                <a:ext cx="1840142" cy="676644"/>
              </a:xfrm>
              <a:prstGeom prst="rect">
                <a:avLst/>
              </a:prstGeom>
              <a:grpFill/>
            </p:spPr>
          </p:pic>
        </p:grpSp>
      </p:grpSp>
      <p:grpSp>
        <p:nvGrpSpPr>
          <p:cNvPr id="73" name="Group 30"/>
          <p:cNvGrpSpPr/>
          <p:nvPr/>
        </p:nvGrpSpPr>
        <p:grpSpPr>
          <a:xfrm>
            <a:off x="158716" y="4891189"/>
            <a:ext cx="6450227" cy="2103336"/>
            <a:chOff x="3926947" y="4711626"/>
            <a:chExt cx="6450227" cy="2103336"/>
          </a:xfrm>
          <a:solidFill>
            <a:schemeClr val="bg2">
              <a:lumMod val="75000"/>
            </a:schemeClr>
          </a:solidFill>
        </p:grpSpPr>
        <p:sp>
          <p:nvSpPr>
            <p:cNvPr id="74" name="Rectangle 73"/>
            <p:cNvSpPr/>
            <p:nvPr/>
          </p:nvSpPr>
          <p:spPr>
            <a:xfrm>
              <a:off x="3926947" y="4711626"/>
              <a:ext cx="6450227" cy="2011680"/>
            </a:xfrm>
            <a:prstGeom prst="rect">
              <a:avLst/>
            </a:prstGeom>
            <a:grpFill/>
          </p:spPr>
          <p:style>
            <a:lnRef idx="2">
              <a:schemeClr val="accent2"/>
            </a:lnRef>
            <a:fillRef idx="1">
              <a:schemeClr val="lt1"/>
            </a:fillRef>
            <a:effectRef idx="0">
              <a:schemeClr val="accent2"/>
            </a:effectRef>
            <a:fontRef idx="minor">
              <a:schemeClr val="dk1"/>
            </a:fontRef>
          </p:style>
          <p:txBody>
            <a:bodyPr rtlCol="0" anchor="t"/>
            <a:lstStyle/>
            <a:p>
              <a:pPr algn="ctr"/>
              <a:r>
                <a:rPr lang="en-US" sz="2400" dirty="0">
                  <a:solidFill>
                    <a:schemeClr val="tx1"/>
                  </a:solidFill>
                </a:rPr>
                <a:t>Microsoft Cloud</a:t>
              </a:r>
            </a:p>
          </p:txBody>
        </p:sp>
        <p:grpSp>
          <p:nvGrpSpPr>
            <p:cNvPr id="75" name="Group 74"/>
            <p:cNvGrpSpPr/>
            <p:nvPr/>
          </p:nvGrpSpPr>
          <p:grpSpPr>
            <a:xfrm>
              <a:off x="4092204" y="5241588"/>
              <a:ext cx="1828800" cy="1371600"/>
              <a:chOff x="5707409" y="5099960"/>
              <a:chExt cx="1828800" cy="1371600"/>
            </a:xfrm>
            <a:grpFill/>
          </p:grpSpPr>
          <p:sp>
            <p:nvSpPr>
              <p:cNvPr id="86" name="Rectangle 85"/>
              <p:cNvSpPr/>
              <p:nvPr/>
            </p:nvSpPr>
            <p:spPr>
              <a:xfrm>
                <a:off x="5707409" y="5099960"/>
                <a:ext cx="1828800" cy="1371600"/>
              </a:xfrm>
              <a:prstGeom prst="rect">
                <a:avLst/>
              </a:prstGeom>
              <a:grp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87" name="Picture 8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33903" y="5469292"/>
                <a:ext cx="1375813" cy="816809"/>
              </a:xfrm>
              <a:prstGeom prst="rect">
                <a:avLst/>
              </a:prstGeom>
              <a:grpFill/>
            </p:spPr>
          </p:pic>
          <p:sp>
            <p:nvSpPr>
              <p:cNvPr id="88" name="Rectangle 87"/>
              <p:cNvSpPr/>
              <p:nvPr/>
            </p:nvSpPr>
            <p:spPr>
              <a:xfrm>
                <a:off x="6239236" y="5099960"/>
                <a:ext cx="765146" cy="369332"/>
              </a:xfrm>
              <a:prstGeom prst="rect">
                <a:avLst/>
              </a:prstGeom>
              <a:grpFill/>
            </p:spPr>
            <p:txBody>
              <a:bodyPr wrap="none">
                <a:spAutoFit/>
              </a:bodyPr>
              <a:lstStyle/>
              <a:p>
                <a:r>
                  <a:rPr lang="en-US" dirty="0"/>
                  <a:t>Azure</a:t>
                </a:r>
              </a:p>
            </p:txBody>
          </p:sp>
        </p:grpSp>
        <p:grpSp>
          <p:nvGrpSpPr>
            <p:cNvPr id="76" name="Group 75"/>
            <p:cNvGrpSpPr/>
            <p:nvPr/>
          </p:nvGrpSpPr>
          <p:grpSpPr>
            <a:xfrm>
              <a:off x="6223183" y="5241588"/>
              <a:ext cx="1828800" cy="1371600"/>
              <a:chOff x="7933589" y="5099960"/>
              <a:chExt cx="1828800" cy="1371600"/>
            </a:xfrm>
            <a:grpFill/>
          </p:grpSpPr>
          <p:sp>
            <p:nvSpPr>
              <p:cNvPr id="81" name="Rectangle 80"/>
              <p:cNvSpPr/>
              <p:nvPr/>
            </p:nvSpPr>
            <p:spPr>
              <a:xfrm>
                <a:off x="7933589" y="5099960"/>
                <a:ext cx="1828800" cy="1371600"/>
              </a:xfrm>
              <a:prstGeom prst="rect">
                <a:avLst/>
              </a:prstGeom>
              <a:grp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82" name="Group 81"/>
              <p:cNvGrpSpPr/>
              <p:nvPr/>
            </p:nvGrpSpPr>
            <p:grpSpPr>
              <a:xfrm>
                <a:off x="8573872" y="5554567"/>
                <a:ext cx="548234" cy="731534"/>
                <a:chOff x="16918515" y="-3457761"/>
                <a:chExt cx="2089150" cy="2787650"/>
              </a:xfrm>
              <a:grpFill/>
            </p:grpSpPr>
            <p:sp>
              <p:nvSpPr>
                <p:cNvPr id="84" name="Freeform 21"/>
                <p:cNvSpPr>
                  <a:spLocks noEditPoints="1"/>
                </p:cNvSpPr>
                <p:nvPr/>
              </p:nvSpPr>
              <p:spPr bwMode="auto">
                <a:xfrm>
                  <a:off x="16918515" y="-2283008"/>
                  <a:ext cx="1308100" cy="1612897"/>
                </a:xfrm>
                <a:custGeom>
                  <a:avLst/>
                  <a:gdLst>
                    <a:gd name="T0" fmla="*/ 0 w 824"/>
                    <a:gd name="T1" fmla="*/ 0 h 1016"/>
                    <a:gd name="T2" fmla="*/ 0 w 824"/>
                    <a:gd name="T3" fmla="*/ 1016 h 1016"/>
                    <a:gd name="T4" fmla="*/ 266 w 824"/>
                    <a:gd name="T5" fmla="*/ 1016 h 1016"/>
                    <a:gd name="T6" fmla="*/ 266 w 824"/>
                    <a:gd name="T7" fmla="*/ 807 h 1016"/>
                    <a:gd name="T8" fmla="*/ 375 w 824"/>
                    <a:gd name="T9" fmla="*/ 807 h 1016"/>
                    <a:gd name="T10" fmla="*/ 375 w 824"/>
                    <a:gd name="T11" fmla="*/ 1016 h 1016"/>
                    <a:gd name="T12" fmla="*/ 454 w 824"/>
                    <a:gd name="T13" fmla="*/ 1016 h 1016"/>
                    <a:gd name="T14" fmla="*/ 454 w 824"/>
                    <a:gd name="T15" fmla="*/ 807 h 1016"/>
                    <a:gd name="T16" fmla="*/ 560 w 824"/>
                    <a:gd name="T17" fmla="*/ 807 h 1016"/>
                    <a:gd name="T18" fmla="*/ 560 w 824"/>
                    <a:gd name="T19" fmla="*/ 1016 h 1016"/>
                    <a:gd name="T20" fmla="*/ 824 w 824"/>
                    <a:gd name="T21" fmla="*/ 1016 h 1016"/>
                    <a:gd name="T22" fmla="*/ 824 w 824"/>
                    <a:gd name="T23" fmla="*/ 0 h 1016"/>
                    <a:gd name="T24" fmla="*/ 0 w 824"/>
                    <a:gd name="T25" fmla="*/ 0 h 1016"/>
                    <a:gd name="T26" fmla="*/ 746 w 824"/>
                    <a:gd name="T27" fmla="*/ 740 h 1016"/>
                    <a:gd name="T28" fmla="*/ 81 w 824"/>
                    <a:gd name="T29" fmla="*/ 740 h 1016"/>
                    <a:gd name="T30" fmla="*/ 81 w 824"/>
                    <a:gd name="T31" fmla="*/ 634 h 1016"/>
                    <a:gd name="T32" fmla="*/ 746 w 824"/>
                    <a:gd name="T33" fmla="*/ 634 h 1016"/>
                    <a:gd name="T34" fmla="*/ 746 w 824"/>
                    <a:gd name="T35" fmla="*/ 740 h 1016"/>
                    <a:gd name="T36" fmla="*/ 746 w 824"/>
                    <a:gd name="T37" fmla="*/ 558 h 1016"/>
                    <a:gd name="T38" fmla="*/ 81 w 824"/>
                    <a:gd name="T39" fmla="*/ 558 h 1016"/>
                    <a:gd name="T40" fmla="*/ 81 w 824"/>
                    <a:gd name="T41" fmla="*/ 451 h 1016"/>
                    <a:gd name="T42" fmla="*/ 746 w 824"/>
                    <a:gd name="T43" fmla="*/ 451 h 1016"/>
                    <a:gd name="T44" fmla="*/ 746 w 824"/>
                    <a:gd name="T45" fmla="*/ 558 h 1016"/>
                    <a:gd name="T46" fmla="*/ 746 w 824"/>
                    <a:gd name="T47" fmla="*/ 373 h 1016"/>
                    <a:gd name="T48" fmla="*/ 81 w 824"/>
                    <a:gd name="T49" fmla="*/ 373 h 1016"/>
                    <a:gd name="T50" fmla="*/ 81 w 824"/>
                    <a:gd name="T51" fmla="*/ 266 h 1016"/>
                    <a:gd name="T52" fmla="*/ 746 w 824"/>
                    <a:gd name="T53" fmla="*/ 266 h 1016"/>
                    <a:gd name="T54" fmla="*/ 746 w 824"/>
                    <a:gd name="T55" fmla="*/ 373 h 1016"/>
                    <a:gd name="T56" fmla="*/ 746 w 824"/>
                    <a:gd name="T57" fmla="*/ 188 h 1016"/>
                    <a:gd name="T58" fmla="*/ 81 w 824"/>
                    <a:gd name="T59" fmla="*/ 188 h 1016"/>
                    <a:gd name="T60" fmla="*/ 81 w 824"/>
                    <a:gd name="T61" fmla="*/ 81 h 1016"/>
                    <a:gd name="T62" fmla="*/ 746 w 824"/>
                    <a:gd name="T63" fmla="*/ 81 h 1016"/>
                    <a:gd name="T64" fmla="*/ 746 w 824"/>
                    <a:gd name="T65" fmla="*/ 188 h 10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24" h="1016">
                      <a:moveTo>
                        <a:pt x="0" y="0"/>
                      </a:moveTo>
                      <a:lnTo>
                        <a:pt x="0" y="1016"/>
                      </a:lnTo>
                      <a:lnTo>
                        <a:pt x="266" y="1016"/>
                      </a:lnTo>
                      <a:lnTo>
                        <a:pt x="266" y="807"/>
                      </a:lnTo>
                      <a:lnTo>
                        <a:pt x="375" y="807"/>
                      </a:lnTo>
                      <a:lnTo>
                        <a:pt x="375" y="1016"/>
                      </a:lnTo>
                      <a:lnTo>
                        <a:pt x="454" y="1016"/>
                      </a:lnTo>
                      <a:lnTo>
                        <a:pt x="454" y="807"/>
                      </a:lnTo>
                      <a:lnTo>
                        <a:pt x="560" y="807"/>
                      </a:lnTo>
                      <a:lnTo>
                        <a:pt x="560" y="1016"/>
                      </a:lnTo>
                      <a:lnTo>
                        <a:pt x="824" y="1016"/>
                      </a:lnTo>
                      <a:lnTo>
                        <a:pt x="824" y="0"/>
                      </a:lnTo>
                      <a:lnTo>
                        <a:pt x="0" y="0"/>
                      </a:lnTo>
                      <a:close/>
                      <a:moveTo>
                        <a:pt x="746" y="740"/>
                      </a:moveTo>
                      <a:lnTo>
                        <a:pt x="81" y="740"/>
                      </a:lnTo>
                      <a:lnTo>
                        <a:pt x="81" y="634"/>
                      </a:lnTo>
                      <a:lnTo>
                        <a:pt x="746" y="634"/>
                      </a:lnTo>
                      <a:lnTo>
                        <a:pt x="746" y="740"/>
                      </a:lnTo>
                      <a:close/>
                      <a:moveTo>
                        <a:pt x="746" y="558"/>
                      </a:moveTo>
                      <a:lnTo>
                        <a:pt x="81" y="558"/>
                      </a:lnTo>
                      <a:lnTo>
                        <a:pt x="81" y="451"/>
                      </a:lnTo>
                      <a:lnTo>
                        <a:pt x="746" y="451"/>
                      </a:lnTo>
                      <a:lnTo>
                        <a:pt x="746" y="558"/>
                      </a:lnTo>
                      <a:close/>
                      <a:moveTo>
                        <a:pt x="746" y="373"/>
                      </a:moveTo>
                      <a:lnTo>
                        <a:pt x="81" y="373"/>
                      </a:lnTo>
                      <a:lnTo>
                        <a:pt x="81" y="266"/>
                      </a:lnTo>
                      <a:lnTo>
                        <a:pt x="746" y="266"/>
                      </a:lnTo>
                      <a:lnTo>
                        <a:pt x="746" y="373"/>
                      </a:lnTo>
                      <a:close/>
                      <a:moveTo>
                        <a:pt x="746" y="188"/>
                      </a:moveTo>
                      <a:lnTo>
                        <a:pt x="81" y="188"/>
                      </a:lnTo>
                      <a:lnTo>
                        <a:pt x="81" y="81"/>
                      </a:lnTo>
                      <a:lnTo>
                        <a:pt x="746" y="81"/>
                      </a:lnTo>
                      <a:lnTo>
                        <a:pt x="746" y="188"/>
                      </a:ln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85" name="Freeform 22"/>
                <p:cNvSpPr>
                  <a:spLocks noEditPoints="1"/>
                </p:cNvSpPr>
                <p:nvPr/>
              </p:nvSpPr>
              <p:spPr bwMode="auto">
                <a:xfrm>
                  <a:off x="17699565" y="-3457761"/>
                  <a:ext cx="1308100" cy="2787650"/>
                </a:xfrm>
                <a:custGeom>
                  <a:avLst/>
                  <a:gdLst>
                    <a:gd name="T0" fmla="*/ 0 w 824"/>
                    <a:gd name="T1" fmla="*/ 0 h 1756"/>
                    <a:gd name="T2" fmla="*/ 0 w 824"/>
                    <a:gd name="T3" fmla="*/ 686 h 1756"/>
                    <a:gd name="T4" fmla="*/ 80 w 824"/>
                    <a:gd name="T5" fmla="*/ 686 h 1756"/>
                    <a:gd name="T6" fmla="*/ 80 w 824"/>
                    <a:gd name="T7" fmla="*/ 636 h 1756"/>
                    <a:gd name="T8" fmla="*/ 745 w 824"/>
                    <a:gd name="T9" fmla="*/ 636 h 1756"/>
                    <a:gd name="T10" fmla="*/ 745 w 824"/>
                    <a:gd name="T11" fmla="*/ 743 h 1756"/>
                    <a:gd name="T12" fmla="*/ 410 w 824"/>
                    <a:gd name="T13" fmla="*/ 743 h 1756"/>
                    <a:gd name="T14" fmla="*/ 410 w 824"/>
                    <a:gd name="T15" fmla="*/ 821 h 1756"/>
                    <a:gd name="T16" fmla="*/ 745 w 824"/>
                    <a:gd name="T17" fmla="*/ 821 h 1756"/>
                    <a:gd name="T18" fmla="*/ 745 w 824"/>
                    <a:gd name="T19" fmla="*/ 928 h 1756"/>
                    <a:gd name="T20" fmla="*/ 410 w 824"/>
                    <a:gd name="T21" fmla="*/ 928 h 1756"/>
                    <a:gd name="T22" fmla="*/ 410 w 824"/>
                    <a:gd name="T23" fmla="*/ 1006 h 1756"/>
                    <a:gd name="T24" fmla="*/ 745 w 824"/>
                    <a:gd name="T25" fmla="*/ 1006 h 1756"/>
                    <a:gd name="T26" fmla="*/ 745 w 824"/>
                    <a:gd name="T27" fmla="*/ 1113 h 1756"/>
                    <a:gd name="T28" fmla="*/ 410 w 824"/>
                    <a:gd name="T29" fmla="*/ 1113 h 1756"/>
                    <a:gd name="T30" fmla="*/ 410 w 824"/>
                    <a:gd name="T31" fmla="*/ 1191 h 1756"/>
                    <a:gd name="T32" fmla="*/ 745 w 824"/>
                    <a:gd name="T33" fmla="*/ 1191 h 1756"/>
                    <a:gd name="T34" fmla="*/ 745 w 824"/>
                    <a:gd name="T35" fmla="*/ 1298 h 1756"/>
                    <a:gd name="T36" fmla="*/ 410 w 824"/>
                    <a:gd name="T37" fmla="*/ 1298 h 1756"/>
                    <a:gd name="T38" fmla="*/ 410 w 824"/>
                    <a:gd name="T39" fmla="*/ 1374 h 1756"/>
                    <a:gd name="T40" fmla="*/ 745 w 824"/>
                    <a:gd name="T41" fmla="*/ 1374 h 1756"/>
                    <a:gd name="T42" fmla="*/ 745 w 824"/>
                    <a:gd name="T43" fmla="*/ 1480 h 1756"/>
                    <a:gd name="T44" fmla="*/ 410 w 824"/>
                    <a:gd name="T45" fmla="*/ 1480 h 1756"/>
                    <a:gd name="T46" fmla="*/ 410 w 824"/>
                    <a:gd name="T47" fmla="*/ 1756 h 1756"/>
                    <a:gd name="T48" fmla="*/ 451 w 824"/>
                    <a:gd name="T49" fmla="*/ 1756 h 1756"/>
                    <a:gd name="T50" fmla="*/ 451 w 824"/>
                    <a:gd name="T51" fmla="*/ 1547 h 1756"/>
                    <a:gd name="T52" fmla="*/ 560 w 824"/>
                    <a:gd name="T53" fmla="*/ 1547 h 1756"/>
                    <a:gd name="T54" fmla="*/ 560 w 824"/>
                    <a:gd name="T55" fmla="*/ 1756 h 1756"/>
                    <a:gd name="T56" fmla="*/ 824 w 824"/>
                    <a:gd name="T57" fmla="*/ 1756 h 1756"/>
                    <a:gd name="T58" fmla="*/ 824 w 824"/>
                    <a:gd name="T59" fmla="*/ 0 h 1756"/>
                    <a:gd name="T60" fmla="*/ 0 w 824"/>
                    <a:gd name="T61" fmla="*/ 0 h 1756"/>
                    <a:gd name="T62" fmla="*/ 745 w 824"/>
                    <a:gd name="T63" fmla="*/ 558 h 1756"/>
                    <a:gd name="T64" fmla="*/ 80 w 824"/>
                    <a:gd name="T65" fmla="*/ 558 h 1756"/>
                    <a:gd name="T66" fmla="*/ 80 w 824"/>
                    <a:gd name="T67" fmla="*/ 451 h 1756"/>
                    <a:gd name="T68" fmla="*/ 745 w 824"/>
                    <a:gd name="T69" fmla="*/ 451 h 1756"/>
                    <a:gd name="T70" fmla="*/ 745 w 824"/>
                    <a:gd name="T71" fmla="*/ 558 h 1756"/>
                    <a:gd name="T72" fmla="*/ 745 w 824"/>
                    <a:gd name="T73" fmla="*/ 375 h 1756"/>
                    <a:gd name="T74" fmla="*/ 80 w 824"/>
                    <a:gd name="T75" fmla="*/ 375 h 1756"/>
                    <a:gd name="T76" fmla="*/ 80 w 824"/>
                    <a:gd name="T77" fmla="*/ 268 h 1756"/>
                    <a:gd name="T78" fmla="*/ 745 w 824"/>
                    <a:gd name="T79" fmla="*/ 268 h 1756"/>
                    <a:gd name="T80" fmla="*/ 745 w 824"/>
                    <a:gd name="T81" fmla="*/ 375 h 1756"/>
                    <a:gd name="T82" fmla="*/ 745 w 824"/>
                    <a:gd name="T83" fmla="*/ 190 h 1756"/>
                    <a:gd name="T84" fmla="*/ 80 w 824"/>
                    <a:gd name="T85" fmla="*/ 190 h 1756"/>
                    <a:gd name="T86" fmla="*/ 80 w 824"/>
                    <a:gd name="T87" fmla="*/ 83 h 1756"/>
                    <a:gd name="T88" fmla="*/ 745 w 824"/>
                    <a:gd name="T89" fmla="*/ 83 h 1756"/>
                    <a:gd name="T90" fmla="*/ 745 w 824"/>
                    <a:gd name="T91" fmla="*/ 190 h 1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24" h="1756">
                      <a:moveTo>
                        <a:pt x="0" y="0"/>
                      </a:moveTo>
                      <a:lnTo>
                        <a:pt x="0" y="686"/>
                      </a:lnTo>
                      <a:lnTo>
                        <a:pt x="80" y="686"/>
                      </a:lnTo>
                      <a:lnTo>
                        <a:pt x="80" y="636"/>
                      </a:lnTo>
                      <a:lnTo>
                        <a:pt x="745" y="636"/>
                      </a:lnTo>
                      <a:lnTo>
                        <a:pt x="745" y="743"/>
                      </a:lnTo>
                      <a:lnTo>
                        <a:pt x="410" y="743"/>
                      </a:lnTo>
                      <a:lnTo>
                        <a:pt x="410" y="821"/>
                      </a:lnTo>
                      <a:lnTo>
                        <a:pt x="745" y="821"/>
                      </a:lnTo>
                      <a:lnTo>
                        <a:pt x="745" y="928"/>
                      </a:lnTo>
                      <a:lnTo>
                        <a:pt x="410" y="928"/>
                      </a:lnTo>
                      <a:lnTo>
                        <a:pt x="410" y="1006"/>
                      </a:lnTo>
                      <a:lnTo>
                        <a:pt x="745" y="1006"/>
                      </a:lnTo>
                      <a:lnTo>
                        <a:pt x="745" y="1113"/>
                      </a:lnTo>
                      <a:lnTo>
                        <a:pt x="410" y="1113"/>
                      </a:lnTo>
                      <a:lnTo>
                        <a:pt x="410" y="1191"/>
                      </a:lnTo>
                      <a:lnTo>
                        <a:pt x="745" y="1191"/>
                      </a:lnTo>
                      <a:lnTo>
                        <a:pt x="745" y="1298"/>
                      </a:lnTo>
                      <a:lnTo>
                        <a:pt x="410" y="1298"/>
                      </a:lnTo>
                      <a:lnTo>
                        <a:pt x="410" y="1374"/>
                      </a:lnTo>
                      <a:lnTo>
                        <a:pt x="745" y="1374"/>
                      </a:lnTo>
                      <a:lnTo>
                        <a:pt x="745" y="1480"/>
                      </a:lnTo>
                      <a:lnTo>
                        <a:pt x="410" y="1480"/>
                      </a:lnTo>
                      <a:lnTo>
                        <a:pt x="410" y="1756"/>
                      </a:lnTo>
                      <a:lnTo>
                        <a:pt x="451" y="1756"/>
                      </a:lnTo>
                      <a:lnTo>
                        <a:pt x="451" y="1547"/>
                      </a:lnTo>
                      <a:lnTo>
                        <a:pt x="560" y="1547"/>
                      </a:lnTo>
                      <a:lnTo>
                        <a:pt x="560" y="1756"/>
                      </a:lnTo>
                      <a:lnTo>
                        <a:pt x="824" y="1756"/>
                      </a:lnTo>
                      <a:lnTo>
                        <a:pt x="824" y="0"/>
                      </a:lnTo>
                      <a:lnTo>
                        <a:pt x="0" y="0"/>
                      </a:lnTo>
                      <a:close/>
                      <a:moveTo>
                        <a:pt x="745" y="558"/>
                      </a:moveTo>
                      <a:lnTo>
                        <a:pt x="80" y="558"/>
                      </a:lnTo>
                      <a:lnTo>
                        <a:pt x="80" y="451"/>
                      </a:lnTo>
                      <a:lnTo>
                        <a:pt x="745" y="451"/>
                      </a:lnTo>
                      <a:lnTo>
                        <a:pt x="745" y="558"/>
                      </a:lnTo>
                      <a:close/>
                      <a:moveTo>
                        <a:pt x="745" y="375"/>
                      </a:moveTo>
                      <a:lnTo>
                        <a:pt x="80" y="375"/>
                      </a:lnTo>
                      <a:lnTo>
                        <a:pt x="80" y="268"/>
                      </a:lnTo>
                      <a:lnTo>
                        <a:pt x="745" y="268"/>
                      </a:lnTo>
                      <a:lnTo>
                        <a:pt x="745" y="375"/>
                      </a:lnTo>
                      <a:close/>
                      <a:moveTo>
                        <a:pt x="745" y="190"/>
                      </a:moveTo>
                      <a:lnTo>
                        <a:pt x="80" y="190"/>
                      </a:lnTo>
                      <a:lnTo>
                        <a:pt x="80" y="83"/>
                      </a:lnTo>
                      <a:lnTo>
                        <a:pt x="745" y="83"/>
                      </a:lnTo>
                      <a:lnTo>
                        <a:pt x="745" y="190"/>
                      </a:ln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p>
              </p:txBody>
            </p:sp>
          </p:grpSp>
          <p:sp>
            <p:nvSpPr>
              <p:cNvPr id="83" name="Rectangle 82"/>
              <p:cNvSpPr/>
              <p:nvPr/>
            </p:nvSpPr>
            <p:spPr>
              <a:xfrm>
                <a:off x="8123175" y="5099960"/>
                <a:ext cx="1449628" cy="369332"/>
              </a:xfrm>
              <a:prstGeom prst="rect">
                <a:avLst/>
              </a:prstGeom>
              <a:grpFill/>
            </p:spPr>
            <p:txBody>
              <a:bodyPr wrap="none">
                <a:spAutoFit/>
              </a:bodyPr>
              <a:lstStyle/>
              <a:p>
                <a:r>
                  <a:rPr lang="en-US" dirty="0"/>
                  <a:t>On Premises</a:t>
                </a:r>
              </a:p>
            </p:txBody>
          </p:sp>
        </p:grpSp>
        <p:grpSp>
          <p:nvGrpSpPr>
            <p:cNvPr id="77" name="Group 76"/>
            <p:cNvGrpSpPr/>
            <p:nvPr/>
          </p:nvGrpSpPr>
          <p:grpSpPr>
            <a:xfrm>
              <a:off x="8354162" y="5247668"/>
              <a:ext cx="1861006" cy="1567294"/>
              <a:chOff x="9804660" y="5099960"/>
              <a:chExt cx="1861006" cy="1567294"/>
            </a:xfrm>
            <a:grpFill/>
          </p:grpSpPr>
          <p:sp>
            <p:nvSpPr>
              <p:cNvPr id="78" name="Rectangle 77"/>
              <p:cNvSpPr/>
              <p:nvPr/>
            </p:nvSpPr>
            <p:spPr>
              <a:xfrm>
                <a:off x="9804660" y="5099960"/>
                <a:ext cx="1828800" cy="1371600"/>
              </a:xfrm>
              <a:prstGeom prst="rect">
                <a:avLst/>
              </a:prstGeom>
              <a:grp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9" name="Picture 2" descr="\\MAGNUM\Projects\Microsoft\Cloud Power FY12\Design\ICONS_PNG\Tower.png"/>
              <p:cNvPicPr>
                <a:picLocks noChangeAspect="1" noChangeArrowheads="1"/>
              </p:cNvPicPr>
              <p:nvPr/>
            </p:nvPicPr>
            <p:blipFill>
              <a:blip r:embed="rId6" cstate="print">
                <a:lum bright="100000" contrast="100000"/>
              </a:blip>
              <a:stretch>
                <a:fillRect/>
              </a:stretch>
            </p:blipFill>
            <p:spPr bwMode="auto">
              <a:xfrm>
                <a:off x="9972139" y="5173413"/>
                <a:ext cx="1493841" cy="1493841"/>
              </a:xfrm>
              <a:prstGeom prst="rect">
                <a:avLst/>
              </a:prstGeom>
              <a:grpFill/>
            </p:spPr>
          </p:pic>
          <p:sp>
            <p:nvSpPr>
              <p:cNvPr id="80" name="Rectangle 79"/>
              <p:cNvSpPr/>
              <p:nvPr/>
            </p:nvSpPr>
            <p:spPr>
              <a:xfrm>
                <a:off x="9846129" y="5099960"/>
                <a:ext cx="1819537" cy="369332"/>
              </a:xfrm>
              <a:prstGeom prst="rect">
                <a:avLst/>
              </a:prstGeom>
              <a:grpFill/>
            </p:spPr>
            <p:txBody>
              <a:bodyPr wrap="none">
                <a:spAutoFit/>
              </a:bodyPr>
              <a:lstStyle/>
              <a:p>
                <a:r>
                  <a:rPr lang="en-US" dirty="0"/>
                  <a:t>Service Provider</a:t>
                </a:r>
              </a:p>
            </p:txBody>
          </p:sp>
        </p:grpSp>
      </p:grpSp>
      <p:grpSp>
        <p:nvGrpSpPr>
          <p:cNvPr id="3" name="Group 2"/>
          <p:cNvGrpSpPr/>
          <p:nvPr/>
        </p:nvGrpSpPr>
        <p:grpSpPr>
          <a:xfrm>
            <a:off x="6983220" y="2664137"/>
            <a:ext cx="5334001" cy="2011680"/>
            <a:chOff x="6983220" y="2664137"/>
            <a:chExt cx="5334001" cy="2011680"/>
          </a:xfrm>
          <a:solidFill>
            <a:schemeClr val="bg2">
              <a:lumMod val="75000"/>
            </a:schemeClr>
          </a:solidFill>
        </p:grpSpPr>
        <p:sp>
          <p:nvSpPr>
            <p:cNvPr id="51" name="Rectangle 21"/>
            <p:cNvSpPr/>
            <p:nvPr/>
          </p:nvSpPr>
          <p:spPr>
            <a:xfrm>
              <a:off x="6983220" y="2664137"/>
              <a:ext cx="5334001" cy="2011680"/>
            </a:xfrm>
            <a:prstGeom prst="rect">
              <a:avLst/>
            </a:prstGeom>
            <a:grpFill/>
          </p:spPr>
          <p:style>
            <a:lnRef idx="2">
              <a:schemeClr val="accent2"/>
            </a:lnRef>
            <a:fillRef idx="1">
              <a:schemeClr val="lt1"/>
            </a:fillRef>
            <a:effectRef idx="0">
              <a:schemeClr val="accent2"/>
            </a:effectRef>
            <a:fontRef idx="minor">
              <a:schemeClr val="dk1"/>
            </a:fontRef>
          </p:style>
          <p:txBody>
            <a:bodyPr rtlCol="0" anchor="t"/>
            <a:lstStyle/>
            <a:p>
              <a:pPr algn="ctr"/>
              <a:r>
                <a:rPr lang="en-US" sz="2400" dirty="0" smtClean="0">
                  <a:solidFill>
                    <a:schemeClr val="tx1"/>
                  </a:solidFill>
                </a:rPr>
                <a:t>Service Fabric</a:t>
              </a:r>
              <a:endParaRPr lang="en-US" sz="2400" dirty="0">
                <a:solidFill>
                  <a:schemeClr val="tx1"/>
                </a:solidFill>
              </a:endParaRPr>
            </a:p>
          </p:txBody>
        </p:sp>
        <p:sp>
          <p:nvSpPr>
            <p:cNvPr id="69" name="Rectangle 25"/>
            <p:cNvSpPr/>
            <p:nvPr/>
          </p:nvSpPr>
          <p:spPr>
            <a:xfrm>
              <a:off x="7113148" y="3057476"/>
              <a:ext cx="5119702" cy="1516622"/>
            </a:xfrm>
            <a:prstGeom prst="rect">
              <a:avLst/>
            </a:prstGeom>
            <a:grp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a:p>
          </p:txBody>
        </p:sp>
        <p:pic>
          <p:nvPicPr>
            <p:cNvPr id="18" name="Picture 17"/>
            <p:cNvPicPr>
              <a:picLocks noChangeAspect="1"/>
            </p:cNvPicPr>
            <p:nvPr/>
          </p:nvPicPr>
          <p:blipFill>
            <a:blip r:embed="rId7"/>
            <a:stretch>
              <a:fillRect/>
            </a:stretch>
          </p:blipFill>
          <p:spPr>
            <a:xfrm>
              <a:off x="7158190" y="3149250"/>
              <a:ext cx="5038634" cy="1338612"/>
            </a:xfrm>
            <a:prstGeom prst="rect">
              <a:avLst/>
            </a:prstGeom>
            <a:grpFill/>
          </p:spPr>
        </p:pic>
      </p:grpSp>
      <p:grpSp>
        <p:nvGrpSpPr>
          <p:cNvPr id="4" name="Group 3"/>
          <p:cNvGrpSpPr/>
          <p:nvPr/>
        </p:nvGrpSpPr>
        <p:grpSpPr>
          <a:xfrm>
            <a:off x="763936" y="2310852"/>
            <a:ext cx="5334001" cy="2400719"/>
            <a:chOff x="749458" y="2310852"/>
            <a:chExt cx="5334001" cy="2400719"/>
          </a:xfrm>
        </p:grpSpPr>
        <p:sp>
          <p:nvSpPr>
            <p:cNvPr id="62" name="Rectangle 2"/>
            <p:cNvSpPr/>
            <p:nvPr/>
          </p:nvSpPr>
          <p:spPr>
            <a:xfrm>
              <a:off x="749458" y="2310852"/>
              <a:ext cx="5334001" cy="2400719"/>
            </a:xfrm>
            <a:prstGeom prst="rect">
              <a:avLst/>
            </a:prstGeom>
            <a:solidFill>
              <a:schemeClr val="bg2">
                <a:lumMod val="75000"/>
              </a:schemeClr>
            </a:solidFill>
          </p:spPr>
          <p:style>
            <a:lnRef idx="2">
              <a:schemeClr val="accent2"/>
            </a:lnRef>
            <a:fillRef idx="1">
              <a:schemeClr val="lt1"/>
            </a:fillRef>
            <a:effectRef idx="0">
              <a:schemeClr val="accent2"/>
            </a:effectRef>
            <a:fontRef idx="minor">
              <a:schemeClr val="dk1"/>
            </a:fontRef>
          </p:style>
          <p:txBody>
            <a:bodyPr rtlCol="0" anchor="t"/>
            <a:lstStyle/>
            <a:p>
              <a:pPr algn="ctr"/>
              <a:r>
                <a:rPr lang="en-US" sz="2000" dirty="0" smtClean="0">
                  <a:solidFill>
                    <a:schemeClr val="tx1"/>
                  </a:solidFill>
                </a:rPr>
                <a:t>Development Frameworks </a:t>
              </a:r>
            </a:p>
            <a:p>
              <a:pPr algn="ctr"/>
              <a:r>
                <a:rPr lang="en-US" sz="2000" dirty="0" smtClean="0">
                  <a:solidFill>
                    <a:schemeClr val="tx1"/>
                  </a:solidFill>
                </a:rPr>
                <a:t>and Languages</a:t>
              </a:r>
              <a:endParaRPr lang="en-US" sz="2000" dirty="0">
                <a:solidFill>
                  <a:schemeClr val="tx1"/>
                </a:solidFill>
              </a:endParaRPr>
            </a:p>
          </p:txBody>
        </p:sp>
        <p:sp>
          <p:nvSpPr>
            <p:cNvPr id="94" name="TextBox 93"/>
            <p:cNvSpPr txBox="1"/>
            <p:nvPr/>
          </p:nvSpPr>
          <p:spPr>
            <a:xfrm>
              <a:off x="855800" y="3041027"/>
              <a:ext cx="619400" cy="544765"/>
            </a:xfrm>
            <a:prstGeom prst="rect">
              <a:avLst/>
            </a:prstGeom>
            <a:solidFill>
              <a:schemeClr val="accent2">
                <a:alpha val="47000"/>
              </a:schemeClr>
            </a:solidFill>
          </p:spPr>
          <p:style>
            <a:lnRef idx="2">
              <a:schemeClr val="accent2">
                <a:shade val="50000"/>
              </a:schemeClr>
            </a:lnRef>
            <a:fillRef idx="1">
              <a:schemeClr val="accent2"/>
            </a:fillRef>
            <a:effectRef idx="0">
              <a:schemeClr val="accent2"/>
            </a:effectRef>
            <a:fontRef idx="minor">
              <a:schemeClr val="lt1"/>
            </a:fontRef>
          </p:style>
          <p:txBody>
            <a:bodyPr wrap="none" lIns="182880" tIns="146304" rIns="182880" bIns="146304" rtlCol="0">
              <a:spAutoFit/>
            </a:bodyPr>
            <a:lstStyle/>
            <a:p>
              <a:pPr>
                <a:lnSpc>
                  <a:spcPct val="90000"/>
                </a:lnSpc>
                <a:spcAft>
                  <a:spcPts val="600"/>
                </a:spcAft>
              </a:pPr>
              <a:r>
                <a:rPr lang="en-US" dirty="0" smtClean="0"/>
                <a:t>    </a:t>
              </a:r>
              <a:endParaRPr lang="en-US" dirty="0"/>
            </a:p>
          </p:txBody>
        </p:sp>
        <p:sp>
          <p:nvSpPr>
            <p:cNvPr id="95" name="TextBox 94"/>
            <p:cNvSpPr txBox="1"/>
            <p:nvPr/>
          </p:nvSpPr>
          <p:spPr>
            <a:xfrm>
              <a:off x="1648606" y="3161390"/>
              <a:ext cx="1057021" cy="544765"/>
            </a:xfrm>
            <a:prstGeom prst="rect">
              <a:avLst/>
            </a:prstGeom>
            <a:solidFill>
              <a:schemeClr val="accent2">
                <a:alpha val="47000"/>
              </a:schemeClr>
            </a:solidFill>
          </p:spPr>
          <p:style>
            <a:lnRef idx="2">
              <a:schemeClr val="accent2">
                <a:shade val="50000"/>
              </a:schemeClr>
            </a:lnRef>
            <a:fillRef idx="1">
              <a:schemeClr val="accent2"/>
            </a:fillRef>
            <a:effectRef idx="0">
              <a:schemeClr val="accent2"/>
            </a:effectRef>
            <a:fontRef idx="minor">
              <a:schemeClr val="lt1"/>
            </a:fontRef>
          </p:style>
          <p:txBody>
            <a:bodyPr wrap="none" lIns="182880" tIns="146304" rIns="182880" bIns="146304" rtlCol="0">
              <a:spAutoFit/>
            </a:bodyPr>
            <a:lstStyle/>
            <a:p>
              <a:pPr>
                <a:lnSpc>
                  <a:spcPct val="90000"/>
                </a:lnSpc>
                <a:spcAft>
                  <a:spcPts val="600"/>
                </a:spcAft>
              </a:pPr>
              <a:r>
                <a:rPr lang="en-US" dirty="0" smtClean="0"/>
                <a:t>           </a:t>
              </a:r>
              <a:endParaRPr lang="en-US" dirty="0"/>
            </a:p>
          </p:txBody>
        </p:sp>
        <p:sp>
          <p:nvSpPr>
            <p:cNvPr id="96" name="TextBox 95"/>
            <p:cNvSpPr txBox="1"/>
            <p:nvPr/>
          </p:nvSpPr>
          <p:spPr>
            <a:xfrm>
              <a:off x="1145329" y="3833946"/>
              <a:ext cx="869469" cy="544765"/>
            </a:xfrm>
            <a:prstGeom prst="rect">
              <a:avLst/>
            </a:prstGeom>
            <a:solidFill>
              <a:schemeClr val="accent2">
                <a:alpha val="47000"/>
              </a:schemeClr>
            </a:solidFill>
          </p:spPr>
          <p:style>
            <a:lnRef idx="2">
              <a:schemeClr val="accent2">
                <a:shade val="50000"/>
              </a:schemeClr>
            </a:lnRef>
            <a:fillRef idx="1">
              <a:schemeClr val="accent2"/>
            </a:fillRef>
            <a:effectRef idx="0">
              <a:schemeClr val="accent2"/>
            </a:effectRef>
            <a:fontRef idx="minor">
              <a:schemeClr val="lt1"/>
            </a:fontRef>
          </p:style>
          <p:txBody>
            <a:bodyPr wrap="none" lIns="182880" tIns="146304" rIns="182880" bIns="146304" rtlCol="0">
              <a:spAutoFit/>
            </a:bodyPr>
            <a:lstStyle/>
            <a:p>
              <a:pPr>
                <a:lnSpc>
                  <a:spcPct val="90000"/>
                </a:lnSpc>
                <a:spcAft>
                  <a:spcPts val="600"/>
                </a:spcAft>
              </a:pPr>
              <a:r>
                <a:rPr lang="en-US" dirty="0" smtClean="0"/>
                <a:t>        </a:t>
              </a:r>
              <a:endParaRPr lang="en-US" dirty="0"/>
            </a:p>
          </p:txBody>
        </p:sp>
        <p:sp>
          <p:nvSpPr>
            <p:cNvPr id="97" name="TextBox 96"/>
            <p:cNvSpPr txBox="1"/>
            <p:nvPr/>
          </p:nvSpPr>
          <p:spPr>
            <a:xfrm>
              <a:off x="2810691" y="3543404"/>
              <a:ext cx="869469" cy="544765"/>
            </a:xfrm>
            <a:prstGeom prst="rect">
              <a:avLst/>
            </a:prstGeom>
            <a:solidFill>
              <a:schemeClr val="accent2">
                <a:alpha val="47000"/>
              </a:schemeClr>
            </a:solidFill>
          </p:spPr>
          <p:style>
            <a:lnRef idx="2">
              <a:schemeClr val="accent2">
                <a:shade val="50000"/>
              </a:schemeClr>
            </a:lnRef>
            <a:fillRef idx="1">
              <a:schemeClr val="accent2"/>
            </a:fillRef>
            <a:effectRef idx="0">
              <a:schemeClr val="accent2"/>
            </a:effectRef>
            <a:fontRef idx="minor">
              <a:schemeClr val="lt1"/>
            </a:fontRef>
          </p:style>
          <p:txBody>
            <a:bodyPr wrap="none" lIns="182880" tIns="146304" rIns="182880" bIns="146304" rtlCol="0">
              <a:spAutoFit/>
            </a:bodyPr>
            <a:lstStyle/>
            <a:p>
              <a:pPr>
                <a:lnSpc>
                  <a:spcPct val="90000"/>
                </a:lnSpc>
                <a:spcAft>
                  <a:spcPts val="600"/>
                </a:spcAft>
              </a:pPr>
              <a:r>
                <a:rPr lang="en-US" dirty="0" smtClean="0"/>
                <a:t>        </a:t>
              </a:r>
              <a:endParaRPr lang="en-US" dirty="0"/>
            </a:p>
          </p:txBody>
        </p:sp>
        <p:sp>
          <p:nvSpPr>
            <p:cNvPr id="98" name="TextBox 97"/>
            <p:cNvSpPr txBox="1"/>
            <p:nvPr/>
          </p:nvSpPr>
          <p:spPr>
            <a:xfrm>
              <a:off x="2177116" y="3934906"/>
              <a:ext cx="1057021" cy="544765"/>
            </a:xfrm>
            <a:prstGeom prst="rect">
              <a:avLst/>
            </a:prstGeom>
            <a:solidFill>
              <a:schemeClr val="accent2">
                <a:alpha val="47000"/>
              </a:schemeClr>
            </a:solidFill>
          </p:spPr>
          <p:style>
            <a:lnRef idx="2">
              <a:schemeClr val="accent2">
                <a:shade val="50000"/>
              </a:schemeClr>
            </a:lnRef>
            <a:fillRef idx="1">
              <a:schemeClr val="accent2"/>
            </a:fillRef>
            <a:effectRef idx="0">
              <a:schemeClr val="accent2"/>
            </a:effectRef>
            <a:fontRef idx="minor">
              <a:schemeClr val="lt1"/>
            </a:fontRef>
          </p:style>
          <p:txBody>
            <a:bodyPr wrap="none" lIns="182880" tIns="146304" rIns="182880" bIns="146304" rtlCol="0">
              <a:spAutoFit/>
            </a:bodyPr>
            <a:lstStyle/>
            <a:p>
              <a:pPr>
                <a:lnSpc>
                  <a:spcPct val="90000"/>
                </a:lnSpc>
                <a:spcAft>
                  <a:spcPts val="600"/>
                </a:spcAft>
              </a:pPr>
              <a:r>
                <a:rPr lang="en-US" dirty="0" smtClean="0"/>
                <a:t>           </a:t>
              </a:r>
              <a:endParaRPr lang="en-US" dirty="0"/>
            </a:p>
          </p:txBody>
        </p:sp>
        <p:sp>
          <p:nvSpPr>
            <p:cNvPr id="99" name="TextBox 98"/>
            <p:cNvSpPr txBox="1"/>
            <p:nvPr/>
          </p:nvSpPr>
          <p:spPr>
            <a:xfrm>
              <a:off x="3355212" y="3149250"/>
              <a:ext cx="806952" cy="544765"/>
            </a:xfrm>
            <a:prstGeom prst="rect">
              <a:avLst/>
            </a:prstGeom>
            <a:solidFill>
              <a:schemeClr val="accent2">
                <a:alpha val="47000"/>
              </a:schemeClr>
            </a:solidFill>
          </p:spPr>
          <p:style>
            <a:lnRef idx="2">
              <a:schemeClr val="accent2">
                <a:shade val="50000"/>
              </a:schemeClr>
            </a:lnRef>
            <a:fillRef idx="1">
              <a:schemeClr val="accent2"/>
            </a:fillRef>
            <a:effectRef idx="0">
              <a:schemeClr val="accent2"/>
            </a:effectRef>
            <a:fontRef idx="minor">
              <a:schemeClr val="lt1"/>
            </a:fontRef>
          </p:style>
          <p:txBody>
            <a:bodyPr wrap="none" lIns="182880" tIns="146304" rIns="182880" bIns="146304" rtlCol="0">
              <a:spAutoFit/>
            </a:bodyPr>
            <a:lstStyle/>
            <a:p>
              <a:pPr>
                <a:lnSpc>
                  <a:spcPct val="90000"/>
                </a:lnSpc>
                <a:spcAft>
                  <a:spcPts val="600"/>
                </a:spcAft>
              </a:pPr>
              <a:r>
                <a:rPr lang="en-US" dirty="0" smtClean="0"/>
                <a:t>       </a:t>
              </a:r>
              <a:endParaRPr lang="en-US" dirty="0"/>
            </a:p>
          </p:txBody>
        </p:sp>
        <p:sp>
          <p:nvSpPr>
            <p:cNvPr id="100" name="TextBox 99"/>
            <p:cNvSpPr txBox="1"/>
            <p:nvPr/>
          </p:nvSpPr>
          <p:spPr>
            <a:xfrm>
              <a:off x="3864018" y="3939522"/>
              <a:ext cx="806952" cy="544765"/>
            </a:xfrm>
            <a:prstGeom prst="rect">
              <a:avLst/>
            </a:prstGeom>
            <a:solidFill>
              <a:schemeClr val="accent2">
                <a:alpha val="47000"/>
              </a:schemeClr>
            </a:solidFill>
          </p:spPr>
          <p:style>
            <a:lnRef idx="2">
              <a:schemeClr val="accent2">
                <a:shade val="50000"/>
              </a:schemeClr>
            </a:lnRef>
            <a:fillRef idx="1">
              <a:schemeClr val="accent2"/>
            </a:fillRef>
            <a:effectRef idx="0">
              <a:schemeClr val="accent2"/>
            </a:effectRef>
            <a:fontRef idx="minor">
              <a:schemeClr val="lt1"/>
            </a:fontRef>
          </p:style>
          <p:txBody>
            <a:bodyPr wrap="none" lIns="182880" tIns="146304" rIns="182880" bIns="146304" rtlCol="0">
              <a:spAutoFit/>
            </a:bodyPr>
            <a:lstStyle/>
            <a:p>
              <a:pPr>
                <a:lnSpc>
                  <a:spcPct val="90000"/>
                </a:lnSpc>
                <a:spcAft>
                  <a:spcPts val="600"/>
                </a:spcAft>
              </a:pPr>
              <a:r>
                <a:rPr lang="en-US" dirty="0" smtClean="0"/>
                <a:t>       </a:t>
              </a:r>
              <a:endParaRPr lang="en-US" dirty="0"/>
            </a:p>
          </p:txBody>
        </p:sp>
        <p:sp>
          <p:nvSpPr>
            <p:cNvPr id="101" name="TextBox 100"/>
            <p:cNvSpPr txBox="1"/>
            <p:nvPr/>
          </p:nvSpPr>
          <p:spPr>
            <a:xfrm>
              <a:off x="3307391" y="3768106"/>
              <a:ext cx="806952" cy="544765"/>
            </a:xfrm>
            <a:prstGeom prst="rect">
              <a:avLst/>
            </a:prstGeom>
            <a:solidFill>
              <a:schemeClr val="accent2">
                <a:alpha val="47000"/>
              </a:schemeClr>
            </a:solidFill>
          </p:spPr>
          <p:style>
            <a:lnRef idx="2">
              <a:schemeClr val="accent2">
                <a:shade val="50000"/>
              </a:schemeClr>
            </a:lnRef>
            <a:fillRef idx="1">
              <a:schemeClr val="accent2"/>
            </a:fillRef>
            <a:effectRef idx="0">
              <a:schemeClr val="accent2"/>
            </a:effectRef>
            <a:fontRef idx="minor">
              <a:schemeClr val="lt1"/>
            </a:fontRef>
          </p:style>
          <p:txBody>
            <a:bodyPr wrap="none" lIns="182880" tIns="146304" rIns="182880" bIns="146304" rtlCol="0">
              <a:spAutoFit/>
            </a:bodyPr>
            <a:lstStyle/>
            <a:p>
              <a:pPr>
                <a:lnSpc>
                  <a:spcPct val="90000"/>
                </a:lnSpc>
                <a:spcAft>
                  <a:spcPts val="600"/>
                </a:spcAft>
              </a:pPr>
              <a:r>
                <a:rPr lang="en-US" dirty="0" smtClean="0"/>
                <a:t>       </a:t>
              </a:r>
              <a:endParaRPr lang="en-US" dirty="0"/>
            </a:p>
          </p:txBody>
        </p:sp>
        <p:sp>
          <p:nvSpPr>
            <p:cNvPr id="102" name="TextBox 101"/>
            <p:cNvSpPr txBox="1"/>
            <p:nvPr/>
          </p:nvSpPr>
          <p:spPr>
            <a:xfrm>
              <a:off x="4360452" y="3306748"/>
              <a:ext cx="1057021" cy="544765"/>
            </a:xfrm>
            <a:prstGeom prst="rect">
              <a:avLst/>
            </a:prstGeom>
            <a:solidFill>
              <a:schemeClr val="accent2">
                <a:alpha val="47000"/>
              </a:schemeClr>
            </a:solidFill>
          </p:spPr>
          <p:style>
            <a:lnRef idx="2">
              <a:schemeClr val="accent2">
                <a:shade val="50000"/>
              </a:schemeClr>
            </a:lnRef>
            <a:fillRef idx="1">
              <a:schemeClr val="accent2"/>
            </a:fillRef>
            <a:effectRef idx="0">
              <a:schemeClr val="accent2"/>
            </a:effectRef>
            <a:fontRef idx="minor">
              <a:schemeClr val="lt1"/>
            </a:fontRef>
          </p:style>
          <p:txBody>
            <a:bodyPr wrap="none" lIns="182880" tIns="146304" rIns="182880" bIns="146304" rtlCol="0">
              <a:spAutoFit/>
            </a:bodyPr>
            <a:lstStyle/>
            <a:p>
              <a:pPr>
                <a:lnSpc>
                  <a:spcPct val="90000"/>
                </a:lnSpc>
                <a:spcAft>
                  <a:spcPts val="600"/>
                </a:spcAft>
              </a:pPr>
              <a:r>
                <a:rPr lang="en-US" dirty="0" smtClean="0"/>
                <a:t>           </a:t>
              </a:r>
              <a:endParaRPr lang="en-US" dirty="0"/>
            </a:p>
          </p:txBody>
        </p:sp>
        <p:sp>
          <p:nvSpPr>
            <p:cNvPr id="103" name="TextBox 102"/>
            <p:cNvSpPr txBox="1"/>
            <p:nvPr/>
          </p:nvSpPr>
          <p:spPr>
            <a:xfrm>
              <a:off x="4609447" y="3823499"/>
              <a:ext cx="1057021" cy="544765"/>
            </a:xfrm>
            <a:prstGeom prst="rect">
              <a:avLst/>
            </a:prstGeom>
            <a:solidFill>
              <a:schemeClr val="accent2">
                <a:alpha val="47000"/>
              </a:schemeClr>
            </a:solidFill>
          </p:spPr>
          <p:style>
            <a:lnRef idx="2">
              <a:schemeClr val="accent2">
                <a:shade val="50000"/>
              </a:schemeClr>
            </a:lnRef>
            <a:fillRef idx="1">
              <a:schemeClr val="accent2"/>
            </a:fillRef>
            <a:effectRef idx="0">
              <a:schemeClr val="accent2"/>
            </a:effectRef>
            <a:fontRef idx="minor">
              <a:schemeClr val="lt1"/>
            </a:fontRef>
          </p:style>
          <p:txBody>
            <a:bodyPr wrap="none" lIns="182880" tIns="146304" rIns="182880" bIns="146304" rtlCol="0">
              <a:spAutoFit/>
            </a:bodyPr>
            <a:lstStyle/>
            <a:p>
              <a:pPr>
                <a:lnSpc>
                  <a:spcPct val="90000"/>
                </a:lnSpc>
                <a:spcAft>
                  <a:spcPts val="600"/>
                </a:spcAft>
              </a:pPr>
              <a:r>
                <a:rPr lang="en-US" dirty="0" smtClean="0"/>
                <a:t>           </a:t>
              </a:r>
              <a:endParaRPr lang="en-US" dirty="0"/>
            </a:p>
          </p:txBody>
        </p:sp>
        <p:sp>
          <p:nvSpPr>
            <p:cNvPr id="104" name="TextBox 103"/>
            <p:cNvSpPr txBox="1"/>
            <p:nvPr/>
          </p:nvSpPr>
          <p:spPr>
            <a:xfrm>
              <a:off x="5081970" y="2945111"/>
              <a:ext cx="806952" cy="544765"/>
            </a:xfrm>
            <a:prstGeom prst="rect">
              <a:avLst/>
            </a:prstGeom>
            <a:solidFill>
              <a:schemeClr val="accent2">
                <a:alpha val="47000"/>
              </a:schemeClr>
            </a:solidFill>
          </p:spPr>
          <p:style>
            <a:lnRef idx="2">
              <a:schemeClr val="accent2">
                <a:shade val="50000"/>
              </a:schemeClr>
            </a:lnRef>
            <a:fillRef idx="1">
              <a:schemeClr val="accent2"/>
            </a:fillRef>
            <a:effectRef idx="0">
              <a:schemeClr val="accent2"/>
            </a:effectRef>
            <a:fontRef idx="minor">
              <a:schemeClr val="lt1"/>
            </a:fontRef>
          </p:style>
          <p:txBody>
            <a:bodyPr wrap="none" lIns="182880" tIns="146304" rIns="182880" bIns="146304" rtlCol="0">
              <a:spAutoFit/>
            </a:bodyPr>
            <a:lstStyle/>
            <a:p>
              <a:pPr>
                <a:lnSpc>
                  <a:spcPct val="90000"/>
                </a:lnSpc>
                <a:spcAft>
                  <a:spcPts val="600"/>
                </a:spcAft>
              </a:pPr>
              <a:r>
                <a:rPr lang="en-US" dirty="0" smtClean="0"/>
                <a:t>       </a:t>
              </a:r>
              <a:endParaRPr lang="en-US" dirty="0"/>
            </a:p>
          </p:txBody>
        </p:sp>
        <p:sp>
          <p:nvSpPr>
            <p:cNvPr id="53" name="TextBox 52"/>
            <p:cNvSpPr txBox="1"/>
            <p:nvPr/>
          </p:nvSpPr>
          <p:spPr>
            <a:xfrm>
              <a:off x="3817930" y="3607735"/>
              <a:ext cx="790922" cy="54476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lIns="182880" tIns="146304" rIns="182880" bIns="146304" rtlCol="0">
              <a:spAutoFit/>
            </a:bodyPr>
            <a:lstStyle/>
            <a:p>
              <a:pPr>
                <a:lnSpc>
                  <a:spcPct val="90000"/>
                </a:lnSpc>
                <a:spcAft>
                  <a:spcPts val="600"/>
                </a:spcAft>
              </a:pPr>
              <a:r>
                <a:rPr lang="en-US" dirty="0" err="1"/>
                <a:t>.Net</a:t>
              </a:r>
              <a:endParaRPr lang="en-US" dirty="0"/>
            </a:p>
          </p:txBody>
        </p:sp>
        <p:sp>
          <p:nvSpPr>
            <p:cNvPr id="54" name="TextBox 53"/>
            <p:cNvSpPr txBox="1"/>
            <p:nvPr/>
          </p:nvSpPr>
          <p:spPr>
            <a:xfrm>
              <a:off x="1071298" y="3212029"/>
              <a:ext cx="792525" cy="54476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lIns="182880" tIns="146304" rIns="182880" bIns="146304" rtlCol="0">
              <a:spAutoFit/>
            </a:bodyPr>
            <a:lstStyle/>
            <a:p>
              <a:pPr>
                <a:lnSpc>
                  <a:spcPct val="90000"/>
                </a:lnSpc>
                <a:spcAft>
                  <a:spcPts val="600"/>
                </a:spcAft>
              </a:pPr>
              <a:r>
                <a:rPr lang="en-US" dirty="0"/>
                <a:t>PHP</a:t>
              </a:r>
            </a:p>
          </p:txBody>
        </p:sp>
        <p:sp>
          <p:nvSpPr>
            <p:cNvPr id="55" name="TextBox 54"/>
            <p:cNvSpPr txBox="1"/>
            <p:nvPr/>
          </p:nvSpPr>
          <p:spPr>
            <a:xfrm>
              <a:off x="4463411" y="3168376"/>
              <a:ext cx="933589" cy="54476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lIns="182880" tIns="146304" rIns="182880" bIns="146304" rtlCol="0">
              <a:spAutoFit/>
            </a:bodyPr>
            <a:lstStyle/>
            <a:p>
              <a:pPr>
                <a:lnSpc>
                  <a:spcPct val="90000"/>
                </a:lnSpc>
                <a:spcAft>
                  <a:spcPts val="600"/>
                </a:spcAft>
              </a:pPr>
              <a:r>
                <a:rPr lang="en-US" dirty="0"/>
                <a:t>Node</a:t>
              </a:r>
            </a:p>
          </p:txBody>
        </p:sp>
        <p:sp>
          <p:nvSpPr>
            <p:cNvPr id="56" name="TextBox 55"/>
            <p:cNvSpPr txBox="1"/>
            <p:nvPr/>
          </p:nvSpPr>
          <p:spPr>
            <a:xfrm>
              <a:off x="5145190" y="3640371"/>
              <a:ext cx="829394" cy="54476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lIns="182880" tIns="146304" rIns="182880" bIns="146304" rtlCol="0">
              <a:spAutoFit/>
            </a:bodyPr>
            <a:lstStyle/>
            <a:p>
              <a:pPr>
                <a:lnSpc>
                  <a:spcPct val="90000"/>
                </a:lnSpc>
                <a:spcAft>
                  <a:spcPts val="600"/>
                </a:spcAft>
              </a:pPr>
              <a:r>
                <a:rPr lang="en-US" dirty="0"/>
                <a:t>C++</a:t>
              </a:r>
            </a:p>
          </p:txBody>
        </p:sp>
        <p:sp>
          <p:nvSpPr>
            <p:cNvPr id="57" name="TextBox 56"/>
            <p:cNvSpPr txBox="1"/>
            <p:nvPr/>
          </p:nvSpPr>
          <p:spPr>
            <a:xfrm>
              <a:off x="4491498" y="4027482"/>
              <a:ext cx="788549" cy="54476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lIns="182880" tIns="146304" rIns="182880" bIns="146304" rtlCol="0">
              <a:spAutoFit/>
            </a:bodyPr>
            <a:lstStyle/>
            <a:p>
              <a:pPr>
                <a:lnSpc>
                  <a:spcPct val="90000"/>
                </a:lnSpc>
                <a:spcAft>
                  <a:spcPts val="600"/>
                </a:spcAft>
              </a:pPr>
              <a:r>
                <a:rPr lang="en-US" dirty="0"/>
                <a:t>Java</a:t>
              </a:r>
            </a:p>
          </p:txBody>
        </p:sp>
        <p:sp>
          <p:nvSpPr>
            <p:cNvPr id="59" name="TextBox 58"/>
            <p:cNvSpPr txBox="1"/>
            <p:nvPr/>
          </p:nvSpPr>
          <p:spPr>
            <a:xfrm>
              <a:off x="968163" y="4039705"/>
              <a:ext cx="885499" cy="54476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lIns="182880" tIns="146304" rIns="182880" bIns="146304" rtlCol="0">
              <a:spAutoFit/>
            </a:bodyPr>
            <a:lstStyle/>
            <a:p>
              <a:pPr>
                <a:lnSpc>
                  <a:spcPct val="90000"/>
                </a:lnSpc>
                <a:spcAft>
                  <a:spcPts val="600"/>
                </a:spcAft>
              </a:pPr>
              <a:r>
                <a:rPr lang="en-US" dirty="0" smtClean="0"/>
                <a:t>Ruby</a:t>
              </a:r>
              <a:endParaRPr lang="en-US" dirty="0"/>
            </a:p>
          </p:txBody>
        </p:sp>
        <p:sp>
          <p:nvSpPr>
            <p:cNvPr id="61" name="TextBox 60"/>
            <p:cNvSpPr txBox="1"/>
            <p:nvPr/>
          </p:nvSpPr>
          <p:spPr>
            <a:xfrm>
              <a:off x="2871062" y="3985350"/>
              <a:ext cx="1021755" cy="54476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lIns="182880" tIns="146304" rIns="182880" bIns="146304" rtlCol="0">
              <a:spAutoFit/>
            </a:bodyPr>
            <a:lstStyle/>
            <a:p>
              <a:pPr>
                <a:lnSpc>
                  <a:spcPct val="90000"/>
                </a:lnSpc>
                <a:spcAft>
                  <a:spcPts val="600"/>
                </a:spcAft>
              </a:pPr>
              <a:r>
                <a:rPr lang="en-US" dirty="0" smtClean="0"/>
                <a:t>Win32</a:t>
              </a:r>
              <a:endParaRPr lang="en-US" dirty="0"/>
            </a:p>
          </p:txBody>
        </p:sp>
        <p:sp>
          <p:nvSpPr>
            <p:cNvPr id="90" name="TextBox 89"/>
            <p:cNvSpPr txBox="1"/>
            <p:nvPr/>
          </p:nvSpPr>
          <p:spPr>
            <a:xfrm>
              <a:off x="1979303" y="3041026"/>
              <a:ext cx="662682" cy="54476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lIns="182880" tIns="146304" rIns="182880" bIns="146304" rtlCol="0">
              <a:spAutoFit/>
            </a:bodyPr>
            <a:lstStyle/>
            <a:p>
              <a:pPr>
                <a:lnSpc>
                  <a:spcPct val="90000"/>
                </a:lnSpc>
                <a:spcAft>
                  <a:spcPts val="600"/>
                </a:spcAft>
              </a:pPr>
              <a:r>
                <a:rPr lang="en-US" dirty="0" smtClean="0"/>
                <a:t>Go</a:t>
              </a:r>
              <a:endParaRPr lang="en-US" dirty="0"/>
            </a:p>
          </p:txBody>
        </p:sp>
        <p:sp>
          <p:nvSpPr>
            <p:cNvPr id="91" name="TextBox 90"/>
            <p:cNvSpPr txBox="1"/>
            <p:nvPr/>
          </p:nvSpPr>
          <p:spPr>
            <a:xfrm>
              <a:off x="5243775" y="2914787"/>
              <a:ext cx="747064" cy="54476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lIns="182880" tIns="146304" rIns="182880" bIns="146304" rtlCol="0">
              <a:spAutoFit/>
            </a:bodyPr>
            <a:lstStyle/>
            <a:p>
              <a:pPr>
                <a:lnSpc>
                  <a:spcPct val="90000"/>
                </a:lnSpc>
                <a:spcAft>
                  <a:spcPts val="600"/>
                </a:spcAft>
              </a:pPr>
              <a:r>
                <a:rPr lang="en-US" dirty="0" smtClean="0"/>
                <a:t>Perl</a:t>
              </a:r>
              <a:endParaRPr lang="en-US" dirty="0"/>
            </a:p>
          </p:txBody>
        </p:sp>
        <p:sp>
          <p:nvSpPr>
            <p:cNvPr id="92" name="TextBox 91"/>
            <p:cNvSpPr txBox="1"/>
            <p:nvPr/>
          </p:nvSpPr>
          <p:spPr>
            <a:xfrm>
              <a:off x="2809049" y="3236842"/>
              <a:ext cx="1214820" cy="54476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lIns="182880" tIns="146304" rIns="182880" bIns="146304" rtlCol="0">
              <a:spAutoFit/>
            </a:bodyPr>
            <a:lstStyle/>
            <a:p>
              <a:pPr>
                <a:lnSpc>
                  <a:spcPct val="90000"/>
                </a:lnSpc>
                <a:spcAft>
                  <a:spcPts val="600"/>
                </a:spcAft>
              </a:pPr>
              <a:r>
                <a:rPr lang="en-US" dirty="0" err="1" smtClean="0"/>
                <a:t>Phython</a:t>
              </a:r>
              <a:endParaRPr lang="en-US" dirty="0"/>
            </a:p>
          </p:txBody>
        </p:sp>
        <p:sp>
          <p:nvSpPr>
            <p:cNvPr id="93" name="TextBox 92"/>
            <p:cNvSpPr txBox="1"/>
            <p:nvPr/>
          </p:nvSpPr>
          <p:spPr>
            <a:xfrm>
              <a:off x="1620164" y="3633312"/>
              <a:ext cx="1370440" cy="54476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lIns="182880" tIns="146304" rIns="182880" bIns="146304" rtlCol="0">
              <a:spAutoFit/>
            </a:bodyPr>
            <a:lstStyle/>
            <a:p>
              <a:pPr>
                <a:lnSpc>
                  <a:spcPct val="90000"/>
                </a:lnSpc>
                <a:spcAft>
                  <a:spcPts val="600"/>
                </a:spcAft>
              </a:pPr>
              <a:r>
                <a:rPr lang="en-US" dirty="0" smtClean="0"/>
                <a:t>JavaScript</a:t>
              </a:r>
              <a:endParaRPr lang="en-US" dirty="0"/>
            </a:p>
          </p:txBody>
        </p:sp>
      </p:grpSp>
      <p:grpSp>
        <p:nvGrpSpPr>
          <p:cNvPr id="22" name="Group 21"/>
          <p:cNvGrpSpPr/>
          <p:nvPr/>
        </p:nvGrpSpPr>
        <p:grpSpPr>
          <a:xfrm>
            <a:off x="6983221" y="4869918"/>
            <a:ext cx="5343826" cy="2011680"/>
            <a:chOff x="6983221" y="4869918"/>
            <a:chExt cx="5343826" cy="2011680"/>
          </a:xfrm>
          <a:solidFill>
            <a:schemeClr val="bg2">
              <a:lumMod val="75000"/>
            </a:schemeClr>
          </a:solidFill>
        </p:grpSpPr>
        <p:sp>
          <p:nvSpPr>
            <p:cNvPr id="71" name="Rectangle 70"/>
            <p:cNvSpPr/>
            <p:nvPr/>
          </p:nvSpPr>
          <p:spPr>
            <a:xfrm>
              <a:off x="6983221" y="4869918"/>
              <a:ext cx="5343826" cy="2011680"/>
            </a:xfrm>
            <a:prstGeom prst="rect">
              <a:avLst/>
            </a:prstGeom>
            <a:grpFill/>
          </p:spPr>
          <p:style>
            <a:lnRef idx="2">
              <a:schemeClr val="accent2"/>
            </a:lnRef>
            <a:fillRef idx="1">
              <a:schemeClr val="lt1"/>
            </a:fillRef>
            <a:effectRef idx="0">
              <a:schemeClr val="accent2"/>
            </a:effectRef>
            <a:fontRef idx="minor">
              <a:schemeClr val="dk1"/>
            </a:fontRef>
          </p:style>
          <p:txBody>
            <a:bodyPr rtlCol="0" anchor="t"/>
            <a:lstStyle/>
            <a:p>
              <a:pPr algn="ctr"/>
              <a:r>
                <a:rPr lang="en-US" sz="2400" dirty="0">
                  <a:solidFill>
                    <a:schemeClr val="tx1"/>
                  </a:solidFill>
                </a:rPr>
                <a:t>Container Technologies</a:t>
              </a:r>
            </a:p>
          </p:txBody>
        </p:sp>
        <p:grpSp>
          <p:nvGrpSpPr>
            <p:cNvPr id="19" name="Group 18"/>
            <p:cNvGrpSpPr/>
            <p:nvPr/>
          </p:nvGrpSpPr>
          <p:grpSpPr>
            <a:xfrm>
              <a:off x="7168956" y="5306821"/>
              <a:ext cx="2442947" cy="1522686"/>
              <a:chOff x="7722748" y="5311606"/>
              <a:chExt cx="2442947" cy="1522686"/>
            </a:xfrm>
            <a:grpFill/>
          </p:grpSpPr>
          <p:sp>
            <p:nvSpPr>
              <p:cNvPr id="89" name="Rectangle 88"/>
              <p:cNvSpPr/>
              <p:nvPr/>
            </p:nvSpPr>
            <p:spPr>
              <a:xfrm>
                <a:off x="7722748" y="5317670"/>
                <a:ext cx="2442947" cy="1516622"/>
              </a:xfrm>
              <a:prstGeom prst="rect">
                <a:avLst/>
              </a:prstGeom>
              <a:grp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a:p>
            </p:txBody>
          </p:sp>
          <p:pic>
            <p:nvPicPr>
              <p:cNvPr id="105" name="Picture 10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0385" y="5311606"/>
                <a:ext cx="2209142" cy="564133"/>
              </a:xfrm>
              <a:prstGeom prst="rect">
                <a:avLst/>
              </a:prstGeom>
              <a:grpFill/>
            </p:spPr>
          </p:pic>
          <p:grpSp>
            <p:nvGrpSpPr>
              <p:cNvPr id="106" name="Group 105"/>
              <p:cNvGrpSpPr/>
              <p:nvPr/>
            </p:nvGrpSpPr>
            <p:grpSpPr>
              <a:xfrm>
                <a:off x="8066014" y="5778095"/>
                <a:ext cx="1756414" cy="981525"/>
                <a:chOff x="6430135" y="3422054"/>
                <a:chExt cx="1756414" cy="981525"/>
              </a:xfrm>
              <a:grpFill/>
            </p:grpSpPr>
            <p:grpSp>
              <p:nvGrpSpPr>
                <p:cNvPr id="122" name="Group 121"/>
                <p:cNvGrpSpPr/>
                <p:nvPr/>
              </p:nvGrpSpPr>
              <p:grpSpPr>
                <a:xfrm>
                  <a:off x="6430135" y="3422054"/>
                  <a:ext cx="1756414" cy="981525"/>
                  <a:chOff x="3703637" y="1744662"/>
                  <a:chExt cx="5181600" cy="2895600"/>
                </a:xfrm>
                <a:grpFill/>
              </p:grpSpPr>
              <p:sp>
                <p:nvSpPr>
                  <p:cNvPr id="133" name="Rectangle 132"/>
                  <p:cNvSpPr/>
                  <p:nvPr/>
                </p:nvSpPr>
                <p:spPr bwMode="auto">
                  <a:xfrm>
                    <a:off x="3961794" y="1985962"/>
                    <a:ext cx="4665286" cy="2413000"/>
                  </a:xfrm>
                  <a:prstGeom prst="rect">
                    <a:avLst/>
                  </a:prstGeom>
                  <a:grpFill/>
                  <a:ln w="63500">
                    <a:solidFill>
                      <a:schemeClr val="tx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34" name="Right Bracket 133"/>
                  <p:cNvSpPr/>
                  <p:nvPr/>
                </p:nvSpPr>
                <p:spPr>
                  <a:xfrm>
                    <a:off x="8512014" y="1744662"/>
                    <a:ext cx="373223" cy="2895600"/>
                  </a:xfrm>
                  <a:prstGeom prst="rightBracket">
                    <a:avLst/>
                  </a:prstGeom>
                  <a:grpFill/>
                  <a:ln w="635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5" name="Left Bracket 134"/>
                  <p:cNvSpPr/>
                  <p:nvPr/>
                </p:nvSpPr>
                <p:spPr>
                  <a:xfrm>
                    <a:off x="3703637" y="1744662"/>
                    <a:ext cx="373223" cy="2895600"/>
                  </a:xfrm>
                  <a:prstGeom prst="leftBracket">
                    <a:avLst/>
                  </a:prstGeom>
                  <a:grpFill/>
                  <a:ln w="635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23" name="Group 122"/>
                <p:cNvGrpSpPr/>
                <p:nvPr/>
              </p:nvGrpSpPr>
              <p:grpSpPr>
                <a:xfrm>
                  <a:off x="7795614" y="3594484"/>
                  <a:ext cx="253923" cy="636665"/>
                  <a:chOff x="7795614" y="3594484"/>
                  <a:chExt cx="253923" cy="636665"/>
                </a:xfrm>
                <a:grpFill/>
              </p:grpSpPr>
              <p:cxnSp>
                <p:nvCxnSpPr>
                  <p:cNvPr id="129" name="Straight Connector 128"/>
                  <p:cNvCxnSpPr/>
                  <p:nvPr/>
                </p:nvCxnSpPr>
                <p:spPr>
                  <a:xfrm>
                    <a:off x="8049537" y="3594484"/>
                    <a:ext cx="0" cy="636665"/>
                  </a:xfrm>
                  <a:prstGeom prst="line">
                    <a:avLst/>
                  </a:prstGeom>
                  <a:grpFill/>
                  <a:ln w="698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7964896" y="3594484"/>
                    <a:ext cx="0" cy="636665"/>
                  </a:xfrm>
                  <a:prstGeom prst="line">
                    <a:avLst/>
                  </a:prstGeom>
                  <a:grpFill/>
                  <a:ln w="698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7880255" y="3594484"/>
                    <a:ext cx="0" cy="636665"/>
                  </a:xfrm>
                  <a:prstGeom prst="line">
                    <a:avLst/>
                  </a:prstGeom>
                  <a:grpFill/>
                  <a:ln w="698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7795614" y="3594484"/>
                    <a:ext cx="0" cy="636665"/>
                  </a:xfrm>
                  <a:prstGeom prst="line">
                    <a:avLst/>
                  </a:prstGeom>
                  <a:grpFill/>
                  <a:ln w="698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24" name="Group 123"/>
                <p:cNvGrpSpPr/>
                <p:nvPr/>
              </p:nvGrpSpPr>
              <p:grpSpPr>
                <a:xfrm>
                  <a:off x="6561562" y="3594484"/>
                  <a:ext cx="253923" cy="636665"/>
                  <a:chOff x="5528956" y="2849562"/>
                  <a:chExt cx="729385" cy="1828800"/>
                </a:xfrm>
                <a:grpFill/>
              </p:grpSpPr>
              <p:cxnSp>
                <p:nvCxnSpPr>
                  <p:cNvPr id="125" name="Straight Connector 124"/>
                  <p:cNvCxnSpPr/>
                  <p:nvPr/>
                </p:nvCxnSpPr>
                <p:spPr>
                  <a:xfrm>
                    <a:off x="6258341" y="2849562"/>
                    <a:ext cx="0" cy="1828800"/>
                  </a:xfrm>
                  <a:prstGeom prst="line">
                    <a:avLst/>
                  </a:prstGeom>
                  <a:grpFill/>
                  <a:ln w="698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6015212" y="2849562"/>
                    <a:ext cx="0" cy="1828800"/>
                  </a:xfrm>
                  <a:prstGeom prst="line">
                    <a:avLst/>
                  </a:prstGeom>
                  <a:grpFill/>
                  <a:ln w="698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5772084" y="2849562"/>
                    <a:ext cx="0" cy="1828800"/>
                  </a:xfrm>
                  <a:prstGeom prst="line">
                    <a:avLst/>
                  </a:prstGeom>
                  <a:grpFill/>
                  <a:ln w="698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5528956" y="2849562"/>
                    <a:ext cx="0" cy="1828800"/>
                  </a:xfrm>
                  <a:prstGeom prst="line">
                    <a:avLst/>
                  </a:prstGeom>
                  <a:grpFill/>
                  <a:ln w="698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grpSp>
          <p:nvGrpSpPr>
            <p:cNvPr id="20" name="Group 19"/>
            <p:cNvGrpSpPr/>
            <p:nvPr/>
          </p:nvGrpSpPr>
          <p:grpSpPr>
            <a:xfrm>
              <a:off x="9748001" y="5326062"/>
              <a:ext cx="2442947" cy="1510541"/>
              <a:chOff x="10414473" y="5323750"/>
              <a:chExt cx="2442947" cy="1510541"/>
            </a:xfrm>
            <a:grpFill/>
          </p:grpSpPr>
          <p:sp>
            <p:nvSpPr>
              <p:cNvPr id="72" name="Rectangle 22"/>
              <p:cNvSpPr/>
              <p:nvPr/>
            </p:nvSpPr>
            <p:spPr>
              <a:xfrm>
                <a:off x="10414473" y="5323750"/>
                <a:ext cx="2442947" cy="1510541"/>
              </a:xfrm>
              <a:prstGeom prst="rect">
                <a:avLst/>
              </a:prstGeom>
              <a:grpFill/>
            </p:spPr>
            <p:style>
              <a:lnRef idx="2">
                <a:schemeClr val="accent2">
                  <a:shade val="50000"/>
                </a:schemeClr>
              </a:lnRef>
              <a:fillRef idx="1">
                <a:schemeClr val="accent2"/>
              </a:fillRef>
              <a:effectRef idx="0">
                <a:schemeClr val="accent2"/>
              </a:effectRef>
              <a:fontRef idx="minor">
                <a:schemeClr val="lt1"/>
              </a:fontRef>
            </p:style>
            <p:txBody>
              <a:bodyPr tIns="182880" rtlCol="0" anchor="t"/>
              <a:lstStyle/>
              <a:p>
                <a:pPr algn="ctr">
                  <a:lnSpc>
                    <a:spcPct val="90000"/>
                  </a:lnSpc>
                  <a:spcAft>
                    <a:spcPts val="600"/>
                  </a:spcAft>
                </a:pPr>
                <a:r>
                  <a:rPr lang="en-US" sz="2000" dirty="0">
                    <a:gradFill>
                      <a:gsLst>
                        <a:gs pos="2917">
                          <a:schemeClr val="tx1"/>
                        </a:gs>
                        <a:gs pos="30000">
                          <a:schemeClr val="tx1"/>
                        </a:gs>
                      </a:gsLst>
                      <a:lin ang="5400000" scaled="0"/>
                    </a:gradFill>
                  </a:rPr>
                  <a:t>Linux</a:t>
                </a:r>
                <a:endParaRPr lang="en-US" sz="2800" dirty="0">
                  <a:gradFill>
                    <a:gsLst>
                      <a:gs pos="2917">
                        <a:schemeClr val="tx1"/>
                      </a:gs>
                      <a:gs pos="30000">
                        <a:schemeClr val="tx1"/>
                      </a:gs>
                    </a:gsLst>
                    <a:lin ang="5400000" scaled="0"/>
                  </a:gradFill>
                </a:endParaRPr>
              </a:p>
            </p:txBody>
          </p:sp>
          <p:grpSp>
            <p:nvGrpSpPr>
              <p:cNvPr id="107" name="Group 106"/>
              <p:cNvGrpSpPr/>
              <p:nvPr/>
            </p:nvGrpSpPr>
            <p:grpSpPr>
              <a:xfrm>
                <a:off x="10784652" y="5778095"/>
                <a:ext cx="1756414" cy="981525"/>
                <a:chOff x="6430135" y="3422054"/>
                <a:chExt cx="1756414" cy="981525"/>
              </a:xfrm>
              <a:grpFill/>
            </p:grpSpPr>
            <p:grpSp>
              <p:nvGrpSpPr>
                <p:cNvPr id="108" name="Group 107"/>
                <p:cNvGrpSpPr/>
                <p:nvPr/>
              </p:nvGrpSpPr>
              <p:grpSpPr>
                <a:xfrm>
                  <a:off x="6430135" y="3422054"/>
                  <a:ext cx="1756414" cy="981525"/>
                  <a:chOff x="3703637" y="1744662"/>
                  <a:chExt cx="5181600" cy="2895600"/>
                </a:xfrm>
                <a:grpFill/>
              </p:grpSpPr>
              <p:sp>
                <p:nvSpPr>
                  <p:cNvPr id="119" name="Rectangle 118"/>
                  <p:cNvSpPr/>
                  <p:nvPr/>
                </p:nvSpPr>
                <p:spPr bwMode="auto">
                  <a:xfrm>
                    <a:off x="3961794" y="1985962"/>
                    <a:ext cx="4665286" cy="2413000"/>
                  </a:xfrm>
                  <a:prstGeom prst="rect">
                    <a:avLst/>
                  </a:prstGeom>
                  <a:grpFill/>
                  <a:ln w="63500">
                    <a:solidFill>
                      <a:schemeClr val="tx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0" name="Right Bracket 119"/>
                  <p:cNvSpPr/>
                  <p:nvPr/>
                </p:nvSpPr>
                <p:spPr>
                  <a:xfrm>
                    <a:off x="8512014" y="1744662"/>
                    <a:ext cx="373223" cy="2895600"/>
                  </a:xfrm>
                  <a:prstGeom prst="rightBracket">
                    <a:avLst/>
                  </a:prstGeom>
                  <a:grpFill/>
                  <a:ln w="635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21" name="Left Bracket 120"/>
                  <p:cNvSpPr/>
                  <p:nvPr/>
                </p:nvSpPr>
                <p:spPr>
                  <a:xfrm>
                    <a:off x="3703637" y="1744662"/>
                    <a:ext cx="373223" cy="2895600"/>
                  </a:xfrm>
                  <a:prstGeom prst="leftBracket">
                    <a:avLst/>
                  </a:prstGeom>
                  <a:grpFill/>
                  <a:ln w="635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09" name="Group 108"/>
                <p:cNvGrpSpPr/>
                <p:nvPr/>
              </p:nvGrpSpPr>
              <p:grpSpPr>
                <a:xfrm>
                  <a:off x="7795614" y="3594484"/>
                  <a:ext cx="253923" cy="636665"/>
                  <a:chOff x="7795614" y="3594484"/>
                  <a:chExt cx="253923" cy="636665"/>
                </a:xfrm>
                <a:grpFill/>
              </p:grpSpPr>
              <p:cxnSp>
                <p:nvCxnSpPr>
                  <p:cNvPr id="115" name="Straight Connector 114"/>
                  <p:cNvCxnSpPr/>
                  <p:nvPr/>
                </p:nvCxnSpPr>
                <p:spPr>
                  <a:xfrm>
                    <a:off x="8049537" y="3594484"/>
                    <a:ext cx="0" cy="636665"/>
                  </a:xfrm>
                  <a:prstGeom prst="line">
                    <a:avLst/>
                  </a:prstGeom>
                  <a:grpFill/>
                  <a:ln w="698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7964896" y="3594484"/>
                    <a:ext cx="0" cy="636665"/>
                  </a:xfrm>
                  <a:prstGeom prst="line">
                    <a:avLst/>
                  </a:prstGeom>
                  <a:grpFill/>
                  <a:ln w="698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a:off x="7880255" y="3594484"/>
                    <a:ext cx="0" cy="636665"/>
                  </a:xfrm>
                  <a:prstGeom prst="line">
                    <a:avLst/>
                  </a:prstGeom>
                  <a:grpFill/>
                  <a:ln w="698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7795614" y="3594484"/>
                    <a:ext cx="0" cy="636665"/>
                  </a:xfrm>
                  <a:prstGeom prst="line">
                    <a:avLst/>
                  </a:prstGeom>
                  <a:grpFill/>
                  <a:ln w="698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10" name="Group 109"/>
                <p:cNvGrpSpPr/>
                <p:nvPr/>
              </p:nvGrpSpPr>
              <p:grpSpPr>
                <a:xfrm>
                  <a:off x="6561562" y="3594484"/>
                  <a:ext cx="253923" cy="636665"/>
                  <a:chOff x="5528956" y="2849562"/>
                  <a:chExt cx="729385" cy="1828800"/>
                </a:xfrm>
                <a:grpFill/>
              </p:grpSpPr>
              <p:cxnSp>
                <p:nvCxnSpPr>
                  <p:cNvPr id="111" name="Straight Connector 110"/>
                  <p:cNvCxnSpPr/>
                  <p:nvPr/>
                </p:nvCxnSpPr>
                <p:spPr>
                  <a:xfrm>
                    <a:off x="6258341" y="2849562"/>
                    <a:ext cx="0" cy="1828800"/>
                  </a:xfrm>
                  <a:prstGeom prst="line">
                    <a:avLst/>
                  </a:prstGeom>
                  <a:grpFill/>
                  <a:ln w="698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6015212" y="2849562"/>
                    <a:ext cx="0" cy="1828800"/>
                  </a:xfrm>
                  <a:prstGeom prst="line">
                    <a:avLst/>
                  </a:prstGeom>
                  <a:grpFill/>
                  <a:ln w="698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5772084" y="2849562"/>
                    <a:ext cx="0" cy="1828800"/>
                  </a:xfrm>
                  <a:prstGeom prst="line">
                    <a:avLst/>
                  </a:prstGeom>
                  <a:grpFill/>
                  <a:ln w="698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5528956" y="2849562"/>
                    <a:ext cx="0" cy="1828800"/>
                  </a:xfrm>
                  <a:prstGeom prst="line">
                    <a:avLst/>
                  </a:prstGeom>
                  <a:grpFill/>
                  <a:ln w="698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grpSp>
    </p:spTree>
    <p:extLst>
      <p:ext uri="{BB962C8B-B14F-4D97-AF65-F5344CB8AC3E}">
        <p14:creationId xmlns:p14="http://schemas.microsoft.com/office/powerpoint/2010/main" val="30684000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73"/>
                                        </p:tgtEl>
                                        <p:attrNameLst>
                                          <p:attrName>style.visibility</p:attrName>
                                        </p:attrNameLst>
                                      </p:cBhvr>
                                      <p:to>
                                        <p:strVal val="visible"/>
                                      </p:to>
                                    </p:set>
                                    <p:animEffect transition="in" filter="fade">
                                      <p:cBhvr>
                                        <p:cTn id="7" dur="750"/>
                                        <p:tgtEl>
                                          <p:spTgt spid="7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47"/>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conclusion</a:t>
            </a:r>
            <a:endParaRPr lang="en-US" dirty="0"/>
          </a:p>
        </p:txBody>
      </p:sp>
      <p:sp>
        <p:nvSpPr>
          <p:cNvPr id="4" name="Rectangle 3"/>
          <p:cNvSpPr/>
          <p:nvPr/>
        </p:nvSpPr>
        <p:spPr bwMode="auto">
          <a:xfrm>
            <a:off x="198437" y="2062893"/>
            <a:ext cx="3657600" cy="36576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en-US" sz="8800" dirty="0" smtClean="0">
                <a:latin typeface="+mj-lt"/>
              </a:rPr>
              <a:t>Know</a:t>
            </a:r>
          </a:p>
        </p:txBody>
      </p:sp>
      <p:sp>
        <p:nvSpPr>
          <p:cNvPr id="5" name="Rectangle 4"/>
          <p:cNvSpPr/>
          <p:nvPr/>
        </p:nvSpPr>
        <p:spPr bwMode="auto">
          <a:xfrm>
            <a:off x="4390621" y="2054084"/>
            <a:ext cx="3657600" cy="36576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91440" tIns="146304" rIns="91440" bIns="146304" numCol="1" spcCol="0" rtlCol="0" fromWordArt="0" anchor="t" anchorCtr="0" forceAA="0" compatLnSpc="1">
            <a:prstTxWarp prst="textNoShape">
              <a:avLst/>
            </a:prstTxWarp>
            <a:noAutofit/>
          </a:bodyPr>
          <a:lstStyle/>
          <a:p>
            <a:r>
              <a:rPr lang="en-US" sz="8800" dirty="0" smtClean="0">
                <a:latin typeface="+mj-lt"/>
              </a:rPr>
              <a:t>Gain</a:t>
            </a:r>
            <a:endParaRPr lang="en-US" sz="8800" dirty="0">
              <a:latin typeface="+mj-lt"/>
            </a:endParaRPr>
          </a:p>
        </p:txBody>
      </p:sp>
      <p:sp>
        <p:nvSpPr>
          <p:cNvPr id="6" name="Rectangle 5"/>
          <p:cNvSpPr/>
          <p:nvPr/>
        </p:nvSpPr>
        <p:spPr bwMode="auto">
          <a:xfrm>
            <a:off x="8582805" y="2059109"/>
            <a:ext cx="3657600" cy="36576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146304" rIns="91440" bIns="146304" numCol="1" spcCol="0" rtlCol="0" fromWordArt="0" anchor="t" anchorCtr="0" forceAA="0" compatLnSpc="1">
            <a:prstTxWarp prst="textNoShape">
              <a:avLst/>
            </a:prstTxWarp>
            <a:noAutofit/>
          </a:bodyPr>
          <a:lstStyle/>
          <a:p>
            <a:r>
              <a:rPr lang="en-US" sz="8800" dirty="0" smtClean="0">
                <a:latin typeface="+mj-lt"/>
              </a:rPr>
              <a:t>Learn</a:t>
            </a:r>
            <a:endParaRPr lang="en-US" sz="8800" dirty="0">
              <a:latin typeface="+mj-lt"/>
            </a:endParaRPr>
          </a:p>
        </p:txBody>
      </p:sp>
      <p:sp>
        <p:nvSpPr>
          <p:cNvPr id="7" name="Rectangle 6"/>
          <p:cNvSpPr/>
          <p:nvPr/>
        </p:nvSpPr>
        <p:spPr>
          <a:xfrm>
            <a:off x="341456" y="3951146"/>
            <a:ext cx="3505200" cy="1384995"/>
          </a:xfrm>
          <a:prstGeom prst="rect">
            <a:avLst/>
          </a:prstGeom>
        </p:spPr>
        <p:txBody>
          <a:bodyPr wrap="square">
            <a:spAutoFit/>
          </a:bodyPr>
          <a:lstStyle/>
          <a:p>
            <a:pPr lvl="1" algn="r"/>
            <a:r>
              <a:rPr lang="en-US" sz="2800" dirty="0">
                <a:latin typeface="+mj-lt"/>
              </a:rPr>
              <a:t>enough about </a:t>
            </a:r>
            <a:r>
              <a:rPr lang="en-US" sz="2800" b="1" dirty="0"/>
              <a:t>containers</a:t>
            </a:r>
            <a:r>
              <a:rPr lang="en-US" sz="2800" dirty="0">
                <a:latin typeface="+mj-lt"/>
              </a:rPr>
              <a:t> to be dangerous</a:t>
            </a:r>
          </a:p>
        </p:txBody>
      </p:sp>
      <p:sp>
        <p:nvSpPr>
          <p:cNvPr id="8" name="Rectangle 7"/>
          <p:cNvSpPr/>
          <p:nvPr/>
        </p:nvSpPr>
        <p:spPr>
          <a:xfrm>
            <a:off x="4061520" y="3882884"/>
            <a:ext cx="3962400" cy="1384995"/>
          </a:xfrm>
          <a:prstGeom prst="rect">
            <a:avLst/>
          </a:prstGeom>
        </p:spPr>
        <p:txBody>
          <a:bodyPr wrap="square">
            <a:spAutoFit/>
          </a:bodyPr>
          <a:lstStyle/>
          <a:p>
            <a:pPr lvl="1" algn="r"/>
            <a:r>
              <a:rPr lang="en-US" sz="2800" dirty="0" smtClean="0">
                <a:latin typeface="+mj-lt"/>
              </a:rPr>
              <a:t>insights on where you would use </a:t>
            </a:r>
            <a:r>
              <a:rPr lang="en-US" sz="2800" b="1" dirty="0" smtClean="0"/>
              <a:t>containers</a:t>
            </a:r>
            <a:endParaRPr lang="en-US" sz="2800" b="1" dirty="0"/>
          </a:p>
        </p:txBody>
      </p:sp>
      <p:sp>
        <p:nvSpPr>
          <p:cNvPr id="9" name="Rectangle 8"/>
          <p:cNvSpPr/>
          <p:nvPr/>
        </p:nvSpPr>
        <p:spPr>
          <a:xfrm>
            <a:off x="8229403" y="4030662"/>
            <a:ext cx="3877972" cy="1384995"/>
          </a:xfrm>
          <a:prstGeom prst="rect">
            <a:avLst/>
          </a:prstGeom>
        </p:spPr>
        <p:txBody>
          <a:bodyPr wrap="square">
            <a:spAutoFit/>
          </a:bodyPr>
          <a:lstStyle/>
          <a:p>
            <a:pPr lvl="1" algn="r"/>
            <a:r>
              <a:rPr lang="en-US" sz="2800" dirty="0">
                <a:latin typeface="+mj-lt"/>
              </a:rPr>
              <a:t>what Microsoft </a:t>
            </a:r>
          </a:p>
          <a:p>
            <a:pPr lvl="1" algn="r"/>
            <a:r>
              <a:rPr lang="en-US" sz="2800" dirty="0">
                <a:latin typeface="+mj-lt"/>
              </a:rPr>
              <a:t>is doing with </a:t>
            </a:r>
            <a:r>
              <a:rPr lang="en-US" sz="2800" b="1" dirty="0"/>
              <a:t>containers</a:t>
            </a:r>
          </a:p>
        </p:txBody>
      </p:sp>
    </p:spTree>
    <p:extLst>
      <p:ext uri="{BB962C8B-B14F-4D97-AF65-F5344CB8AC3E}">
        <p14:creationId xmlns:p14="http://schemas.microsoft.com/office/powerpoint/2010/main" val="13458934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What’s Next?</a:t>
            </a:r>
            <a:endParaRPr lang="en-US" dirty="0"/>
          </a:p>
        </p:txBody>
      </p:sp>
      <p:sp>
        <p:nvSpPr>
          <p:cNvPr id="2" name="Text Placeholder 1"/>
          <p:cNvSpPr>
            <a:spLocks noGrp="1"/>
          </p:cNvSpPr>
          <p:nvPr>
            <p:ph idx="1"/>
          </p:nvPr>
        </p:nvSpPr>
        <p:spPr>
          <a:xfrm>
            <a:off x="274638" y="1212850"/>
            <a:ext cx="11887200" cy="4271939"/>
          </a:xfrm>
        </p:spPr>
        <p:txBody>
          <a:bodyPr>
            <a:normAutofit fontScale="92500"/>
          </a:bodyPr>
          <a:lstStyle/>
          <a:p>
            <a:r>
              <a:rPr lang="en-US" sz="3600" dirty="0" smtClean="0"/>
              <a:t>Preview of Windows Server Containers – this summer.</a:t>
            </a:r>
          </a:p>
          <a:p>
            <a:r>
              <a:rPr lang="en-US" sz="3600" dirty="0" smtClean="0"/>
              <a:t>Preview of Hyper-V Containers </a:t>
            </a:r>
            <a:r>
              <a:rPr lang="en-US" sz="3600" dirty="0"/>
              <a:t>–</a:t>
            </a:r>
            <a:r>
              <a:rPr lang="en-US" sz="3600" dirty="0" smtClean="0"/>
              <a:t> planned for this </a:t>
            </a:r>
            <a:r>
              <a:rPr lang="en-US" sz="3600" dirty="0"/>
              <a:t>y</a:t>
            </a:r>
            <a:r>
              <a:rPr lang="en-US" sz="3600" dirty="0" smtClean="0"/>
              <a:t>ear</a:t>
            </a:r>
          </a:p>
          <a:p>
            <a:endParaRPr lang="en-US" dirty="0" smtClean="0"/>
          </a:p>
          <a:p>
            <a:r>
              <a:rPr lang="en-US" dirty="0" smtClean="0"/>
              <a:t>How can you stay up to date?</a:t>
            </a:r>
          </a:p>
          <a:p>
            <a:pPr lvl="1"/>
            <a:r>
              <a:rPr lang="en-US" dirty="0" smtClean="0"/>
              <a:t>Follow </a:t>
            </a:r>
            <a:r>
              <a:rPr lang="en-US" dirty="0" err="1" smtClean="0"/>
              <a:t>taylor</a:t>
            </a:r>
            <a:r>
              <a:rPr lang="en-US" dirty="0" smtClean="0"/>
              <a:t> on Twitter @</a:t>
            </a:r>
            <a:r>
              <a:rPr lang="en-US" dirty="0" err="1" smtClean="0"/>
              <a:t>taylorb_msft</a:t>
            </a:r>
            <a:endParaRPr lang="en-US" dirty="0" smtClean="0"/>
          </a:p>
          <a:p>
            <a:pPr lvl="1"/>
            <a:r>
              <a:rPr lang="en-US" dirty="0" smtClean="0"/>
              <a:t>Windows Container’s site goes live on Monday</a:t>
            </a:r>
            <a:endParaRPr lang="en-US" dirty="0"/>
          </a:p>
          <a:p>
            <a:pPr lvl="2"/>
            <a:r>
              <a:rPr lang="en-US" dirty="0">
                <a:hlinkClick r:id="rId2"/>
              </a:rPr>
              <a:t>https://</a:t>
            </a:r>
            <a:r>
              <a:rPr lang="en-US" dirty="0" smtClean="0">
                <a:hlinkClick r:id="rId2"/>
              </a:rPr>
              <a:t>msdn.microsoft.com/virtualization/windowscontainers</a:t>
            </a:r>
            <a:endParaRPr lang="en-US" dirty="0" smtClean="0"/>
          </a:p>
          <a:p>
            <a:pPr lvl="2"/>
            <a:r>
              <a:rPr lang="en-US" dirty="0">
                <a:hlinkClick r:id="rId3"/>
              </a:rPr>
              <a:t>http://</a:t>
            </a:r>
            <a:r>
              <a:rPr lang="en-US" dirty="0" smtClean="0">
                <a:hlinkClick r:id="rId3"/>
              </a:rPr>
              <a:t>aka.ms/windowscontainers</a:t>
            </a:r>
            <a:endParaRPr lang="en-US" dirty="0" smtClean="0"/>
          </a:p>
        </p:txBody>
      </p:sp>
    </p:spTree>
    <p:extLst>
      <p:ext uri="{BB962C8B-B14F-4D97-AF65-F5344CB8AC3E}">
        <p14:creationId xmlns:p14="http://schemas.microsoft.com/office/powerpoint/2010/main" val="2779710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p:txBody>
          <a:bodyPr/>
          <a:lstStyle/>
          <a:p>
            <a:r>
              <a:rPr lang="en-US" dirty="0"/>
              <a:t>2-704</a:t>
            </a:r>
          </a:p>
        </p:txBody>
      </p:sp>
      <p:sp>
        <p:nvSpPr>
          <p:cNvPr id="2" name="Title 1"/>
          <p:cNvSpPr>
            <a:spLocks noGrp="1"/>
          </p:cNvSpPr>
          <p:nvPr>
            <p:ph type="title"/>
          </p:nvPr>
        </p:nvSpPr>
        <p:spPr/>
        <p:txBody>
          <a:bodyPr/>
          <a:lstStyle/>
          <a:p>
            <a:r>
              <a:rPr lang="en-US" dirty="0"/>
              <a:t>Windows Server Containers: </a:t>
            </a:r>
            <a:br>
              <a:rPr lang="en-US" dirty="0"/>
            </a:br>
            <a:r>
              <a:rPr lang="en-US" dirty="0" smtClean="0"/>
              <a:t>     What</a:t>
            </a:r>
            <a:r>
              <a:rPr lang="en-US" dirty="0"/>
              <a:t>, Why, and How</a:t>
            </a:r>
          </a:p>
        </p:txBody>
      </p:sp>
      <p:sp>
        <p:nvSpPr>
          <p:cNvPr id="3" name="Subtitle 2"/>
          <p:cNvSpPr>
            <a:spLocks noGrp="1"/>
          </p:cNvSpPr>
          <p:nvPr>
            <p:ph type="body" sz="quarter" idx="13"/>
          </p:nvPr>
        </p:nvSpPr>
        <p:spPr>
          <a:xfrm>
            <a:off x="274701" y="307621"/>
            <a:ext cx="5943535" cy="1249573"/>
          </a:xfrm>
        </p:spPr>
        <p:txBody>
          <a:bodyPr>
            <a:normAutofit fontScale="92500" lnSpcReduction="20000"/>
          </a:bodyPr>
          <a:lstStyle/>
          <a:p>
            <a:r>
              <a:rPr lang="en-US" dirty="0"/>
              <a:t>Mathew John &amp; Taylor </a:t>
            </a:r>
            <a:r>
              <a:rPr lang="en-US" dirty="0" smtClean="0"/>
              <a:t>Brown (@</a:t>
            </a:r>
            <a:r>
              <a:rPr lang="en-US" dirty="0" err="1" smtClean="0"/>
              <a:t>taylorb_msft</a:t>
            </a:r>
            <a:r>
              <a:rPr lang="en-US" dirty="0" smtClean="0"/>
              <a:t>)</a:t>
            </a:r>
            <a:endParaRPr lang="en-US" dirty="0"/>
          </a:p>
          <a:p>
            <a:r>
              <a:rPr lang="en-US" dirty="0"/>
              <a:t>Program Managers for </a:t>
            </a:r>
            <a:r>
              <a:rPr lang="en-US" dirty="0" smtClean="0"/>
              <a:t>Containers and Hyper-V</a:t>
            </a:r>
            <a:endParaRPr lang="en-US" dirty="0"/>
          </a:p>
          <a:p>
            <a:r>
              <a:rPr lang="en-US" dirty="0"/>
              <a:t>Microsoft Operating System Group</a:t>
            </a:r>
          </a:p>
        </p:txBody>
      </p:sp>
    </p:spTree>
    <p:extLst>
      <p:ext uri="{BB962C8B-B14F-4D97-AF65-F5344CB8AC3E}">
        <p14:creationId xmlns:p14="http://schemas.microsoft.com/office/powerpoint/2010/main" val="168680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8330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Here we go….</a:t>
            </a:r>
            <a:endParaRPr lang="en-US" dirty="0"/>
          </a:p>
        </p:txBody>
      </p:sp>
      <p:sp>
        <p:nvSpPr>
          <p:cNvPr id="11" name="Rectangle 10"/>
          <p:cNvSpPr/>
          <p:nvPr/>
        </p:nvSpPr>
        <p:spPr bwMode="auto">
          <a:xfrm>
            <a:off x="198437" y="2062893"/>
            <a:ext cx="3657600" cy="36576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en-US" sz="8800" dirty="0" smtClean="0">
                <a:latin typeface="+mj-lt"/>
              </a:rPr>
              <a:t>Know</a:t>
            </a:r>
          </a:p>
        </p:txBody>
      </p:sp>
      <p:sp>
        <p:nvSpPr>
          <p:cNvPr id="12" name="Rectangle 11"/>
          <p:cNvSpPr/>
          <p:nvPr/>
        </p:nvSpPr>
        <p:spPr bwMode="auto">
          <a:xfrm>
            <a:off x="4390621" y="2054084"/>
            <a:ext cx="3657600" cy="36576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91440" tIns="146304" rIns="91440" bIns="146304" numCol="1" spcCol="0" rtlCol="0" fromWordArt="0" anchor="t" anchorCtr="0" forceAA="0" compatLnSpc="1">
            <a:prstTxWarp prst="textNoShape">
              <a:avLst/>
            </a:prstTxWarp>
            <a:noAutofit/>
          </a:bodyPr>
          <a:lstStyle/>
          <a:p>
            <a:r>
              <a:rPr lang="en-US" sz="8800" dirty="0" smtClean="0">
                <a:latin typeface="+mj-lt"/>
              </a:rPr>
              <a:t>Gain</a:t>
            </a:r>
          </a:p>
        </p:txBody>
      </p:sp>
      <p:sp>
        <p:nvSpPr>
          <p:cNvPr id="13" name="Rectangle 12"/>
          <p:cNvSpPr/>
          <p:nvPr/>
        </p:nvSpPr>
        <p:spPr bwMode="auto">
          <a:xfrm>
            <a:off x="8582805" y="2059109"/>
            <a:ext cx="3657600" cy="36576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146304" rIns="91440" bIns="146304" numCol="1" spcCol="0" rtlCol="0" fromWordArt="0" anchor="t" anchorCtr="0" forceAA="0" compatLnSpc="1">
            <a:prstTxWarp prst="textNoShape">
              <a:avLst/>
            </a:prstTxWarp>
            <a:noAutofit/>
          </a:bodyPr>
          <a:lstStyle/>
          <a:p>
            <a:r>
              <a:rPr lang="en-US" sz="8800" dirty="0" smtClean="0">
                <a:latin typeface="+mj-lt"/>
              </a:rPr>
              <a:t>Learn</a:t>
            </a:r>
          </a:p>
        </p:txBody>
      </p:sp>
      <p:sp>
        <p:nvSpPr>
          <p:cNvPr id="14" name="Rectangle 13"/>
          <p:cNvSpPr/>
          <p:nvPr/>
        </p:nvSpPr>
        <p:spPr>
          <a:xfrm>
            <a:off x="341456" y="3952736"/>
            <a:ext cx="3505200" cy="1384995"/>
          </a:xfrm>
          <a:prstGeom prst="rect">
            <a:avLst/>
          </a:prstGeom>
        </p:spPr>
        <p:txBody>
          <a:bodyPr wrap="square">
            <a:spAutoFit/>
          </a:bodyPr>
          <a:lstStyle/>
          <a:p>
            <a:pPr lvl="1" algn="r"/>
            <a:r>
              <a:rPr lang="en-US" sz="2800" dirty="0">
                <a:latin typeface="+mj-lt"/>
              </a:rPr>
              <a:t>enough about </a:t>
            </a:r>
            <a:r>
              <a:rPr lang="en-US" sz="2800" b="1" dirty="0"/>
              <a:t>containers</a:t>
            </a:r>
            <a:r>
              <a:rPr lang="en-US" sz="2800" dirty="0">
                <a:latin typeface="+mj-lt"/>
              </a:rPr>
              <a:t> to be dangerous</a:t>
            </a:r>
          </a:p>
        </p:txBody>
      </p:sp>
      <p:sp>
        <p:nvSpPr>
          <p:cNvPr id="15" name="Rectangle 14"/>
          <p:cNvSpPr/>
          <p:nvPr/>
        </p:nvSpPr>
        <p:spPr>
          <a:xfrm>
            <a:off x="4061520" y="3952736"/>
            <a:ext cx="3962400" cy="1384995"/>
          </a:xfrm>
          <a:prstGeom prst="rect">
            <a:avLst/>
          </a:prstGeom>
        </p:spPr>
        <p:txBody>
          <a:bodyPr wrap="square">
            <a:spAutoFit/>
          </a:bodyPr>
          <a:lstStyle/>
          <a:p>
            <a:pPr lvl="1" algn="r"/>
            <a:r>
              <a:rPr lang="en-US" sz="2800" dirty="0" smtClean="0">
                <a:latin typeface="+mj-lt"/>
              </a:rPr>
              <a:t>insights on where you would use </a:t>
            </a:r>
            <a:r>
              <a:rPr lang="en-US" sz="2800" b="1" dirty="0" smtClean="0"/>
              <a:t>containers</a:t>
            </a:r>
            <a:endParaRPr lang="en-US" sz="2800" b="1" dirty="0"/>
          </a:p>
        </p:txBody>
      </p:sp>
      <p:sp>
        <p:nvSpPr>
          <p:cNvPr id="16" name="Rectangle 15"/>
          <p:cNvSpPr/>
          <p:nvPr/>
        </p:nvSpPr>
        <p:spPr>
          <a:xfrm>
            <a:off x="8229403" y="3952736"/>
            <a:ext cx="3877972" cy="1384995"/>
          </a:xfrm>
          <a:prstGeom prst="rect">
            <a:avLst/>
          </a:prstGeom>
        </p:spPr>
        <p:txBody>
          <a:bodyPr wrap="square">
            <a:spAutoFit/>
          </a:bodyPr>
          <a:lstStyle/>
          <a:p>
            <a:pPr lvl="1" algn="r"/>
            <a:r>
              <a:rPr lang="en-US" sz="2800" dirty="0" smtClean="0">
                <a:latin typeface="+mj-lt"/>
              </a:rPr>
              <a:t>what Microsoft </a:t>
            </a:r>
          </a:p>
          <a:p>
            <a:pPr lvl="1" algn="r"/>
            <a:r>
              <a:rPr lang="en-US" sz="2800" dirty="0" smtClean="0">
                <a:latin typeface="+mj-lt"/>
              </a:rPr>
              <a:t>is doing with </a:t>
            </a:r>
            <a:r>
              <a:rPr lang="en-US" sz="2800" b="1" dirty="0" smtClean="0"/>
              <a:t>containers</a:t>
            </a:r>
            <a:endParaRPr lang="en-US" sz="2800" b="1" dirty="0"/>
          </a:p>
        </p:txBody>
      </p:sp>
    </p:spTree>
    <p:extLst>
      <p:ext uri="{BB962C8B-B14F-4D97-AF65-F5344CB8AC3E}">
        <p14:creationId xmlns:p14="http://schemas.microsoft.com/office/powerpoint/2010/main" val="13736895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10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10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p:bldP spid="15" grpId="0"/>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Datacenter inflection points</a:t>
            </a:r>
            <a:endParaRPr lang="en-US" dirty="0"/>
          </a:p>
        </p:txBody>
      </p:sp>
      <p:sp>
        <p:nvSpPr>
          <p:cNvPr id="4" name="Rectangle 3"/>
          <p:cNvSpPr/>
          <p:nvPr/>
        </p:nvSpPr>
        <p:spPr bwMode="auto">
          <a:xfrm>
            <a:off x="123247" y="5636148"/>
            <a:ext cx="5943600" cy="714699"/>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ea typeface="Segoe UI" pitchFamily="34" charset="0"/>
                <a:cs typeface="Segoe UI" pitchFamily="34" charset="0"/>
              </a:rPr>
              <a:t>Physical Machines</a:t>
            </a:r>
          </a:p>
        </p:txBody>
      </p:sp>
      <p:sp>
        <p:nvSpPr>
          <p:cNvPr id="5" name="Rectangle 4"/>
          <p:cNvSpPr/>
          <p:nvPr/>
        </p:nvSpPr>
        <p:spPr bwMode="auto">
          <a:xfrm>
            <a:off x="123247" y="4620690"/>
            <a:ext cx="6858000" cy="714699"/>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ea typeface="Segoe UI" pitchFamily="34" charset="0"/>
                <a:cs typeface="Segoe UI" pitchFamily="34" charset="0"/>
              </a:rPr>
              <a:t>Machine Virtualization</a:t>
            </a:r>
          </a:p>
        </p:txBody>
      </p:sp>
      <p:sp>
        <p:nvSpPr>
          <p:cNvPr id="6" name="Rectangle 5"/>
          <p:cNvSpPr/>
          <p:nvPr/>
        </p:nvSpPr>
        <p:spPr bwMode="auto">
          <a:xfrm>
            <a:off x="123247" y="3605232"/>
            <a:ext cx="7772400" cy="714699"/>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ea typeface="Segoe UI" pitchFamily="34" charset="0"/>
                <a:cs typeface="Segoe UI" pitchFamily="34" charset="0"/>
              </a:rPr>
              <a:t>Infrastructure hosting – early cloud</a:t>
            </a:r>
          </a:p>
        </p:txBody>
      </p:sp>
      <p:sp>
        <p:nvSpPr>
          <p:cNvPr id="7" name="Rectangle 6"/>
          <p:cNvSpPr/>
          <p:nvPr/>
        </p:nvSpPr>
        <p:spPr bwMode="auto">
          <a:xfrm>
            <a:off x="127719" y="2589774"/>
            <a:ext cx="8686800" cy="714699"/>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ea typeface="Segoe UI" pitchFamily="34" charset="0"/>
                <a:cs typeface="Segoe UI" pitchFamily="34" charset="0"/>
              </a:rPr>
              <a:t>Services – </a:t>
            </a:r>
            <a:r>
              <a:rPr lang="en-US" sz="2800" dirty="0" err="1" smtClean="0">
                <a:gradFill>
                  <a:gsLst>
                    <a:gs pos="0">
                      <a:srgbClr val="FFFFFF"/>
                    </a:gs>
                    <a:gs pos="100000">
                      <a:srgbClr val="FFFFFF"/>
                    </a:gs>
                  </a:gsLst>
                  <a:lin ang="5400000" scaled="0"/>
                </a:gradFill>
                <a:ea typeface="Segoe UI" pitchFamily="34" charset="0"/>
                <a:cs typeface="Segoe UI" pitchFamily="34" charset="0"/>
              </a:rPr>
              <a:t>IaaS</a:t>
            </a:r>
            <a:r>
              <a:rPr lang="en-US" sz="2800" dirty="0" smtClean="0">
                <a:gradFill>
                  <a:gsLst>
                    <a:gs pos="0">
                      <a:srgbClr val="FFFFFF"/>
                    </a:gs>
                    <a:gs pos="100000">
                      <a:srgbClr val="FFFFFF"/>
                    </a:gs>
                  </a:gsLst>
                  <a:lin ang="5400000" scaled="0"/>
                </a:gradFill>
                <a:ea typeface="Segoe UI" pitchFamily="34" charset="0"/>
                <a:cs typeface="Segoe UI" pitchFamily="34" charset="0"/>
              </a:rPr>
              <a:t>, </a:t>
            </a:r>
            <a:r>
              <a:rPr lang="en-US" sz="2800" dirty="0" err="1" smtClean="0">
                <a:gradFill>
                  <a:gsLst>
                    <a:gs pos="0">
                      <a:srgbClr val="FFFFFF"/>
                    </a:gs>
                    <a:gs pos="100000">
                      <a:srgbClr val="FFFFFF"/>
                    </a:gs>
                  </a:gsLst>
                  <a:lin ang="5400000" scaled="0"/>
                </a:gradFill>
                <a:ea typeface="Segoe UI" pitchFamily="34" charset="0"/>
                <a:cs typeface="Segoe UI" pitchFamily="34" charset="0"/>
              </a:rPr>
              <a:t>PaaS</a:t>
            </a:r>
            <a:r>
              <a:rPr lang="en-US" sz="2800" dirty="0" smtClean="0">
                <a:gradFill>
                  <a:gsLst>
                    <a:gs pos="0">
                      <a:srgbClr val="FFFFFF"/>
                    </a:gs>
                    <a:gs pos="100000">
                      <a:srgbClr val="FFFFFF"/>
                    </a:gs>
                  </a:gsLst>
                  <a:lin ang="5400000" scaled="0"/>
                </a:gradFill>
                <a:ea typeface="Segoe UI" pitchFamily="34" charset="0"/>
                <a:cs typeface="Segoe UI" pitchFamily="34" charset="0"/>
              </a:rPr>
              <a:t>, SaaS</a:t>
            </a:r>
          </a:p>
        </p:txBody>
      </p:sp>
      <p:sp>
        <p:nvSpPr>
          <p:cNvPr id="8" name="Rectangle 7"/>
          <p:cNvSpPr/>
          <p:nvPr/>
        </p:nvSpPr>
        <p:spPr bwMode="auto">
          <a:xfrm>
            <a:off x="123247" y="1574316"/>
            <a:ext cx="9601200" cy="714699"/>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ea typeface="Segoe UI" pitchFamily="34" charset="0"/>
                <a:cs typeface="Segoe UI" pitchFamily="34" charset="0"/>
              </a:rPr>
              <a:t>Containers - DevOps</a:t>
            </a:r>
          </a:p>
        </p:txBody>
      </p:sp>
      <p:pic>
        <p:nvPicPr>
          <p:cNvPr id="10" name="Picture 45"/>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5984415" y="3411450"/>
            <a:ext cx="6473832" cy="36048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31924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people doing this?</a:t>
            </a:r>
            <a:endParaRPr lang="en-US" dirty="0"/>
          </a:p>
        </p:txBody>
      </p:sp>
      <p:sp>
        <p:nvSpPr>
          <p:cNvPr id="3" name="TextBox 2"/>
          <p:cNvSpPr txBox="1"/>
          <p:nvPr/>
        </p:nvSpPr>
        <p:spPr>
          <a:xfrm>
            <a:off x="808037" y="1890141"/>
            <a:ext cx="7620000" cy="369332"/>
          </a:xfrm>
          <a:prstGeom prst="rect">
            <a:avLst/>
          </a:prstGeom>
          <a:noFill/>
        </p:spPr>
        <p:txBody>
          <a:bodyPr wrap="square" rtlCol="0">
            <a:spAutoFit/>
          </a:bodyPr>
          <a:lstStyle/>
          <a:p>
            <a:r>
              <a:rPr lang="en-US" dirty="0" smtClean="0"/>
              <a:t>Well, money, mostly, but if you ignore that part…</a:t>
            </a:r>
            <a:endParaRPr lang="en-US" dirty="0"/>
          </a:p>
        </p:txBody>
      </p:sp>
      <p:sp>
        <p:nvSpPr>
          <p:cNvPr id="4" name="TextBox 3"/>
          <p:cNvSpPr txBox="1"/>
          <p:nvPr/>
        </p:nvSpPr>
        <p:spPr>
          <a:xfrm>
            <a:off x="922337" y="2506662"/>
            <a:ext cx="7391400" cy="2062103"/>
          </a:xfrm>
          <a:prstGeom prst="rect">
            <a:avLst/>
          </a:prstGeom>
          <a:noFill/>
        </p:spPr>
        <p:txBody>
          <a:bodyPr wrap="square" rtlCol="0">
            <a:spAutoFit/>
          </a:bodyPr>
          <a:lstStyle/>
          <a:p>
            <a:r>
              <a:rPr lang="en-US" sz="3200" dirty="0" smtClean="0"/>
              <a:t>Increased portability. We have been consistently standardizing on the layer before it to build tools, systems, ecosystems of systems….</a:t>
            </a:r>
            <a:endParaRPr lang="en-US" sz="3200" dirty="0"/>
          </a:p>
        </p:txBody>
      </p:sp>
    </p:spTree>
    <p:extLst>
      <p:ext uri="{BB962C8B-B14F-4D97-AF65-F5344CB8AC3E}">
        <p14:creationId xmlns:p14="http://schemas.microsoft.com/office/powerpoint/2010/main" val="4216929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par>
                          <p:cTn id="13" fill="hold">
                            <p:stCondLst>
                              <p:cond delay="500"/>
                            </p:stCondLst>
                            <p:childTnLst>
                              <p:par>
                                <p:cTn id="14" presetID="10" presetClass="exit" presetSubtype="0" fill="hold" grpId="1" nodeType="afterEffect">
                                  <p:stCondLst>
                                    <p:cond delay="0"/>
                                  </p:stCondLst>
                                  <p:childTnLst>
                                    <p:animEffect transition="out" filter="fade">
                                      <p:cBhvr>
                                        <p:cTn id="15" dur="500"/>
                                        <p:tgtEl>
                                          <p:spTgt spid="3"/>
                                        </p:tgtEl>
                                      </p:cBhvr>
                                    </p:animEffect>
                                    <p:set>
                                      <p:cBhvr>
                                        <p:cTn id="16"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Container Ecosystem</a:t>
            </a:r>
            <a:endParaRPr lang="en-US" dirty="0"/>
          </a:p>
        </p:txBody>
      </p:sp>
      <p:grpSp>
        <p:nvGrpSpPr>
          <p:cNvPr id="19" name="Group 18"/>
          <p:cNvGrpSpPr/>
          <p:nvPr/>
        </p:nvGrpSpPr>
        <p:grpSpPr>
          <a:xfrm>
            <a:off x="4297997" y="1668462"/>
            <a:ext cx="3840480" cy="4648200"/>
            <a:chOff x="4428721" y="1668462"/>
            <a:chExt cx="3840480" cy="4648200"/>
          </a:xfrm>
        </p:grpSpPr>
        <p:sp>
          <p:nvSpPr>
            <p:cNvPr id="8" name="Rectangle 7"/>
            <p:cNvSpPr/>
            <p:nvPr/>
          </p:nvSpPr>
          <p:spPr bwMode="auto">
            <a:xfrm>
              <a:off x="4428721" y="1668462"/>
              <a:ext cx="3840480" cy="46482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800" dirty="0">
                  <a:latin typeface="+mj-lt"/>
                </a:rPr>
                <a:t>Container </a:t>
              </a:r>
              <a:r>
                <a:rPr lang="en-US" sz="2800" dirty="0" smtClean="0">
                  <a:latin typeface="+mj-lt"/>
                </a:rPr>
                <a:t>Images</a:t>
              </a:r>
              <a:endParaRPr lang="en-US" sz="2800" dirty="0">
                <a:latin typeface="+mj-lt"/>
              </a:endParaRPr>
            </a:p>
          </p:txBody>
        </p:sp>
        <p:grpSp>
          <p:nvGrpSpPr>
            <p:cNvPr id="15" name="Group 14"/>
            <p:cNvGrpSpPr/>
            <p:nvPr/>
          </p:nvGrpSpPr>
          <p:grpSpPr>
            <a:xfrm>
              <a:off x="4893405" y="2484878"/>
              <a:ext cx="2911112" cy="3526984"/>
              <a:chOff x="4962561" y="2484878"/>
              <a:chExt cx="2911112" cy="3526984"/>
            </a:xfrm>
          </p:grpSpPr>
          <p:grpSp>
            <p:nvGrpSpPr>
              <p:cNvPr id="5" name="Group 4"/>
              <p:cNvGrpSpPr/>
              <p:nvPr/>
            </p:nvGrpSpPr>
            <p:grpSpPr>
              <a:xfrm>
                <a:off x="4962561" y="2484878"/>
                <a:ext cx="2522622" cy="1409700"/>
                <a:chOff x="4962561" y="2484878"/>
                <a:chExt cx="2522622" cy="1409700"/>
              </a:xfrm>
            </p:grpSpPr>
            <p:grpSp>
              <p:nvGrpSpPr>
                <p:cNvPr id="849" name="Group 848"/>
                <p:cNvGrpSpPr/>
                <p:nvPr/>
              </p:nvGrpSpPr>
              <p:grpSpPr>
                <a:xfrm>
                  <a:off x="4962561" y="2484878"/>
                  <a:ext cx="2522622" cy="1409700"/>
                  <a:chOff x="3703637" y="1744662"/>
                  <a:chExt cx="5181600" cy="2895600"/>
                </a:xfrm>
              </p:grpSpPr>
              <p:sp>
                <p:nvSpPr>
                  <p:cNvPr id="859" name="Rectangle 858"/>
                  <p:cNvSpPr/>
                  <p:nvPr/>
                </p:nvSpPr>
                <p:spPr bwMode="auto">
                  <a:xfrm>
                    <a:off x="3961794" y="1985962"/>
                    <a:ext cx="4665286" cy="2413000"/>
                  </a:xfrm>
                  <a:prstGeom prst="rect">
                    <a:avLst/>
                  </a:prstGeom>
                  <a:solidFill>
                    <a:schemeClr val="tx1"/>
                  </a:solidFill>
                  <a:ln w="76200">
                    <a:solidFill>
                      <a:schemeClr val="tx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60" name="Right Bracket 859"/>
                  <p:cNvSpPr/>
                  <p:nvPr/>
                </p:nvSpPr>
                <p:spPr>
                  <a:xfrm>
                    <a:off x="8512014" y="1744662"/>
                    <a:ext cx="373223" cy="2895600"/>
                  </a:xfrm>
                  <a:prstGeom prst="rightBracket">
                    <a:avLst/>
                  </a:prstGeom>
                  <a:ln w="762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61" name="Left Bracket 860"/>
                  <p:cNvSpPr/>
                  <p:nvPr/>
                </p:nvSpPr>
                <p:spPr>
                  <a:xfrm>
                    <a:off x="3703637" y="1744662"/>
                    <a:ext cx="373223" cy="2895600"/>
                  </a:xfrm>
                  <a:prstGeom prst="leftBracket">
                    <a:avLst/>
                  </a:prstGeom>
                  <a:ln w="762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850" name="Straight Connector 849"/>
                <p:cNvCxnSpPr/>
                <p:nvPr/>
              </p:nvCxnSpPr>
              <p:spPr>
                <a:xfrm>
                  <a:off x="7288402" y="2732528"/>
                  <a:ext cx="0" cy="914400"/>
                </a:xfrm>
                <a:prstGeom prst="line">
                  <a:avLst/>
                </a:prstGeom>
                <a:ln w="762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51" name="Straight Connector 850"/>
                <p:cNvCxnSpPr/>
                <p:nvPr/>
              </p:nvCxnSpPr>
              <p:spPr>
                <a:xfrm>
                  <a:off x="7166837" y="2732528"/>
                  <a:ext cx="0" cy="914400"/>
                </a:xfrm>
                <a:prstGeom prst="line">
                  <a:avLst/>
                </a:prstGeom>
                <a:ln w="762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52" name="Straight Connector 851"/>
                <p:cNvCxnSpPr/>
                <p:nvPr/>
              </p:nvCxnSpPr>
              <p:spPr>
                <a:xfrm>
                  <a:off x="7045273" y="2732528"/>
                  <a:ext cx="0" cy="914400"/>
                </a:xfrm>
                <a:prstGeom prst="line">
                  <a:avLst/>
                </a:prstGeom>
                <a:ln w="762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53" name="Straight Connector 852"/>
                <p:cNvCxnSpPr/>
                <p:nvPr/>
              </p:nvCxnSpPr>
              <p:spPr>
                <a:xfrm>
                  <a:off x="6923709" y="2732528"/>
                  <a:ext cx="0" cy="914400"/>
                </a:xfrm>
                <a:prstGeom prst="line">
                  <a:avLst/>
                </a:prstGeom>
                <a:ln w="762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854" name="Group 853"/>
                <p:cNvGrpSpPr/>
                <p:nvPr/>
              </p:nvGrpSpPr>
              <p:grpSpPr>
                <a:xfrm>
                  <a:off x="5151321" y="2732528"/>
                  <a:ext cx="364693" cy="914400"/>
                  <a:chOff x="5528956" y="2849562"/>
                  <a:chExt cx="729385" cy="1828800"/>
                </a:xfrm>
              </p:grpSpPr>
              <p:cxnSp>
                <p:nvCxnSpPr>
                  <p:cNvPr id="855" name="Straight Connector 854"/>
                  <p:cNvCxnSpPr/>
                  <p:nvPr/>
                </p:nvCxnSpPr>
                <p:spPr>
                  <a:xfrm>
                    <a:off x="6258341" y="2849562"/>
                    <a:ext cx="0" cy="1828800"/>
                  </a:xfrm>
                  <a:prstGeom prst="line">
                    <a:avLst/>
                  </a:prstGeom>
                  <a:ln w="762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56" name="Straight Connector 855"/>
                  <p:cNvCxnSpPr/>
                  <p:nvPr/>
                </p:nvCxnSpPr>
                <p:spPr>
                  <a:xfrm>
                    <a:off x="6015212" y="2849562"/>
                    <a:ext cx="0" cy="1828800"/>
                  </a:xfrm>
                  <a:prstGeom prst="line">
                    <a:avLst/>
                  </a:prstGeom>
                  <a:ln w="762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57" name="Straight Connector 856"/>
                  <p:cNvCxnSpPr/>
                  <p:nvPr/>
                </p:nvCxnSpPr>
                <p:spPr>
                  <a:xfrm>
                    <a:off x="5772084" y="2849562"/>
                    <a:ext cx="0" cy="1828800"/>
                  </a:xfrm>
                  <a:prstGeom prst="line">
                    <a:avLst/>
                  </a:prstGeom>
                  <a:ln w="762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58" name="Straight Connector 857"/>
                  <p:cNvCxnSpPr/>
                  <p:nvPr/>
                </p:nvCxnSpPr>
                <p:spPr>
                  <a:xfrm>
                    <a:off x="5528956" y="2849562"/>
                    <a:ext cx="0" cy="1828800"/>
                  </a:xfrm>
                  <a:prstGeom prst="line">
                    <a:avLst/>
                  </a:prstGeom>
                  <a:ln w="762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sp>
            <p:nvSpPr>
              <p:cNvPr id="17" name="Rounded Rectangle 16"/>
              <p:cNvSpPr/>
              <p:nvPr/>
            </p:nvSpPr>
            <p:spPr bwMode="auto">
              <a:xfrm>
                <a:off x="6305746" y="3373231"/>
                <a:ext cx="1567927" cy="2638631"/>
              </a:xfrm>
              <a:prstGeom prst="roundRect">
                <a:avLst/>
              </a:prstGeom>
              <a:ln w="38100">
                <a:solidFill>
                  <a:schemeClr val="lt1">
                    <a:shade val="95000"/>
                    <a:satMod val="150000"/>
                    <a:alpha val="70000"/>
                  </a:schemeClr>
                </a:solidFill>
                <a:headEnd type="none" w="med" len="med"/>
                <a:tailEnd type="none" w="med" len="med"/>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0" name="Group 9"/>
              <p:cNvGrpSpPr/>
              <p:nvPr/>
            </p:nvGrpSpPr>
            <p:grpSpPr>
              <a:xfrm>
                <a:off x="6419572" y="5099614"/>
                <a:ext cx="1340275" cy="683648"/>
                <a:chOff x="6413313" y="5079710"/>
                <a:chExt cx="1340275" cy="683648"/>
              </a:xfrm>
            </p:grpSpPr>
            <p:grpSp>
              <p:nvGrpSpPr>
                <p:cNvPr id="6" name="Group 5"/>
                <p:cNvGrpSpPr/>
                <p:nvPr/>
              </p:nvGrpSpPr>
              <p:grpSpPr>
                <a:xfrm>
                  <a:off x="6413313" y="5079710"/>
                  <a:ext cx="1340275" cy="683648"/>
                  <a:chOff x="8290275" y="-860394"/>
                  <a:chExt cx="1340275" cy="683648"/>
                </a:xfrm>
              </p:grpSpPr>
              <p:sp>
                <p:nvSpPr>
                  <p:cNvPr id="213" name="Left Bracket 212"/>
                  <p:cNvSpPr/>
                  <p:nvPr/>
                </p:nvSpPr>
                <p:spPr>
                  <a:xfrm>
                    <a:off x="8290275" y="-860394"/>
                    <a:ext cx="100285" cy="683648"/>
                  </a:xfrm>
                  <a:prstGeom prst="leftBracket">
                    <a:avLst>
                      <a:gd name="adj" fmla="val 0"/>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4" name="Rectangle 213"/>
                  <p:cNvSpPr/>
                  <p:nvPr/>
                </p:nvSpPr>
                <p:spPr bwMode="auto">
                  <a:xfrm>
                    <a:off x="8334938" y="-820179"/>
                    <a:ext cx="1253567" cy="603219"/>
                  </a:xfrm>
                  <a:prstGeom prst="rect">
                    <a:avLst/>
                  </a:prstGeom>
                  <a:solidFill>
                    <a:schemeClr val="tx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endParaRPr lang="en-US" sz="2000" b="1" dirty="0">
                      <a:gradFill>
                        <a:gsLst>
                          <a:gs pos="2917">
                            <a:schemeClr val="tx1"/>
                          </a:gs>
                          <a:gs pos="30000">
                            <a:schemeClr val="tx1"/>
                          </a:gs>
                        </a:gsLst>
                        <a:lin ang="5400000" scaled="0"/>
                      </a:gradFill>
                      <a:latin typeface="+mj-lt"/>
                    </a:endParaRPr>
                  </a:p>
                </p:txBody>
              </p:sp>
              <p:sp>
                <p:nvSpPr>
                  <p:cNvPr id="215" name="Left Bracket 214"/>
                  <p:cNvSpPr/>
                  <p:nvPr/>
                </p:nvSpPr>
                <p:spPr>
                  <a:xfrm rot="10800000">
                    <a:off x="9530265" y="-860394"/>
                    <a:ext cx="100285" cy="683648"/>
                  </a:xfrm>
                  <a:prstGeom prst="leftBracket">
                    <a:avLst>
                      <a:gd name="adj" fmla="val 0"/>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pic>
              <p:nvPicPr>
                <p:cNvPr id="217"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9723" y="5220795"/>
                  <a:ext cx="1283865" cy="434607"/>
                </a:xfrm>
                <a:prstGeom prst="rect">
                  <a:avLst/>
                </a:prstGeom>
              </p:spPr>
            </p:pic>
          </p:grpSp>
          <p:grpSp>
            <p:nvGrpSpPr>
              <p:cNvPr id="222" name="Group 221"/>
              <p:cNvGrpSpPr/>
              <p:nvPr/>
            </p:nvGrpSpPr>
            <p:grpSpPr>
              <a:xfrm>
                <a:off x="6419572" y="4316903"/>
                <a:ext cx="1340275" cy="683648"/>
                <a:chOff x="8290275" y="-860394"/>
                <a:chExt cx="1340275" cy="683648"/>
              </a:xfrm>
            </p:grpSpPr>
            <p:sp>
              <p:nvSpPr>
                <p:cNvPr id="223" name="Left Bracket 222"/>
                <p:cNvSpPr/>
                <p:nvPr/>
              </p:nvSpPr>
              <p:spPr>
                <a:xfrm>
                  <a:off x="8290275" y="-860394"/>
                  <a:ext cx="100285" cy="683648"/>
                </a:xfrm>
                <a:prstGeom prst="leftBracket">
                  <a:avLst>
                    <a:gd name="adj" fmla="val 0"/>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4" name="Rectangle 223"/>
                <p:cNvSpPr/>
                <p:nvPr/>
              </p:nvSpPr>
              <p:spPr bwMode="auto">
                <a:xfrm>
                  <a:off x="8334938" y="-820179"/>
                  <a:ext cx="1253567" cy="603219"/>
                </a:xfrm>
                <a:prstGeom prst="rect">
                  <a:avLst/>
                </a:prstGeom>
                <a:solidFill>
                  <a:schemeClr val="tx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endParaRPr lang="en-US" sz="2000" b="1" dirty="0">
                    <a:gradFill>
                      <a:gsLst>
                        <a:gs pos="2917">
                          <a:schemeClr val="tx1"/>
                        </a:gs>
                        <a:gs pos="30000">
                          <a:schemeClr val="tx1"/>
                        </a:gs>
                      </a:gsLst>
                      <a:lin ang="5400000" scaled="0"/>
                    </a:gradFill>
                    <a:latin typeface="+mj-lt"/>
                  </a:endParaRPr>
                </a:p>
              </p:txBody>
            </p:sp>
            <p:sp>
              <p:nvSpPr>
                <p:cNvPr id="225" name="Left Bracket 224"/>
                <p:cNvSpPr/>
                <p:nvPr/>
              </p:nvSpPr>
              <p:spPr>
                <a:xfrm rot="10800000">
                  <a:off x="9530265" y="-860394"/>
                  <a:ext cx="100285" cy="683648"/>
                </a:xfrm>
                <a:prstGeom prst="leftBracket">
                  <a:avLst>
                    <a:gd name="adj" fmla="val 0"/>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2" name="Group 11"/>
              <p:cNvGrpSpPr/>
              <p:nvPr/>
            </p:nvGrpSpPr>
            <p:grpSpPr>
              <a:xfrm>
                <a:off x="6419572" y="3580284"/>
                <a:ext cx="1340275" cy="683648"/>
                <a:chOff x="6953187" y="-841261"/>
                <a:chExt cx="1340275" cy="683648"/>
              </a:xfrm>
            </p:grpSpPr>
            <p:sp>
              <p:nvSpPr>
                <p:cNvPr id="227" name="Left Bracket 226"/>
                <p:cNvSpPr/>
                <p:nvPr/>
              </p:nvSpPr>
              <p:spPr>
                <a:xfrm>
                  <a:off x="6953187" y="-841261"/>
                  <a:ext cx="100285" cy="683648"/>
                </a:xfrm>
                <a:prstGeom prst="leftBracket">
                  <a:avLst>
                    <a:gd name="adj" fmla="val 0"/>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8" name="Rectangle 227"/>
                <p:cNvSpPr/>
                <p:nvPr/>
              </p:nvSpPr>
              <p:spPr bwMode="auto">
                <a:xfrm>
                  <a:off x="6997850" y="-801046"/>
                  <a:ext cx="1253567" cy="603219"/>
                </a:xfrm>
                <a:prstGeom prst="rect">
                  <a:avLst/>
                </a:prstGeom>
                <a:noFill/>
                <a:ln w="19050">
                  <a:solidFill>
                    <a:schemeClr val="tx1"/>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endParaRPr lang="en-US" sz="2000" b="1" dirty="0">
                    <a:gradFill>
                      <a:gsLst>
                        <a:gs pos="2917">
                          <a:schemeClr val="tx1"/>
                        </a:gs>
                        <a:gs pos="30000">
                          <a:schemeClr val="tx1"/>
                        </a:gs>
                      </a:gsLst>
                      <a:lin ang="5400000" scaled="0"/>
                    </a:gradFill>
                    <a:latin typeface="+mj-lt"/>
                  </a:endParaRPr>
                </a:p>
              </p:txBody>
            </p:sp>
            <p:sp>
              <p:nvSpPr>
                <p:cNvPr id="229" name="Left Bracket 228"/>
                <p:cNvSpPr/>
                <p:nvPr/>
              </p:nvSpPr>
              <p:spPr>
                <a:xfrm rot="10800000">
                  <a:off x="8193177" y="-841261"/>
                  <a:ext cx="100285" cy="683648"/>
                </a:xfrm>
                <a:prstGeom prst="leftBracket">
                  <a:avLst>
                    <a:gd name="adj" fmla="val 0"/>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grpSp>
        <p:nvGrpSpPr>
          <p:cNvPr id="20" name="Group 19"/>
          <p:cNvGrpSpPr/>
          <p:nvPr/>
        </p:nvGrpSpPr>
        <p:grpSpPr>
          <a:xfrm>
            <a:off x="8351837" y="1668462"/>
            <a:ext cx="3840480" cy="4648200"/>
            <a:chOff x="8559068" y="1693978"/>
            <a:chExt cx="3840480" cy="4648200"/>
          </a:xfrm>
        </p:grpSpPr>
        <p:sp>
          <p:nvSpPr>
            <p:cNvPr id="9" name="Rectangle 8"/>
            <p:cNvSpPr/>
            <p:nvPr/>
          </p:nvSpPr>
          <p:spPr bwMode="auto">
            <a:xfrm>
              <a:off x="8559068" y="1693978"/>
              <a:ext cx="3840480" cy="4648200"/>
            </a:xfrm>
            <a:prstGeom prst="rect">
              <a:avLst/>
            </a:prstGeom>
            <a:solidFill>
              <a:schemeClr val="accent2"/>
            </a:solidFill>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200" dirty="0">
                  <a:latin typeface="+mj-lt"/>
                </a:rPr>
                <a:t>Image Repository</a:t>
              </a:r>
              <a:endParaRPr lang="en-US" sz="2400" dirty="0">
                <a:latin typeface="+mj-lt"/>
              </a:endParaRPr>
            </a:p>
          </p:txBody>
        </p:sp>
        <p:grpSp>
          <p:nvGrpSpPr>
            <p:cNvPr id="14" name="Group 13"/>
            <p:cNvGrpSpPr/>
            <p:nvPr/>
          </p:nvGrpSpPr>
          <p:grpSpPr>
            <a:xfrm>
              <a:off x="8817938" y="2488103"/>
              <a:ext cx="3322740" cy="3680369"/>
              <a:chOff x="8646740" y="2488103"/>
              <a:chExt cx="3322740" cy="3680369"/>
            </a:xfrm>
          </p:grpSpPr>
          <p:pic>
            <p:nvPicPr>
              <p:cNvPr id="4" name="Picture 19"/>
              <p:cNvPicPr>
                <a:picLocks noChangeAspect="1"/>
              </p:cNvPicPr>
              <p:nvPr/>
            </p:nvPicPr>
            <p:blipFill>
              <a:blip r:embed="rId3">
                <a:duotone>
                  <a:schemeClr val="accent2">
                    <a:shade val="45000"/>
                    <a:satMod val="135000"/>
                  </a:schemeClr>
                  <a:prstClr val="white"/>
                </a:duotone>
              </a:blip>
              <a:stretch>
                <a:fillRect/>
              </a:stretch>
            </p:blipFill>
            <p:spPr>
              <a:xfrm>
                <a:off x="9195687" y="2488103"/>
                <a:ext cx="2773793" cy="3657600"/>
              </a:xfrm>
              <a:prstGeom prst="rect">
                <a:avLst/>
              </a:prstGeom>
            </p:spPr>
          </p:pic>
          <p:sp>
            <p:nvSpPr>
              <p:cNvPr id="832" name="Rounded Rectangle 831"/>
              <p:cNvSpPr/>
              <p:nvPr/>
            </p:nvSpPr>
            <p:spPr bwMode="auto">
              <a:xfrm>
                <a:off x="8646740" y="3270719"/>
                <a:ext cx="1954929" cy="2897753"/>
              </a:xfrm>
              <a:prstGeom prst="roundRect">
                <a:avLst/>
              </a:prstGeom>
              <a:solidFill>
                <a:schemeClr val="lt1">
                  <a:alpha val="95000"/>
                </a:schemeClr>
              </a:solidFill>
              <a:ln w="38100">
                <a:solidFill>
                  <a:schemeClr val="accent2"/>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0" rIns="182880" bIns="91440" numCol="1" spcCol="0" rtlCol="0" fromWordArt="0" anchor="t" anchorCtr="0" forceAA="0" compatLnSpc="1">
                <a:prstTxWarp prst="textNoShape">
                  <a:avLst/>
                </a:prstTxWarp>
                <a:noAutofit/>
              </a:bodyPr>
              <a:lstStyle/>
              <a:p>
                <a:pPr algn="ctr">
                  <a:lnSpc>
                    <a:spcPct val="90000"/>
                  </a:lnSpc>
                  <a:spcAft>
                    <a:spcPts val="600"/>
                  </a:spcAft>
                </a:pPr>
                <a:endParaRPr lang="en-US" sz="2000" b="1" dirty="0">
                  <a:solidFill>
                    <a:schemeClr val="accent2"/>
                  </a:solidFill>
                </a:endParaRPr>
              </a:p>
            </p:txBody>
          </p:sp>
          <p:pic>
            <p:nvPicPr>
              <p:cNvPr id="834" name="Picture 833"/>
              <p:cNvPicPr>
                <a:picLocks noChangeAspect="1"/>
              </p:cNvPicPr>
              <p:nvPr/>
            </p:nvPicPr>
            <p:blipFill>
              <a:blip r:embed="rId4"/>
              <a:stretch>
                <a:fillRect/>
              </a:stretch>
            </p:blipFill>
            <p:spPr>
              <a:xfrm>
                <a:off x="8914128" y="5199767"/>
                <a:ext cx="1418950" cy="816491"/>
              </a:xfrm>
              <a:prstGeom prst="rect">
                <a:avLst/>
              </a:prstGeom>
            </p:spPr>
          </p:pic>
          <p:pic>
            <p:nvPicPr>
              <p:cNvPr id="837" name="Picture 836"/>
              <p:cNvPicPr>
                <a:picLocks noChangeAspect="1"/>
              </p:cNvPicPr>
              <p:nvPr/>
            </p:nvPicPr>
            <p:blipFill>
              <a:blip r:embed="rId4"/>
              <a:stretch>
                <a:fillRect/>
              </a:stretch>
            </p:blipFill>
            <p:spPr>
              <a:xfrm>
                <a:off x="8928079" y="4344675"/>
                <a:ext cx="1418950" cy="816491"/>
              </a:xfrm>
              <a:prstGeom prst="rect">
                <a:avLst/>
              </a:prstGeom>
            </p:spPr>
          </p:pic>
          <p:pic>
            <p:nvPicPr>
              <p:cNvPr id="840" name="Picture 839"/>
              <p:cNvPicPr>
                <a:picLocks noChangeAspect="1"/>
              </p:cNvPicPr>
              <p:nvPr/>
            </p:nvPicPr>
            <p:blipFill>
              <a:blip r:embed="rId4"/>
              <a:stretch>
                <a:fillRect/>
              </a:stretch>
            </p:blipFill>
            <p:spPr>
              <a:xfrm>
                <a:off x="8928079" y="3500219"/>
                <a:ext cx="1418950" cy="816491"/>
              </a:xfrm>
              <a:prstGeom prst="rect">
                <a:avLst/>
              </a:prstGeom>
            </p:spPr>
          </p:pic>
        </p:grpSp>
      </p:grpSp>
      <p:grpSp>
        <p:nvGrpSpPr>
          <p:cNvPr id="18" name="Group 17"/>
          <p:cNvGrpSpPr/>
          <p:nvPr/>
        </p:nvGrpSpPr>
        <p:grpSpPr>
          <a:xfrm>
            <a:off x="244157" y="1668462"/>
            <a:ext cx="3840480" cy="4648200"/>
            <a:chOff x="298374" y="1668462"/>
            <a:chExt cx="3840480" cy="4648200"/>
          </a:xfrm>
        </p:grpSpPr>
        <p:sp>
          <p:nvSpPr>
            <p:cNvPr id="7" name="Rectangle 6"/>
            <p:cNvSpPr/>
            <p:nvPr/>
          </p:nvSpPr>
          <p:spPr bwMode="auto">
            <a:xfrm>
              <a:off x="298374" y="1668462"/>
              <a:ext cx="3840480" cy="46482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800" dirty="0">
                  <a:latin typeface="+mj-lt"/>
                </a:rPr>
                <a:t>Container </a:t>
              </a:r>
              <a:r>
                <a:rPr lang="en-US" sz="2800" dirty="0" smtClean="0">
                  <a:latin typeface="+mj-lt"/>
                </a:rPr>
                <a:t>Run-Time</a:t>
              </a:r>
              <a:endParaRPr lang="en-US" sz="2800" dirty="0">
                <a:latin typeface="+mj-lt"/>
              </a:endParaRPr>
            </a:p>
          </p:txBody>
        </p:sp>
        <p:grpSp>
          <p:nvGrpSpPr>
            <p:cNvPr id="16" name="Group 15"/>
            <p:cNvGrpSpPr/>
            <p:nvPr/>
          </p:nvGrpSpPr>
          <p:grpSpPr>
            <a:xfrm>
              <a:off x="957303" y="2354262"/>
              <a:ext cx="2522622" cy="3809402"/>
              <a:chOff x="827763" y="2354262"/>
              <a:chExt cx="2522622" cy="3809402"/>
            </a:xfrm>
          </p:grpSpPr>
          <p:sp>
            <p:nvSpPr>
              <p:cNvPr id="24" name="Rectangle 3"/>
              <p:cNvSpPr/>
              <p:nvPr/>
            </p:nvSpPr>
            <p:spPr>
              <a:xfrm>
                <a:off x="867600" y="2895040"/>
                <a:ext cx="2442947" cy="1516622"/>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a:p>
            </p:txBody>
          </p:sp>
          <p:pic>
            <p:nvPicPr>
              <p:cNvPr id="27"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4503" y="2354262"/>
                <a:ext cx="2209142" cy="564133"/>
              </a:xfrm>
              <a:prstGeom prst="rect">
                <a:avLst/>
              </a:prstGeom>
              <a:ln>
                <a:noFill/>
              </a:ln>
            </p:spPr>
          </p:pic>
          <p:sp>
            <p:nvSpPr>
              <p:cNvPr id="21" name="Rectangle 29"/>
              <p:cNvSpPr/>
              <p:nvPr/>
            </p:nvSpPr>
            <p:spPr>
              <a:xfrm>
                <a:off x="867601" y="4335462"/>
                <a:ext cx="2442947" cy="1350987"/>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tIns="91440" rtlCol="0" anchor="t"/>
              <a:lstStyle/>
              <a:p>
                <a:pPr algn="ctr">
                  <a:lnSpc>
                    <a:spcPct val="90000"/>
                  </a:lnSpc>
                  <a:spcAft>
                    <a:spcPts val="600"/>
                  </a:spcAft>
                </a:pPr>
                <a:r>
                  <a:rPr lang="en-US" sz="2000" dirty="0">
                    <a:gradFill>
                      <a:gsLst>
                        <a:gs pos="2917">
                          <a:schemeClr val="tx1"/>
                        </a:gs>
                        <a:gs pos="30000">
                          <a:schemeClr val="tx1"/>
                        </a:gs>
                      </a:gsLst>
                      <a:lin ang="5400000" scaled="0"/>
                    </a:gradFill>
                  </a:rPr>
                  <a:t>Linux</a:t>
                </a:r>
                <a:endParaRPr lang="en-US" sz="2800" dirty="0">
                  <a:gradFill>
                    <a:gsLst>
                      <a:gs pos="2917">
                        <a:schemeClr val="tx1"/>
                      </a:gs>
                      <a:gs pos="30000">
                        <a:schemeClr val="tx1"/>
                      </a:gs>
                    </a:gsLst>
                    <a:lin ang="5400000" scaled="0"/>
                  </a:gradFill>
                </a:endParaRPr>
              </a:p>
            </p:txBody>
          </p:sp>
          <p:grpSp>
            <p:nvGrpSpPr>
              <p:cNvPr id="862" name="Group 861"/>
              <p:cNvGrpSpPr/>
              <p:nvPr/>
            </p:nvGrpSpPr>
            <p:grpSpPr>
              <a:xfrm>
                <a:off x="827763" y="2862306"/>
                <a:ext cx="2522622" cy="1409700"/>
                <a:chOff x="4962561" y="2484878"/>
                <a:chExt cx="2522622" cy="1409700"/>
              </a:xfrm>
            </p:grpSpPr>
            <p:grpSp>
              <p:nvGrpSpPr>
                <p:cNvPr id="863" name="Group 862"/>
                <p:cNvGrpSpPr/>
                <p:nvPr/>
              </p:nvGrpSpPr>
              <p:grpSpPr>
                <a:xfrm>
                  <a:off x="4962561" y="2484878"/>
                  <a:ext cx="2522622" cy="1409700"/>
                  <a:chOff x="3703637" y="1744662"/>
                  <a:chExt cx="5181600" cy="2895600"/>
                </a:xfrm>
              </p:grpSpPr>
              <p:sp>
                <p:nvSpPr>
                  <p:cNvPr id="873" name="Rectangle 872"/>
                  <p:cNvSpPr/>
                  <p:nvPr/>
                </p:nvSpPr>
                <p:spPr bwMode="auto">
                  <a:xfrm>
                    <a:off x="3961794" y="1985962"/>
                    <a:ext cx="4665286" cy="2413000"/>
                  </a:xfrm>
                  <a:prstGeom prst="rect">
                    <a:avLst/>
                  </a:prstGeom>
                  <a:solidFill>
                    <a:schemeClr val="tx1"/>
                  </a:solidFill>
                  <a:ln w="76200">
                    <a:solidFill>
                      <a:schemeClr val="tx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74" name="Right Bracket 873"/>
                  <p:cNvSpPr/>
                  <p:nvPr/>
                </p:nvSpPr>
                <p:spPr>
                  <a:xfrm>
                    <a:off x="8512014" y="1744662"/>
                    <a:ext cx="373223" cy="2895600"/>
                  </a:xfrm>
                  <a:prstGeom prst="rightBracket">
                    <a:avLst/>
                  </a:prstGeom>
                  <a:ln w="762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75" name="Left Bracket 874"/>
                  <p:cNvSpPr/>
                  <p:nvPr/>
                </p:nvSpPr>
                <p:spPr>
                  <a:xfrm>
                    <a:off x="3703637" y="1744662"/>
                    <a:ext cx="373223" cy="2895600"/>
                  </a:xfrm>
                  <a:prstGeom prst="leftBracket">
                    <a:avLst/>
                  </a:prstGeom>
                  <a:ln w="762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864" name="Straight Connector 863"/>
                <p:cNvCxnSpPr/>
                <p:nvPr/>
              </p:nvCxnSpPr>
              <p:spPr>
                <a:xfrm>
                  <a:off x="7288402" y="2732528"/>
                  <a:ext cx="0" cy="914400"/>
                </a:xfrm>
                <a:prstGeom prst="line">
                  <a:avLst/>
                </a:prstGeom>
                <a:ln w="762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65" name="Straight Connector 864"/>
                <p:cNvCxnSpPr/>
                <p:nvPr/>
              </p:nvCxnSpPr>
              <p:spPr>
                <a:xfrm>
                  <a:off x="7166837" y="2732528"/>
                  <a:ext cx="0" cy="914400"/>
                </a:xfrm>
                <a:prstGeom prst="line">
                  <a:avLst/>
                </a:prstGeom>
                <a:ln w="762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66" name="Straight Connector 865"/>
                <p:cNvCxnSpPr/>
                <p:nvPr/>
              </p:nvCxnSpPr>
              <p:spPr>
                <a:xfrm>
                  <a:off x="7045273" y="2732528"/>
                  <a:ext cx="0" cy="914400"/>
                </a:xfrm>
                <a:prstGeom prst="line">
                  <a:avLst/>
                </a:prstGeom>
                <a:ln w="762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67" name="Straight Connector 866"/>
                <p:cNvCxnSpPr/>
                <p:nvPr/>
              </p:nvCxnSpPr>
              <p:spPr>
                <a:xfrm>
                  <a:off x="6923709" y="2732528"/>
                  <a:ext cx="0" cy="914400"/>
                </a:xfrm>
                <a:prstGeom prst="line">
                  <a:avLst/>
                </a:prstGeom>
                <a:ln w="762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868" name="Group 867"/>
                <p:cNvGrpSpPr/>
                <p:nvPr/>
              </p:nvGrpSpPr>
              <p:grpSpPr>
                <a:xfrm>
                  <a:off x="5151321" y="2732528"/>
                  <a:ext cx="364693" cy="914400"/>
                  <a:chOff x="5528956" y="2849562"/>
                  <a:chExt cx="729385" cy="1828800"/>
                </a:xfrm>
              </p:grpSpPr>
              <p:cxnSp>
                <p:nvCxnSpPr>
                  <p:cNvPr id="869" name="Straight Connector 868"/>
                  <p:cNvCxnSpPr/>
                  <p:nvPr/>
                </p:nvCxnSpPr>
                <p:spPr>
                  <a:xfrm>
                    <a:off x="6258341" y="2849562"/>
                    <a:ext cx="0" cy="1828800"/>
                  </a:xfrm>
                  <a:prstGeom prst="line">
                    <a:avLst/>
                  </a:prstGeom>
                  <a:ln w="762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70" name="Straight Connector 869"/>
                  <p:cNvCxnSpPr/>
                  <p:nvPr/>
                </p:nvCxnSpPr>
                <p:spPr>
                  <a:xfrm>
                    <a:off x="6015212" y="2849562"/>
                    <a:ext cx="0" cy="1828800"/>
                  </a:xfrm>
                  <a:prstGeom prst="line">
                    <a:avLst/>
                  </a:prstGeom>
                  <a:ln w="762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71" name="Straight Connector 870"/>
                  <p:cNvCxnSpPr/>
                  <p:nvPr/>
                </p:nvCxnSpPr>
                <p:spPr>
                  <a:xfrm>
                    <a:off x="5772084" y="2849562"/>
                    <a:ext cx="0" cy="1828800"/>
                  </a:xfrm>
                  <a:prstGeom prst="line">
                    <a:avLst/>
                  </a:prstGeom>
                  <a:ln w="762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72" name="Straight Connector 871"/>
                  <p:cNvCxnSpPr/>
                  <p:nvPr/>
                </p:nvCxnSpPr>
                <p:spPr>
                  <a:xfrm>
                    <a:off x="5528956" y="2849562"/>
                    <a:ext cx="0" cy="1828800"/>
                  </a:xfrm>
                  <a:prstGeom prst="line">
                    <a:avLst/>
                  </a:prstGeom>
                  <a:ln w="762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876" name="Group 875"/>
              <p:cNvGrpSpPr/>
              <p:nvPr/>
            </p:nvGrpSpPr>
            <p:grpSpPr>
              <a:xfrm>
                <a:off x="827763" y="4753964"/>
                <a:ext cx="2522622" cy="1409700"/>
                <a:chOff x="4962561" y="2484878"/>
                <a:chExt cx="2522622" cy="1409700"/>
              </a:xfrm>
            </p:grpSpPr>
            <p:grpSp>
              <p:nvGrpSpPr>
                <p:cNvPr id="877" name="Group 876"/>
                <p:cNvGrpSpPr/>
                <p:nvPr/>
              </p:nvGrpSpPr>
              <p:grpSpPr>
                <a:xfrm>
                  <a:off x="4962561" y="2484878"/>
                  <a:ext cx="2522622" cy="1409700"/>
                  <a:chOff x="3703637" y="1744662"/>
                  <a:chExt cx="5181600" cy="2895600"/>
                </a:xfrm>
              </p:grpSpPr>
              <p:sp>
                <p:nvSpPr>
                  <p:cNvPr id="887" name="Rectangle 886"/>
                  <p:cNvSpPr/>
                  <p:nvPr/>
                </p:nvSpPr>
                <p:spPr bwMode="auto">
                  <a:xfrm>
                    <a:off x="3961794" y="1985962"/>
                    <a:ext cx="4665286" cy="2413000"/>
                  </a:xfrm>
                  <a:prstGeom prst="rect">
                    <a:avLst/>
                  </a:prstGeom>
                  <a:solidFill>
                    <a:schemeClr val="tx1"/>
                  </a:solidFill>
                  <a:ln w="76200">
                    <a:solidFill>
                      <a:schemeClr val="tx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88" name="Right Bracket 887"/>
                  <p:cNvSpPr/>
                  <p:nvPr/>
                </p:nvSpPr>
                <p:spPr>
                  <a:xfrm>
                    <a:off x="8512014" y="1744662"/>
                    <a:ext cx="373223" cy="2895600"/>
                  </a:xfrm>
                  <a:prstGeom prst="rightBracket">
                    <a:avLst/>
                  </a:prstGeom>
                  <a:ln w="762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89" name="Left Bracket 888"/>
                  <p:cNvSpPr/>
                  <p:nvPr/>
                </p:nvSpPr>
                <p:spPr>
                  <a:xfrm>
                    <a:off x="3703637" y="1744662"/>
                    <a:ext cx="373223" cy="2895600"/>
                  </a:xfrm>
                  <a:prstGeom prst="leftBracket">
                    <a:avLst/>
                  </a:prstGeom>
                  <a:ln w="762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878" name="Straight Connector 877"/>
                <p:cNvCxnSpPr/>
                <p:nvPr/>
              </p:nvCxnSpPr>
              <p:spPr>
                <a:xfrm>
                  <a:off x="7288402" y="2732528"/>
                  <a:ext cx="0" cy="914400"/>
                </a:xfrm>
                <a:prstGeom prst="line">
                  <a:avLst/>
                </a:prstGeom>
                <a:ln w="762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79" name="Straight Connector 878"/>
                <p:cNvCxnSpPr/>
                <p:nvPr/>
              </p:nvCxnSpPr>
              <p:spPr>
                <a:xfrm>
                  <a:off x="7166837" y="2732528"/>
                  <a:ext cx="0" cy="914400"/>
                </a:xfrm>
                <a:prstGeom prst="line">
                  <a:avLst/>
                </a:prstGeom>
                <a:ln w="762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80" name="Straight Connector 879"/>
                <p:cNvCxnSpPr/>
                <p:nvPr/>
              </p:nvCxnSpPr>
              <p:spPr>
                <a:xfrm>
                  <a:off x="7045273" y="2732528"/>
                  <a:ext cx="0" cy="914400"/>
                </a:xfrm>
                <a:prstGeom prst="line">
                  <a:avLst/>
                </a:prstGeom>
                <a:ln w="762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81" name="Straight Connector 880"/>
                <p:cNvCxnSpPr/>
                <p:nvPr/>
              </p:nvCxnSpPr>
              <p:spPr>
                <a:xfrm>
                  <a:off x="6923709" y="2732528"/>
                  <a:ext cx="0" cy="914400"/>
                </a:xfrm>
                <a:prstGeom prst="line">
                  <a:avLst/>
                </a:prstGeom>
                <a:ln w="762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882" name="Group 881"/>
                <p:cNvGrpSpPr/>
                <p:nvPr/>
              </p:nvGrpSpPr>
              <p:grpSpPr>
                <a:xfrm>
                  <a:off x="5151321" y="2732528"/>
                  <a:ext cx="364693" cy="914400"/>
                  <a:chOff x="5528956" y="2849562"/>
                  <a:chExt cx="729385" cy="1828800"/>
                </a:xfrm>
              </p:grpSpPr>
              <p:cxnSp>
                <p:nvCxnSpPr>
                  <p:cNvPr id="883" name="Straight Connector 882"/>
                  <p:cNvCxnSpPr/>
                  <p:nvPr/>
                </p:nvCxnSpPr>
                <p:spPr>
                  <a:xfrm>
                    <a:off x="6258341" y="2849562"/>
                    <a:ext cx="0" cy="1828800"/>
                  </a:xfrm>
                  <a:prstGeom prst="line">
                    <a:avLst/>
                  </a:prstGeom>
                  <a:ln w="762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84" name="Straight Connector 883"/>
                  <p:cNvCxnSpPr/>
                  <p:nvPr/>
                </p:nvCxnSpPr>
                <p:spPr>
                  <a:xfrm>
                    <a:off x="6015212" y="2849562"/>
                    <a:ext cx="0" cy="1828800"/>
                  </a:xfrm>
                  <a:prstGeom prst="line">
                    <a:avLst/>
                  </a:prstGeom>
                  <a:ln w="762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85" name="Straight Connector 884"/>
                  <p:cNvCxnSpPr/>
                  <p:nvPr/>
                </p:nvCxnSpPr>
                <p:spPr>
                  <a:xfrm>
                    <a:off x="5772084" y="2849562"/>
                    <a:ext cx="0" cy="1828800"/>
                  </a:xfrm>
                  <a:prstGeom prst="line">
                    <a:avLst/>
                  </a:prstGeom>
                  <a:ln w="762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86" name="Straight Connector 885"/>
                  <p:cNvCxnSpPr/>
                  <p:nvPr/>
                </p:nvCxnSpPr>
                <p:spPr>
                  <a:xfrm>
                    <a:off x="5528956" y="2849562"/>
                    <a:ext cx="0" cy="1828800"/>
                  </a:xfrm>
                  <a:prstGeom prst="line">
                    <a:avLst/>
                  </a:prstGeom>
                  <a:ln w="762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grpSp>
    </p:spTree>
    <p:extLst>
      <p:ext uri="{BB962C8B-B14F-4D97-AF65-F5344CB8AC3E}">
        <p14:creationId xmlns:p14="http://schemas.microsoft.com/office/powerpoint/2010/main" val="40034616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79437" y="601662"/>
            <a:ext cx="10058399" cy="1828800"/>
          </a:xfrm>
        </p:spPr>
        <p:txBody>
          <a:bodyPr/>
          <a:lstStyle/>
          <a:p>
            <a:r>
              <a:rPr lang="en-US" sz="8800" i="1" dirty="0" smtClean="0"/>
              <a:t>Demo</a:t>
            </a:r>
            <a:endParaRPr lang="en-US" sz="8800" i="1" dirty="0"/>
          </a:p>
        </p:txBody>
      </p:sp>
      <p:pic>
        <p:nvPicPr>
          <p:cNvPr id="601" name="Picture 600"/>
          <p:cNvPicPr>
            <a:picLocks noChangeAspect="1"/>
          </p:cNvPicPr>
          <p:nvPr/>
        </p:nvPicPr>
        <p:blipFill>
          <a:blip r:embed="rId3"/>
          <a:stretch>
            <a:fillRect/>
          </a:stretch>
        </p:blipFill>
        <p:spPr>
          <a:xfrm>
            <a:off x="4604713" y="2934598"/>
            <a:ext cx="3101303" cy="4067864"/>
          </a:xfrm>
          <a:prstGeom prst="rect">
            <a:avLst/>
          </a:prstGeom>
        </p:spPr>
      </p:pic>
      <p:pic>
        <p:nvPicPr>
          <p:cNvPr id="1199" name="Picture 1198"/>
          <p:cNvPicPr>
            <a:picLocks noChangeAspect="1"/>
          </p:cNvPicPr>
          <p:nvPr/>
        </p:nvPicPr>
        <p:blipFill rotWithShape="1">
          <a:blip r:embed="rId3"/>
          <a:srcRect l="14924"/>
          <a:stretch/>
        </p:blipFill>
        <p:spPr>
          <a:xfrm>
            <a:off x="163496" y="2932595"/>
            <a:ext cx="2625820" cy="4069867"/>
          </a:xfrm>
          <a:prstGeom prst="rect">
            <a:avLst/>
          </a:prstGeom>
        </p:spPr>
      </p:pic>
      <p:pic>
        <p:nvPicPr>
          <p:cNvPr id="1200" name="Picture 1199"/>
          <p:cNvPicPr>
            <a:picLocks noChangeAspect="1"/>
          </p:cNvPicPr>
          <p:nvPr/>
        </p:nvPicPr>
        <p:blipFill rotWithShape="1">
          <a:blip r:embed="rId3"/>
          <a:srcRect l="14147" r="2041"/>
          <a:stretch/>
        </p:blipFill>
        <p:spPr>
          <a:xfrm>
            <a:off x="9494837" y="2936586"/>
            <a:ext cx="2598602" cy="4065876"/>
          </a:xfrm>
          <a:prstGeom prst="rect">
            <a:avLst/>
          </a:prstGeom>
        </p:spPr>
      </p:pic>
      <p:pic>
        <p:nvPicPr>
          <p:cNvPr id="1201" name="Picture 1200"/>
          <p:cNvPicPr>
            <a:picLocks noChangeAspect="1"/>
          </p:cNvPicPr>
          <p:nvPr/>
        </p:nvPicPr>
        <p:blipFill rotWithShape="1">
          <a:blip r:embed="rId3"/>
          <a:srcRect r="42815"/>
          <a:stretch/>
        </p:blipFill>
        <p:spPr>
          <a:xfrm>
            <a:off x="2789316" y="2932595"/>
            <a:ext cx="1815397" cy="4069867"/>
          </a:xfrm>
          <a:prstGeom prst="rect">
            <a:avLst/>
          </a:prstGeom>
        </p:spPr>
      </p:pic>
      <p:pic>
        <p:nvPicPr>
          <p:cNvPr id="8" name="Picture 7"/>
          <p:cNvPicPr>
            <a:picLocks noChangeAspect="1"/>
          </p:cNvPicPr>
          <p:nvPr/>
        </p:nvPicPr>
        <p:blipFill rotWithShape="1">
          <a:blip r:embed="rId3"/>
          <a:srcRect r="42815"/>
          <a:stretch/>
        </p:blipFill>
        <p:spPr>
          <a:xfrm>
            <a:off x="7692728" y="2937402"/>
            <a:ext cx="1815397" cy="4065060"/>
          </a:xfrm>
          <a:prstGeom prst="rect">
            <a:avLst/>
          </a:prstGeom>
        </p:spPr>
      </p:pic>
    </p:spTree>
    <p:extLst>
      <p:ext uri="{BB962C8B-B14F-4D97-AF65-F5344CB8AC3E}">
        <p14:creationId xmlns:p14="http://schemas.microsoft.com/office/powerpoint/2010/main" val="1614308971"/>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Containers Offer</a:t>
            </a:r>
            <a:endParaRPr lang="en-US" dirty="0"/>
          </a:p>
        </p:txBody>
      </p:sp>
      <p:sp>
        <p:nvSpPr>
          <p:cNvPr id="4" name="Rectangle 3"/>
          <p:cNvSpPr/>
          <p:nvPr/>
        </p:nvSpPr>
        <p:spPr bwMode="auto">
          <a:xfrm>
            <a:off x="736473" y="1668462"/>
            <a:ext cx="1828800" cy="1828800"/>
          </a:xfrm>
          <a:prstGeom prst="rect">
            <a:avLst/>
          </a:prstGeom>
          <a:solidFill>
            <a:schemeClr val="bg2">
              <a:lumMod val="75000"/>
            </a:schemeClr>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smtClean="0">
                <a:solidFill>
                  <a:schemeClr val="tx1"/>
                </a:solidFill>
              </a:rPr>
              <a:t>Fast Iteration</a:t>
            </a:r>
            <a:endParaRPr lang="en-US" dirty="0">
              <a:solidFill>
                <a:schemeClr val="tx1"/>
              </a:solidFill>
            </a:endParaRPr>
          </a:p>
        </p:txBody>
      </p:sp>
      <p:sp>
        <p:nvSpPr>
          <p:cNvPr id="6" name="Rectangle 5"/>
          <p:cNvSpPr/>
          <p:nvPr/>
        </p:nvSpPr>
        <p:spPr bwMode="auto">
          <a:xfrm>
            <a:off x="5305021" y="1668462"/>
            <a:ext cx="1828800" cy="1828800"/>
          </a:xfrm>
          <a:prstGeom prst="rect">
            <a:avLst/>
          </a:prstGeom>
          <a:solidFill>
            <a:schemeClr val="bg2">
              <a:lumMod val="75000"/>
            </a:schemeClr>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smtClean="0">
                <a:solidFill>
                  <a:schemeClr val="tx1"/>
                </a:solidFill>
              </a:rPr>
              <a:t>Resource Controls</a:t>
            </a:r>
            <a:endParaRPr lang="en-US" dirty="0">
              <a:solidFill>
                <a:schemeClr val="tx1"/>
              </a:solidFill>
            </a:endParaRPr>
          </a:p>
        </p:txBody>
      </p:sp>
      <p:sp>
        <p:nvSpPr>
          <p:cNvPr id="7" name="Rectangle 6"/>
          <p:cNvSpPr/>
          <p:nvPr/>
        </p:nvSpPr>
        <p:spPr bwMode="auto">
          <a:xfrm>
            <a:off x="9873569" y="1668462"/>
            <a:ext cx="1828800" cy="1828800"/>
          </a:xfrm>
          <a:prstGeom prst="rect">
            <a:avLst/>
          </a:prstGeom>
          <a:solidFill>
            <a:schemeClr val="bg2">
              <a:lumMod val="75000"/>
            </a:schemeClr>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smtClean="0">
                <a:solidFill>
                  <a:schemeClr val="tx1"/>
                </a:solidFill>
              </a:rPr>
              <a:t>Rapid Deployment</a:t>
            </a:r>
            <a:endParaRPr lang="en-US" dirty="0">
              <a:solidFill>
                <a:schemeClr val="tx1"/>
              </a:solidFill>
            </a:endParaRPr>
          </a:p>
        </p:txBody>
      </p:sp>
      <p:sp>
        <p:nvSpPr>
          <p:cNvPr id="8" name="Rectangle 7"/>
          <p:cNvSpPr/>
          <p:nvPr/>
        </p:nvSpPr>
        <p:spPr bwMode="auto">
          <a:xfrm>
            <a:off x="3020747" y="4411662"/>
            <a:ext cx="1828800" cy="1828800"/>
          </a:xfrm>
          <a:prstGeom prst="rect">
            <a:avLst/>
          </a:prstGeom>
          <a:solidFill>
            <a:schemeClr val="bg2">
              <a:lumMod val="75000"/>
            </a:schemeClr>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smtClean="0">
                <a:solidFill>
                  <a:schemeClr val="tx1"/>
                </a:solidFill>
              </a:rPr>
              <a:t>Defined State Separation</a:t>
            </a:r>
            <a:endParaRPr lang="en-US" dirty="0">
              <a:solidFill>
                <a:schemeClr val="tx1"/>
              </a:solidFill>
            </a:endParaRPr>
          </a:p>
        </p:txBody>
      </p:sp>
      <p:sp>
        <p:nvSpPr>
          <p:cNvPr id="9" name="Rectangle 8"/>
          <p:cNvSpPr/>
          <p:nvPr/>
        </p:nvSpPr>
        <p:spPr bwMode="auto">
          <a:xfrm>
            <a:off x="7589295" y="4411662"/>
            <a:ext cx="1828800" cy="1828800"/>
          </a:xfrm>
          <a:prstGeom prst="rect">
            <a:avLst/>
          </a:prstGeom>
          <a:solidFill>
            <a:schemeClr val="bg2">
              <a:lumMod val="75000"/>
            </a:schemeClr>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smtClean="0">
                <a:solidFill>
                  <a:schemeClr val="tx1"/>
                </a:solidFill>
              </a:rPr>
              <a:t>Immutability</a:t>
            </a:r>
            <a:endParaRPr lang="en-US" dirty="0">
              <a:solidFill>
                <a:schemeClr val="tx1"/>
              </a:solidFill>
            </a:endParaRPr>
          </a:p>
        </p:txBody>
      </p:sp>
    </p:spTree>
    <p:extLst>
      <p:ext uri="{BB962C8B-B14F-4D97-AF65-F5344CB8AC3E}">
        <p14:creationId xmlns:p14="http://schemas.microsoft.com/office/powerpoint/2010/main" val="19510915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Making Them Ideal For</a:t>
            </a:r>
            <a:endParaRPr lang="en-US" dirty="0"/>
          </a:p>
        </p:txBody>
      </p:sp>
      <p:grpSp>
        <p:nvGrpSpPr>
          <p:cNvPr id="7" name="Group 6"/>
          <p:cNvGrpSpPr/>
          <p:nvPr/>
        </p:nvGrpSpPr>
        <p:grpSpPr>
          <a:xfrm>
            <a:off x="736473" y="1668462"/>
            <a:ext cx="1828800" cy="1828800"/>
            <a:chOff x="2103523" y="4870764"/>
            <a:chExt cx="1828800" cy="1828800"/>
          </a:xfrm>
        </p:grpSpPr>
        <p:sp>
          <p:nvSpPr>
            <p:cNvPr id="29" name="Rectangle 28"/>
            <p:cNvSpPr/>
            <p:nvPr/>
          </p:nvSpPr>
          <p:spPr bwMode="auto">
            <a:xfrm>
              <a:off x="2103523" y="4870764"/>
              <a:ext cx="1828800" cy="182880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dirty="0"/>
                <a:t>Distributed Compute</a:t>
              </a:r>
            </a:p>
          </p:txBody>
        </p:sp>
        <mc:AlternateContent xmlns:mc="http://schemas.openxmlformats.org/markup-compatibility/2006" xmlns:a14="http://schemas.microsoft.com/office/drawing/2010/main">
          <mc:Choice Requires="a14">
            <p:sp>
              <p:nvSpPr>
                <p:cNvPr id="30" name="TextBox 29"/>
                <p:cNvSpPr txBox="1"/>
                <p:nvPr/>
              </p:nvSpPr>
              <p:spPr>
                <a:xfrm>
                  <a:off x="2142683" y="4978500"/>
                  <a:ext cx="1750479" cy="1037207"/>
                </a:xfrm>
                <a:prstGeom prst="rect">
                  <a:avLst/>
                </a:prstGeom>
                <a:noFill/>
              </p:spPr>
              <p:txBody>
                <a:bodyPr wrap="none" lIns="182880" tIns="146304" rIns="182880" bIns="146304" rtlCol="0">
                  <a:spAutoFit/>
                </a:bodyPr>
                <a:lstStyle/>
                <a:p>
                  <a:pPr>
                    <a:lnSpc>
                      <a:spcPct val="90000"/>
                    </a:lnSpc>
                    <a:spcAft>
                      <a:spcPts val="600"/>
                    </a:spcAft>
                  </a:pPr>
                  <a14:m>
                    <m:oMathPara xmlns:m="http://schemas.openxmlformats.org/officeDocument/2006/math">
                      <m:oMathParaPr>
                        <m:jc m:val="centerGroup"/>
                      </m:oMathParaPr>
                      <m:oMath xmlns:m="http://schemas.openxmlformats.org/officeDocument/2006/math">
                        <m:r>
                          <a:rPr lang="en-US" sz="4800" i="1" smtClean="0">
                            <a:ln w="0"/>
                            <a:solidFill>
                              <a:schemeClr val="accent2"/>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rPr>
                          <m:t>𝑓</m:t>
                        </m:r>
                        <m:d>
                          <m:dPr>
                            <m:ctrlPr>
                              <a:rPr lang="en-US" sz="4800" i="1" smtClean="0">
                                <a:ln w="0"/>
                                <a:solidFill>
                                  <a:schemeClr val="accent2"/>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rPr>
                            </m:ctrlPr>
                          </m:dPr>
                          <m:e>
                            <m:r>
                              <a:rPr lang="en-US" sz="4800" i="1" smtClean="0">
                                <a:ln w="0"/>
                                <a:solidFill>
                                  <a:schemeClr val="accent2"/>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rPr>
                              <m:t>𝑥</m:t>
                            </m:r>
                          </m:e>
                        </m:d>
                      </m:oMath>
                    </m:oMathPara>
                  </a14:m>
                  <a:endParaRPr lang="en-US" sz="4800" dirty="0" err="1" smtClean="0">
                    <a:ln w="0"/>
                    <a:solidFill>
                      <a:schemeClr val="accent2"/>
                    </a:solidFill>
                    <a:effectLst>
                      <a:outerShdw blurRad="38100" dist="25400" dir="5400000" algn="ctr" rotWithShape="0">
                        <a:srgbClr val="6E747A">
                          <a:alpha val="43000"/>
                        </a:srgbClr>
                      </a:outerShdw>
                    </a:effectLst>
                  </a:endParaRPr>
                </a:p>
              </p:txBody>
            </p:sp>
          </mc:Choice>
          <mc:Fallback xmlns="">
            <p:sp>
              <p:nvSpPr>
                <p:cNvPr id="30" name="TextBox 29"/>
                <p:cNvSpPr txBox="1">
                  <a:spLocks noRot="1" noChangeAspect="1" noMove="1" noResize="1" noEditPoints="1" noAdjustHandles="1" noChangeArrowheads="1" noChangeShapeType="1" noTextEdit="1"/>
                </p:cNvSpPr>
                <p:nvPr/>
              </p:nvSpPr>
              <p:spPr>
                <a:xfrm>
                  <a:off x="2142683" y="4978500"/>
                  <a:ext cx="1750479" cy="1037207"/>
                </a:xfrm>
                <a:prstGeom prst="rect">
                  <a:avLst/>
                </a:prstGeom>
                <a:blipFill>
                  <a:blip r:embed="rId2"/>
                  <a:stretch>
                    <a:fillRect/>
                  </a:stretch>
                </a:blipFill>
              </p:spPr>
              <p:txBody>
                <a:bodyPr/>
                <a:lstStyle/>
                <a:p>
                  <a:r>
                    <a:rPr lang="en-US">
                      <a:noFill/>
                    </a:rPr>
                    <a:t> </a:t>
                  </a:r>
                </a:p>
              </p:txBody>
            </p:sp>
          </mc:Fallback>
        </mc:AlternateContent>
      </p:grpSp>
      <p:grpSp>
        <p:nvGrpSpPr>
          <p:cNvPr id="5" name="Group 4"/>
          <p:cNvGrpSpPr/>
          <p:nvPr/>
        </p:nvGrpSpPr>
        <p:grpSpPr>
          <a:xfrm>
            <a:off x="5306155" y="1668462"/>
            <a:ext cx="1828800" cy="1828800"/>
            <a:chOff x="4922837" y="4870764"/>
            <a:chExt cx="1828800" cy="1828800"/>
          </a:xfrm>
        </p:grpSpPr>
        <p:sp>
          <p:nvSpPr>
            <p:cNvPr id="31" name="Rectangle 30"/>
            <p:cNvSpPr/>
            <p:nvPr/>
          </p:nvSpPr>
          <p:spPr bwMode="auto">
            <a:xfrm>
              <a:off x="4922837" y="4870764"/>
              <a:ext cx="1828800" cy="182880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dirty="0"/>
                <a:t>Database</a:t>
              </a:r>
            </a:p>
          </p:txBody>
        </p:sp>
        <p:sp>
          <p:nvSpPr>
            <p:cNvPr id="32" name="Freeform 31"/>
            <p:cNvSpPr>
              <a:spLocks noChangeAspect="1"/>
            </p:cNvSpPr>
            <p:nvPr/>
          </p:nvSpPr>
          <p:spPr bwMode="black">
            <a:xfrm>
              <a:off x="5127604" y="5021262"/>
              <a:ext cx="1419266" cy="990600"/>
            </a:xfrm>
            <a:custGeom>
              <a:avLst/>
              <a:gdLst>
                <a:gd name="connsiteX0" fmla="*/ 541228 w 979570"/>
                <a:gd name="connsiteY0" fmla="*/ 531962 h 887227"/>
                <a:gd name="connsiteX1" fmla="*/ 547155 w 979570"/>
                <a:gd name="connsiteY1" fmla="*/ 538150 h 887227"/>
                <a:gd name="connsiteX2" fmla="*/ 760399 w 979570"/>
                <a:gd name="connsiteY2" fmla="*/ 601984 h 887227"/>
                <a:gd name="connsiteX3" fmla="*/ 973643 w 979570"/>
                <a:gd name="connsiteY3" fmla="*/ 538150 h 887227"/>
                <a:gd name="connsiteX4" fmla="*/ 979570 w 979570"/>
                <a:gd name="connsiteY4" fmla="*/ 531962 h 887227"/>
                <a:gd name="connsiteX5" fmla="*/ 979570 w 979570"/>
                <a:gd name="connsiteY5" fmla="*/ 776991 h 887227"/>
                <a:gd name="connsiteX6" fmla="*/ 979570 w 979570"/>
                <a:gd name="connsiteY6" fmla="*/ 776993 h 887227"/>
                <a:gd name="connsiteX7" fmla="*/ 760399 w 979570"/>
                <a:gd name="connsiteY7" fmla="*/ 887227 h 887227"/>
                <a:gd name="connsiteX8" fmla="*/ 541228 w 979570"/>
                <a:gd name="connsiteY8" fmla="*/ 776993 h 887227"/>
                <a:gd name="connsiteX9" fmla="*/ 541228 w 979570"/>
                <a:gd name="connsiteY9" fmla="*/ 776993 h 887227"/>
                <a:gd name="connsiteX10" fmla="*/ 0 w 979570"/>
                <a:gd name="connsiteY10" fmla="*/ 531962 h 887227"/>
                <a:gd name="connsiteX11" fmla="*/ 5927 w 979570"/>
                <a:gd name="connsiteY11" fmla="*/ 538150 h 887227"/>
                <a:gd name="connsiteX12" fmla="*/ 219171 w 979570"/>
                <a:gd name="connsiteY12" fmla="*/ 601984 h 887227"/>
                <a:gd name="connsiteX13" fmla="*/ 432415 w 979570"/>
                <a:gd name="connsiteY13" fmla="*/ 538150 h 887227"/>
                <a:gd name="connsiteX14" fmla="*/ 438342 w 979570"/>
                <a:gd name="connsiteY14" fmla="*/ 531962 h 887227"/>
                <a:gd name="connsiteX15" fmla="*/ 438342 w 979570"/>
                <a:gd name="connsiteY15" fmla="*/ 776991 h 887227"/>
                <a:gd name="connsiteX16" fmla="*/ 438342 w 979570"/>
                <a:gd name="connsiteY16" fmla="*/ 776993 h 887227"/>
                <a:gd name="connsiteX17" fmla="*/ 219171 w 979570"/>
                <a:gd name="connsiteY17" fmla="*/ 887227 h 887227"/>
                <a:gd name="connsiteX18" fmla="*/ 0 w 979570"/>
                <a:gd name="connsiteY18" fmla="*/ 776993 h 887227"/>
                <a:gd name="connsiteX19" fmla="*/ 0 w 979570"/>
                <a:gd name="connsiteY19" fmla="*/ 776993 h 887227"/>
                <a:gd name="connsiteX20" fmla="*/ 760036 w 979570"/>
                <a:gd name="connsiteY20" fmla="*/ 322411 h 887227"/>
                <a:gd name="connsiteX21" fmla="*/ 978844 w 979570"/>
                <a:gd name="connsiteY21" fmla="*/ 444386 h 887227"/>
                <a:gd name="connsiteX22" fmla="*/ 760036 w 979570"/>
                <a:gd name="connsiteY22" fmla="*/ 566361 h 887227"/>
                <a:gd name="connsiteX23" fmla="*/ 541228 w 979570"/>
                <a:gd name="connsiteY23" fmla="*/ 444386 h 887227"/>
                <a:gd name="connsiteX24" fmla="*/ 760036 w 979570"/>
                <a:gd name="connsiteY24" fmla="*/ 322411 h 887227"/>
                <a:gd name="connsiteX25" fmla="*/ 0 w 979570"/>
                <a:gd name="connsiteY25" fmla="*/ 209552 h 887227"/>
                <a:gd name="connsiteX26" fmla="*/ 5927 w 979570"/>
                <a:gd name="connsiteY26" fmla="*/ 215739 h 887227"/>
                <a:gd name="connsiteX27" fmla="*/ 219171 w 979570"/>
                <a:gd name="connsiteY27" fmla="*/ 279574 h 887227"/>
                <a:gd name="connsiteX28" fmla="*/ 432415 w 979570"/>
                <a:gd name="connsiteY28" fmla="*/ 215739 h 887227"/>
                <a:gd name="connsiteX29" fmla="*/ 438342 w 979570"/>
                <a:gd name="connsiteY29" fmla="*/ 209552 h 887227"/>
                <a:gd name="connsiteX30" fmla="*/ 438342 w 979570"/>
                <a:gd name="connsiteY30" fmla="*/ 454580 h 887227"/>
                <a:gd name="connsiteX31" fmla="*/ 438342 w 979570"/>
                <a:gd name="connsiteY31" fmla="*/ 454583 h 887227"/>
                <a:gd name="connsiteX32" fmla="*/ 219171 w 979570"/>
                <a:gd name="connsiteY32" fmla="*/ 564817 h 887227"/>
                <a:gd name="connsiteX33" fmla="*/ 0 w 979570"/>
                <a:gd name="connsiteY33" fmla="*/ 454583 h 887227"/>
                <a:gd name="connsiteX34" fmla="*/ 0 w 979570"/>
                <a:gd name="connsiteY34" fmla="*/ 454582 h 887227"/>
                <a:gd name="connsiteX35" fmla="*/ 218808 w 979570"/>
                <a:gd name="connsiteY35" fmla="*/ 0 h 887227"/>
                <a:gd name="connsiteX36" fmla="*/ 437616 w 979570"/>
                <a:gd name="connsiteY36" fmla="*/ 121975 h 887227"/>
                <a:gd name="connsiteX37" fmla="*/ 218808 w 979570"/>
                <a:gd name="connsiteY37" fmla="*/ 243950 h 887227"/>
                <a:gd name="connsiteX38" fmla="*/ 0 w 979570"/>
                <a:gd name="connsiteY38" fmla="*/ 121975 h 887227"/>
                <a:gd name="connsiteX39" fmla="*/ 218808 w 979570"/>
                <a:gd name="connsiteY39" fmla="*/ 0 h 887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979570" h="887227">
                  <a:moveTo>
                    <a:pt x="541228" y="531962"/>
                  </a:moveTo>
                  <a:lnTo>
                    <a:pt x="547155" y="538150"/>
                  </a:lnTo>
                  <a:cubicBezTo>
                    <a:pt x="588222" y="576173"/>
                    <a:pt x="668317" y="601984"/>
                    <a:pt x="760399" y="601984"/>
                  </a:cubicBezTo>
                  <a:cubicBezTo>
                    <a:pt x="852481" y="601984"/>
                    <a:pt x="932576" y="576173"/>
                    <a:pt x="973643" y="538150"/>
                  </a:cubicBezTo>
                  <a:lnTo>
                    <a:pt x="979570" y="531962"/>
                  </a:lnTo>
                  <a:lnTo>
                    <a:pt x="979570" y="776991"/>
                  </a:lnTo>
                  <a:lnTo>
                    <a:pt x="979570" y="776993"/>
                  </a:lnTo>
                  <a:cubicBezTo>
                    <a:pt x="979570" y="837874"/>
                    <a:pt x="881444" y="887227"/>
                    <a:pt x="760399" y="887227"/>
                  </a:cubicBezTo>
                  <a:cubicBezTo>
                    <a:pt x="639354" y="887227"/>
                    <a:pt x="541228" y="837874"/>
                    <a:pt x="541228" y="776993"/>
                  </a:cubicBezTo>
                  <a:lnTo>
                    <a:pt x="541228" y="776993"/>
                  </a:lnTo>
                  <a:close/>
                  <a:moveTo>
                    <a:pt x="0" y="531962"/>
                  </a:moveTo>
                  <a:lnTo>
                    <a:pt x="5927" y="538150"/>
                  </a:lnTo>
                  <a:cubicBezTo>
                    <a:pt x="46994" y="576173"/>
                    <a:pt x="127089" y="601984"/>
                    <a:pt x="219171" y="601984"/>
                  </a:cubicBezTo>
                  <a:cubicBezTo>
                    <a:pt x="311253" y="601984"/>
                    <a:pt x="391348" y="576173"/>
                    <a:pt x="432415" y="538150"/>
                  </a:cubicBezTo>
                  <a:lnTo>
                    <a:pt x="438342" y="531962"/>
                  </a:lnTo>
                  <a:lnTo>
                    <a:pt x="438342" y="776991"/>
                  </a:lnTo>
                  <a:lnTo>
                    <a:pt x="438342" y="776993"/>
                  </a:lnTo>
                  <a:cubicBezTo>
                    <a:pt x="438342" y="837874"/>
                    <a:pt x="340216" y="887227"/>
                    <a:pt x="219171" y="887227"/>
                  </a:cubicBezTo>
                  <a:cubicBezTo>
                    <a:pt x="98126" y="887227"/>
                    <a:pt x="0" y="837874"/>
                    <a:pt x="0" y="776993"/>
                  </a:cubicBezTo>
                  <a:lnTo>
                    <a:pt x="0" y="776993"/>
                  </a:lnTo>
                  <a:close/>
                  <a:moveTo>
                    <a:pt x="760036" y="322411"/>
                  </a:moveTo>
                  <a:cubicBezTo>
                    <a:pt x="880880" y="322411"/>
                    <a:pt x="978844" y="377021"/>
                    <a:pt x="978844" y="444386"/>
                  </a:cubicBezTo>
                  <a:cubicBezTo>
                    <a:pt x="978844" y="511751"/>
                    <a:pt x="880880" y="566361"/>
                    <a:pt x="760036" y="566361"/>
                  </a:cubicBezTo>
                  <a:cubicBezTo>
                    <a:pt x="639192" y="566361"/>
                    <a:pt x="541228" y="511751"/>
                    <a:pt x="541228" y="444386"/>
                  </a:cubicBezTo>
                  <a:cubicBezTo>
                    <a:pt x="541228" y="377021"/>
                    <a:pt x="639192" y="322411"/>
                    <a:pt x="760036" y="322411"/>
                  </a:cubicBezTo>
                  <a:close/>
                  <a:moveTo>
                    <a:pt x="0" y="209552"/>
                  </a:moveTo>
                  <a:lnTo>
                    <a:pt x="5927" y="215739"/>
                  </a:lnTo>
                  <a:cubicBezTo>
                    <a:pt x="46994" y="253762"/>
                    <a:pt x="127089" y="279574"/>
                    <a:pt x="219171" y="279574"/>
                  </a:cubicBezTo>
                  <a:cubicBezTo>
                    <a:pt x="311253" y="279574"/>
                    <a:pt x="391348" y="253762"/>
                    <a:pt x="432415" y="215739"/>
                  </a:cubicBezTo>
                  <a:lnTo>
                    <a:pt x="438342" y="209552"/>
                  </a:lnTo>
                  <a:lnTo>
                    <a:pt x="438342" y="454580"/>
                  </a:lnTo>
                  <a:lnTo>
                    <a:pt x="438342" y="454583"/>
                  </a:lnTo>
                  <a:cubicBezTo>
                    <a:pt x="438342" y="515463"/>
                    <a:pt x="340216" y="564817"/>
                    <a:pt x="219171" y="564817"/>
                  </a:cubicBezTo>
                  <a:cubicBezTo>
                    <a:pt x="98126" y="564817"/>
                    <a:pt x="0" y="515463"/>
                    <a:pt x="0" y="454583"/>
                  </a:cubicBezTo>
                  <a:lnTo>
                    <a:pt x="0" y="454582"/>
                  </a:lnTo>
                  <a:close/>
                  <a:moveTo>
                    <a:pt x="218808" y="0"/>
                  </a:moveTo>
                  <a:cubicBezTo>
                    <a:pt x="339652" y="0"/>
                    <a:pt x="437616" y="54610"/>
                    <a:pt x="437616" y="121975"/>
                  </a:cubicBezTo>
                  <a:cubicBezTo>
                    <a:pt x="437616" y="189340"/>
                    <a:pt x="339652" y="243950"/>
                    <a:pt x="218808" y="243950"/>
                  </a:cubicBezTo>
                  <a:cubicBezTo>
                    <a:pt x="97964" y="243950"/>
                    <a:pt x="0" y="189340"/>
                    <a:pt x="0" y="121975"/>
                  </a:cubicBezTo>
                  <a:cubicBezTo>
                    <a:pt x="0" y="54610"/>
                    <a:pt x="97964" y="0"/>
                    <a:pt x="218808"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4" name="Group 3"/>
          <p:cNvGrpSpPr/>
          <p:nvPr/>
        </p:nvGrpSpPr>
        <p:grpSpPr>
          <a:xfrm>
            <a:off x="9875837" y="1668462"/>
            <a:ext cx="1828800" cy="1828800"/>
            <a:chOff x="7165848" y="4895023"/>
            <a:chExt cx="1828800" cy="1828800"/>
          </a:xfrm>
        </p:grpSpPr>
        <p:sp>
          <p:nvSpPr>
            <p:cNvPr id="33" name="Rectangle 32"/>
            <p:cNvSpPr/>
            <p:nvPr/>
          </p:nvSpPr>
          <p:spPr bwMode="auto">
            <a:xfrm>
              <a:off x="7165848" y="4895023"/>
              <a:ext cx="1828800" cy="182880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dirty="0"/>
                <a:t>Web</a:t>
              </a:r>
            </a:p>
          </p:txBody>
        </p:sp>
        <p:grpSp>
          <p:nvGrpSpPr>
            <p:cNvPr id="2" name="Group 1"/>
            <p:cNvGrpSpPr/>
            <p:nvPr/>
          </p:nvGrpSpPr>
          <p:grpSpPr>
            <a:xfrm>
              <a:off x="7577364" y="5021262"/>
              <a:ext cx="1005769" cy="920831"/>
              <a:chOff x="7589837" y="5094544"/>
              <a:chExt cx="1005769" cy="920831"/>
            </a:xfrm>
          </p:grpSpPr>
          <p:sp>
            <p:nvSpPr>
              <p:cNvPr id="35" name="Freeform 19"/>
              <p:cNvSpPr>
                <a:spLocks/>
              </p:cNvSpPr>
              <p:nvPr/>
            </p:nvSpPr>
            <p:spPr bwMode="auto">
              <a:xfrm>
                <a:off x="7589837" y="5094544"/>
                <a:ext cx="1005769" cy="920831"/>
              </a:xfrm>
              <a:custGeom>
                <a:avLst/>
                <a:gdLst>
                  <a:gd name="T0" fmla="*/ 180 w 234"/>
                  <a:gd name="T1" fmla="*/ 186 h 207"/>
                  <a:gd name="T2" fmla="*/ 117 w 234"/>
                  <a:gd name="T3" fmla="*/ 207 h 207"/>
                  <a:gd name="T4" fmla="*/ 35 w 234"/>
                  <a:gd name="T5" fmla="*/ 166 h 207"/>
                  <a:gd name="T6" fmla="*/ 54 w 234"/>
                  <a:gd name="T7" fmla="*/ 21 h 207"/>
                  <a:gd name="T8" fmla="*/ 117 w 234"/>
                  <a:gd name="T9" fmla="*/ 0 h 207"/>
                  <a:gd name="T10" fmla="*/ 199 w 234"/>
                  <a:gd name="T11" fmla="*/ 41 h 207"/>
                  <a:gd name="T12" fmla="*/ 180 w 234"/>
                  <a:gd name="T13" fmla="*/ 186 h 207"/>
                </a:gdLst>
                <a:ahLst/>
                <a:cxnLst>
                  <a:cxn ang="0">
                    <a:pos x="T0" y="T1"/>
                  </a:cxn>
                  <a:cxn ang="0">
                    <a:pos x="T2" y="T3"/>
                  </a:cxn>
                  <a:cxn ang="0">
                    <a:pos x="T4" y="T5"/>
                  </a:cxn>
                  <a:cxn ang="0">
                    <a:pos x="T6" y="T7"/>
                  </a:cxn>
                  <a:cxn ang="0">
                    <a:pos x="T8" y="T9"/>
                  </a:cxn>
                  <a:cxn ang="0">
                    <a:pos x="T10" y="T11"/>
                  </a:cxn>
                  <a:cxn ang="0">
                    <a:pos x="T12" y="T13"/>
                  </a:cxn>
                </a:cxnLst>
                <a:rect l="0" t="0" r="r" b="b"/>
                <a:pathLst>
                  <a:path w="234" h="207">
                    <a:moveTo>
                      <a:pt x="180" y="186"/>
                    </a:moveTo>
                    <a:cubicBezTo>
                      <a:pt x="161" y="200"/>
                      <a:pt x="139" y="207"/>
                      <a:pt x="117" y="207"/>
                    </a:cubicBezTo>
                    <a:cubicBezTo>
                      <a:pt x="86" y="207"/>
                      <a:pt x="55" y="193"/>
                      <a:pt x="35" y="166"/>
                    </a:cubicBezTo>
                    <a:cubicBezTo>
                      <a:pt x="0" y="121"/>
                      <a:pt x="9" y="56"/>
                      <a:pt x="54" y="21"/>
                    </a:cubicBezTo>
                    <a:cubicBezTo>
                      <a:pt x="73" y="7"/>
                      <a:pt x="95" y="0"/>
                      <a:pt x="117" y="0"/>
                    </a:cubicBezTo>
                    <a:cubicBezTo>
                      <a:pt x="148" y="0"/>
                      <a:pt x="179" y="14"/>
                      <a:pt x="199" y="41"/>
                    </a:cubicBezTo>
                    <a:cubicBezTo>
                      <a:pt x="234" y="86"/>
                      <a:pt x="225" y="151"/>
                      <a:pt x="180" y="186"/>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6" name="Freeform 20"/>
              <p:cNvSpPr>
                <a:spLocks/>
              </p:cNvSpPr>
              <p:nvPr/>
            </p:nvSpPr>
            <p:spPr bwMode="auto">
              <a:xfrm>
                <a:off x="7589837" y="5094544"/>
                <a:ext cx="1005769" cy="920831"/>
              </a:xfrm>
              <a:custGeom>
                <a:avLst/>
                <a:gdLst>
                  <a:gd name="T0" fmla="*/ 180 w 234"/>
                  <a:gd name="T1" fmla="*/ 186 h 207"/>
                  <a:gd name="T2" fmla="*/ 117 w 234"/>
                  <a:gd name="T3" fmla="*/ 207 h 207"/>
                  <a:gd name="T4" fmla="*/ 35 w 234"/>
                  <a:gd name="T5" fmla="*/ 166 h 207"/>
                  <a:gd name="T6" fmla="*/ 54 w 234"/>
                  <a:gd name="T7" fmla="*/ 21 h 207"/>
                  <a:gd name="T8" fmla="*/ 117 w 234"/>
                  <a:gd name="T9" fmla="*/ 0 h 207"/>
                  <a:gd name="T10" fmla="*/ 199 w 234"/>
                  <a:gd name="T11" fmla="*/ 41 h 207"/>
                  <a:gd name="T12" fmla="*/ 180 w 234"/>
                  <a:gd name="T13" fmla="*/ 186 h 207"/>
                </a:gdLst>
                <a:ahLst/>
                <a:cxnLst>
                  <a:cxn ang="0">
                    <a:pos x="T0" y="T1"/>
                  </a:cxn>
                  <a:cxn ang="0">
                    <a:pos x="T2" y="T3"/>
                  </a:cxn>
                  <a:cxn ang="0">
                    <a:pos x="T4" y="T5"/>
                  </a:cxn>
                  <a:cxn ang="0">
                    <a:pos x="T6" y="T7"/>
                  </a:cxn>
                  <a:cxn ang="0">
                    <a:pos x="T8" y="T9"/>
                  </a:cxn>
                  <a:cxn ang="0">
                    <a:pos x="T10" y="T11"/>
                  </a:cxn>
                  <a:cxn ang="0">
                    <a:pos x="T12" y="T13"/>
                  </a:cxn>
                </a:cxnLst>
                <a:rect l="0" t="0" r="r" b="b"/>
                <a:pathLst>
                  <a:path w="234" h="207">
                    <a:moveTo>
                      <a:pt x="180" y="186"/>
                    </a:moveTo>
                    <a:cubicBezTo>
                      <a:pt x="161" y="200"/>
                      <a:pt x="139" y="207"/>
                      <a:pt x="117" y="207"/>
                    </a:cubicBezTo>
                    <a:cubicBezTo>
                      <a:pt x="86" y="207"/>
                      <a:pt x="55" y="193"/>
                      <a:pt x="35" y="166"/>
                    </a:cubicBezTo>
                    <a:cubicBezTo>
                      <a:pt x="0" y="121"/>
                      <a:pt x="9" y="56"/>
                      <a:pt x="54" y="21"/>
                    </a:cubicBezTo>
                    <a:cubicBezTo>
                      <a:pt x="73" y="7"/>
                      <a:pt x="95" y="0"/>
                      <a:pt x="117" y="0"/>
                    </a:cubicBezTo>
                    <a:cubicBezTo>
                      <a:pt x="148" y="0"/>
                      <a:pt x="179" y="14"/>
                      <a:pt x="199" y="41"/>
                    </a:cubicBezTo>
                    <a:cubicBezTo>
                      <a:pt x="234" y="86"/>
                      <a:pt x="225" y="151"/>
                      <a:pt x="180" y="186"/>
                    </a:cubicBezTo>
                    <a:close/>
                  </a:path>
                </a:pathLst>
              </a:custGeom>
              <a:solidFill>
                <a:schemeClr val="accent2"/>
              </a:solidFill>
              <a:ln>
                <a:noFill/>
              </a:ln>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7" name="Freeform 21"/>
              <p:cNvSpPr>
                <a:spLocks/>
              </p:cNvSpPr>
              <p:nvPr/>
            </p:nvSpPr>
            <p:spPr bwMode="auto">
              <a:xfrm>
                <a:off x="7711121" y="5232209"/>
                <a:ext cx="124243" cy="330398"/>
              </a:xfrm>
              <a:custGeom>
                <a:avLst/>
                <a:gdLst>
                  <a:gd name="T0" fmla="*/ 19 w 29"/>
                  <a:gd name="T1" fmla="*/ 74 h 74"/>
                  <a:gd name="T2" fmla="*/ 29 w 29"/>
                  <a:gd name="T3" fmla="*/ 57 h 74"/>
                  <a:gd name="T4" fmla="*/ 15 w 29"/>
                  <a:gd name="T5" fmla="*/ 0 h 74"/>
                  <a:gd name="T6" fmla="*/ 4 w 29"/>
                  <a:gd name="T7" fmla="*/ 13 h 74"/>
                  <a:gd name="T8" fmla="*/ 19 w 29"/>
                  <a:gd name="T9" fmla="*/ 74 h 74"/>
                </a:gdLst>
                <a:ahLst/>
                <a:cxnLst>
                  <a:cxn ang="0">
                    <a:pos x="T0" y="T1"/>
                  </a:cxn>
                  <a:cxn ang="0">
                    <a:pos x="T2" y="T3"/>
                  </a:cxn>
                  <a:cxn ang="0">
                    <a:pos x="T4" y="T5"/>
                  </a:cxn>
                  <a:cxn ang="0">
                    <a:pos x="T6" y="T7"/>
                  </a:cxn>
                  <a:cxn ang="0">
                    <a:pos x="T8" y="T9"/>
                  </a:cxn>
                </a:cxnLst>
                <a:rect l="0" t="0" r="r" b="b"/>
                <a:pathLst>
                  <a:path w="29" h="74">
                    <a:moveTo>
                      <a:pt x="19" y="74"/>
                    </a:moveTo>
                    <a:cubicBezTo>
                      <a:pt x="21" y="69"/>
                      <a:pt x="25" y="63"/>
                      <a:pt x="29" y="57"/>
                    </a:cubicBezTo>
                    <a:cubicBezTo>
                      <a:pt x="12" y="31"/>
                      <a:pt x="13" y="10"/>
                      <a:pt x="15" y="0"/>
                    </a:cubicBezTo>
                    <a:cubicBezTo>
                      <a:pt x="11" y="4"/>
                      <a:pt x="7" y="9"/>
                      <a:pt x="4" y="13"/>
                    </a:cubicBezTo>
                    <a:cubicBezTo>
                      <a:pt x="1" y="27"/>
                      <a:pt x="0" y="48"/>
                      <a:pt x="19"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8" name="Freeform 22"/>
              <p:cNvSpPr>
                <a:spLocks/>
              </p:cNvSpPr>
              <p:nvPr/>
            </p:nvSpPr>
            <p:spPr bwMode="auto">
              <a:xfrm>
                <a:off x="7861987" y="5577903"/>
                <a:ext cx="600503" cy="308983"/>
              </a:xfrm>
              <a:custGeom>
                <a:avLst/>
                <a:gdLst>
                  <a:gd name="T0" fmla="*/ 30 w 140"/>
                  <a:gd name="T1" fmla="*/ 17 h 69"/>
                  <a:gd name="T2" fmla="*/ 10 w 140"/>
                  <a:gd name="T3" fmla="*/ 0 h 69"/>
                  <a:gd name="T4" fmla="*/ 0 w 140"/>
                  <a:gd name="T5" fmla="*/ 16 h 69"/>
                  <a:gd name="T6" fmla="*/ 18 w 140"/>
                  <a:gd name="T7" fmla="*/ 32 h 69"/>
                  <a:gd name="T8" fmla="*/ 126 w 140"/>
                  <a:gd name="T9" fmla="*/ 69 h 69"/>
                  <a:gd name="T10" fmla="*/ 140 w 140"/>
                  <a:gd name="T11" fmla="*/ 52 h 69"/>
                  <a:gd name="T12" fmla="*/ 30 w 140"/>
                  <a:gd name="T13" fmla="*/ 17 h 69"/>
                </a:gdLst>
                <a:ahLst/>
                <a:cxnLst>
                  <a:cxn ang="0">
                    <a:pos x="T0" y="T1"/>
                  </a:cxn>
                  <a:cxn ang="0">
                    <a:pos x="T2" y="T3"/>
                  </a:cxn>
                  <a:cxn ang="0">
                    <a:pos x="T4" y="T5"/>
                  </a:cxn>
                  <a:cxn ang="0">
                    <a:pos x="T6" y="T7"/>
                  </a:cxn>
                  <a:cxn ang="0">
                    <a:pos x="T8" y="T9"/>
                  </a:cxn>
                  <a:cxn ang="0">
                    <a:pos x="T10" y="T11"/>
                  </a:cxn>
                  <a:cxn ang="0">
                    <a:pos x="T12" y="T13"/>
                  </a:cxn>
                </a:cxnLst>
                <a:rect l="0" t="0" r="r" b="b"/>
                <a:pathLst>
                  <a:path w="140" h="69">
                    <a:moveTo>
                      <a:pt x="30" y="17"/>
                    </a:moveTo>
                    <a:cubicBezTo>
                      <a:pt x="22" y="11"/>
                      <a:pt x="16" y="5"/>
                      <a:pt x="10" y="0"/>
                    </a:cubicBezTo>
                    <a:cubicBezTo>
                      <a:pt x="6" y="5"/>
                      <a:pt x="3" y="11"/>
                      <a:pt x="0" y="16"/>
                    </a:cubicBezTo>
                    <a:cubicBezTo>
                      <a:pt x="6" y="21"/>
                      <a:pt x="11" y="26"/>
                      <a:pt x="18" y="32"/>
                    </a:cubicBezTo>
                    <a:cubicBezTo>
                      <a:pt x="61" y="66"/>
                      <a:pt x="103" y="69"/>
                      <a:pt x="126" y="69"/>
                    </a:cubicBezTo>
                    <a:cubicBezTo>
                      <a:pt x="128" y="69"/>
                      <a:pt x="135" y="59"/>
                      <a:pt x="140" y="52"/>
                    </a:cubicBezTo>
                    <a:cubicBezTo>
                      <a:pt x="129" y="55"/>
                      <a:pt x="84" y="60"/>
                      <a:pt x="30" y="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9" name="Freeform 23"/>
              <p:cNvSpPr>
                <a:spLocks/>
              </p:cNvSpPr>
              <p:nvPr/>
            </p:nvSpPr>
            <p:spPr bwMode="auto">
              <a:xfrm>
                <a:off x="8101597" y="5342342"/>
                <a:ext cx="425972" cy="370167"/>
              </a:xfrm>
              <a:custGeom>
                <a:avLst/>
                <a:gdLst>
                  <a:gd name="T0" fmla="*/ 0 w 99"/>
                  <a:gd name="T1" fmla="*/ 9 h 83"/>
                  <a:gd name="T2" fmla="*/ 96 w 99"/>
                  <a:gd name="T3" fmla="*/ 83 h 83"/>
                  <a:gd name="T4" fmla="*/ 99 w 99"/>
                  <a:gd name="T5" fmla="*/ 74 h 83"/>
                  <a:gd name="T6" fmla="*/ 14 w 99"/>
                  <a:gd name="T7" fmla="*/ 0 h 83"/>
                  <a:gd name="T8" fmla="*/ 0 w 99"/>
                  <a:gd name="T9" fmla="*/ 9 h 83"/>
                </a:gdLst>
                <a:ahLst/>
                <a:cxnLst>
                  <a:cxn ang="0">
                    <a:pos x="T0" y="T1"/>
                  </a:cxn>
                  <a:cxn ang="0">
                    <a:pos x="T2" y="T3"/>
                  </a:cxn>
                  <a:cxn ang="0">
                    <a:pos x="T4" y="T5"/>
                  </a:cxn>
                  <a:cxn ang="0">
                    <a:pos x="T6" y="T7"/>
                  </a:cxn>
                  <a:cxn ang="0">
                    <a:pos x="T8" y="T9"/>
                  </a:cxn>
                </a:cxnLst>
                <a:rect l="0" t="0" r="r" b="b"/>
                <a:pathLst>
                  <a:path w="99" h="83">
                    <a:moveTo>
                      <a:pt x="0" y="9"/>
                    </a:moveTo>
                    <a:cubicBezTo>
                      <a:pt x="39" y="45"/>
                      <a:pt x="84" y="75"/>
                      <a:pt x="96" y="83"/>
                    </a:cubicBezTo>
                    <a:cubicBezTo>
                      <a:pt x="97" y="80"/>
                      <a:pt x="98" y="77"/>
                      <a:pt x="99" y="74"/>
                    </a:cubicBezTo>
                    <a:cubicBezTo>
                      <a:pt x="86" y="65"/>
                      <a:pt x="54" y="40"/>
                      <a:pt x="14" y="0"/>
                    </a:cubicBezTo>
                    <a:cubicBezTo>
                      <a:pt x="10" y="3"/>
                      <a:pt x="5" y="6"/>
                      <a:pt x="0"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0" name="Freeform 24"/>
              <p:cNvSpPr>
                <a:spLocks/>
              </p:cNvSpPr>
              <p:nvPr/>
            </p:nvSpPr>
            <p:spPr bwMode="auto">
              <a:xfrm>
                <a:off x="7894526" y="5115959"/>
                <a:ext cx="186363" cy="183553"/>
              </a:xfrm>
              <a:custGeom>
                <a:avLst/>
                <a:gdLst>
                  <a:gd name="T0" fmla="*/ 43 w 43"/>
                  <a:gd name="T1" fmla="*/ 32 h 41"/>
                  <a:gd name="T2" fmla="*/ 14 w 43"/>
                  <a:gd name="T3" fmla="*/ 0 h 41"/>
                  <a:gd name="T4" fmla="*/ 0 w 43"/>
                  <a:gd name="T5" fmla="*/ 5 h 41"/>
                  <a:gd name="T6" fmla="*/ 28 w 43"/>
                  <a:gd name="T7" fmla="*/ 41 h 41"/>
                  <a:gd name="T8" fmla="*/ 43 w 43"/>
                  <a:gd name="T9" fmla="*/ 32 h 41"/>
                </a:gdLst>
                <a:ahLst/>
                <a:cxnLst>
                  <a:cxn ang="0">
                    <a:pos x="T0" y="T1"/>
                  </a:cxn>
                  <a:cxn ang="0">
                    <a:pos x="T2" y="T3"/>
                  </a:cxn>
                  <a:cxn ang="0">
                    <a:pos x="T4" y="T5"/>
                  </a:cxn>
                  <a:cxn ang="0">
                    <a:pos x="T6" y="T7"/>
                  </a:cxn>
                  <a:cxn ang="0">
                    <a:pos x="T8" y="T9"/>
                  </a:cxn>
                </a:cxnLst>
                <a:rect l="0" t="0" r="r" b="b"/>
                <a:pathLst>
                  <a:path w="43" h="41">
                    <a:moveTo>
                      <a:pt x="43" y="32"/>
                    </a:moveTo>
                    <a:cubicBezTo>
                      <a:pt x="34" y="22"/>
                      <a:pt x="24" y="11"/>
                      <a:pt x="14" y="0"/>
                    </a:cubicBezTo>
                    <a:cubicBezTo>
                      <a:pt x="9" y="1"/>
                      <a:pt x="5" y="3"/>
                      <a:pt x="0" y="5"/>
                    </a:cubicBezTo>
                    <a:cubicBezTo>
                      <a:pt x="8" y="17"/>
                      <a:pt x="17" y="29"/>
                      <a:pt x="28" y="41"/>
                    </a:cubicBezTo>
                    <a:cubicBezTo>
                      <a:pt x="33" y="37"/>
                      <a:pt x="38" y="34"/>
                      <a:pt x="43" y="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1" name="Freeform 25"/>
              <p:cNvSpPr>
                <a:spLocks/>
              </p:cNvSpPr>
              <p:nvPr/>
            </p:nvSpPr>
            <p:spPr bwMode="auto">
              <a:xfrm>
                <a:off x="7728870" y="5562607"/>
                <a:ext cx="133116" cy="348752"/>
              </a:xfrm>
              <a:custGeom>
                <a:avLst/>
                <a:gdLst>
                  <a:gd name="T0" fmla="*/ 15 w 31"/>
                  <a:gd name="T1" fmla="*/ 0 h 79"/>
                  <a:gd name="T2" fmla="*/ 0 w 31"/>
                  <a:gd name="T3" fmla="*/ 58 h 79"/>
                  <a:gd name="T4" fmla="*/ 2 w 31"/>
                  <a:gd name="T5" fmla="*/ 62 h 79"/>
                  <a:gd name="T6" fmla="*/ 19 w 31"/>
                  <a:gd name="T7" fmla="*/ 79 h 79"/>
                  <a:gd name="T8" fmla="*/ 31 w 31"/>
                  <a:gd name="T9" fmla="*/ 20 h 79"/>
                  <a:gd name="T10" fmla="*/ 15 w 31"/>
                  <a:gd name="T11" fmla="*/ 0 h 79"/>
                </a:gdLst>
                <a:ahLst/>
                <a:cxnLst>
                  <a:cxn ang="0">
                    <a:pos x="T0" y="T1"/>
                  </a:cxn>
                  <a:cxn ang="0">
                    <a:pos x="T2" y="T3"/>
                  </a:cxn>
                  <a:cxn ang="0">
                    <a:pos x="T4" y="T5"/>
                  </a:cxn>
                  <a:cxn ang="0">
                    <a:pos x="T6" y="T7"/>
                  </a:cxn>
                  <a:cxn ang="0">
                    <a:pos x="T8" y="T9"/>
                  </a:cxn>
                  <a:cxn ang="0">
                    <a:pos x="T10" y="T11"/>
                  </a:cxn>
                </a:cxnLst>
                <a:rect l="0" t="0" r="r" b="b"/>
                <a:pathLst>
                  <a:path w="31" h="79">
                    <a:moveTo>
                      <a:pt x="15" y="0"/>
                    </a:moveTo>
                    <a:cubicBezTo>
                      <a:pt x="5" y="21"/>
                      <a:pt x="1" y="41"/>
                      <a:pt x="0" y="58"/>
                    </a:cubicBezTo>
                    <a:cubicBezTo>
                      <a:pt x="1" y="59"/>
                      <a:pt x="1" y="60"/>
                      <a:pt x="2" y="62"/>
                    </a:cubicBezTo>
                    <a:cubicBezTo>
                      <a:pt x="7" y="68"/>
                      <a:pt x="13" y="74"/>
                      <a:pt x="19" y="79"/>
                    </a:cubicBezTo>
                    <a:cubicBezTo>
                      <a:pt x="18" y="65"/>
                      <a:pt x="20" y="43"/>
                      <a:pt x="31" y="20"/>
                    </a:cubicBezTo>
                    <a:cubicBezTo>
                      <a:pt x="24" y="13"/>
                      <a:pt x="19" y="7"/>
                      <a:pt x="15"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2" name="Freeform 26"/>
              <p:cNvSpPr>
                <a:spLocks/>
              </p:cNvSpPr>
              <p:nvPr/>
            </p:nvSpPr>
            <p:spPr bwMode="auto">
              <a:xfrm>
                <a:off x="7790991" y="5299512"/>
                <a:ext cx="310604" cy="351813"/>
              </a:xfrm>
              <a:custGeom>
                <a:avLst/>
                <a:gdLst>
                  <a:gd name="T0" fmla="*/ 52 w 72"/>
                  <a:gd name="T1" fmla="*/ 0 h 79"/>
                  <a:gd name="T2" fmla="*/ 24 w 72"/>
                  <a:gd name="T3" fmla="*/ 25 h 79"/>
                  <a:gd name="T4" fmla="*/ 10 w 72"/>
                  <a:gd name="T5" fmla="*/ 42 h 79"/>
                  <a:gd name="T6" fmla="*/ 10 w 72"/>
                  <a:gd name="T7" fmla="*/ 42 h 79"/>
                  <a:gd name="T8" fmla="*/ 0 w 72"/>
                  <a:gd name="T9" fmla="*/ 59 h 79"/>
                  <a:gd name="T10" fmla="*/ 16 w 72"/>
                  <a:gd name="T11" fmla="*/ 79 h 79"/>
                  <a:gd name="T12" fmla="*/ 26 w 72"/>
                  <a:gd name="T13" fmla="*/ 63 h 79"/>
                  <a:gd name="T14" fmla="*/ 26 w 72"/>
                  <a:gd name="T15" fmla="*/ 63 h 79"/>
                  <a:gd name="T16" fmla="*/ 45 w 72"/>
                  <a:gd name="T17" fmla="*/ 41 h 79"/>
                  <a:gd name="T18" fmla="*/ 72 w 72"/>
                  <a:gd name="T19" fmla="*/ 19 h 79"/>
                  <a:gd name="T20" fmla="*/ 52 w 72"/>
                  <a:gd name="T21"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9">
                    <a:moveTo>
                      <a:pt x="52" y="0"/>
                    </a:moveTo>
                    <a:cubicBezTo>
                      <a:pt x="43" y="6"/>
                      <a:pt x="33" y="14"/>
                      <a:pt x="24" y="25"/>
                    </a:cubicBezTo>
                    <a:cubicBezTo>
                      <a:pt x="18" y="30"/>
                      <a:pt x="14" y="36"/>
                      <a:pt x="10" y="42"/>
                    </a:cubicBezTo>
                    <a:cubicBezTo>
                      <a:pt x="10" y="42"/>
                      <a:pt x="10" y="42"/>
                      <a:pt x="10" y="42"/>
                    </a:cubicBezTo>
                    <a:cubicBezTo>
                      <a:pt x="6" y="48"/>
                      <a:pt x="2" y="54"/>
                      <a:pt x="0" y="59"/>
                    </a:cubicBezTo>
                    <a:cubicBezTo>
                      <a:pt x="4" y="66"/>
                      <a:pt x="9" y="72"/>
                      <a:pt x="16" y="79"/>
                    </a:cubicBezTo>
                    <a:cubicBezTo>
                      <a:pt x="19" y="74"/>
                      <a:pt x="22" y="68"/>
                      <a:pt x="26" y="63"/>
                    </a:cubicBezTo>
                    <a:cubicBezTo>
                      <a:pt x="26" y="63"/>
                      <a:pt x="26" y="63"/>
                      <a:pt x="26" y="63"/>
                    </a:cubicBezTo>
                    <a:cubicBezTo>
                      <a:pt x="31" y="55"/>
                      <a:pt x="37" y="48"/>
                      <a:pt x="45" y="41"/>
                    </a:cubicBezTo>
                    <a:cubicBezTo>
                      <a:pt x="55" y="32"/>
                      <a:pt x="64" y="25"/>
                      <a:pt x="72" y="19"/>
                    </a:cubicBezTo>
                    <a:cubicBezTo>
                      <a:pt x="65" y="13"/>
                      <a:pt x="58" y="6"/>
                      <a:pt x="5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3" name="Freeform 27"/>
              <p:cNvSpPr>
                <a:spLocks/>
              </p:cNvSpPr>
              <p:nvPr/>
            </p:nvSpPr>
            <p:spPr bwMode="auto">
              <a:xfrm>
                <a:off x="8015811" y="5189379"/>
                <a:ext cx="425972" cy="192731"/>
              </a:xfrm>
              <a:custGeom>
                <a:avLst/>
                <a:gdLst>
                  <a:gd name="T0" fmla="*/ 84 w 99"/>
                  <a:gd name="T1" fmla="*/ 3 h 44"/>
                  <a:gd name="T2" fmla="*/ 15 w 99"/>
                  <a:gd name="T3" fmla="*/ 16 h 44"/>
                  <a:gd name="T4" fmla="*/ 15 w 99"/>
                  <a:gd name="T5" fmla="*/ 16 h 44"/>
                  <a:gd name="T6" fmla="*/ 0 w 99"/>
                  <a:gd name="T7" fmla="*/ 25 h 44"/>
                  <a:gd name="T8" fmla="*/ 20 w 99"/>
                  <a:gd name="T9" fmla="*/ 44 h 44"/>
                  <a:gd name="T10" fmla="*/ 34 w 99"/>
                  <a:gd name="T11" fmla="*/ 35 h 44"/>
                  <a:gd name="T12" fmla="*/ 34 w 99"/>
                  <a:gd name="T13" fmla="*/ 35 h 44"/>
                  <a:gd name="T14" fmla="*/ 99 w 99"/>
                  <a:gd name="T15" fmla="*/ 18 h 44"/>
                  <a:gd name="T16" fmla="*/ 84 w 99"/>
                  <a:gd name="T1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44">
                    <a:moveTo>
                      <a:pt x="84" y="3"/>
                    </a:moveTo>
                    <a:cubicBezTo>
                      <a:pt x="68" y="0"/>
                      <a:pt x="43" y="1"/>
                      <a:pt x="15" y="16"/>
                    </a:cubicBezTo>
                    <a:cubicBezTo>
                      <a:pt x="15" y="16"/>
                      <a:pt x="15" y="16"/>
                      <a:pt x="15" y="16"/>
                    </a:cubicBezTo>
                    <a:cubicBezTo>
                      <a:pt x="10" y="18"/>
                      <a:pt x="5" y="21"/>
                      <a:pt x="0" y="25"/>
                    </a:cubicBezTo>
                    <a:cubicBezTo>
                      <a:pt x="6" y="31"/>
                      <a:pt x="13" y="38"/>
                      <a:pt x="20" y="44"/>
                    </a:cubicBezTo>
                    <a:cubicBezTo>
                      <a:pt x="25" y="41"/>
                      <a:pt x="30" y="38"/>
                      <a:pt x="34" y="35"/>
                    </a:cubicBezTo>
                    <a:cubicBezTo>
                      <a:pt x="34" y="35"/>
                      <a:pt x="34" y="35"/>
                      <a:pt x="34" y="35"/>
                    </a:cubicBezTo>
                    <a:cubicBezTo>
                      <a:pt x="72" y="15"/>
                      <a:pt x="99" y="18"/>
                      <a:pt x="99" y="18"/>
                    </a:cubicBezTo>
                    <a:cubicBezTo>
                      <a:pt x="95" y="12"/>
                      <a:pt x="90" y="7"/>
                      <a:pt x="84"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4" name="Freeform 28"/>
              <p:cNvSpPr>
                <a:spLocks/>
              </p:cNvSpPr>
              <p:nvPr/>
            </p:nvSpPr>
            <p:spPr bwMode="auto">
              <a:xfrm>
                <a:off x="8246545" y="5464711"/>
                <a:ext cx="221861" cy="220266"/>
              </a:xfrm>
              <a:custGeom>
                <a:avLst/>
                <a:gdLst>
                  <a:gd name="T0" fmla="*/ 12 w 51"/>
                  <a:gd name="T1" fmla="*/ 7 h 50"/>
                  <a:gd name="T2" fmla="*/ 8 w 51"/>
                  <a:gd name="T3" fmla="*/ 39 h 50"/>
                  <a:gd name="T4" fmla="*/ 39 w 51"/>
                  <a:gd name="T5" fmla="*/ 43 h 50"/>
                  <a:gd name="T6" fmla="*/ 43 w 51"/>
                  <a:gd name="T7" fmla="*/ 12 h 50"/>
                  <a:gd name="T8" fmla="*/ 12 w 51"/>
                  <a:gd name="T9" fmla="*/ 7 h 50"/>
                </a:gdLst>
                <a:ahLst/>
                <a:cxnLst>
                  <a:cxn ang="0">
                    <a:pos x="T0" y="T1"/>
                  </a:cxn>
                  <a:cxn ang="0">
                    <a:pos x="T2" y="T3"/>
                  </a:cxn>
                  <a:cxn ang="0">
                    <a:pos x="T4" y="T5"/>
                  </a:cxn>
                  <a:cxn ang="0">
                    <a:pos x="T6" y="T7"/>
                  </a:cxn>
                  <a:cxn ang="0">
                    <a:pos x="T8" y="T9"/>
                  </a:cxn>
                </a:cxnLst>
                <a:rect l="0" t="0" r="r" b="b"/>
                <a:pathLst>
                  <a:path w="51" h="50">
                    <a:moveTo>
                      <a:pt x="12" y="7"/>
                    </a:moveTo>
                    <a:cubicBezTo>
                      <a:pt x="2" y="15"/>
                      <a:pt x="0" y="29"/>
                      <a:pt x="8" y="39"/>
                    </a:cubicBezTo>
                    <a:cubicBezTo>
                      <a:pt x="15" y="48"/>
                      <a:pt x="29" y="50"/>
                      <a:pt x="39" y="43"/>
                    </a:cubicBezTo>
                    <a:cubicBezTo>
                      <a:pt x="49" y="35"/>
                      <a:pt x="51" y="21"/>
                      <a:pt x="43" y="12"/>
                    </a:cubicBezTo>
                    <a:cubicBezTo>
                      <a:pt x="36" y="2"/>
                      <a:pt x="22" y="0"/>
                      <a:pt x="12"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5" name="Freeform 29"/>
              <p:cNvSpPr>
                <a:spLocks/>
              </p:cNvSpPr>
              <p:nvPr/>
            </p:nvSpPr>
            <p:spPr bwMode="auto">
              <a:xfrm>
                <a:off x="8060182" y="5712509"/>
                <a:ext cx="195237" cy="204968"/>
              </a:xfrm>
              <a:custGeom>
                <a:avLst/>
                <a:gdLst>
                  <a:gd name="T0" fmla="*/ 10 w 46"/>
                  <a:gd name="T1" fmla="*/ 7 h 46"/>
                  <a:gd name="T2" fmla="*/ 6 w 46"/>
                  <a:gd name="T3" fmla="*/ 36 h 46"/>
                  <a:gd name="T4" fmla="*/ 35 w 46"/>
                  <a:gd name="T5" fmla="*/ 40 h 46"/>
                  <a:gd name="T6" fmla="*/ 39 w 46"/>
                  <a:gd name="T7" fmla="*/ 11 h 46"/>
                  <a:gd name="T8" fmla="*/ 10 w 46"/>
                  <a:gd name="T9" fmla="*/ 7 h 46"/>
                </a:gdLst>
                <a:ahLst/>
                <a:cxnLst>
                  <a:cxn ang="0">
                    <a:pos x="T0" y="T1"/>
                  </a:cxn>
                  <a:cxn ang="0">
                    <a:pos x="T2" y="T3"/>
                  </a:cxn>
                  <a:cxn ang="0">
                    <a:pos x="T4" y="T5"/>
                  </a:cxn>
                  <a:cxn ang="0">
                    <a:pos x="T6" y="T7"/>
                  </a:cxn>
                  <a:cxn ang="0">
                    <a:pos x="T8" y="T9"/>
                  </a:cxn>
                </a:cxnLst>
                <a:rect l="0" t="0" r="r" b="b"/>
                <a:pathLst>
                  <a:path w="46" h="46">
                    <a:moveTo>
                      <a:pt x="10" y="7"/>
                    </a:moveTo>
                    <a:cubicBezTo>
                      <a:pt x="1" y="14"/>
                      <a:pt x="0" y="27"/>
                      <a:pt x="6" y="36"/>
                    </a:cubicBezTo>
                    <a:cubicBezTo>
                      <a:pt x="13" y="45"/>
                      <a:pt x="26" y="46"/>
                      <a:pt x="35" y="40"/>
                    </a:cubicBezTo>
                    <a:cubicBezTo>
                      <a:pt x="44" y="33"/>
                      <a:pt x="46" y="20"/>
                      <a:pt x="39" y="11"/>
                    </a:cubicBezTo>
                    <a:cubicBezTo>
                      <a:pt x="32" y="2"/>
                      <a:pt x="19" y="0"/>
                      <a:pt x="10"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6" name="Freeform 30"/>
              <p:cNvSpPr>
                <a:spLocks/>
              </p:cNvSpPr>
              <p:nvPr/>
            </p:nvSpPr>
            <p:spPr bwMode="auto">
              <a:xfrm>
                <a:off x="7699289" y="5406586"/>
                <a:ext cx="304689" cy="308983"/>
              </a:xfrm>
              <a:custGeom>
                <a:avLst/>
                <a:gdLst>
                  <a:gd name="T0" fmla="*/ 17 w 71"/>
                  <a:gd name="T1" fmla="*/ 10 h 70"/>
                  <a:gd name="T2" fmla="*/ 11 w 71"/>
                  <a:gd name="T3" fmla="*/ 54 h 70"/>
                  <a:gd name="T4" fmla="*/ 55 w 71"/>
                  <a:gd name="T5" fmla="*/ 60 h 70"/>
                  <a:gd name="T6" fmla="*/ 61 w 71"/>
                  <a:gd name="T7" fmla="*/ 16 h 70"/>
                  <a:gd name="T8" fmla="*/ 17 w 71"/>
                  <a:gd name="T9" fmla="*/ 10 h 70"/>
                </a:gdLst>
                <a:ahLst/>
                <a:cxnLst>
                  <a:cxn ang="0">
                    <a:pos x="T0" y="T1"/>
                  </a:cxn>
                  <a:cxn ang="0">
                    <a:pos x="T2" y="T3"/>
                  </a:cxn>
                  <a:cxn ang="0">
                    <a:pos x="T4" y="T5"/>
                  </a:cxn>
                  <a:cxn ang="0">
                    <a:pos x="T6" y="T7"/>
                  </a:cxn>
                  <a:cxn ang="0">
                    <a:pos x="T8" y="T9"/>
                  </a:cxn>
                </a:cxnLst>
                <a:rect l="0" t="0" r="r" b="b"/>
                <a:pathLst>
                  <a:path w="71" h="70">
                    <a:moveTo>
                      <a:pt x="17" y="10"/>
                    </a:moveTo>
                    <a:cubicBezTo>
                      <a:pt x="3" y="21"/>
                      <a:pt x="0" y="40"/>
                      <a:pt x="11" y="54"/>
                    </a:cubicBezTo>
                    <a:cubicBezTo>
                      <a:pt x="21" y="68"/>
                      <a:pt x="41" y="70"/>
                      <a:pt x="55" y="60"/>
                    </a:cubicBezTo>
                    <a:cubicBezTo>
                      <a:pt x="68" y="49"/>
                      <a:pt x="71" y="30"/>
                      <a:pt x="61" y="16"/>
                    </a:cubicBezTo>
                    <a:cubicBezTo>
                      <a:pt x="50" y="2"/>
                      <a:pt x="30" y="0"/>
                      <a:pt x="17"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grpSp>
      </p:grpSp>
      <p:grpSp>
        <p:nvGrpSpPr>
          <p:cNvPr id="15" name="Group 14"/>
          <p:cNvGrpSpPr/>
          <p:nvPr/>
        </p:nvGrpSpPr>
        <p:grpSpPr>
          <a:xfrm>
            <a:off x="7589837" y="4411662"/>
            <a:ext cx="1828800" cy="1828800"/>
            <a:chOff x="7666037" y="3954462"/>
            <a:chExt cx="1828800" cy="1828800"/>
          </a:xfrm>
        </p:grpSpPr>
        <p:sp>
          <p:nvSpPr>
            <p:cNvPr id="64" name="Rectangle 63"/>
            <p:cNvSpPr/>
            <p:nvPr/>
          </p:nvSpPr>
          <p:spPr bwMode="auto">
            <a:xfrm>
              <a:off x="7666037" y="3954462"/>
              <a:ext cx="1828800" cy="182880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dirty="0" smtClean="0"/>
                <a:t>Tasks</a:t>
              </a:r>
              <a:endParaRPr lang="en-US" dirty="0"/>
            </a:p>
          </p:txBody>
        </p:sp>
        <p:sp>
          <p:nvSpPr>
            <p:cNvPr id="70" name="Freeform 69"/>
            <p:cNvSpPr>
              <a:spLocks noChangeAspect="1"/>
            </p:cNvSpPr>
            <p:nvPr/>
          </p:nvSpPr>
          <p:spPr bwMode="black">
            <a:xfrm>
              <a:off x="8114156" y="4210815"/>
              <a:ext cx="932561" cy="987257"/>
            </a:xfrm>
            <a:custGeom>
              <a:avLst/>
              <a:gdLst>
                <a:gd name="connsiteX0" fmla="*/ 59957 w 546268"/>
                <a:gd name="connsiteY0" fmla="*/ 369868 h 578307"/>
                <a:gd name="connsiteX1" fmla="*/ 257006 w 546268"/>
                <a:gd name="connsiteY1" fmla="*/ 484264 h 578307"/>
                <a:gd name="connsiteX2" fmla="*/ 257707 w 546268"/>
                <a:gd name="connsiteY2" fmla="*/ 484264 h 578307"/>
                <a:gd name="connsiteX3" fmla="*/ 273135 w 546268"/>
                <a:gd name="connsiteY3" fmla="*/ 488475 h 578307"/>
                <a:gd name="connsiteX4" fmla="*/ 289263 w 546268"/>
                <a:gd name="connsiteY4" fmla="*/ 484264 h 578307"/>
                <a:gd name="connsiteX5" fmla="*/ 487013 w 546268"/>
                <a:gd name="connsiteY5" fmla="*/ 369868 h 578307"/>
                <a:gd name="connsiteX6" fmla="*/ 538204 w 546268"/>
                <a:gd name="connsiteY6" fmla="*/ 399344 h 578307"/>
                <a:gd name="connsiteX7" fmla="*/ 545217 w 546268"/>
                <a:gd name="connsiteY7" fmla="*/ 407766 h 578307"/>
                <a:gd name="connsiteX8" fmla="*/ 545217 w 546268"/>
                <a:gd name="connsiteY8" fmla="*/ 418995 h 578307"/>
                <a:gd name="connsiteX9" fmla="*/ 538204 w 546268"/>
                <a:gd name="connsiteY9" fmla="*/ 427417 h 578307"/>
                <a:gd name="connsiteX10" fmla="*/ 280848 w 546268"/>
                <a:gd name="connsiteY10" fmla="*/ 576202 h 578307"/>
                <a:gd name="connsiteX11" fmla="*/ 273135 w 546268"/>
                <a:gd name="connsiteY11" fmla="*/ 578307 h 578307"/>
                <a:gd name="connsiteX12" fmla="*/ 265421 w 546268"/>
                <a:gd name="connsiteY12" fmla="*/ 576202 h 578307"/>
                <a:gd name="connsiteX13" fmla="*/ 8065 w 546268"/>
                <a:gd name="connsiteY13" fmla="*/ 427417 h 578307"/>
                <a:gd name="connsiteX14" fmla="*/ 1052 w 546268"/>
                <a:gd name="connsiteY14" fmla="*/ 418995 h 578307"/>
                <a:gd name="connsiteX15" fmla="*/ 1052 w 546268"/>
                <a:gd name="connsiteY15" fmla="*/ 407766 h 578307"/>
                <a:gd name="connsiteX16" fmla="*/ 8065 w 546268"/>
                <a:gd name="connsiteY16" fmla="*/ 399344 h 578307"/>
                <a:gd name="connsiteX17" fmla="*/ 59957 w 546268"/>
                <a:gd name="connsiteY17" fmla="*/ 369868 h 578307"/>
                <a:gd name="connsiteX18" fmla="*/ 59957 w 546268"/>
                <a:gd name="connsiteY18" fmla="*/ 245100 h 578307"/>
                <a:gd name="connsiteX19" fmla="*/ 257006 w 546268"/>
                <a:gd name="connsiteY19" fmla="*/ 359394 h 578307"/>
                <a:gd name="connsiteX20" fmla="*/ 257707 w 546268"/>
                <a:gd name="connsiteY20" fmla="*/ 359394 h 578307"/>
                <a:gd name="connsiteX21" fmla="*/ 273135 w 546268"/>
                <a:gd name="connsiteY21" fmla="*/ 362900 h 578307"/>
                <a:gd name="connsiteX22" fmla="*/ 289263 w 546268"/>
                <a:gd name="connsiteY22" fmla="*/ 359394 h 578307"/>
                <a:gd name="connsiteX23" fmla="*/ 487013 w 546268"/>
                <a:gd name="connsiteY23" fmla="*/ 245100 h 578307"/>
                <a:gd name="connsiteX24" fmla="*/ 538204 w 546268"/>
                <a:gd name="connsiteY24" fmla="*/ 274550 h 578307"/>
                <a:gd name="connsiteX25" fmla="*/ 545217 w 546268"/>
                <a:gd name="connsiteY25" fmla="*/ 282964 h 578307"/>
                <a:gd name="connsiteX26" fmla="*/ 545217 w 546268"/>
                <a:gd name="connsiteY26" fmla="*/ 294183 h 578307"/>
                <a:gd name="connsiteX27" fmla="*/ 538204 w 546268"/>
                <a:gd name="connsiteY27" fmla="*/ 302598 h 578307"/>
                <a:gd name="connsiteX28" fmla="*/ 280848 w 546268"/>
                <a:gd name="connsiteY28" fmla="*/ 451250 h 578307"/>
                <a:gd name="connsiteX29" fmla="*/ 273135 w 546268"/>
                <a:gd name="connsiteY29" fmla="*/ 452652 h 578307"/>
                <a:gd name="connsiteX30" fmla="*/ 265421 w 546268"/>
                <a:gd name="connsiteY30" fmla="*/ 451250 h 578307"/>
                <a:gd name="connsiteX31" fmla="*/ 8065 w 546268"/>
                <a:gd name="connsiteY31" fmla="*/ 302598 h 578307"/>
                <a:gd name="connsiteX32" fmla="*/ 1052 w 546268"/>
                <a:gd name="connsiteY32" fmla="*/ 294183 h 578307"/>
                <a:gd name="connsiteX33" fmla="*/ 1052 w 546268"/>
                <a:gd name="connsiteY33" fmla="*/ 282964 h 578307"/>
                <a:gd name="connsiteX34" fmla="*/ 8065 w 546268"/>
                <a:gd name="connsiteY34" fmla="*/ 274550 h 578307"/>
                <a:gd name="connsiteX35" fmla="*/ 59957 w 546268"/>
                <a:gd name="connsiteY35" fmla="*/ 245100 h 578307"/>
                <a:gd name="connsiteX36" fmla="*/ 273135 w 546268"/>
                <a:gd name="connsiteY36" fmla="*/ 0 h 578307"/>
                <a:gd name="connsiteX37" fmla="*/ 280848 w 546268"/>
                <a:gd name="connsiteY37" fmla="*/ 2803 h 578307"/>
                <a:gd name="connsiteX38" fmla="*/ 538204 w 546268"/>
                <a:gd name="connsiteY38" fmla="*/ 151352 h 578307"/>
                <a:gd name="connsiteX39" fmla="*/ 545217 w 546268"/>
                <a:gd name="connsiteY39" fmla="*/ 159761 h 578307"/>
                <a:gd name="connsiteX40" fmla="*/ 545217 w 546268"/>
                <a:gd name="connsiteY40" fmla="*/ 170271 h 578307"/>
                <a:gd name="connsiteX41" fmla="*/ 538204 w 546268"/>
                <a:gd name="connsiteY41" fmla="*/ 178680 h 578307"/>
                <a:gd name="connsiteX42" fmla="*/ 280848 w 546268"/>
                <a:gd name="connsiteY42" fmla="*/ 327930 h 578307"/>
                <a:gd name="connsiteX43" fmla="*/ 277342 w 546268"/>
                <a:gd name="connsiteY43" fmla="*/ 329331 h 578307"/>
                <a:gd name="connsiteX44" fmla="*/ 273135 w 546268"/>
                <a:gd name="connsiteY44" fmla="*/ 331433 h 578307"/>
                <a:gd name="connsiteX45" fmla="*/ 268927 w 546268"/>
                <a:gd name="connsiteY45" fmla="*/ 329331 h 578307"/>
                <a:gd name="connsiteX46" fmla="*/ 265421 w 546268"/>
                <a:gd name="connsiteY46" fmla="*/ 327930 h 578307"/>
                <a:gd name="connsiteX47" fmla="*/ 8065 w 546268"/>
                <a:gd name="connsiteY47" fmla="*/ 178680 h 578307"/>
                <a:gd name="connsiteX48" fmla="*/ 1052 w 546268"/>
                <a:gd name="connsiteY48" fmla="*/ 170271 h 578307"/>
                <a:gd name="connsiteX49" fmla="*/ 1052 w 546268"/>
                <a:gd name="connsiteY49" fmla="*/ 159761 h 578307"/>
                <a:gd name="connsiteX50" fmla="*/ 8065 w 546268"/>
                <a:gd name="connsiteY50" fmla="*/ 151352 h 578307"/>
                <a:gd name="connsiteX51" fmla="*/ 265421 w 546268"/>
                <a:gd name="connsiteY51" fmla="*/ 2803 h 578307"/>
                <a:gd name="connsiteX52" fmla="*/ 273135 w 546268"/>
                <a:gd name="connsiteY52" fmla="*/ 0 h 578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546268" h="578307">
                  <a:moveTo>
                    <a:pt x="59957" y="369868"/>
                  </a:moveTo>
                  <a:lnTo>
                    <a:pt x="257006" y="484264"/>
                  </a:lnTo>
                  <a:cubicBezTo>
                    <a:pt x="257707" y="484264"/>
                    <a:pt x="257707" y="484264"/>
                    <a:pt x="257707" y="484264"/>
                  </a:cubicBezTo>
                  <a:cubicBezTo>
                    <a:pt x="261915" y="487071"/>
                    <a:pt x="267525" y="488475"/>
                    <a:pt x="273135" y="488475"/>
                  </a:cubicBezTo>
                  <a:cubicBezTo>
                    <a:pt x="278744" y="488475"/>
                    <a:pt x="284354" y="487071"/>
                    <a:pt x="289263" y="484264"/>
                  </a:cubicBezTo>
                  <a:cubicBezTo>
                    <a:pt x="487013" y="369868"/>
                    <a:pt x="487013" y="369868"/>
                    <a:pt x="487013" y="369868"/>
                  </a:cubicBezTo>
                  <a:cubicBezTo>
                    <a:pt x="538204" y="399344"/>
                    <a:pt x="538204" y="399344"/>
                    <a:pt x="538204" y="399344"/>
                  </a:cubicBezTo>
                  <a:cubicBezTo>
                    <a:pt x="541710" y="401450"/>
                    <a:pt x="543814" y="404257"/>
                    <a:pt x="545217" y="407766"/>
                  </a:cubicBezTo>
                  <a:cubicBezTo>
                    <a:pt x="546619" y="411275"/>
                    <a:pt x="546619" y="415486"/>
                    <a:pt x="545217" y="418995"/>
                  </a:cubicBezTo>
                  <a:cubicBezTo>
                    <a:pt x="543814" y="422504"/>
                    <a:pt x="541710" y="425312"/>
                    <a:pt x="538204" y="427417"/>
                  </a:cubicBezTo>
                  <a:cubicBezTo>
                    <a:pt x="280848" y="576202"/>
                    <a:pt x="280848" y="576202"/>
                    <a:pt x="280848" y="576202"/>
                  </a:cubicBezTo>
                  <a:cubicBezTo>
                    <a:pt x="278744" y="577605"/>
                    <a:pt x="275939" y="578307"/>
                    <a:pt x="273135" y="578307"/>
                  </a:cubicBezTo>
                  <a:cubicBezTo>
                    <a:pt x="270330" y="578307"/>
                    <a:pt x="267525" y="577605"/>
                    <a:pt x="265421" y="576202"/>
                  </a:cubicBezTo>
                  <a:cubicBezTo>
                    <a:pt x="8065" y="427417"/>
                    <a:pt x="8065" y="427417"/>
                    <a:pt x="8065" y="427417"/>
                  </a:cubicBezTo>
                  <a:cubicBezTo>
                    <a:pt x="4559" y="425312"/>
                    <a:pt x="2455" y="422504"/>
                    <a:pt x="1052" y="418995"/>
                  </a:cubicBezTo>
                  <a:cubicBezTo>
                    <a:pt x="-350" y="415486"/>
                    <a:pt x="-350" y="411275"/>
                    <a:pt x="1052" y="407766"/>
                  </a:cubicBezTo>
                  <a:cubicBezTo>
                    <a:pt x="2455" y="404257"/>
                    <a:pt x="4559" y="401450"/>
                    <a:pt x="8065" y="399344"/>
                  </a:cubicBezTo>
                  <a:cubicBezTo>
                    <a:pt x="59957" y="369868"/>
                    <a:pt x="59957" y="369868"/>
                    <a:pt x="59957" y="369868"/>
                  </a:cubicBezTo>
                  <a:close/>
                  <a:moveTo>
                    <a:pt x="59957" y="245100"/>
                  </a:moveTo>
                  <a:cubicBezTo>
                    <a:pt x="257006" y="359394"/>
                    <a:pt x="257006" y="359394"/>
                    <a:pt x="257006" y="359394"/>
                  </a:cubicBezTo>
                  <a:cubicBezTo>
                    <a:pt x="257707" y="359394"/>
                    <a:pt x="257707" y="359394"/>
                    <a:pt x="257707" y="359394"/>
                  </a:cubicBezTo>
                  <a:cubicBezTo>
                    <a:pt x="261915" y="362199"/>
                    <a:pt x="267525" y="362900"/>
                    <a:pt x="273135" y="362900"/>
                  </a:cubicBezTo>
                  <a:cubicBezTo>
                    <a:pt x="278744" y="362900"/>
                    <a:pt x="284354" y="362199"/>
                    <a:pt x="289263" y="359394"/>
                  </a:cubicBezTo>
                  <a:cubicBezTo>
                    <a:pt x="487013" y="245100"/>
                    <a:pt x="487013" y="245100"/>
                    <a:pt x="487013" y="245100"/>
                  </a:cubicBezTo>
                  <a:cubicBezTo>
                    <a:pt x="538204" y="274550"/>
                    <a:pt x="538204" y="274550"/>
                    <a:pt x="538204" y="274550"/>
                  </a:cubicBezTo>
                  <a:cubicBezTo>
                    <a:pt x="541710" y="276654"/>
                    <a:pt x="543814" y="279459"/>
                    <a:pt x="545217" y="282964"/>
                  </a:cubicBezTo>
                  <a:cubicBezTo>
                    <a:pt x="546619" y="286470"/>
                    <a:pt x="546619" y="289976"/>
                    <a:pt x="545217" y="294183"/>
                  </a:cubicBezTo>
                  <a:cubicBezTo>
                    <a:pt x="543814" y="296988"/>
                    <a:pt x="541710" y="299793"/>
                    <a:pt x="538204" y="302598"/>
                  </a:cubicBezTo>
                  <a:cubicBezTo>
                    <a:pt x="280848" y="451250"/>
                    <a:pt x="280848" y="451250"/>
                    <a:pt x="280848" y="451250"/>
                  </a:cubicBezTo>
                  <a:cubicBezTo>
                    <a:pt x="278744" y="451951"/>
                    <a:pt x="275939" y="452652"/>
                    <a:pt x="273135" y="452652"/>
                  </a:cubicBezTo>
                  <a:cubicBezTo>
                    <a:pt x="270330" y="452652"/>
                    <a:pt x="267525" y="451951"/>
                    <a:pt x="265421" y="451250"/>
                  </a:cubicBezTo>
                  <a:cubicBezTo>
                    <a:pt x="8065" y="302598"/>
                    <a:pt x="8065" y="302598"/>
                    <a:pt x="8065" y="302598"/>
                  </a:cubicBezTo>
                  <a:cubicBezTo>
                    <a:pt x="4559" y="299793"/>
                    <a:pt x="2455" y="296988"/>
                    <a:pt x="1052" y="294183"/>
                  </a:cubicBezTo>
                  <a:cubicBezTo>
                    <a:pt x="-350" y="289976"/>
                    <a:pt x="-350" y="286470"/>
                    <a:pt x="1052" y="282964"/>
                  </a:cubicBezTo>
                  <a:cubicBezTo>
                    <a:pt x="2455" y="279459"/>
                    <a:pt x="4559" y="276654"/>
                    <a:pt x="8065" y="274550"/>
                  </a:cubicBezTo>
                  <a:cubicBezTo>
                    <a:pt x="59957" y="245100"/>
                    <a:pt x="59957" y="245100"/>
                    <a:pt x="59957" y="245100"/>
                  </a:cubicBezTo>
                  <a:close/>
                  <a:moveTo>
                    <a:pt x="273135" y="0"/>
                  </a:moveTo>
                  <a:cubicBezTo>
                    <a:pt x="275939" y="0"/>
                    <a:pt x="278744" y="701"/>
                    <a:pt x="280848" y="2803"/>
                  </a:cubicBezTo>
                  <a:cubicBezTo>
                    <a:pt x="538204" y="151352"/>
                    <a:pt x="538204" y="151352"/>
                    <a:pt x="538204" y="151352"/>
                  </a:cubicBezTo>
                  <a:cubicBezTo>
                    <a:pt x="541710" y="153454"/>
                    <a:pt x="543814" y="156257"/>
                    <a:pt x="545217" y="159761"/>
                  </a:cubicBezTo>
                  <a:cubicBezTo>
                    <a:pt x="546619" y="163264"/>
                    <a:pt x="546619" y="166768"/>
                    <a:pt x="545217" y="170271"/>
                  </a:cubicBezTo>
                  <a:cubicBezTo>
                    <a:pt x="543814" y="173775"/>
                    <a:pt x="541710" y="176578"/>
                    <a:pt x="538204" y="178680"/>
                  </a:cubicBezTo>
                  <a:cubicBezTo>
                    <a:pt x="280848" y="327930"/>
                    <a:pt x="280848" y="327930"/>
                    <a:pt x="280848" y="327930"/>
                  </a:cubicBezTo>
                  <a:cubicBezTo>
                    <a:pt x="280147" y="327930"/>
                    <a:pt x="278744" y="328630"/>
                    <a:pt x="277342" y="329331"/>
                  </a:cubicBezTo>
                  <a:cubicBezTo>
                    <a:pt x="273135" y="331433"/>
                    <a:pt x="273135" y="331433"/>
                    <a:pt x="273135" y="331433"/>
                  </a:cubicBezTo>
                  <a:cubicBezTo>
                    <a:pt x="268927" y="329331"/>
                    <a:pt x="268927" y="329331"/>
                    <a:pt x="268927" y="329331"/>
                  </a:cubicBezTo>
                  <a:cubicBezTo>
                    <a:pt x="267525" y="328630"/>
                    <a:pt x="266122" y="327930"/>
                    <a:pt x="265421" y="327930"/>
                  </a:cubicBezTo>
                  <a:cubicBezTo>
                    <a:pt x="8065" y="178680"/>
                    <a:pt x="8065" y="178680"/>
                    <a:pt x="8065" y="178680"/>
                  </a:cubicBezTo>
                  <a:cubicBezTo>
                    <a:pt x="4559" y="176578"/>
                    <a:pt x="2455" y="173775"/>
                    <a:pt x="1052" y="170271"/>
                  </a:cubicBezTo>
                  <a:cubicBezTo>
                    <a:pt x="-350" y="166768"/>
                    <a:pt x="-350" y="163264"/>
                    <a:pt x="1052" y="159761"/>
                  </a:cubicBezTo>
                  <a:cubicBezTo>
                    <a:pt x="2455" y="156257"/>
                    <a:pt x="4559" y="153454"/>
                    <a:pt x="8065" y="151352"/>
                  </a:cubicBezTo>
                  <a:cubicBezTo>
                    <a:pt x="265421" y="2803"/>
                    <a:pt x="265421" y="2803"/>
                    <a:pt x="265421" y="2803"/>
                  </a:cubicBezTo>
                  <a:cubicBezTo>
                    <a:pt x="267525" y="701"/>
                    <a:pt x="270330" y="0"/>
                    <a:pt x="273135"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4911" tIns="75929" rIns="94911" bIns="75929" numCol="1" spcCol="0" rtlCol="0" fromWordArt="0" anchor="t" anchorCtr="0" forceAA="0" compatLnSpc="1">
              <a:prstTxWarp prst="textNoShape">
                <a:avLst/>
              </a:prstTxWarp>
              <a:noAutofit/>
            </a:bodyPr>
            <a:lstStyle/>
            <a:p>
              <a:pPr algn="ctr" defTabSz="483924" fontAlgn="base">
                <a:lnSpc>
                  <a:spcPct val="90000"/>
                </a:lnSpc>
                <a:spcBef>
                  <a:spcPct val="0"/>
                </a:spcBef>
                <a:spcAft>
                  <a:spcPct val="0"/>
                </a:spcAft>
              </a:pPr>
              <a:endParaRPr lang="en-US" sz="1246"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4" name="Group 13"/>
          <p:cNvGrpSpPr/>
          <p:nvPr/>
        </p:nvGrpSpPr>
        <p:grpSpPr>
          <a:xfrm>
            <a:off x="3017837" y="4411662"/>
            <a:ext cx="1828800" cy="1828800"/>
            <a:chOff x="3017837" y="3954462"/>
            <a:chExt cx="1828800" cy="1828800"/>
          </a:xfrm>
        </p:grpSpPr>
        <p:sp>
          <p:nvSpPr>
            <p:cNvPr id="48" name="Rectangle 47"/>
            <p:cNvSpPr/>
            <p:nvPr/>
          </p:nvSpPr>
          <p:spPr bwMode="auto">
            <a:xfrm>
              <a:off x="3017837" y="3954462"/>
              <a:ext cx="1828800" cy="182880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dirty="0" smtClean="0"/>
                <a:t>Scale Out</a:t>
              </a:r>
              <a:endParaRPr lang="en-US" dirty="0"/>
            </a:p>
          </p:txBody>
        </p:sp>
        <p:sp>
          <p:nvSpPr>
            <p:cNvPr id="72" name="Freeform 21"/>
            <p:cNvSpPr>
              <a:spLocks noChangeAspect="1" noEditPoints="1"/>
            </p:cNvSpPr>
            <p:nvPr/>
          </p:nvSpPr>
          <p:spPr bwMode="black">
            <a:xfrm>
              <a:off x="3474298" y="4305311"/>
              <a:ext cx="915878" cy="798263"/>
            </a:xfrm>
            <a:custGeom>
              <a:avLst/>
              <a:gdLst>
                <a:gd name="T0" fmla="*/ 1220 w 1220"/>
                <a:gd name="T1" fmla="*/ 204 h 1063"/>
                <a:gd name="T2" fmla="*/ 1096 w 1220"/>
                <a:gd name="T3" fmla="*/ 79 h 1063"/>
                <a:gd name="T4" fmla="*/ 978 w 1220"/>
                <a:gd name="T5" fmla="*/ 164 h 1063"/>
                <a:gd name="T6" fmla="*/ 589 w 1220"/>
                <a:gd name="T7" fmla="*/ 115 h 1063"/>
                <a:gd name="T8" fmla="*/ 465 w 1220"/>
                <a:gd name="T9" fmla="*/ 0 h 1063"/>
                <a:gd name="T10" fmla="*/ 340 w 1220"/>
                <a:gd name="T11" fmla="*/ 124 h 1063"/>
                <a:gd name="T12" fmla="*/ 370 w 1220"/>
                <a:gd name="T13" fmla="*/ 205 h 1063"/>
                <a:gd name="T14" fmla="*/ 180 w 1220"/>
                <a:gd name="T15" fmla="*/ 453 h 1063"/>
                <a:gd name="T16" fmla="*/ 125 w 1220"/>
                <a:gd name="T17" fmla="*/ 440 h 1063"/>
                <a:gd name="T18" fmla="*/ 0 w 1220"/>
                <a:gd name="T19" fmla="*/ 564 h 1063"/>
                <a:gd name="T20" fmla="*/ 125 w 1220"/>
                <a:gd name="T21" fmla="*/ 689 h 1063"/>
                <a:gd name="T22" fmla="*/ 197 w 1220"/>
                <a:gd name="T23" fmla="*/ 666 h 1063"/>
                <a:gd name="T24" fmla="*/ 416 w 1220"/>
                <a:gd name="T25" fmla="*/ 872 h 1063"/>
                <a:gd name="T26" fmla="*/ 397 w 1220"/>
                <a:gd name="T27" fmla="*/ 938 h 1063"/>
                <a:gd name="T28" fmla="*/ 521 w 1220"/>
                <a:gd name="T29" fmla="*/ 1063 h 1063"/>
                <a:gd name="T30" fmla="*/ 646 w 1220"/>
                <a:gd name="T31" fmla="*/ 938 h 1063"/>
                <a:gd name="T32" fmla="*/ 642 w 1220"/>
                <a:gd name="T33" fmla="*/ 908 h 1063"/>
                <a:gd name="T34" fmla="*/ 948 w 1220"/>
                <a:gd name="T35" fmla="*/ 763 h 1063"/>
                <a:gd name="T36" fmla="*/ 1048 w 1220"/>
                <a:gd name="T37" fmla="*/ 814 h 1063"/>
                <a:gd name="T38" fmla="*/ 1173 w 1220"/>
                <a:gd name="T39" fmla="*/ 689 h 1063"/>
                <a:gd name="T40" fmla="*/ 1084 w 1220"/>
                <a:gd name="T41" fmla="*/ 570 h 1063"/>
                <a:gd name="T42" fmla="*/ 1108 w 1220"/>
                <a:gd name="T43" fmla="*/ 327 h 1063"/>
                <a:gd name="T44" fmla="*/ 1220 w 1220"/>
                <a:gd name="T45" fmla="*/ 204 h 1063"/>
                <a:gd name="T46" fmla="*/ 521 w 1220"/>
                <a:gd name="T47" fmla="*/ 594 h 1063"/>
                <a:gd name="T48" fmla="*/ 493 w 1220"/>
                <a:gd name="T49" fmla="*/ 245 h 1063"/>
                <a:gd name="T50" fmla="*/ 535 w 1220"/>
                <a:gd name="T51" fmla="*/ 226 h 1063"/>
                <a:gd name="T52" fmla="*/ 944 w 1220"/>
                <a:gd name="T53" fmla="*/ 621 h 1063"/>
                <a:gd name="T54" fmla="*/ 930 w 1220"/>
                <a:gd name="T55" fmla="*/ 649 h 1063"/>
                <a:gd name="T56" fmla="*/ 521 w 1220"/>
                <a:gd name="T57" fmla="*/ 594 h 1063"/>
                <a:gd name="T58" fmla="*/ 490 w 1220"/>
                <a:gd name="T59" fmla="*/ 818 h 1063"/>
                <a:gd name="T60" fmla="*/ 449 w 1220"/>
                <a:gd name="T61" fmla="*/ 837 h 1063"/>
                <a:gd name="T62" fmla="*/ 230 w 1220"/>
                <a:gd name="T63" fmla="*/ 631 h 1063"/>
                <a:gd name="T64" fmla="*/ 242 w 1220"/>
                <a:gd name="T65" fmla="*/ 605 h 1063"/>
                <a:gd name="T66" fmla="*/ 476 w 1220"/>
                <a:gd name="T67" fmla="*/ 636 h 1063"/>
                <a:gd name="T68" fmla="*/ 490 w 1220"/>
                <a:gd name="T69" fmla="*/ 818 h 1063"/>
                <a:gd name="T70" fmla="*/ 249 w 1220"/>
                <a:gd name="T71" fmla="*/ 558 h 1063"/>
                <a:gd name="T72" fmla="*/ 218 w 1220"/>
                <a:gd name="T73" fmla="*/ 482 h 1063"/>
                <a:gd name="T74" fmla="*/ 408 w 1220"/>
                <a:gd name="T75" fmla="*/ 235 h 1063"/>
                <a:gd name="T76" fmla="*/ 445 w 1220"/>
                <a:gd name="T77" fmla="*/ 247 h 1063"/>
                <a:gd name="T78" fmla="*/ 472 w 1220"/>
                <a:gd name="T79" fmla="*/ 587 h 1063"/>
                <a:gd name="T80" fmla="*/ 249 w 1220"/>
                <a:gd name="T81" fmla="*/ 558 h 1063"/>
                <a:gd name="T82" fmla="*/ 977 w 1220"/>
                <a:gd name="T83" fmla="*/ 587 h 1063"/>
                <a:gd name="T84" fmla="*/ 569 w 1220"/>
                <a:gd name="T85" fmla="*/ 192 h 1063"/>
                <a:gd name="T86" fmla="*/ 583 w 1220"/>
                <a:gd name="T87" fmla="*/ 163 h 1063"/>
                <a:gd name="T88" fmla="*/ 972 w 1220"/>
                <a:gd name="T89" fmla="*/ 212 h 1063"/>
                <a:gd name="T90" fmla="*/ 1060 w 1220"/>
                <a:gd name="T91" fmla="*/ 323 h 1063"/>
                <a:gd name="T92" fmla="*/ 1036 w 1220"/>
                <a:gd name="T93" fmla="*/ 566 h 1063"/>
                <a:gd name="T94" fmla="*/ 977 w 1220"/>
                <a:gd name="T95" fmla="*/ 587 h 1063"/>
                <a:gd name="T96" fmla="*/ 621 w 1220"/>
                <a:gd name="T97" fmla="*/ 864 h 1063"/>
                <a:gd name="T98" fmla="*/ 538 w 1220"/>
                <a:gd name="T99" fmla="*/ 815 h 1063"/>
                <a:gd name="T100" fmla="*/ 524 w 1220"/>
                <a:gd name="T101" fmla="*/ 643 h 1063"/>
                <a:gd name="T102" fmla="*/ 924 w 1220"/>
                <a:gd name="T103" fmla="*/ 696 h 1063"/>
                <a:gd name="T104" fmla="*/ 927 w 1220"/>
                <a:gd name="T105" fmla="*/ 720 h 1063"/>
                <a:gd name="T106" fmla="*/ 621 w 1220"/>
                <a:gd name="T107" fmla="*/ 864 h 10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20" h="1063">
                  <a:moveTo>
                    <a:pt x="1220" y="204"/>
                  </a:moveTo>
                  <a:cubicBezTo>
                    <a:pt x="1220" y="135"/>
                    <a:pt x="1164" y="79"/>
                    <a:pt x="1096" y="79"/>
                  </a:cubicBezTo>
                  <a:cubicBezTo>
                    <a:pt x="1041" y="79"/>
                    <a:pt x="994" y="115"/>
                    <a:pt x="978" y="164"/>
                  </a:cubicBezTo>
                  <a:cubicBezTo>
                    <a:pt x="589" y="115"/>
                    <a:pt x="589" y="115"/>
                    <a:pt x="589" y="115"/>
                  </a:cubicBezTo>
                  <a:cubicBezTo>
                    <a:pt x="584" y="51"/>
                    <a:pt x="530" y="0"/>
                    <a:pt x="465" y="0"/>
                  </a:cubicBezTo>
                  <a:cubicBezTo>
                    <a:pt x="396" y="0"/>
                    <a:pt x="340" y="55"/>
                    <a:pt x="340" y="124"/>
                  </a:cubicBezTo>
                  <a:cubicBezTo>
                    <a:pt x="340" y="155"/>
                    <a:pt x="352" y="183"/>
                    <a:pt x="370" y="205"/>
                  </a:cubicBezTo>
                  <a:cubicBezTo>
                    <a:pt x="180" y="453"/>
                    <a:pt x="180" y="453"/>
                    <a:pt x="180" y="453"/>
                  </a:cubicBezTo>
                  <a:cubicBezTo>
                    <a:pt x="163" y="445"/>
                    <a:pt x="145" y="440"/>
                    <a:pt x="125" y="440"/>
                  </a:cubicBezTo>
                  <a:cubicBezTo>
                    <a:pt x="56" y="440"/>
                    <a:pt x="0" y="496"/>
                    <a:pt x="0" y="564"/>
                  </a:cubicBezTo>
                  <a:cubicBezTo>
                    <a:pt x="0" y="633"/>
                    <a:pt x="56" y="689"/>
                    <a:pt x="125" y="689"/>
                  </a:cubicBezTo>
                  <a:cubicBezTo>
                    <a:pt x="152" y="689"/>
                    <a:pt x="177" y="680"/>
                    <a:pt x="197" y="666"/>
                  </a:cubicBezTo>
                  <a:cubicBezTo>
                    <a:pt x="416" y="872"/>
                    <a:pt x="416" y="872"/>
                    <a:pt x="416" y="872"/>
                  </a:cubicBezTo>
                  <a:cubicBezTo>
                    <a:pt x="404" y="891"/>
                    <a:pt x="397" y="914"/>
                    <a:pt x="397" y="938"/>
                  </a:cubicBezTo>
                  <a:cubicBezTo>
                    <a:pt x="397" y="1007"/>
                    <a:pt x="453" y="1063"/>
                    <a:pt x="521" y="1063"/>
                  </a:cubicBezTo>
                  <a:cubicBezTo>
                    <a:pt x="590" y="1063"/>
                    <a:pt x="646" y="1007"/>
                    <a:pt x="646" y="938"/>
                  </a:cubicBezTo>
                  <a:cubicBezTo>
                    <a:pt x="646" y="928"/>
                    <a:pt x="644" y="918"/>
                    <a:pt x="642" y="908"/>
                  </a:cubicBezTo>
                  <a:cubicBezTo>
                    <a:pt x="948" y="763"/>
                    <a:pt x="948" y="763"/>
                    <a:pt x="948" y="763"/>
                  </a:cubicBezTo>
                  <a:cubicBezTo>
                    <a:pt x="970" y="794"/>
                    <a:pt x="1007" y="814"/>
                    <a:pt x="1048" y="814"/>
                  </a:cubicBezTo>
                  <a:cubicBezTo>
                    <a:pt x="1117" y="814"/>
                    <a:pt x="1173" y="758"/>
                    <a:pt x="1173" y="689"/>
                  </a:cubicBezTo>
                  <a:cubicBezTo>
                    <a:pt x="1173" y="633"/>
                    <a:pt x="1135" y="586"/>
                    <a:pt x="1084" y="570"/>
                  </a:cubicBezTo>
                  <a:cubicBezTo>
                    <a:pt x="1108" y="327"/>
                    <a:pt x="1108" y="327"/>
                    <a:pt x="1108" y="327"/>
                  </a:cubicBezTo>
                  <a:cubicBezTo>
                    <a:pt x="1171" y="321"/>
                    <a:pt x="1220" y="268"/>
                    <a:pt x="1220" y="204"/>
                  </a:cubicBezTo>
                  <a:close/>
                  <a:moveTo>
                    <a:pt x="521" y="594"/>
                  </a:moveTo>
                  <a:cubicBezTo>
                    <a:pt x="493" y="245"/>
                    <a:pt x="493" y="245"/>
                    <a:pt x="493" y="245"/>
                  </a:cubicBezTo>
                  <a:cubicBezTo>
                    <a:pt x="509" y="241"/>
                    <a:pt x="523" y="235"/>
                    <a:pt x="535" y="226"/>
                  </a:cubicBezTo>
                  <a:cubicBezTo>
                    <a:pt x="944" y="621"/>
                    <a:pt x="944" y="621"/>
                    <a:pt x="944" y="621"/>
                  </a:cubicBezTo>
                  <a:cubicBezTo>
                    <a:pt x="938" y="630"/>
                    <a:pt x="934" y="639"/>
                    <a:pt x="930" y="649"/>
                  </a:cubicBezTo>
                  <a:lnTo>
                    <a:pt x="521" y="594"/>
                  </a:lnTo>
                  <a:close/>
                  <a:moveTo>
                    <a:pt x="490" y="818"/>
                  </a:moveTo>
                  <a:cubicBezTo>
                    <a:pt x="475" y="822"/>
                    <a:pt x="461" y="828"/>
                    <a:pt x="449" y="837"/>
                  </a:cubicBezTo>
                  <a:cubicBezTo>
                    <a:pt x="230" y="631"/>
                    <a:pt x="230" y="631"/>
                    <a:pt x="230" y="631"/>
                  </a:cubicBezTo>
                  <a:cubicBezTo>
                    <a:pt x="235" y="623"/>
                    <a:pt x="239" y="614"/>
                    <a:pt x="242" y="605"/>
                  </a:cubicBezTo>
                  <a:cubicBezTo>
                    <a:pt x="476" y="636"/>
                    <a:pt x="476" y="636"/>
                    <a:pt x="476" y="636"/>
                  </a:cubicBezTo>
                  <a:lnTo>
                    <a:pt x="490" y="818"/>
                  </a:lnTo>
                  <a:close/>
                  <a:moveTo>
                    <a:pt x="249" y="558"/>
                  </a:moveTo>
                  <a:cubicBezTo>
                    <a:pt x="247" y="529"/>
                    <a:pt x="236" y="502"/>
                    <a:pt x="218" y="482"/>
                  </a:cubicBezTo>
                  <a:cubicBezTo>
                    <a:pt x="408" y="235"/>
                    <a:pt x="408" y="235"/>
                    <a:pt x="408" y="235"/>
                  </a:cubicBezTo>
                  <a:cubicBezTo>
                    <a:pt x="420" y="241"/>
                    <a:pt x="432" y="245"/>
                    <a:pt x="445" y="247"/>
                  </a:cubicBezTo>
                  <a:cubicBezTo>
                    <a:pt x="472" y="587"/>
                    <a:pt x="472" y="587"/>
                    <a:pt x="472" y="587"/>
                  </a:cubicBezTo>
                  <a:lnTo>
                    <a:pt x="249" y="558"/>
                  </a:lnTo>
                  <a:close/>
                  <a:moveTo>
                    <a:pt x="977" y="587"/>
                  </a:moveTo>
                  <a:cubicBezTo>
                    <a:pt x="569" y="192"/>
                    <a:pt x="569" y="192"/>
                    <a:pt x="569" y="192"/>
                  </a:cubicBezTo>
                  <a:cubicBezTo>
                    <a:pt x="575" y="183"/>
                    <a:pt x="579" y="173"/>
                    <a:pt x="583" y="163"/>
                  </a:cubicBezTo>
                  <a:cubicBezTo>
                    <a:pt x="972" y="212"/>
                    <a:pt x="972" y="212"/>
                    <a:pt x="972" y="212"/>
                  </a:cubicBezTo>
                  <a:cubicBezTo>
                    <a:pt x="975" y="265"/>
                    <a:pt x="1011" y="308"/>
                    <a:pt x="1060" y="323"/>
                  </a:cubicBezTo>
                  <a:cubicBezTo>
                    <a:pt x="1036" y="566"/>
                    <a:pt x="1036" y="566"/>
                    <a:pt x="1036" y="566"/>
                  </a:cubicBezTo>
                  <a:cubicBezTo>
                    <a:pt x="1015" y="568"/>
                    <a:pt x="994" y="575"/>
                    <a:pt x="977" y="587"/>
                  </a:cubicBezTo>
                  <a:close/>
                  <a:moveTo>
                    <a:pt x="621" y="864"/>
                  </a:moveTo>
                  <a:cubicBezTo>
                    <a:pt x="602" y="838"/>
                    <a:pt x="572" y="819"/>
                    <a:pt x="538" y="815"/>
                  </a:cubicBezTo>
                  <a:cubicBezTo>
                    <a:pt x="524" y="643"/>
                    <a:pt x="524" y="643"/>
                    <a:pt x="524" y="643"/>
                  </a:cubicBezTo>
                  <a:cubicBezTo>
                    <a:pt x="924" y="696"/>
                    <a:pt x="924" y="696"/>
                    <a:pt x="924" y="696"/>
                  </a:cubicBezTo>
                  <a:cubicBezTo>
                    <a:pt x="924" y="704"/>
                    <a:pt x="925" y="712"/>
                    <a:pt x="927" y="720"/>
                  </a:cubicBezTo>
                  <a:lnTo>
                    <a:pt x="621" y="864"/>
                  </a:ln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4911" tIns="75929" rIns="94911" bIns="75929" numCol="1" spcCol="0" rtlCol="0" fromWordArt="0" anchor="t" anchorCtr="0" forceAA="0" compatLnSpc="1">
              <a:prstTxWarp prst="textNoShape">
                <a:avLst/>
              </a:prstTxWarp>
              <a:noAutofit/>
            </a:bodyPr>
            <a:lstStyle/>
            <a:p>
              <a:pPr algn="ctr" defTabSz="483924" fontAlgn="base">
                <a:lnSpc>
                  <a:spcPct val="90000"/>
                </a:lnSpc>
                <a:spcBef>
                  <a:spcPct val="0"/>
                </a:spcBef>
                <a:spcAft>
                  <a:spcPct val="0"/>
                </a:spcAft>
              </a:pPr>
              <a:endParaRPr lang="en-US" sz="1246" dirty="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7128013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5.xml.rels><?xml version="1.0" encoding="UTF-8" standalone="yes"?>
<Relationships xmlns="http://schemas.openxmlformats.org/package/2006/relationships"><Relationship Id="rId1" Type="http://schemas.openxmlformats.org/officeDocument/2006/relationships/image" Target="../media/image4.jpeg"/></Relationships>
</file>

<file path=ppt/theme/theme1.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989475B9-DB6C-4EAF-8622-952BB3581377}" vid="{3DC98DF2-15D7-439F-8B72-0561DF431F48}"/>
    </a:ext>
  </a:extLst>
</a:theme>
</file>

<file path=ppt/theme/theme2.xml><?xml version="1.0" encoding="utf-8"?>
<a:theme xmlns:a="http://schemas.openxmlformats.org/drawingml/2006/main" name="5-30629_Build_Template_DARK BLU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989475B9-DB6C-4EAF-8622-952BB3581377}" vid="{74387833-FC5C-4245-A3BF-5305B54D3E19}"/>
    </a:ext>
  </a:extLst>
</a:theme>
</file>

<file path=ppt/theme/theme3.xml><?xml version="1.0" encoding="utf-8"?>
<a:theme xmlns:a="http://schemas.openxmlformats.org/drawingml/2006/main" name="1_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_v02.potx" id="{AE6B0D47-3488-4D7E-AEFE-4DBC34C239F2}" vid="{FE055DFB-2179-4F25-980C-29B98161779E}"/>
    </a:ext>
  </a:extLst>
</a:theme>
</file>

<file path=ppt/theme/theme4.xml><?xml version="1.0" encoding="utf-8"?>
<a:theme xmlns:a="http://schemas.openxmlformats.org/drawingml/2006/main" name="1_5-30629_Build_Template_DARK BLU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_v02.potx" id="{AE6B0D47-3488-4D7E-AEFE-4DBC34C239F2}" vid="{12DBCE19-2481-4EE3-B293-DD92042CB300}"/>
    </a:ext>
  </a:extLst>
</a:theme>
</file>

<file path=ppt/theme/theme5.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46EBBE4F454C2C47A5E89CD935B1FC7800E83BCD34BAE21044A0567CF64FDFDE54" ma:contentTypeVersion="5" ma:contentTypeDescription="Create a new document." ma:contentTypeScope="" ma:versionID="9f49739d1da212619d044bf1bfa27251">
  <xsd:schema xmlns:xsd="http://www.w3.org/2001/XMLSchema" xmlns:xs="http://www.w3.org/2001/XMLSchema" xmlns:p="http://schemas.microsoft.com/office/2006/metadata/properties" xmlns:ns1="http://schemas.microsoft.com/sharepoint/v3" xmlns:ns2="12a172fe-0250-434a-85cf-03b10810c5e5" xmlns:ns3="230e9df3-be65-4c73-a93b-d1236ebd677e" targetNamespace="http://schemas.microsoft.com/office/2006/metadata/properties" ma:root="true" ma:fieldsID="d1ec06fbcf9feb71c233288b468d8e39" ns1:_="" ns2:_="" ns3:_="">
    <xsd:import namespace="http://schemas.microsoft.com/sharepoint/v3"/>
    <xsd:import namespace="12a172fe-0250-434a-85cf-03b10810c5e5"/>
    <xsd:import namespace="230e9df3-be65-4c73-a93b-d1236ebd677e"/>
    <xsd:element name="properties">
      <xsd:complexType>
        <xsd:sequence>
          <xsd:element name="documentManagement">
            <xsd:complexType>
              <xsd:all>
                <xsd:element ref="ns2:k62f7d35b80b40fb8c27985e50b34fcd" minOccurs="0"/>
                <xsd:element ref="ns3:TaxCatchAll" minOccurs="0"/>
                <xsd:element ref="ns3:TaxCatchAllLabel" minOccurs="0"/>
                <xsd:element ref="ns2:pfbfa50075a04958bd8757dc155d3e08" minOccurs="0"/>
                <xsd:element ref="ns2:h9a868b2ee15488883f623ae5237ecae"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o72fbe6ee5ae4131af0832c08ec51202" minOccurs="0"/>
                <xsd:element ref="ns2:eb9cf3a3af7b473faa5c9c98148a90a4" minOccurs="0"/>
                <xsd:element ref="ns2:Session_x0020_Code" minOccurs="0"/>
                <xsd:element ref="ns2:MS_x0020_Content_x0020_Owner" minOccurs="0"/>
                <xsd:element ref="ns2:le8386062bd54e24a95c83b32ccbdb34" minOccurs="0"/>
                <xsd:element ref="ns2:j4d4d959795b4220a289a041ed046605" minOccurs="0"/>
                <xsd:element ref="ns3:TaxKeywordTaxHTField" minOccurs="0"/>
                <xsd:element ref="ns1:AverageRating" minOccurs="0"/>
                <xsd:element ref="ns1:RatingCount" minOccurs="0"/>
                <xsd:element ref="ns1:LikesCount" minOccurs="0"/>
                <xsd:element ref="ns2:SharedWithUsers" minOccurs="0"/>
                <xsd:element ref="ns2: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3" nillable="true" ma:displayName="Rating (0-5)" ma:decimals="2" ma:description="Average value of all the ratings that have been submitted" ma:internalName="AverageRating" ma:readOnly="true">
      <xsd:simpleType>
        <xsd:restriction base="dms:Number"/>
      </xsd:simpleType>
    </xsd:element>
    <xsd:element name="RatingCount" ma:index="34" nillable="true" ma:displayName="Number of Ratings" ma:decimals="0" ma:description="Number of ratings submitted" ma:internalName="RatingCount" ma:readOnly="true">
      <xsd:simpleType>
        <xsd:restriction base="dms:Number"/>
      </xsd:simpleType>
    </xsd:element>
    <xsd:element name="LikesCount" ma:index="35" nillable="true" ma:displayName="Number of Likes" ma:internalName="LikesCount">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2a172fe-0250-434a-85cf-03b10810c5e5" elementFormDefault="qualified">
    <xsd:import namespace="http://schemas.microsoft.com/office/2006/documentManagement/types"/>
    <xsd:import namespace="http://schemas.microsoft.com/office/infopath/2007/PartnerControls"/>
    <xsd:element name="k62f7d35b80b40fb8c27985e50b34fcd" ma:index="8" nillable="true" ma:taxonomy="true" ma:internalName="k62f7d35b80b40fb8c27985e50b34fcd" ma:taxonomyFieldName="Event_x0020_Name" ma:displayName="Event Name" ma:default="" ma:fieldId="{462f7d35-b80b-40fb-8c27-985e50b34fcd}"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pfbfa50075a04958bd8757dc155d3e08" ma:index="12" nillable="true" ma:taxonomy="true" ma:internalName="pfbfa50075a04958bd8757dc155d3e08" ma:taxonomyFieldName="Event_x0020_Location" ma:displayName="Event Location" ma:default="" ma:fieldId="{9fbfa500-75a0-4958-bd87-57dc155d3e08}"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h9a868b2ee15488883f623ae5237ecae" ma:index="14" nillable="true" ma:taxonomy="true" ma:internalName="h9a868b2ee15488883f623ae5237ecae" ma:taxonomyFieldName="Event_x0020_Venue" ma:displayName="Event Venue" ma:default="" ma:fieldId="{19a868b2-ee15-4888-83f6-23ae5237ecae}"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o72fbe6ee5ae4131af0832c08ec51202" ma:index="21" nillable="true" ma:taxonomy="true" ma:internalName="o72fbe6ee5ae4131af0832c08ec51202" ma:taxonomyFieldName="Product" ma:displayName="Product" ma:default="" ma:fieldId="{872fbe6e-e5ae-4131-af08-32c08ec51202}"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b9cf3a3af7b473faa5c9c98148a90a4" ma:index="23" nillable="true" ma:taxonomy="true" ma:internalName="eb9cf3a3af7b473faa5c9c98148a90a4" ma:taxonomyFieldName="Campaign" ma:displayName="Campaign" ma:default="" ma:fieldId="{eb9cf3a3-af7b-473f-aa5c-9c98148a90a4}"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le8386062bd54e24a95c83b32ccbdb34" ma:index="27" nillable="true" ma:taxonomy="true" ma:internalName="le8386062bd54e24a95c83b32ccbdb34" ma:taxonomyFieldName="Track" ma:displayName="Track" ma:default="" ma:fieldId="{5e838606-2bd5-4e24-a95c-83b32ccbdb34}" ma:sspId="e385fb40-52d4-4fae-9c5b-3e8ff8a5878e" ma:termSetId="043e2b11-12ce-49cc-a347-2f73f2b7fe4b" ma:anchorId="00000000-0000-0000-0000-000000000000" ma:open="false" ma:isKeyword="false">
      <xsd:complexType>
        <xsd:sequence>
          <xsd:element ref="pc:Terms" minOccurs="0" maxOccurs="1"/>
        </xsd:sequence>
      </xsd:complexType>
    </xsd:element>
    <xsd:element name="j4d4d959795b4220a289a041ed046605" ma:index="29" nillable="true" ma:taxonomy="true" ma:internalName="j4d4d959795b4220a289a041ed046605" ma:taxonomyFieldName="Audience1" ma:displayName="Audience" ma:default="" ma:fieldId="{34d4d959-795b-4220-a289-a041ed046605}"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38" nillable="true" ma:displayName="Sharing Hint Hash"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hidden="true" ma:list="{5b797c71-5459-41dc-9095-63a63c56aa91}" ma:internalName="TaxCatchAll" ma:showField="CatchAllData" ma:web="12a172fe-0250-434a-85cf-03b10810c5e5">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5b797c71-5459-41dc-9095-63a63c56aa91}" ma:internalName="TaxCatchAllLabel" ma:readOnly="true" ma:showField="CatchAllDataLabel" ma:web="12a172fe-0250-434a-85cf-03b10810c5e5">
      <xsd:complexType>
        <xsd:complexContent>
          <xsd:extension base="dms:MultiChoiceLookup">
            <xsd:sequence>
              <xsd:element name="Value" type="dms:Lookup" maxOccurs="unbounded" minOccurs="0" nillable="true"/>
            </xsd:sequence>
          </xsd:extension>
        </xsd:complexContent>
      </xsd:complexType>
    </xsd:element>
    <xsd:element name="TaxKeywordTaxHTField" ma:index="3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6"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h9a868b2ee15488883f623ae5237ecae xmlns="12a172fe-0250-434a-85cf-03b10810c5e5">
      <Terms xmlns="http://schemas.microsoft.com/office/infopath/2007/PartnerControls">
        <TermInfo xmlns="http://schemas.microsoft.com/office/infopath/2007/PartnerControls">
          <TermName xmlns="http://schemas.microsoft.com/office/infopath/2007/PartnerControls">Moscone Center</TermName>
          <TermId xmlns="http://schemas.microsoft.com/office/infopath/2007/PartnerControls">d4f36a2e-dd0d-4424-990f-7c93b4e9f063</TermId>
        </TermInfo>
      </Terms>
    </h9a868b2ee15488883f623ae5237ecae>
    <k62f7d35b80b40fb8c27985e50b34fcd xmlns="12a172fe-0250-434a-85cf-03b10810c5e5">
      <Terms xmlns="http://schemas.microsoft.com/office/infopath/2007/PartnerControls">
        <TermInfo xmlns="http://schemas.microsoft.com/office/infopath/2007/PartnerControls">
          <TermName xmlns="http://schemas.microsoft.com/office/infopath/2007/PartnerControls">BUILD</TermName>
          <TermId xmlns="http://schemas.microsoft.com/office/infopath/2007/PartnerControls">58542b36-5bf5-46a6-a53f-a41fb7a73785</TermId>
        </TermInfo>
      </Terms>
    </k62f7d35b80b40fb8c27985e50b34fcd>
    <LikesCount xmlns="http://schemas.microsoft.com/sharepoint/v3" xsi:nil="true"/>
    <pfbfa50075a04958bd8757dc155d3e08 xmlns="12a172fe-0250-434a-85cf-03b10810c5e5">
      <Terms xmlns="http://schemas.microsoft.com/office/infopath/2007/PartnerControls">
        <TermInfo xmlns="http://schemas.microsoft.com/office/infopath/2007/PartnerControls">
          <TermName xmlns="http://schemas.microsoft.com/office/infopath/2007/PartnerControls">San Francisco</TermName>
          <TermId xmlns="http://schemas.microsoft.com/office/infopath/2007/PartnerControls">84dfcb53-432b-499d-8965-93d483d36b4a</TermId>
        </TermInfo>
      </Terms>
    </pfbfa50075a04958bd8757dc155d3e08>
    <Presentation_x0020_Date xmlns="12a172fe-0250-434a-85cf-03b10810c5e5">2015-04-30T00:00:00-07:00</Presentation_x0020_Date>
    <o72fbe6ee5ae4131af0832c08ec51202 xmlns="12a172fe-0250-434a-85cf-03b10810c5e5">
      <Terms xmlns="http://schemas.microsoft.com/office/infopath/2007/PartnerControls"/>
    </o72fbe6ee5ae4131af0832c08ec51202>
    <Event_x0020_Start_x0020_Date xmlns="12a172fe-0250-434a-85cf-03b10810c5e5">2015-04-29T07:00:00+00:00</Event_x0020_Start_x0020_Date>
    <MS_x0020_Content_x0020_Owner xmlns="12a172fe-0250-434a-85cf-03b10810c5e5">
      <UserInfo>
        <DisplayName/>
        <AccountId xsi:nil="true"/>
        <AccountType/>
      </UserInfo>
    </MS_x0020_Content_x0020_Owner>
    <MS_x0020_Speaker xmlns="12a172fe-0250-434a-85cf-03b10810c5e5">
      <UserInfo>
        <DisplayName/>
        <AccountId xsi:nil="true"/>
        <AccountType/>
      </UserInfo>
    </MS_x0020_Speaker>
    <External_x0020_Speaker xmlns="12a172fe-0250-434a-85cf-03b10810c5e5"> Mathew John; Taylor Brown</External_x0020_Speaker>
    <Session_x0020_Code xmlns="12a172fe-0250-434a-85cf-03b10810c5e5"> 2-704</Session_x0020_Code>
    <le8386062bd54e24a95c83b32ccbdb34 xmlns="12a172fe-0250-434a-85cf-03b10810c5e5">
      <Terms xmlns="http://schemas.microsoft.com/office/infopath/2007/PartnerControls"/>
    </le8386062bd54e24a95c83b32ccbdb34>
    <j4d4d959795b4220a289a041ed046605 xmlns="12a172fe-0250-434a-85cf-03b10810c5e5">
      <Terms xmlns="http://schemas.microsoft.com/office/infopath/2007/PartnerControls"/>
    </j4d4d959795b4220a289a041ed046605>
    <Event_x0020_End_x0020_Date xmlns="12a172fe-0250-434a-85cf-03b10810c5e5">2015-05-01T07:00:00+00:00</Event_x0020_End_x0020_Date>
    <TaxKeywordTaxHTField xmlns="230e9df3-be65-4c73-a93b-d1236ebd677e">
      <Terms xmlns="http://schemas.microsoft.com/office/infopath/2007/PartnerControls">
        <TermInfo xmlns="http://schemas.microsoft.com/office/infopath/2007/PartnerControls">
          <TermName xmlns="http://schemas.microsoft.com/office/infopath/2007/PartnerControls">Build 2015</TermName>
          <TermId xmlns="http://schemas.microsoft.com/office/infopath/2007/PartnerControls">54419920-0a06-43b0-b2df-79127b266d93</TermId>
        </TermInfo>
      </Terms>
    </TaxKeywordTaxHTField>
    <TaxCatchAll xmlns="230e9df3-be65-4c73-a93b-d1236ebd677e">
      <Value>173</Value>
      <Value>172</Value>
      <Value>171</Value>
      <Value>170</Value>
    </TaxCatchAll>
    <eb9cf3a3af7b473faa5c9c98148a90a4 xmlns="12a172fe-0250-434a-85cf-03b10810c5e5">
      <Terms xmlns="http://schemas.microsoft.com/office/infopath/2007/PartnerControls"/>
    </eb9cf3a3af7b473faa5c9c98148a90a4>
    <SharingHintHash xmlns="12a172fe-0250-434a-85cf-03b10810c5e5">-103767253</SharingHintHash>
    <SharedWithUsers xmlns="12a172fe-0250-434a-85cf-03b10810c5e5">
      <UserInfo>
        <DisplayName/>
        <AccountId xsi:nil="true"/>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9E0065C-627B-42FD-A7AD-D2ABAFAC7E7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2a172fe-0250-434a-85cf-03b10810c5e5"/>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purl.org/dc/terms/"/>
    <ds:schemaRef ds:uri="http://www.w3.org/XML/1998/namespace"/>
    <ds:schemaRef ds:uri="http://schemas.openxmlformats.org/package/2006/metadata/core-properties"/>
    <ds:schemaRef ds:uri="http://schemas.microsoft.com/office/2006/documentManagement/types"/>
    <ds:schemaRef ds:uri="http://schemas.microsoft.com/office/infopath/2007/PartnerControls"/>
    <ds:schemaRef ds:uri="http://schemas.microsoft.com/office/2006/metadata/properties"/>
    <ds:schemaRef ds:uri="http://purl.org/dc/dcmitype/"/>
    <ds:schemaRef ds:uri="http://purl.org/dc/elements/1.1/"/>
    <ds:schemaRef ds:uri="12a172fe-0250-434a-85cf-03b10810c5e5"/>
    <ds:schemaRef ds:uri="230e9df3-be65-4c73-a93b-d1236ebd677e"/>
    <ds:schemaRef ds:uri="http://schemas.microsoft.com/sharepoint/v3"/>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Build_2015_Template</Template>
  <TotalTime>19200</TotalTime>
  <Words>787</Words>
  <Application>Microsoft Office PowerPoint</Application>
  <PresentationFormat>Custom</PresentationFormat>
  <Paragraphs>199</Paragraphs>
  <Slides>20</Slides>
  <Notes>8</Notes>
  <HiddenSlides>0</HiddenSlides>
  <MMClips>0</MMClips>
  <ScaleCrop>false</ScaleCrop>
  <HeadingPairs>
    <vt:vector size="6" baseType="variant">
      <vt:variant>
        <vt:lpstr>Fonts Used</vt:lpstr>
      </vt:variant>
      <vt:variant>
        <vt:i4>11</vt:i4>
      </vt:variant>
      <vt:variant>
        <vt:lpstr>Theme</vt:lpstr>
      </vt:variant>
      <vt:variant>
        <vt:i4>5</vt:i4>
      </vt:variant>
      <vt:variant>
        <vt:lpstr>Slide Titles</vt:lpstr>
      </vt:variant>
      <vt:variant>
        <vt:i4>20</vt:i4>
      </vt:variant>
    </vt:vector>
  </HeadingPairs>
  <TitlesOfParts>
    <vt:vector size="36" baseType="lpstr">
      <vt:lpstr>MS PGothic</vt:lpstr>
      <vt:lpstr>MS PGothic</vt:lpstr>
      <vt:lpstr>Arial</vt:lpstr>
      <vt:lpstr>Avenir LT Pro 45 Book</vt:lpstr>
      <vt:lpstr>Cambria Math</vt:lpstr>
      <vt:lpstr>Century Gothic</vt:lpstr>
      <vt:lpstr>Consolas</vt:lpstr>
      <vt:lpstr>Segoe</vt:lpstr>
      <vt:lpstr>Segoe UI</vt:lpstr>
      <vt:lpstr>Segoe UI Light</vt:lpstr>
      <vt:lpstr>Wingdings 3</vt:lpstr>
      <vt:lpstr>5-30629_Build_Template_WHITE</vt:lpstr>
      <vt:lpstr>5-30629_Build_Template_DARK BLUE</vt:lpstr>
      <vt:lpstr>1_5-30629_Build_Template_WHITE</vt:lpstr>
      <vt:lpstr>1_5-30629_Build_Template_DARK BLUE</vt:lpstr>
      <vt:lpstr>Ion</vt:lpstr>
      <vt:lpstr>PowerPoint Presentation</vt:lpstr>
      <vt:lpstr>Windows Server Containers:       What, Why, and How</vt:lpstr>
      <vt:lpstr>Here we go….</vt:lpstr>
      <vt:lpstr>Datacenter inflection points</vt:lpstr>
      <vt:lpstr>Why are people doing this?</vt:lpstr>
      <vt:lpstr>Container Ecosystem</vt:lpstr>
      <vt:lpstr>Demo</vt:lpstr>
      <vt:lpstr>Containers Offer</vt:lpstr>
      <vt:lpstr>Making Them Ideal For</vt:lpstr>
      <vt:lpstr>Digression: Docker Host platform evolution</vt:lpstr>
      <vt:lpstr>Container Operating System Environments</vt:lpstr>
      <vt:lpstr>Microsoft’s Container Run-Times</vt:lpstr>
      <vt:lpstr>Modern App Development, Flexible Isolation</vt:lpstr>
      <vt:lpstr>Deploying Containers</vt:lpstr>
      <vt:lpstr>Deploying Containers</vt:lpstr>
      <vt:lpstr>PowerPoint Presentation</vt:lpstr>
      <vt:lpstr>PowerPoint Presentation</vt:lpstr>
      <vt:lpstr>In conclusion</vt:lpstr>
      <vt:lpstr>What’s Next?</vt:lpstr>
      <vt:lpstr>PowerPoint Presentation</vt:lpstr>
    </vt:vector>
  </TitlesOfParts>
  <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Server Containers: What, Why, and How</dc:title>
  <dc:subject>Build 2015</dc:subject>
  <dc:creator>Seth Brickman</dc:creator>
  <cp:keywords>Build 2015</cp:keywords>
  <dc:description>Template: Mitchell Derrey, Silver Fox Productions
Formatting: 
Audience Type:</dc:description>
  <cp:lastModifiedBy>Ralph Squillace</cp:lastModifiedBy>
  <cp:revision>205</cp:revision>
  <dcterms:created xsi:type="dcterms:W3CDTF">2015-03-02T15:58:31Z</dcterms:created>
  <dcterms:modified xsi:type="dcterms:W3CDTF">2015-05-12T05:03:48Z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0x01010046EBBE4F454C2C47A5E89CD935B1FC7800E83BCD34BAE21044A0567CF64FDFDE54</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173;#Moscone Center|d4f36a2e-dd0d-4424-990f-7c93b4e9f063</vt:lpwstr>
  </property>
  <property fmtid="{D5CDD505-2E9C-101B-9397-08002B2CF9AE}" pid="7" name="Track">
    <vt:lpwstr/>
  </property>
  <property fmtid="{D5CDD505-2E9C-101B-9397-08002B2CF9AE}" pid="8" name="Event Location">
    <vt:lpwstr>172;#San Francisco|84dfcb53-432b-499d-8965-93d483d36b4a</vt:lpwstr>
  </property>
  <property fmtid="{D5CDD505-2E9C-101B-9397-08002B2CF9AE}" pid="9" name="Campaign">
    <vt:lpwstr/>
  </property>
  <property fmtid="{D5CDD505-2E9C-101B-9397-08002B2CF9AE}" pid="10" name="IsMyDocuments">
    <vt:bool>true</vt:bool>
  </property>
  <property fmtid="{D5CDD505-2E9C-101B-9397-08002B2CF9AE}" pid="11" name="Audience1">
    <vt:lpwstr/>
  </property>
  <property fmtid="{D5CDD505-2E9C-101B-9397-08002B2CF9AE}" pid="12" name="TaxKeyword">
    <vt:lpwstr>170;#Build 2015|54419920-0a06-43b0-b2df-79127b266d93</vt:lpwstr>
  </property>
  <property fmtid="{D5CDD505-2E9C-101B-9397-08002B2CF9AE}" pid="13" name="Event Name">
    <vt:lpwstr>171;#BUILD|58542b36-5bf5-46a6-a53f-a41fb7a73785</vt:lpwstr>
  </property>
</Properties>
</file>