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96" r:id="rId16"/>
    <p:sldId id="276" r:id="rId17"/>
    <p:sldId id="277" r:id="rId18"/>
  </p:sldIdLst>
  <p:sldSz cx="12192000" cy="6858000"/>
  <p:notesSz cx="6858000" cy="9144000"/>
  <p:custDataLst>
    <p:tags r:id="rId20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gmur" initials="y" lastIdx="1" clrIdx="0">
    <p:extLst>
      <p:ext uri="{19B8F6BF-5375-455C-9EA6-DF929625EA0E}">
        <p15:presenceInfo xmlns:p15="http://schemas.microsoft.com/office/powerpoint/2012/main" userId="yagm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82226" autoAdjust="0"/>
  </p:normalViewPr>
  <p:slideViewPr>
    <p:cSldViewPr snapToGrid="0">
      <p:cViewPr varScale="1">
        <p:scale>
          <a:sx n="57" d="100"/>
          <a:sy n="57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34549-DBDB-4E37-8173-BBABB9387927}" type="doc">
      <dgm:prSet loTypeId="urn:microsoft.com/office/officeart/2005/8/layout/cycle8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B38F59C7-13B3-445C-89B7-8C7B77B788C3}">
      <dgm:prSet phldrT="[Metin]"/>
      <dgm:spPr/>
      <dgm:t>
        <a:bodyPr/>
        <a:lstStyle/>
        <a:p>
          <a:r>
            <a:rPr lang="tr-TR" altLang="tr-TR" dirty="0" smtClean="0">
              <a:latin typeface="myriad_prolight"/>
            </a:rPr>
            <a:t>1) Yatırım veya Portföy Yönetimi, </a:t>
          </a:r>
          <a:endParaRPr lang="tr-TR" dirty="0">
            <a:latin typeface="myriad_prolight"/>
          </a:endParaRPr>
        </a:p>
      </dgm:t>
    </dgm:pt>
    <dgm:pt modelId="{F92A2C9E-2A58-4CE2-A128-8E687EFADCE6}" type="parTrans" cxnId="{0E333801-62AF-49AD-B6F7-C1F42D6E3AC4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C86A45CD-77D1-40A7-899F-FB8B0B963D6C}" type="sibTrans" cxnId="{0E333801-62AF-49AD-B6F7-C1F42D6E3AC4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5B40934E-BE36-44A5-A88F-638BF516C234}">
      <dgm:prSet/>
      <dgm:spPr/>
      <dgm:t>
        <a:bodyPr/>
        <a:lstStyle/>
        <a:p>
          <a:r>
            <a:rPr lang="tr-TR" altLang="tr-TR" dirty="0" smtClean="0">
              <a:latin typeface="myriad_prolight"/>
            </a:rPr>
            <a:t>2) Bireysel Finans, </a:t>
          </a:r>
        </a:p>
      </dgm:t>
    </dgm:pt>
    <dgm:pt modelId="{55AAA75C-7BDB-42FC-911A-7D3D9BE48393}" type="parTrans" cxnId="{BBB07BD1-0980-4047-9754-410DAB7C593A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BB4A521A-450D-4E42-9AFB-D25D28FCD3D1}" type="sibTrans" cxnId="{BBB07BD1-0980-4047-9754-410DAB7C593A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4647C2BE-A26B-485F-BDA8-CFAC1AE3C459}">
      <dgm:prSet/>
      <dgm:spPr/>
      <dgm:t>
        <a:bodyPr/>
        <a:lstStyle/>
        <a:p>
          <a:r>
            <a:rPr lang="tr-TR" altLang="tr-TR" dirty="0" smtClean="0">
              <a:latin typeface="myriad_prolight"/>
            </a:rPr>
            <a:t>3) Makro Finans,</a:t>
          </a:r>
        </a:p>
      </dgm:t>
    </dgm:pt>
    <dgm:pt modelId="{CFF03D9F-870A-4CC0-A1BE-5541751B1D3B}" type="parTrans" cxnId="{423366D4-0A0B-414D-BF1A-C5E9A617EEE5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BD20AB99-1563-4FEB-AEA0-43351C53E687}" type="sibTrans" cxnId="{423366D4-0A0B-414D-BF1A-C5E9A617EEE5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5EDC578D-F8D7-403D-B2A4-B6CBEBDF0898}">
      <dgm:prSet/>
      <dgm:spPr/>
      <dgm:t>
        <a:bodyPr/>
        <a:lstStyle/>
        <a:p>
          <a:r>
            <a:rPr lang="tr-TR" altLang="tr-TR" dirty="0" smtClean="0">
              <a:latin typeface="myriad_prolight"/>
            </a:rPr>
            <a:t>4) Finansal Risk Yönetimi,</a:t>
          </a:r>
        </a:p>
      </dgm:t>
    </dgm:pt>
    <dgm:pt modelId="{6C6D7892-7B4E-4696-A36F-1831435B1E16}" type="parTrans" cxnId="{D93089D6-5158-4083-B97B-8AE3D7D87686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19A48B3A-5CE4-4E20-99B6-1993164CF165}" type="sibTrans" cxnId="{D93089D6-5158-4083-B97B-8AE3D7D87686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BE3CB2F8-8B31-4390-B54E-024032229623}">
      <dgm:prSet/>
      <dgm:spPr/>
      <dgm:t>
        <a:bodyPr/>
        <a:lstStyle/>
        <a:p>
          <a:r>
            <a:rPr lang="tr-TR" altLang="tr-TR" dirty="0" smtClean="0">
              <a:latin typeface="myriad_prolight"/>
            </a:rPr>
            <a:t>5) İşletme Finansmanı veya Finansal Yönetim </a:t>
          </a:r>
        </a:p>
      </dgm:t>
    </dgm:pt>
    <dgm:pt modelId="{2E0D504A-54C1-4013-A027-B574D1B301B8}" type="parTrans" cxnId="{AF3518FF-7B1F-4789-B4F2-A0B7C676E809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8F47714C-81A0-4C3F-A5A5-98503F54240C}" type="sibTrans" cxnId="{AF3518FF-7B1F-4789-B4F2-A0B7C676E809}">
      <dgm:prSet/>
      <dgm:spPr/>
      <dgm:t>
        <a:bodyPr/>
        <a:lstStyle/>
        <a:p>
          <a:endParaRPr lang="tr-TR">
            <a:latin typeface="myriad_prolight"/>
          </a:endParaRPr>
        </a:p>
      </dgm:t>
    </dgm:pt>
    <dgm:pt modelId="{A9560FBC-4851-41DB-8383-09F3EAEA6085}" type="pres">
      <dgm:prSet presAssocID="{5B634549-DBDB-4E37-8173-BBABB938792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E04656EA-EBF5-4100-9827-AEDA884AE18F}" type="pres">
      <dgm:prSet presAssocID="{5B634549-DBDB-4E37-8173-BBABB9387927}" presName="wedge1" presStyleLbl="node1" presStyleIdx="0" presStyleCnt="5"/>
      <dgm:spPr/>
      <dgm:t>
        <a:bodyPr/>
        <a:lstStyle/>
        <a:p>
          <a:endParaRPr lang="tr-TR"/>
        </a:p>
      </dgm:t>
    </dgm:pt>
    <dgm:pt modelId="{740DE981-1449-4623-9A0C-B3B7209C83AA}" type="pres">
      <dgm:prSet presAssocID="{5B634549-DBDB-4E37-8173-BBABB9387927}" presName="dummy1a" presStyleCnt="0"/>
      <dgm:spPr/>
    </dgm:pt>
    <dgm:pt modelId="{FC810966-896F-46BC-BE1F-299D8BD2E524}" type="pres">
      <dgm:prSet presAssocID="{5B634549-DBDB-4E37-8173-BBABB9387927}" presName="dummy1b" presStyleCnt="0"/>
      <dgm:spPr/>
    </dgm:pt>
    <dgm:pt modelId="{B2848354-14A5-463E-A7A1-96D490546587}" type="pres">
      <dgm:prSet presAssocID="{5B634549-DBDB-4E37-8173-BBABB938792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C02A2E1-65D2-42F4-B26C-54E2DAAAB216}" type="pres">
      <dgm:prSet presAssocID="{5B634549-DBDB-4E37-8173-BBABB9387927}" presName="wedge2" presStyleLbl="node1" presStyleIdx="1" presStyleCnt="5"/>
      <dgm:spPr/>
      <dgm:t>
        <a:bodyPr/>
        <a:lstStyle/>
        <a:p>
          <a:endParaRPr lang="tr-TR"/>
        </a:p>
      </dgm:t>
    </dgm:pt>
    <dgm:pt modelId="{500317D6-1F8B-4F26-B768-248EA12CE018}" type="pres">
      <dgm:prSet presAssocID="{5B634549-DBDB-4E37-8173-BBABB9387927}" presName="dummy2a" presStyleCnt="0"/>
      <dgm:spPr/>
    </dgm:pt>
    <dgm:pt modelId="{C8C56349-0CAB-40CC-81FD-9138F62377AD}" type="pres">
      <dgm:prSet presAssocID="{5B634549-DBDB-4E37-8173-BBABB9387927}" presName="dummy2b" presStyleCnt="0"/>
      <dgm:spPr/>
    </dgm:pt>
    <dgm:pt modelId="{144AF2DE-8B45-4807-A19E-21DF6E8DB6B2}" type="pres">
      <dgm:prSet presAssocID="{5B634549-DBDB-4E37-8173-BBABB938792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B63186-B0E4-4147-806A-FBC58678B0C6}" type="pres">
      <dgm:prSet presAssocID="{5B634549-DBDB-4E37-8173-BBABB9387927}" presName="wedge3" presStyleLbl="node1" presStyleIdx="2" presStyleCnt="5"/>
      <dgm:spPr/>
      <dgm:t>
        <a:bodyPr/>
        <a:lstStyle/>
        <a:p>
          <a:endParaRPr lang="tr-TR"/>
        </a:p>
      </dgm:t>
    </dgm:pt>
    <dgm:pt modelId="{0D62896D-3914-4CD2-9EC0-1BCCF120EE84}" type="pres">
      <dgm:prSet presAssocID="{5B634549-DBDB-4E37-8173-BBABB9387927}" presName="dummy3a" presStyleCnt="0"/>
      <dgm:spPr/>
    </dgm:pt>
    <dgm:pt modelId="{3FD73D72-990E-4A54-9C71-3443F9D947D6}" type="pres">
      <dgm:prSet presAssocID="{5B634549-DBDB-4E37-8173-BBABB9387927}" presName="dummy3b" presStyleCnt="0"/>
      <dgm:spPr/>
    </dgm:pt>
    <dgm:pt modelId="{EE35BC32-6FFA-499F-90B8-474985923EF3}" type="pres">
      <dgm:prSet presAssocID="{5B634549-DBDB-4E37-8173-BBABB938792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767ED58-6D8D-46A0-A1C7-4C94E42134AC}" type="pres">
      <dgm:prSet presAssocID="{5B634549-DBDB-4E37-8173-BBABB9387927}" presName="wedge4" presStyleLbl="node1" presStyleIdx="3" presStyleCnt="5"/>
      <dgm:spPr/>
      <dgm:t>
        <a:bodyPr/>
        <a:lstStyle/>
        <a:p>
          <a:endParaRPr lang="tr-TR"/>
        </a:p>
      </dgm:t>
    </dgm:pt>
    <dgm:pt modelId="{52F7B3D2-688B-462D-912A-85CDD991F1B2}" type="pres">
      <dgm:prSet presAssocID="{5B634549-DBDB-4E37-8173-BBABB9387927}" presName="dummy4a" presStyleCnt="0"/>
      <dgm:spPr/>
    </dgm:pt>
    <dgm:pt modelId="{255ABE12-C238-427E-A360-99DA2D6007BB}" type="pres">
      <dgm:prSet presAssocID="{5B634549-DBDB-4E37-8173-BBABB9387927}" presName="dummy4b" presStyleCnt="0"/>
      <dgm:spPr/>
    </dgm:pt>
    <dgm:pt modelId="{08090C35-15FD-4ABD-AA2C-5951CAD52F41}" type="pres">
      <dgm:prSet presAssocID="{5B634549-DBDB-4E37-8173-BBABB938792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5E6F61F-5FBC-4D01-832A-C13310CF112C}" type="pres">
      <dgm:prSet presAssocID="{5B634549-DBDB-4E37-8173-BBABB9387927}" presName="wedge5" presStyleLbl="node1" presStyleIdx="4" presStyleCnt="5"/>
      <dgm:spPr/>
      <dgm:t>
        <a:bodyPr/>
        <a:lstStyle/>
        <a:p>
          <a:endParaRPr lang="tr-TR"/>
        </a:p>
      </dgm:t>
    </dgm:pt>
    <dgm:pt modelId="{B5D55DC9-979F-437A-8558-F997757C7ED5}" type="pres">
      <dgm:prSet presAssocID="{5B634549-DBDB-4E37-8173-BBABB9387927}" presName="dummy5a" presStyleCnt="0"/>
      <dgm:spPr/>
    </dgm:pt>
    <dgm:pt modelId="{9644CD1D-7E60-456B-9DBD-7F5539643FCE}" type="pres">
      <dgm:prSet presAssocID="{5B634549-DBDB-4E37-8173-BBABB9387927}" presName="dummy5b" presStyleCnt="0"/>
      <dgm:spPr/>
    </dgm:pt>
    <dgm:pt modelId="{7EEA2724-FE5E-4D62-82A1-AFC47B6A73B3}" type="pres">
      <dgm:prSet presAssocID="{5B634549-DBDB-4E37-8173-BBABB938792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415C9C5-29BD-46AB-9E0F-2D4D362E849A}" type="pres">
      <dgm:prSet presAssocID="{C86A45CD-77D1-40A7-899F-FB8B0B963D6C}" presName="arrowWedge1" presStyleLbl="fgSibTrans2D1" presStyleIdx="0" presStyleCnt="5"/>
      <dgm:spPr/>
      <dgm:t>
        <a:bodyPr/>
        <a:lstStyle/>
        <a:p>
          <a:endParaRPr lang="tr-TR"/>
        </a:p>
      </dgm:t>
    </dgm:pt>
    <dgm:pt modelId="{80E40E1C-A83C-443D-8252-A7F7D1CC57B5}" type="pres">
      <dgm:prSet presAssocID="{BB4A521A-450D-4E42-9AFB-D25D28FCD3D1}" presName="arrowWedge2" presStyleLbl="fgSibTrans2D1" presStyleIdx="1" presStyleCnt="5"/>
      <dgm:spPr/>
    </dgm:pt>
    <dgm:pt modelId="{E5A5BDBA-7CF9-4932-AFD3-F441930B59A0}" type="pres">
      <dgm:prSet presAssocID="{BD20AB99-1563-4FEB-AEA0-43351C53E687}" presName="arrowWedge3" presStyleLbl="fgSibTrans2D1" presStyleIdx="2" presStyleCnt="5"/>
      <dgm:spPr/>
    </dgm:pt>
    <dgm:pt modelId="{21631198-2855-4F23-9DD4-4E1CBBEE24B7}" type="pres">
      <dgm:prSet presAssocID="{19A48B3A-5CE4-4E20-99B6-1993164CF165}" presName="arrowWedge4" presStyleLbl="fgSibTrans2D1" presStyleIdx="3" presStyleCnt="5"/>
      <dgm:spPr/>
    </dgm:pt>
    <dgm:pt modelId="{DA56A3F2-CB49-4DFC-8ADC-3A4CF5257ADC}" type="pres">
      <dgm:prSet presAssocID="{8F47714C-81A0-4C3F-A5A5-98503F54240C}" presName="arrowWedge5" presStyleLbl="fgSibTrans2D1" presStyleIdx="4" presStyleCnt="5"/>
      <dgm:spPr/>
    </dgm:pt>
  </dgm:ptLst>
  <dgm:cxnLst>
    <dgm:cxn modelId="{F2535FA0-41C1-498E-B862-FF8B92B493E9}" type="presOf" srcId="{5B634549-DBDB-4E37-8173-BBABB9387927}" destId="{A9560FBC-4851-41DB-8383-09F3EAEA6085}" srcOrd="0" destOrd="0" presId="urn:microsoft.com/office/officeart/2005/8/layout/cycle8"/>
    <dgm:cxn modelId="{0E87F69D-513B-4BE9-827F-6733C38FCBF1}" type="presOf" srcId="{5EDC578D-F8D7-403D-B2A4-B6CBEBDF0898}" destId="{08090C35-15FD-4ABD-AA2C-5951CAD52F41}" srcOrd="1" destOrd="0" presId="urn:microsoft.com/office/officeart/2005/8/layout/cycle8"/>
    <dgm:cxn modelId="{AF3518FF-7B1F-4789-B4F2-A0B7C676E809}" srcId="{5B634549-DBDB-4E37-8173-BBABB9387927}" destId="{BE3CB2F8-8B31-4390-B54E-024032229623}" srcOrd="4" destOrd="0" parTransId="{2E0D504A-54C1-4013-A027-B574D1B301B8}" sibTransId="{8F47714C-81A0-4C3F-A5A5-98503F54240C}"/>
    <dgm:cxn modelId="{0F65EE1E-1A23-473E-8185-F0D5C5DD4D19}" type="presOf" srcId="{5EDC578D-F8D7-403D-B2A4-B6CBEBDF0898}" destId="{0767ED58-6D8D-46A0-A1C7-4C94E42134AC}" srcOrd="0" destOrd="0" presId="urn:microsoft.com/office/officeart/2005/8/layout/cycle8"/>
    <dgm:cxn modelId="{6489FC27-1B34-41E7-8329-967EC0426270}" type="presOf" srcId="{4647C2BE-A26B-485F-BDA8-CFAC1AE3C459}" destId="{49B63186-B0E4-4147-806A-FBC58678B0C6}" srcOrd="0" destOrd="0" presId="urn:microsoft.com/office/officeart/2005/8/layout/cycle8"/>
    <dgm:cxn modelId="{EE8EAF99-1854-4B7A-B462-E09CB25321DC}" type="presOf" srcId="{B38F59C7-13B3-445C-89B7-8C7B77B788C3}" destId="{E04656EA-EBF5-4100-9827-AEDA884AE18F}" srcOrd="0" destOrd="0" presId="urn:microsoft.com/office/officeart/2005/8/layout/cycle8"/>
    <dgm:cxn modelId="{AC7D25EC-75DC-4A8A-9A50-6B55174CDC3A}" type="presOf" srcId="{4647C2BE-A26B-485F-BDA8-CFAC1AE3C459}" destId="{EE35BC32-6FFA-499F-90B8-474985923EF3}" srcOrd="1" destOrd="0" presId="urn:microsoft.com/office/officeart/2005/8/layout/cycle8"/>
    <dgm:cxn modelId="{74D84357-B040-40A4-AFFE-535E8757A6DD}" type="presOf" srcId="{BE3CB2F8-8B31-4390-B54E-024032229623}" destId="{7EEA2724-FE5E-4D62-82A1-AFC47B6A73B3}" srcOrd="1" destOrd="0" presId="urn:microsoft.com/office/officeart/2005/8/layout/cycle8"/>
    <dgm:cxn modelId="{0E333801-62AF-49AD-B6F7-C1F42D6E3AC4}" srcId="{5B634549-DBDB-4E37-8173-BBABB9387927}" destId="{B38F59C7-13B3-445C-89B7-8C7B77B788C3}" srcOrd="0" destOrd="0" parTransId="{F92A2C9E-2A58-4CE2-A128-8E687EFADCE6}" sibTransId="{C86A45CD-77D1-40A7-899F-FB8B0B963D6C}"/>
    <dgm:cxn modelId="{423366D4-0A0B-414D-BF1A-C5E9A617EEE5}" srcId="{5B634549-DBDB-4E37-8173-BBABB9387927}" destId="{4647C2BE-A26B-485F-BDA8-CFAC1AE3C459}" srcOrd="2" destOrd="0" parTransId="{CFF03D9F-870A-4CC0-A1BE-5541751B1D3B}" sibTransId="{BD20AB99-1563-4FEB-AEA0-43351C53E687}"/>
    <dgm:cxn modelId="{8839C248-4A5F-455F-9ECF-5419C8FEF0D5}" type="presOf" srcId="{B38F59C7-13B3-445C-89B7-8C7B77B788C3}" destId="{B2848354-14A5-463E-A7A1-96D490546587}" srcOrd="1" destOrd="0" presId="urn:microsoft.com/office/officeart/2005/8/layout/cycle8"/>
    <dgm:cxn modelId="{D93089D6-5158-4083-B97B-8AE3D7D87686}" srcId="{5B634549-DBDB-4E37-8173-BBABB9387927}" destId="{5EDC578D-F8D7-403D-B2A4-B6CBEBDF0898}" srcOrd="3" destOrd="0" parTransId="{6C6D7892-7B4E-4696-A36F-1831435B1E16}" sibTransId="{19A48B3A-5CE4-4E20-99B6-1993164CF165}"/>
    <dgm:cxn modelId="{BBB07BD1-0980-4047-9754-410DAB7C593A}" srcId="{5B634549-DBDB-4E37-8173-BBABB9387927}" destId="{5B40934E-BE36-44A5-A88F-638BF516C234}" srcOrd="1" destOrd="0" parTransId="{55AAA75C-7BDB-42FC-911A-7D3D9BE48393}" sibTransId="{BB4A521A-450D-4E42-9AFB-D25D28FCD3D1}"/>
    <dgm:cxn modelId="{6789B547-1C76-486B-92E9-C6931042F6DD}" type="presOf" srcId="{BE3CB2F8-8B31-4390-B54E-024032229623}" destId="{C5E6F61F-5FBC-4D01-832A-C13310CF112C}" srcOrd="0" destOrd="0" presId="urn:microsoft.com/office/officeart/2005/8/layout/cycle8"/>
    <dgm:cxn modelId="{768DC1CB-9B6A-46F8-AFBC-9C0F046EDE34}" type="presOf" srcId="{5B40934E-BE36-44A5-A88F-638BF516C234}" destId="{2C02A2E1-65D2-42F4-B26C-54E2DAAAB216}" srcOrd="0" destOrd="0" presId="urn:microsoft.com/office/officeart/2005/8/layout/cycle8"/>
    <dgm:cxn modelId="{E871CCB0-AF36-4B84-91D9-106065CA9EAA}" type="presOf" srcId="{5B40934E-BE36-44A5-A88F-638BF516C234}" destId="{144AF2DE-8B45-4807-A19E-21DF6E8DB6B2}" srcOrd="1" destOrd="0" presId="urn:microsoft.com/office/officeart/2005/8/layout/cycle8"/>
    <dgm:cxn modelId="{350305A0-D4B3-4D62-AE67-98FFBA29A4F0}" type="presParOf" srcId="{A9560FBC-4851-41DB-8383-09F3EAEA6085}" destId="{E04656EA-EBF5-4100-9827-AEDA884AE18F}" srcOrd="0" destOrd="0" presId="urn:microsoft.com/office/officeart/2005/8/layout/cycle8"/>
    <dgm:cxn modelId="{1C6E12B6-E1D9-452E-AFE0-28F0E759CD84}" type="presParOf" srcId="{A9560FBC-4851-41DB-8383-09F3EAEA6085}" destId="{740DE981-1449-4623-9A0C-B3B7209C83AA}" srcOrd="1" destOrd="0" presId="urn:microsoft.com/office/officeart/2005/8/layout/cycle8"/>
    <dgm:cxn modelId="{EBBE8B27-73BA-4A4A-B0F9-2DEF3A58ED0D}" type="presParOf" srcId="{A9560FBC-4851-41DB-8383-09F3EAEA6085}" destId="{FC810966-896F-46BC-BE1F-299D8BD2E524}" srcOrd="2" destOrd="0" presId="urn:microsoft.com/office/officeart/2005/8/layout/cycle8"/>
    <dgm:cxn modelId="{E79994C3-4986-45FF-A6CA-E28888D1ADA4}" type="presParOf" srcId="{A9560FBC-4851-41DB-8383-09F3EAEA6085}" destId="{B2848354-14A5-463E-A7A1-96D490546587}" srcOrd="3" destOrd="0" presId="urn:microsoft.com/office/officeart/2005/8/layout/cycle8"/>
    <dgm:cxn modelId="{BC12A89D-506E-4453-8F4F-3731E163456F}" type="presParOf" srcId="{A9560FBC-4851-41DB-8383-09F3EAEA6085}" destId="{2C02A2E1-65D2-42F4-B26C-54E2DAAAB216}" srcOrd="4" destOrd="0" presId="urn:microsoft.com/office/officeart/2005/8/layout/cycle8"/>
    <dgm:cxn modelId="{2E81A077-2E16-41F0-BA23-7BE87852077C}" type="presParOf" srcId="{A9560FBC-4851-41DB-8383-09F3EAEA6085}" destId="{500317D6-1F8B-4F26-B768-248EA12CE018}" srcOrd="5" destOrd="0" presId="urn:microsoft.com/office/officeart/2005/8/layout/cycle8"/>
    <dgm:cxn modelId="{34677821-2F9A-4115-9783-BA5A05A96EC9}" type="presParOf" srcId="{A9560FBC-4851-41DB-8383-09F3EAEA6085}" destId="{C8C56349-0CAB-40CC-81FD-9138F62377AD}" srcOrd="6" destOrd="0" presId="urn:microsoft.com/office/officeart/2005/8/layout/cycle8"/>
    <dgm:cxn modelId="{5BD3826C-521E-4C4E-B40E-654A58E61189}" type="presParOf" srcId="{A9560FBC-4851-41DB-8383-09F3EAEA6085}" destId="{144AF2DE-8B45-4807-A19E-21DF6E8DB6B2}" srcOrd="7" destOrd="0" presId="urn:microsoft.com/office/officeart/2005/8/layout/cycle8"/>
    <dgm:cxn modelId="{3E2BA11A-1AB8-44A4-AE7B-926B8CDA497C}" type="presParOf" srcId="{A9560FBC-4851-41DB-8383-09F3EAEA6085}" destId="{49B63186-B0E4-4147-806A-FBC58678B0C6}" srcOrd="8" destOrd="0" presId="urn:microsoft.com/office/officeart/2005/8/layout/cycle8"/>
    <dgm:cxn modelId="{34906235-801E-4842-AEDA-2B43609F5480}" type="presParOf" srcId="{A9560FBC-4851-41DB-8383-09F3EAEA6085}" destId="{0D62896D-3914-4CD2-9EC0-1BCCF120EE84}" srcOrd="9" destOrd="0" presId="urn:microsoft.com/office/officeart/2005/8/layout/cycle8"/>
    <dgm:cxn modelId="{6A7C0529-97C1-4D09-87B4-06B8CBEDDEF2}" type="presParOf" srcId="{A9560FBC-4851-41DB-8383-09F3EAEA6085}" destId="{3FD73D72-990E-4A54-9C71-3443F9D947D6}" srcOrd="10" destOrd="0" presId="urn:microsoft.com/office/officeart/2005/8/layout/cycle8"/>
    <dgm:cxn modelId="{6C08729B-D784-4F6A-AE55-06665A34A79F}" type="presParOf" srcId="{A9560FBC-4851-41DB-8383-09F3EAEA6085}" destId="{EE35BC32-6FFA-499F-90B8-474985923EF3}" srcOrd="11" destOrd="0" presId="urn:microsoft.com/office/officeart/2005/8/layout/cycle8"/>
    <dgm:cxn modelId="{84D05313-4CB2-4D36-B04C-1A428E82B3A9}" type="presParOf" srcId="{A9560FBC-4851-41DB-8383-09F3EAEA6085}" destId="{0767ED58-6D8D-46A0-A1C7-4C94E42134AC}" srcOrd="12" destOrd="0" presId="urn:microsoft.com/office/officeart/2005/8/layout/cycle8"/>
    <dgm:cxn modelId="{CC885721-2B65-47B6-A2BC-EE0C56DE208C}" type="presParOf" srcId="{A9560FBC-4851-41DB-8383-09F3EAEA6085}" destId="{52F7B3D2-688B-462D-912A-85CDD991F1B2}" srcOrd="13" destOrd="0" presId="urn:microsoft.com/office/officeart/2005/8/layout/cycle8"/>
    <dgm:cxn modelId="{B9296DAB-8324-4D19-B93C-A3A06617BBEF}" type="presParOf" srcId="{A9560FBC-4851-41DB-8383-09F3EAEA6085}" destId="{255ABE12-C238-427E-A360-99DA2D6007BB}" srcOrd="14" destOrd="0" presId="urn:microsoft.com/office/officeart/2005/8/layout/cycle8"/>
    <dgm:cxn modelId="{F2CDB007-122E-4334-B457-E19DCFC1444A}" type="presParOf" srcId="{A9560FBC-4851-41DB-8383-09F3EAEA6085}" destId="{08090C35-15FD-4ABD-AA2C-5951CAD52F41}" srcOrd="15" destOrd="0" presId="urn:microsoft.com/office/officeart/2005/8/layout/cycle8"/>
    <dgm:cxn modelId="{65B4A9B7-81A0-4502-A1F2-E3F64B5F52EE}" type="presParOf" srcId="{A9560FBC-4851-41DB-8383-09F3EAEA6085}" destId="{C5E6F61F-5FBC-4D01-832A-C13310CF112C}" srcOrd="16" destOrd="0" presId="urn:microsoft.com/office/officeart/2005/8/layout/cycle8"/>
    <dgm:cxn modelId="{B12506D1-0560-4C2B-B28F-BBE37D704583}" type="presParOf" srcId="{A9560FBC-4851-41DB-8383-09F3EAEA6085}" destId="{B5D55DC9-979F-437A-8558-F997757C7ED5}" srcOrd="17" destOrd="0" presId="urn:microsoft.com/office/officeart/2005/8/layout/cycle8"/>
    <dgm:cxn modelId="{EB009481-1029-44F3-BD16-5B28E80A74E1}" type="presParOf" srcId="{A9560FBC-4851-41DB-8383-09F3EAEA6085}" destId="{9644CD1D-7E60-456B-9DBD-7F5539643FCE}" srcOrd="18" destOrd="0" presId="urn:microsoft.com/office/officeart/2005/8/layout/cycle8"/>
    <dgm:cxn modelId="{F114A5DC-4713-4796-96F3-17AE573CF8CD}" type="presParOf" srcId="{A9560FBC-4851-41DB-8383-09F3EAEA6085}" destId="{7EEA2724-FE5E-4D62-82A1-AFC47B6A73B3}" srcOrd="19" destOrd="0" presId="urn:microsoft.com/office/officeart/2005/8/layout/cycle8"/>
    <dgm:cxn modelId="{41701172-8D59-43E5-BA1F-17B584FC56CB}" type="presParOf" srcId="{A9560FBC-4851-41DB-8383-09F3EAEA6085}" destId="{F415C9C5-29BD-46AB-9E0F-2D4D362E849A}" srcOrd="20" destOrd="0" presId="urn:microsoft.com/office/officeart/2005/8/layout/cycle8"/>
    <dgm:cxn modelId="{C5B5F28F-09F0-45A0-A80D-71BD2C6D11A8}" type="presParOf" srcId="{A9560FBC-4851-41DB-8383-09F3EAEA6085}" destId="{80E40E1C-A83C-443D-8252-A7F7D1CC57B5}" srcOrd="21" destOrd="0" presId="urn:microsoft.com/office/officeart/2005/8/layout/cycle8"/>
    <dgm:cxn modelId="{FE60C2A7-A180-4AEA-A3EF-E29BC91009C8}" type="presParOf" srcId="{A9560FBC-4851-41DB-8383-09F3EAEA6085}" destId="{E5A5BDBA-7CF9-4932-AFD3-F441930B59A0}" srcOrd="22" destOrd="0" presId="urn:microsoft.com/office/officeart/2005/8/layout/cycle8"/>
    <dgm:cxn modelId="{FC014C0B-85FB-45DC-9CE0-FCB730F0BBBB}" type="presParOf" srcId="{A9560FBC-4851-41DB-8383-09F3EAEA6085}" destId="{21631198-2855-4F23-9DD4-4E1CBBEE24B7}" srcOrd="23" destOrd="0" presId="urn:microsoft.com/office/officeart/2005/8/layout/cycle8"/>
    <dgm:cxn modelId="{99A9C05E-C1EE-46E3-AECA-12B5673FA720}" type="presParOf" srcId="{A9560FBC-4851-41DB-8383-09F3EAEA6085}" destId="{DA56A3F2-CB49-4DFC-8ADC-3A4CF5257ADC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77296-DC7E-498A-BF6D-B92E369A1973}" type="doc">
      <dgm:prSet loTypeId="urn:microsoft.com/office/officeart/2005/8/layout/hierarchy6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5F44B72D-3523-4C9F-B0D9-741270DD70A6}">
      <dgm:prSet phldrT="[Metin]" custT="1"/>
      <dgm:spPr/>
      <dgm:t>
        <a:bodyPr/>
        <a:lstStyle/>
        <a:p>
          <a:r>
            <a:rPr lang="tr-TR" altLang="tr-TR" sz="2000" dirty="0" smtClean="0"/>
            <a:t>Finansal yönetim, </a:t>
          </a:r>
          <a:endParaRPr lang="tr-TR" sz="2000" dirty="0"/>
        </a:p>
      </dgm:t>
    </dgm:pt>
    <dgm:pt modelId="{299B0091-63FA-4840-8E61-6B2598020DF2}" type="parTrans" cxnId="{A80FF8D7-B978-4F08-99B5-013D7BC2A47A}">
      <dgm:prSet/>
      <dgm:spPr/>
      <dgm:t>
        <a:bodyPr/>
        <a:lstStyle/>
        <a:p>
          <a:endParaRPr lang="tr-TR" sz="2000"/>
        </a:p>
      </dgm:t>
    </dgm:pt>
    <dgm:pt modelId="{4EAB8284-9139-4C11-86E0-988F91300028}" type="sibTrans" cxnId="{A80FF8D7-B978-4F08-99B5-013D7BC2A47A}">
      <dgm:prSet/>
      <dgm:spPr/>
      <dgm:t>
        <a:bodyPr/>
        <a:lstStyle/>
        <a:p>
          <a:endParaRPr lang="tr-TR" sz="2000"/>
        </a:p>
      </dgm:t>
    </dgm:pt>
    <dgm:pt modelId="{5998A9AF-3D68-4ACC-A8A5-380E8597E732}">
      <dgm:prSet phldrT="[Metin]" custT="1"/>
      <dgm:spPr/>
      <dgm:t>
        <a:bodyPr/>
        <a:lstStyle/>
        <a:p>
          <a:r>
            <a:rPr lang="tr-TR" altLang="tr-TR" sz="2000" smtClean="0"/>
            <a:t>kaynak bulma (finansman) ve</a:t>
          </a:r>
          <a:endParaRPr lang="tr-TR" sz="2000" dirty="0"/>
        </a:p>
      </dgm:t>
    </dgm:pt>
    <dgm:pt modelId="{C539DF46-0523-4D9A-8EF5-08783B387824}" type="parTrans" cxnId="{8FA871CA-A27E-4BA8-B7EC-307C8E6D0BDC}">
      <dgm:prSet/>
      <dgm:spPr/>
      <dgm:t>
        <a:bodyPr/>
        <a:lstStyle/>
        <a:p>
          <a:endParaRPr lang="tr-TR" sz="2000"/>
        </a:p>
      </dgm:t>
    </dgm:pt>
    <dgm:pt modelId="{743200C6-9820-41BB-88BF-7D0B51655DE2}" type="sibTrans" cxnId="{8FA871CA-A27E-4BA8-B7EC-307C8E6D0BDC}">
      <dgm:prSet/>
      <dgm:spPr/>
      <dgm:t>
        <a:bodyPr/>
        <a:lstStyle/>
        <a:p>
          <a:endParaRPr lang="tr-TR" sz="2000"/>
        </a:p>
      </dgm:t>
    </dgm:pt>
    <dgm:pt modelId="{816AC6BF-0819-42DF-8334-D09955B9109E}">
      <dgm:prSet phldrT="[Metin]" custT="1"/>
      <dgm:spPr/>
      <dgm:t>
        <a:bodyPr/>
        <a:lstStyle/>
        <a:p>
          <a:r>
            <a:rPr lang="tr-TR" altLang="tr-TR" sz="2000" dirty="0" smtClean="0"/>
            <a:t>kaynak kullanma (yatırım)</a:t>
          </a:r>
          <a:endParaRPr lang="tr-TR" sz="2000" dirty="0"/>
        </a:p>
      </dgm:t>
    </dgm:pt>
    <dgm:pt modelId="{FA548672-6ECD-44E2-915D-F8CC159E48BA}" type="parTrans" cxnId="{5090C344-F0F3-483B-8EE2-A5012DA66ECF}">
      <dgm:prSet/>
      <dgm:spPr/>
      <dgm:t>
        <a:bodyPr/>
        <a:lstStyle/>
        <a:p>
          <a:endParaRPr lang="tr-TR" sz="2000"/>
        </a:p>
      </dgm:t>
    </dgm:pt>
    <dgm:pt modelId="{1F43CFFC-3765-47B8-B73D-D0D42A353D01}" type="sibTrans" cxnId="{5090C344-F0F3-483B-8EE2-A5012DA66ECF}">
      <dgm:prSet/>
      <dgm:spPr/>
      <dgm:t>
        <a:bodyPr/>
        <a:lstStyle/>
        <a:p>
          <a:endParaRPr lang="tr-TR" sz="2000"/>
        </a:p>
      </dgm:t>
    </dgm:pt>
    <dgm:pt modelId="{DD4C1DE0-6072-47BD-9EAB-86E1633DBEAF}" type="pres">
      <dgm:prSet presAssocID="{95C77296-DC7E-498A-BF6D-B92E369A197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75E3161-D3A4-44E7-B1E4-BA315AFFB7A9}" type="pres">
      <dgm:prSet presAssocID="{95C77296-DC7E-498A-BF6D-B92E369A1973}" presName="hierFlow" presStyleCnt="0"/>
      <dgm:spPr/>
    </dgm:pt>
    <dgm:pt modelId="{08E26EAE-23C1-4036-9BC0-F18CEA7DF62D}" type="pres">
      <dgm:prSet presAssocID="{95C77296-DC7E-498A-BF6D-B92E369A197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98C577-412B-42E1-A3FD-B92EDFDA7019}" type="pres">
      <dgm:prSet presAssocID="{5F44B72D-3523-4C9F-B0D9-741270DD70A6}" presName="Name14" presStyleCnt="0"/>
      <dgm:spPr/>
    </dgm:pt>
    <dgm:pt modelId="{23D85151-93AE-4E5B-92D8-98D10D777821}" type="pres">
      <dgm:prSet presAssocID="{5F44B72D-3523-4C9F-B0D9-741270DD70A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78EB3EB-BE93-4C4A-9937-1F97A4E1C512}" type="pres">
      <dgm:prSet presAssocID="{5F44B72D-3523-4C9F-B0D9-741270DD70A6}" presName="hierChild2" presStyleCnt="0"/>
      <dgm:spPr/>
    </dgm:pt>
    <dgm:pt modelId="{54DFE290-88FE-4A96-A9BC-9E82711B6CA1}" type="pres">
      <dgm:prSet presAssocID="{C539DF46-0523-4D9A-8EF5-08783B387824}" presName="Name19" presStyleLbl="parChTrans1D2" presStyleIdx="0" presStyleCnt="2"/>
      <dgm:spPr/>
      <dgm:t>
        <a:bodyPr/>
        <a:lstStyle/>
        <a:p>
          <a:endParaRPr lang="tr-TR"/>
        </a:p>
      </dgm:t>
    </dgm:pt>
    <dgm:pt modelId="{32D72C63-DFA9-4429-869C-4E60A848FC1C}" type="pres">
      <dgm:prSet presAssocID="{5998A9AF-3D68-4ACC-A8A5-380E8597E732}" presName="Name21" presStyleCnt="0"/>
      <dgm:spPr/>
    </dgm:pt>
    <dgm:pt modelId="{339EAF70-BFC8-4F76-9F2D-9505996C2320}" type="pres">
      <dgm:prSet presAssocID="{5998A9AF-3D68-4ACC-A8A5-380E8597E732}" presName="level2Shape" presStyleLbl="node2" presStyleIdx="0" presStyleCnt="2"/>
      <dgm:spPr/>
      <dgm:t>
        <a:bodyPr/>
        <a:lstStyle/>
        <a:p>
          <a:endParaRPr lang="tr-TR"/>
        </a:p>
      </dgm:t>
    </dgm:pt>
    <dgm:pt modelId="{6E6E5EE7-2C83-4EE9-870C-C14212E8942C}" type="pres">
      <dgm:prSet presAssocID="{5998A9AF-3D68-4ACC-A8A5-380E8597E732}" presName="hierChild3" presStyleCnt="0"/>
      <dgm:spPr/>
    </dgm:pt>
    <dgm:pt modelId="{FAEB94A0-22E2-4018-8925-143950338970}" type="pres">
      <dgm:prSet presAssocID="{FA548672-6ECD-44E2-915D-F8CC159E48BA}" presName="Name19" presStyleLbl="parChTrans1D2" presStyleIdx="1" presStyleCnt="2"/>
      <dgm:spPr/>
      <dgm:t>
        <a:bodyPr/>
        <a:lstStyle/>
        <a:p>
          <a:endParaRPr lang="tr-TR"/>
        </a:p>
      </dgm:t>
    </dgm:pt>
    <dgm:pt modelId="{E7259083-00FC-498A-B834-A005FD63EDA0}" type="pres">
      <dgm:prSet presAssocID="{816AC6BF-0819-42DF-8334-D09955B9109E}" presName="Name21" presStyleCnt="0"/>
      <dgm:spPr/>
    </dgm:pt>
    <dgm:pt modelId="{DFD1CC6C-024F-4DCE-9B0B-5EDB19E4BE2F}" type="pres">
      <dgm:prSet presAssocID="{816AC6BF-0819-42DF-8334-D09955B9109E}" presName="level2Shape" presStyleLbl="node2" presStyleIdx="1" presStyleCnt="2"/>
      <dgm:spPr/>
      <dgm:t>
        <a:bodyPr/>
        <a:lstStyle/>
        <a:p>
          <a:endParaRPr lang="tr-TR"/>
        </a:p>
      </dgm:t>
    </dgm:pt>
    <dgm:pt modelId="{D98DA2A0-A770-415B-B4F1-E8DA4D356CC6}" type="pres">
      <dgm:prSet presAssocID="{816AC6BF-0819-42DF-8334-D09955B9109E}" presName="hierChild3" presStyleCnt="0"/>
      <dgm:spPr/>
    </dgm:pt>
    <dgm:pt modelId="{D8F0155A-61D0-431C-AC8C-0FAA6AD2BEB0}" type="pres">
      <dgm:prSet presAssocID="{95C77296-DC7E-498A-BF6D-B92E369A1973}" presName="bgShapesFlow" presStyleCnt="0"/>
      <dgm:spPr/>
    </dgm:pt>
  </dgm:ptLst>
  <dgm:cxnLst>
    <dgm:cxn modelId="{5090C344-F0F3-483B-8EE2-A5012DA66ECF}" srcId="{5F44B72D-3523-4C9F-B0D9-741270DD70A6}" destId="{816AC6BF-0819-42DF-8334-D09955B9109E}" srcOrd="1" destOrd="0" parTransId="{FA548672-6ECD-44E2-915D-F8CC159E48BA}" sibTransId="{1F43CFFC-3765-47B8-B73D-D0D42A353D01}"/>
    <dgm:cxn modelId="{26559A13-F066-4601-9B48-D3D59FDC8558}" type="presOf" srcId="{95C77296-DC7E-498A-BF6D-B92E369A1973}" destId="{DD4C1DE0-6072-47BD-9EAB-86E1633DBEAF}" srcOrd="0" destOrd="0" presId="urn:microsoft.com/office/officeart/2005/8/layout/hierarchy6"/>
    <dgm:cxn modelId="{8FA871CA-A27E-4BA8-B7EC-307C8E6D0BDC}" srcId="{5F44B72D-3523-4C9F-B0D9-741270DD70A6}" destId="{5998A9AF-3D68-4ACC-A8A5-380E8597E732}" srcOrd="0" destOrd="0" parTransId="{C539DF46-0523-4D9A-8EF5-08783B387824}" sibTransId="{743200C6-9820-41BB-88BF-7D0B51655DE2}"/>
    <dgm:cxn modelId="{A80FF8D7-B978-4F08-99B5-013D7BC2A47A}" srcId="{95C77296-DC7E-498A-BF6D-B92E369A1973}" destId="{5F44B72D-3523-4C9F-B0D9-741270DD70A6}" srcOrd="0" destOrd="0" parTransId="{299B0091-63FA-4840-8E61-6B2598020DF2}" sibTransId="{4EAB8284-9139-4C11-86E0-988F91300028}"/>
    <dgm:cxn modelId="{97068B46-0FC1-4081-8E9D-EB64CDAA0DD8}" type="presOf" srcId="{5F44B72D-3523-4C9F-B0D9-741270DD70A6}" destId="{23D85151-93AE-4E5B-92D8-98D10D777821}" srcOrd="0" destOrd="0" presId="urn:microsoft.com/office/officeart/2005/8/layout/hierarchy6"/>
    <dgm:cxn modelId="{676D011F-EF2F-4AB2-88CF-1356A68AEA15}" type="presOf" srcId="{816AC6BF-0819-42DF-8334-D09955B9109E}" destId="{DFD1CC6C-024F-4DCE-9B0B-5EDB19E4BE2F}" srcOrd="0" destOrd="0" presId="urn:microsoft.com/office/officeart/2005/8/layout/hierarchy6"/>
    <dgm:cxn modelId="{A501F1EC-F289-4093-B64A-FD3878E90A10}" type="presOf" srcId="{FA548672-6ECD-44E2-915D-F8CC159E48BA}" destId="{FAEB94A0-22E2-4018-8925-143950338970}" srcOrd="0" destOrd="0" presId="urn:microsoft.com/office/officeart/2005/8/layout/hierarchy6"/>
    <dgm:cxn modelId="{955B6318-FD2A-4558-BCBF-CB3F68D3BC7F}" type="presOf" srcId="{5998A9AF-3D68-4ACC-A8A5-380E8597E732}" destId="{339EAF70-BFC8-4F76-9F2D-9505996C2320}" srcOrd="0" destOrd="0" presId="urn:microsoft.com/office/officeart/2005/8/layout/hierarchy6"/>
    <dgm:cxn modelId="{07AF86AD-AE62-4487-ABDB-E9B3A0EA5118}" type="presOf" srcId="{C539DF46-0523-4D9A-8EF5-08783B387824}" destId="{54DFE290-88FE-4A96-A9BC-9E82711B6CA1}" srcOrd="0" destOrd="0" presId="urn:microsoft.com/office/officeart/2005/8/layout/hierarchy6"/>
    <dgm:cxn modelId="{99166984-7A9E-4D44-801F-58B2064F3199}" type="presParOf" srcId="{DD4C1DE0-6072-47BD-9EAB-86E1633DBEAF}" destId="{F75E3161-D3A4-44E7-B1E4-BA315AFFB7A9}" srcOrd="0" destOrd="0" presId="urn:microsoft.com/office/officeart/2005/8/layout/hierarchy6"/>
    <dgm:cxn modelId="{99FB5C2B-53D9-4329-B9A4-E83069B8D98F}" type="presParOf" srcId="{F75E3161-D3A4-44E7-B1E4-BA315AFFB7A9}" destId="{08E26EAE-23C1-4036-9BC0-F18CEA7DF62D}" srcOrd="0" destOrd="0" presId="urn:microsoft.com/office/officeart/2005/8/layout/hierarchy6"/>
    <dgm:cxn modelId="{D4E00BC8-4EF7-41D4-80B6-48F48CEB3C99}" type="presParOf" srcId="{08E26EAE-23C1-4036-9BC0-F18CEA7DF62D}" destId="{7698C577-412B-42E1-A3FD-B92EDFDA7019}" srcOrd="0" destOrd="0" presId="urn:microsoft.com/office/officeart/2005/8/layout/hierarchy6"/>
    <dgm:cxn modelId="{FEB14871-720C-4FA9-9B89-B376CE372F78}" type="presParOf" srcId="{7698C577-412B-42E1-A3FD-B92EDFDA7019}" destId="{23D85151-93AE-4E5B-92D8-98D10D777821}" srcOrd="0" destOrd="0" presId="urn:microsoft.com/office/officeart/2005/8/layout/hierarchy6"/>
    <dgm:cxn modelId="{307D2049-FECA-4369-B8AE-5985C1F3DD40}" type="presParOf" srcId="{7698C577-412B-42E1-A3FD-B92EDFDA7019}" destId="{A78EB3EB-BE93-4C4A-9937-1F97A4E1C512}" srcOrd="1" destOrd="0" presId="urn:microsoft.com/office/officeart/2005/8/layout/hierarchy6"/>
    <dgm:cxn modelId="{75D1F8DC-C813-46E6-BA5A-F7DC878BE86A}" type="presParOf" srcId="{A78EB3EB-BE93-4C4A-9937-1F97A4E1C512}" destId="{54DFE290-88FE-4A96-A9BC-9E82711B6CA1}" srcOrd="0" destOrd="0" presId="urn:microsoft.com/office/officeart/2005/8/layout/hierarchy6"/>
    <dgm:cxn modelId="{B838FF63-3DE0-4769-B45B-06C760118F6D}" type="presParOf" srcId="{A78EB3EB-BE93-4C4A-9937-1F97A4E1C512}" destId="{32D72C63-DFA9-4429-869C-4E60A848FC1C}" srcOrd="1" destOrd="0" presId="urn:microsoft.com/office/officeart/2005/8/layout/hierarchy6"/>
    <dgm:cxn modelId="{5211154F-22A9-48A2-B1A1-E86FD3D02CA6}" type="presParOf" srcId="{32D72C63-DFA9-4429-869C-4E60A848FC1C}" destId="{339EAF70-BFC8-4F76-9F2D-9505996C2320}" srcOrd="0" destOrd="0" presId="urn:microsoft.com/office/officeart/2005/8/layout/hierarchy6"/>
    <dgm:cxn modelId="{9AA967D7-BC52-4CC7-BDCB-51F1796A70F7}" type="presParOf" srcId="{32D72C63-DFA9-4429-869C-4E60A848FC1C}" destId="{6E6E5EE7-2C83-4EE9-870C-C14212E8942C}" srcOrd="1" destOrd="0" presId="urn:microsoft.com/office/officeart/2005/8/layout/hierarchy6"/>
    <dgm:cxn modelId="{A2773037-D89E-4737-B394-4E29D5825023}" type="presParOf" srcId="{A78EB3EB-BE93-4C4A-9937-1F97A4E1C512}" destId="{FAEB94A0-22E2-4018-8925-143950338970}" srcOrd="2" destOrd="0" presId="urn:microsoft.com/office/officeart/2005/8/layout/hierarchy6"/>
    <dgm:cxn modelId="{41D4D595-A90B-4957-B89E-31AAED0F9005}" type="presParOf" srcId="{A78EB3EB-BE93-4C4A-9937-1F97A4E1C512}" destId="{E7259083-00FC-498A-B834-A005FD63EDA0}" srcOrd="3" destOrd="0" presId="urn:microsoft.com/office/officeart/2005/8/layout/hierarchy6"/>
    <dgm:cxn modelId="{C70B982E-4580-4BBA-91A7-4ABC1E105BF6}" type="presParOf" srcId="{E7259083-00FC-498A-B834-A005FD63EDA0}" destId="{DFD1CC6C-024F-4DCE-9B0B-5EDB19E4BE2F}" srcOrd="0" destOrd="0" presId="urn:microsoft.com/office/officeart/2005/8/layout/hierarchy6"/>
    <dgm:cxn modelId="{A13029B5-D600-49DB-8A6C-A88DA69832F4}" type="presParOf" srcId="{E7259083-00FC-498A-B834-A005FD63EDA0}" destId="{D98DA2A0-A770-415B-B4F1-E8DA4D356CC6}" srcOrd="1" destOrd="0" presId="urn:microsoft.com/office/officeart/2005/8/layout/hierarchy6"/>
    <dgm:cxn modelId="{21FACE5C-C7C5-4C91-83EC-E81D5B0B886A}" type="presParOf" srcId="{DD4C1DE0-6072-47BD-9EAB-86E1633DBEAF}" destId="{D8F0155A-61D0-431C-AC8C-0FAA6AD2BEB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42B8C-EDD3-49AB-9926-D6F7D6B74E1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486D4E08-843B-4DBC-8B7C-2C3CC210A7E8}">
      <dgm:prSet phldrT="[Text]" custT="1"/>
      <dgm:spPr/>
      <dgm:t>
        <a:bodyPr/>
        <a:lstStyle/>
        <a:p>
          <a:r>
            <a:rPr lang="tr-TR" sz="2000" dirty="0" smtClean="0">
              <a:latin typeface="Century Gothic" panose="020B0502020202020204" pitchFamily="34" charset="0"/>
            </a:rPr>
            <a:t>A) Bir işletmenin kısa vadeli borç ödeyebilme gücüdür.</a:t>
          </a:r>
          <a:endParaRPr lang="tr-TR" sz="2000" dirty="0">
            <a:latin typeface="Century Gothic" panose="020B0502020202020204" pitchFamily="34" charset="0"/>
          </a:endParaRPr>
        </a:p>
      </dgm:t>
    </dgm:pt>
    <dgm:pt modelId="{BADC77F7-7CF3-4C6D-AA8B-850B426333CF}" type="parTrans" cxnId="{4BC07345-C6F6-4C04-A9D7-9ECC7B9351A7}">
      <dgm:prSet/>
      <dgm:spPr/>
      <dgm:t>
        <a:bodyPr/>
        <a:lstStyle/>
        <a:p>
          <a:endParaRPr lang="tr-TR" sz="3200"/>
        </a:p>
      </dgm:t>
    </dgm:pt>
    <dgm:pt modelId="{1BCE8FDF-BE34-4FED-BFDA-01A373270739}" type="sibTrans" cxnId="{4BC07345-C6F6-4C04-A9D7-9ECC7B9351A7}">
      <dgm:prSet/>
      <dgm:spPr/>
      <dgm:t>
        <a:bodyPr/>
        <a:lstStyle/>
        <a:p>
          <a:endParaRPr lang="tr-TR" sz="3200"/>
        </a:p>
      </dgm:t>
    </dgm:pt>
    <dgm:pt modelId="{BD7A3359-764F-4FBE-8B24-7EF4FFDF1579}">
      <dgm:prSet phldrT="[Text]" custT="1"/>
      <dgm:spPr/>
      <dgm:t>
        <a:bodyPr/>
        <a:lstStyle/>
        <a:p>
          <a:r>
            <a:rPr lang="tr-TR" sz="2000" dirty="0" smtClean="0">
              <a:latin typeface="Century Gothic" panose="020B0502020202020204" pitchFamily="34" charset="0"/>
            </a:rPr>
            <a:t>B) Faaliyetler yoluyla ortaya çıkan nakit akışlarının uzun vadede artırılması için gereken uygulamaların bütünüdür.</a:t>
          </a:r>
          <a:endParaRPr lang="tr-TR" sz="2000" dirty="0">
            <a:latin typeface="Century Gothic" panose="020B0502020202020204" pitchFamily="34" charset="0"/>
          </a:endParaRPr>
        </a:p>
      </dgm:t>
    </dgm:pt>
    <dgm:pt modelId="{B724AD26-5126-41A3-864D-83C6C53B9EB8}" type="parTrans" cxnId="{F3D319AA-BE69-4461-B6E2-DADF59A722C4}">
      <dgm:prSet/>
      <dgm:spPr/>
      <dgm:t>
        <a:bodyPr/>
        <a:lstStyle/>
        <a:p>
          <a:endParaRPr lang="tr-TR" sz="3200"/>
        </a:p>
      </dgm:t>
    </dgm:pt>
    <dgm:pt modelId="{E831F98C-9612-4E56-8528-DCB0554326E0}" type="sibTrans" cxnId="{F3D319AA-BE69-4461-B6E2-DADF59A722C4}">
      <dgm:prSet/>
      <dgm:spPr/>
      <dgm:t>
        <a:bodyPr/>
        <a:lstStyle/>
        <a:p>
          <a:endParaRPr lang="tr-TR" sz="3200"/>
        </a:p>
      </dgm:t>
    </dgm:pt>
    <dgm:pt modelId="{2F60C99D-FCEE-41F4-A195-5DF7F8533BA3}" type="pres">
      <dgm:prSet presAssocID="{98342B8C-EDD3-49AB-9926-D6F7D6B74E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C497FF5-EF5B-4D74-A469-B73001FD7EEC}" type="pres">
      <dgm:prSet presAssocID="{486D4E08-843B-4DBC-8B7C-2C3CC210A7E8}" presName="parentText" presStyleLbl="node1" presStyleIdx="0" presStyleCnt="2" custLinFactY="-18694" custLinFactNeighborX="-1547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69FA7CA-AB0C-445B-8981-EC26951E8592}" type="pres">
      <dgm:prSet presAssocID="{1BCE8FDF-BE34-4FED-BFDA-01A373270739}" presName="spacer" presStyleCnt="0"/>
      <dgm:spPr/>
      <dgm:t>
        <a:bodyPr/>
        <a:lstStyle/>
        <a:p>
          <a:endParaRPr lang="tr-TR"/>
        </a:p>
      </dgm:t>
    </dgm:pt>
    <dgm:pt modelId="{C8B6E24C-F11D-4601-8A46-EF041B0EEFDD}" type="pres">
      <dgm:prSet presAssocID="{BD7A3359-764F-4FBE-8B24-7EF4FFDF157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BC07345-C6F6-4C04-A9D7-9ECC7B9351A7}" srcId="{98342B8C-EDD3-49AB-9926-D6F7D6B74E10}" destId="{486D4E08-843B-4DBC-8B7C-2C3CC210A7E8}" srcOrd="0" destOrd="0" parTransId="{BADC77F7-7CF3-4C6D-AA8B-850B426333CF}" sibTransId="{1BCE8FDF-BE34-4FED-BFDA-01A373270739}"/>
    <dgm:cxn modelId="{3BEFB34F-C147-46EE-915A-9F3C0A986A51}" type="presOf" srcId="{BD7A3359-764F-4FBE-8B24-7EF4FFDF1579}" destId="{C8B6E24C-F11D-4601-8A46-EF041B0EEFDD}" srcOrd="0" destOrd="0" presId="urn:microsoft.com/office/officeart/2005/8/layout/vList2"/>
    <dgm:cxn modelId="{7E0A97E8-C208-4F72-8EB2-33E4A58FDC8C}" type="presOf" srcId="{486D4E08-843B-4DBC-8B7C-2C3CC210A7E8}" destId="{3C497FF5-EF5B-4D74-A469-B73001FD7EEC}" srcOrd="0" destOrd="0" presId="urn:microsoft.com/office/officeart/2005/8/layout/vList2"/>
    <dgm:cxn modelId="{F3D319AA-BE69-4461-B6E2-DADF59A722C4}" srcId="{98342B8C-EDD3-49AB-9926-D6F7D6B74E10}" destId="{BD7A3359-764F-4FBE-8B24-7EF4FFDF1579}" srcOrd="1" destOrd="0" parTransId="{B724AD26-5126-41A3-864D-83C6C53B9EB8}" sibTransId="{E831F98C-9612-4E56-8528-DCB0554326E0}"/>
    <dgm:cxn modelId="{1B671499-5F12-4505-8075-1677125BADA0}" type="presOf" srcId="{98342B8C-EDD3-49AB-9926-D6F7D6B74E10}" destId="{2F60C99D-FCEE-41F4-A195-5DF7F8533BA3}" srcOrd="0" destOrd="0" presId="urn:microsoft.com/office/officeart/2005/8/layout/vList2"/>
    <dgm:cxn modelId="{D9ADB3CA-A507-4718-AD57-06E063B4EF84}" type="presParOf" srcId="{2F60C99D-FCEE-41F4-A195-5DF7F8533BA3}" destId="{3C497FF5-EF5B-4D74-A469-B73001FD7EEC}" srcOrd="0" destOrd="0" presId="urn:microsoft.com/office/officeart/2005/8/layout/vList2"/>
    <dgm:cxn modelId="{6FE1A8AE-7D04-4E38-9081-AE823ADEDBBA}" type="presParOf" srcId="{2F60C99D-FCEE-41F4-A195-5DF7F8533BA3}" destId="{169FA7CA-AB0C-445B-8981-EC26951E8592}" srcOrd="1" destOrd="0" presId="urn:microsoft.com/office/officeart/2005/8/layout/vList2"/>
    <dgm:cxn modelId="{A2071DE1-DB48-4D3A-B33E-19775D6646CD}" type="presParOf" srcId="{2F60C99D-FCEE-41F4-A195-5DF7F8533BA3}" destId="{C8B6E24C-F11D-4601-8A46-EF041B0EEF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656EA-EBF5-4100-9827-AEDA884AE18F}">
      <dsp:nvSpPr>
        <dsp:cNvPr id="0" name=""/>
        <dsp:cNvSpPr/>
      </dsp:nvSpPr>
      <dsp:spPr>
        <a:xfrm>
          <a:off x="2415535" y="373276"/>
          <a:ext cx="5065461" cy="5065461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1900" kern="1200" dirty="0" smtClean="0">
              <a:latin typeface="myriad_prolight"/>
            </a:rPr>
            <a:t>1) Yatırım veya Portföy Yönetimi, </a:t>
          </a:r>
          <a:endParaRPr lang="tr-TR" sz="1900" kern="1200" dirty="0">
            <a:latin typeface="myriad_prolight"/>
          </a:endParaRPr>
        </a:p>
      </dsp:txBody>
      <dsp:txXfrm>
        <a:off x="5058017" y="1224756"/>
        <a:ext cx="1628183" cy="1085455"/>
      </dsp:txXfrm>
    </dsp:sp>
    <dsp:sp modelId="{2C02A2E1-65D2-42F4-B26C-54E2DAAAB216}">
      <dsp:nvSpPr>
        <dsp:cNvPr id="0" name=""/>
        <dsp:cNvSpPr/>
      </dsp:nvSpPr>
      <dsp:spPr>
        <a:xfrm>
          <a:off x="2458953" y="508355"/>
          <a:ext cx="5065461" cy="5065461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1900" kern="1200" dirty="0" smtClean="0">
              <a:latin typeface="myriad_prolight"/>
            </a:rPr>
            <a:t>2) Bireysel Finans, </a:t>
          </a:r>
        </a:p>
      </dsp:txBody>
      <dsp:txXfrm>
        <a:off x="5721352" y="2822788"/>
        <a:ext cx="1507577" cy="1206062"/>
      </dsp:txXfrm>
    </dsp:sp>
    <dsp:sp modelId="{49B63186-B0E4-4147-806A-FBC58678B0C6}">
      <dsp:nvSpPr>
        <dsp:cNvPr id="0" name=""/>
        <dsp:cNvSpPr/>
      </dsp:nvSpPr>
      <dsp:spPr>
        <a:xfrm>
          <a:off x="2344377" y="591573"/>
          <a:ext cx="5065461" cy="5065461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1900" kern="1200" dirty="0" smtClean="0">
              <a:latin typeface="myriad_prolight"/>
            </a:rPr>
            <a:t>3) Makro Finans,</a:t>
          </a:r>
        </a:p>
      </dsp:txBody>
      <dsp:txXfrm>
        <a:off x="4153471" y="4149456"/>
        <a:ext cx="1447274" cy="1326668"/>
      </dsp:txXfrm>
    </dsp:sp>
    <dsp:sp modelId="{0767ED58-6D8D-46A0-A1C7-4C94E42134AC}">
      <dsp:nvSpPr>
        <dsp:cNvPr id="0" name=""/>
        <dsp:cNvSpPr/>
      </dsp:nvSpPr>
      <dsp:spPr>
        <a:xfrm>
          <a:off x="2229801" y="508355"/>
          <a:ext cx="5065461" cy="5065461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1900" kern="1200" dirty="0" smtClean="0">
              <a:latin typeface="myriad_prolight"/>
            </a:rPr>
            <a:t>4) Finansal Risk Yönetimi,</a:t>
          </a:r>
        </a:p>
      </dsp:txBody>
      <dsp:txXfrm>
        <a:off x="2525287" y="2822788"/>
        <a:ext cx="1507577" cy="1206062"/>
      </dsp:txXfrm>
    </dsp:sp>
    <dsp:sp modelId="{C5E6F61F-5FBC-4D01-832A-C13310CF112C}">
      <dsp:nvSpPr>
        <dsp:cNvPr id="0" name=""/>
        <dsp:cNvSpPr/>
      </dsp:nvSpPr>
      <dsp:spPr>
        <a:xfrm>
          <a:off x="2273220" y="373276"/>
          <a:ext cx="5065461" cy="5065461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1900" kern="1200" dirty="0" smtClean="0">
              <a:latin typeface="myriad_prolight"/>
            </a:rPr>
            <a:t>5) İşletme Finansmanı veya Finansal Yönetim </a:t>
          </a:r>
        </a:p>
      </dsp:txBody>
      <dsp:txXfrm>
        <a:off x="3068015" y="1224756"/>
        <a:ext cx="1628183" cy="1085455"/>
      </dsp:txXfrm>
    </dsp:sp>
    <dsp:sp modelId="{F415C9C5-29BD-46AB-9E0F-2D4D362E849A}">
      <dsp:nvSpPr>
        <dsp:cNvPr id="0" name=""/>
        <dsp:cNvSpPr/>
      </dsp:nvSpPr>
      <dsp:spPr>
        <a:xfrm>
          <a:off x="2101720" y="59700"/>
          <a:ext cx="5692613" cy="569261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E40E1C-A83C-443D-8252-A7F7D1CC57B5}">
      <dsp:nvSpPr>
        <dsp:cNvPr id="0" name=""/>
        <dsp:cNvSpPr/>
      </dsp:nvSpPr>
      <dsp:spPr>
        <a:xfrm>
          <a:off x="2145727" y="194734"/>
          <a:ext cx="5692613" cy="569261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A5BDBA-7CF9-4932-AFD3-F441930B59A0}">
      <dsp:nvSpPr>
        <dsp:cNvPr id="0" name=""/>
        <dsp:cNvSpPr/>
      </dsp:nvSpPr>
      <dsp:spPr>
        <a:xfrm>
          <a:off x="2030801" y="278207"/>
          <a:ext cx="5692613" cy="569261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631198-2855-4F23-9DD4-4E1CBBEE24B7}">
      <dsp:nvSpPr>
        <dsp:cNvPr id="0" name=""/>
        <dsp:cNvSpPr/>
      </dsp:nvSpPr>
      <dsp:spPr>
        <a:xfrm>
          <a:off x="1915875" y="194734"/>
          <a:ext cx="5692613" cy="569261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56A3F2-CB49-4DFC-8ADC-3A4CF5257ADC}">
      <dsp:nvSpPr>
        <dsp:cNvPr id="0" name=""/>
        <dsp:cNvSpPr/>
      </dsp:nvSpPr>
      <dsp:spPr>
        <a:xfrm>
          <a:off x="1959882" y="59700"/>
          <a:ext cx="5692613" cy="569261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85151-93AE-4E5B-92D8-98D10D777821}">
      <dsp:nvSpPr>
        <dsp:cNvPr id="0" name=""/>
        <dsp:cNvSpPr/>
      </dsp:nvSpPr>
      <dsp:spPr>
        <a:xfrm>
          <a:off x="3065859" y="293"/>
          <a:ext cx="1996281" cy="1330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2000" kern="1200" dirty="0" smtClean="0"/>
            <a:t>Finansal yönetim, </a:t>
          </a:r>
          <a:endParaRPr lang="tr-TR" sz="2000" kern="1200" dirty="0"/>
        </a:p>
      </dsp:txBody>
      <dsp:txXfrm>
        <a:off x="3104838" y="39272"/>
        <a:ext cx="1918323" cy="1252896"/>
      </dsp:txXfrm>
    </dsp:sp>
    <dsp:sp modelId="{54DFE290-88FE-4A96-A9BC-9E82711B6CA1}">
      <dsp:nvSpPr>
        <dsp:cNvPr id="0" name=""/>
        <dsp:cNvSpPr/>
      </dsp:nvSpPr>
      <dsp:spPr>
        <a:xfrm>
          <a:off x="2766417" y="1331147"/>
          <a:ext cx="1297582" cy="532341"/>
        </a:xfrm>
        <a:custGeom>
          <a:avLst/>
          <a:gdLst/>
          <a:ahLst/>
          <a:cxnLst/>
          <a:rect l="0" t="0" r="0" b="0"/>
          <a:pathLst>
            <a:path>
              <a:moveTo>
                <a:pt x="1297582" y="0"/>
              </a:moveTo>
              <a:lnTo>
                <a:pt x="1297582" y="266170"/>
              </a:lnTo>
              <a:lnTo>
                <a:pt x="0" y="266170"/>
              </a:lnTo>
              <a:lnTo>
                <a:pt x="0" y="5323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EAF70-BFC8-4F76-9F2D-9505996C2320}">
      <dsp:nvSpPr>
        <dsp:cNvPr id="0" name=""/>
        <dsp:cNvSpPr/>
      </dsp:nvSpPr>
      <dsp:spPr>
        <a:xfrm>
          <a:off x="1768276" y="1863489"/>
          <a:ext cx="1996281" cy="1330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2000" kern="1200" smtClean="0"/>
            <a:t>kaynak bulma (finansman) ve</a:t>
          </a:r>
          <a:endParaRPr lang="tr-TR" sz="2000" kern="1200" dirty="0"/>
        </a:p>
      </dsp:txBody>
      <dsp:txXfrm>
        <a:off x="1807255" y="1902468"/>
        <a:ext cx="1918323" cy="1252896"/>
      </dsp:txXfrm>
    </dsp:sp>
    <dsp:sp modelId="{FAEB94A0-22E2-4018-8925-143950338970}">
      <dsp:nvSpPr>
        <dsp:cNvPr id="0" name=""/>
        <dsp:cNvSpPr/>
      </dsp:nvSpPr>
      <dsp:spPr>
        <a:xfrm>
          <a:off x="4064000" y="1331147"/>
          <a:ext cx="1297582" cy="53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70"/>
              </a:lnTo>
              <a:lnTo>
                <a:pt x="1297582" y="266170"/>
              </a:lnTo>
              <a:lnTo>
                <a:pt x="1297582" y="5323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1CC6C-024F-4DCE-9B0B-5EDB19E4BE2F}">
      <dsp:nvSpPr>
        <dsp:cNvPr id="0" name=""/>
        <dsp:cNvSpPr/>
      </dsp:nvSpPr>
      <dsp:spPr>
        <a:xfrm>
          <a:off x="4363442" y="1863489"/>
          <a:ext cx="1996281" cy="1330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altLang="tr-TR" sz="2000" kern="1200" dirty="0" smtClean="0"/>
            <a:t>kaynak kullanma (yatırım)</a:t>
          </a:r>
          <a:endParaRPr lang="tr-TR" sz="2000" kern="1200" dirty="0"/>
        </a:p>
      </dsp:txBody>
      <dsp:txXfrm>
        <a:off x="4402421" y="1902468"/>
        <a:ext cx="1918323" cy="1252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97FF5-EF5B-4D74-A469-B73001FD7EEC}">
      <dsp:nvSpPr>
        <dsp:cNvPr id="0" name=""/>
        <dsp:cNvSpPr/>
      </dsp:nvSpPr>
      <dsp:spPr>
        <a:xfrm>
          <a:off x="0" y="0"/>
          <a:ext cx="5604136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>
              <a:latin typeface="Century Gothic" panose="020B0502020202020204" pitchFamily="34" charset="0"/>
            </a:rPr>
            <a:t>A) Bir işletmenin kısa vadeli borç ödeyebilme gücüdür.</a:t>
          </a:r>
          <a:endParaRPr lang="tr-TR" sz="2000" kern="1200" dirty="0">
            <a:latin typeface="Century Gothic" panose="020B0502020202020204" pitchFamily="34" charset="0"/>
          </a:endParaRPr>
        </a:p>
      </dsp:txBody>
      <dsp:txXfrm>
        <a:off x="59399" y="59399"/>
        <a:ext cx="5485338" cy="1098002"/>
      </dsp:txXfrm>
    </dsp:sp>
    <dsp:sp modelId="{C8B6E24C-F11D-4601-8A46-EF041B0EEFDD}">
      <dsp:nvSpPr>
        <dsp:cNvPr id="0" name=""/>
        <dsp:cNvSpPr/>
      </dsp:nvSpPr>
      <dsp:spPr>
        <a:xfrm>
          <a:off x="0" y="1448187"/>
          <a:ext cx="5604136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>
              <a:latin typeface="Century Gothic" panose="020B0502020202020204" pitchFamily="34" charset="0"/>
            </a:rPr>
            <a:t>B) Faaliyetler yoluyla ortaya çıkan nakit akışlarının uzun vadede artırılması için gereken uygulamaların bütünüdür.</a:t>
          </a:r>
          <a:endParaRPr lang="tr-TR" sz="2000" kern="1200" dirty="0">
            <a:latin typeface="Century Gothic" panose="020B0502020202020204" pitchFamily="34" charset="0"/>
          </a:endParaRPr>
        </a:p>
      </dsp:txBody>
      <dsp:txXfrm>
        <a:off x="59399" y="1507586"/>
        <a:ext cx="548533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B7559-4CE5-4F1B-B305-F00214E14BFC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BD72A-AC6F-486A-AF41-15DD996DBC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8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altLang="tr-TR" sz="1200" b="1" dirty="0" smtClean="0"/>
              <a:t>FİNANSAL YÖNETİM</a:t>
            </a:r>
          </a:p>
          <a:p>
            <a:pPr algn="l"/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endPos="0" dist="215900" dir="5400000" sy="-100000" algn="bl" rotWithShape="0"/>
              </a:effectLst>
              <a:latin typeface="myriad_prolight"/>
              <a:ea typeface="Adobe Gothic Std B" panose="020B0800000000000000" pitchFamily="34" charset="-128"/>
              <a:cs typeface="Tahoma" pitchFamily="34" charset="0"/>
            </a:endParaRPr>
          </a:p>
          <a:p>
            <a:pPr algn="l"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tr-TR" sz="1200" b="1" dirty="0" smtClean="0"/>
              <a:t>D</a:t>
            </a:r>
            <a:r>
              <a:rPr lang="tr-TR" altLang="tr-TR" sz="1200" b="1" dirty="0" err="1" smtClean="0"/>
              <a:t>oç</a:t>
            </a:r>
            <a:r>
              <a:rPr lang="tr-TR" altLang="tr-TR" sz="1200" b="1" dirty="0" smtClean="0"/>
              <a:t>. Dr. Güven SAYILGAN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30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b="1" dirty="0" smtClean="0"/>
              <a:t>5) İşletme Finansmanı veya Finansal Yönetim Alanı</a:t>
            </a:r>
            <a:endParaRPr lang="tr-TR" b="1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Finansal yönetim, ortakların servetini en yüksek düzeyde gerçekleştirme hedefiyle; bir işletmenin gereksinim duyduğu fonları en uygun kaynaklardan, en uygun koşullarda sağlamak ve </a:t>
            </a:r>
            <a:r>
              <a:rPr lang="tr-TR" altLang="tr-TR" dirty="0" err="1" smtClean="0"/>
              <a:t>sağlanılan</a:t>
            </a:r>
            <a:r>
              <a:rPr lang="tr-TR" altLang="tr-TR" dirty="0" smtClean="0"/>
              <a:t> bu fonları; en verimli veya en kârlı yatırımlarda kullanmaya yönelik uygulamaların bütünüdür.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72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tr-TR" dirty="0" smtClean="0"/>
              <a:t>Fon Bulma ve Fon kullanma</a:t>
            </a:r>
            <a:endParaRPr lang="tr-TR" dirty="0" smtClean="0"/>
          </a:p>
          <a:p>
            <a:r>
              <a:rPr lang="tr-TR" altLang="tr-TR" dirty="0" smtClean="0"/>
              <a:t>Finansal yönetim, kaynak bulma (</a:t>
            </a:r>
            <a:r>
              <a:rPr lang="tr-TR" altLang="tr-TR" dirty="0" smtClean="0">
                <a:solidFill>
                  <a:schemeClr val="accent2"/>
                </a:solidFill>
              </a:rPr>
              <a:t>finansman</a:t>
            </a:r>
            <a:r>
              <a:rPr lang="tr-TR" altLang="tr-TR" dirty="0" smtClean="0"/>
              <a:t>) ve kaynak kullanma (</a:t>
            </a:r>
            <a:r>
              <a:rPr lang="tr-TR" altLang="tr-TR" dirty="0" smtClean="0">
                <a:solidFill>
                  <a:schemeClr val="accent2"/>
                </a:solidFill>
              </a:rPr>
              <a:t>yatırım</a:t>
            </a:r>
            <a:r>
              <a:rPr lang="tr-TR" altLang="tr-TR" dirty="0" smtClean="0"/>
              <a:t>) faaliyetlerini içerir. </a:t>
            </a:r>
          </a:p>
          <a:p>
            <a:r>
              <a:rPr lang="tr-TR" altLang="tr-TR" dirty="0" smtClean="0"/>
              <a:t>Bir işletmenin kullandığı kaynaklar (fonlar) işletme bilançosunun pasifinde, fonların kullanıldığı yatırımlar da bilançonun aktifinde gösterilmektedir. </a:t>
            </a:r>
          </a:p>
          <a:p>
            <a:r>
              <a:rPr lang="tr-TR" altLang="tr-TR" dirty="0" smtClean="0">
                <a:solidFill>
                  <a:schemeClr val="accent2"/>
                </a:solidFill>
              </a:rPr>
              <a:t>İşletmelerin finansal yapısı ve yatırım yapısı bilançodan görülebilir</a:t>
            </a:r>
            <a:r>
              <a:rPr lang="tr-TR" alt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27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AD5D-E206-481D-B01A-FBDDAF8FC377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68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_prolight"/>
                <a:ea typeface="Tahoma" pitchFamily="34" charset="0"/>
                <a:cs typeface="Tahoma" pitchFamily="34" charset="0"/>
              </a:rPr>
              <a:t>Eğitime başlamadan önce yardım ekranını görüntülemek ister misiniz?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33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524" dirty="0" smtClean="0">
                <a:latin typeface="myriad_prolight"/>
              </a:rPr>
              <a:t>Bu eğitim süresince;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524" dirty="0" smtClean="0">
              <a:latin typeface="myriad_pro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/>
              <a:t>Finansal yönetimin ne olduğu,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/>
              <a:t>Finansal yönetimin önemi ve amacı,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/>
              <a:t>Paranın zaman değeri genel başlığı altında bugünkü değer ve gelecek değer hesaplamaları,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/>
              <a:t>Sermaye maliyeti,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/>
              <a:t>Yatırım projelerinin değerlendirilmesinde (sermaye bütçelemesinde) kullanılan yöntemler.</a:t>
            </a:r>
          </a:p>
          <a:p>
            <a:endParaRPr lang="tr-TR" sz="1524" dirty="0" smtClean="0">
              <a:latin typeface="myriad_prolight"/>
            </a:endParaRPr>
          </a:p>
          <a:p>
            <a:r>
              <a:rPr lang="tr-TR" sz="1524" dirty="0" smtClean="0">
                <a:latin typeface="myriad_prolight"/>
              </a:rPr>
              <a:t>konularını öğreneceğiz.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29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Ses</a:t>
            </a:r>
            <a:r>
              <a:rPr lang="tr-TR" baseline="0" dirty="0" smtClean="0"/>
              <a:t> metni: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Finans Nedir?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ko-KR" dirty="0" smtClean="0">
                <a:latin typeface="myriad_prolight"/>
              </a:rPr>
              <a:t>Finans veya finansman, işletme faaliyetleri veya kişisel faaliyetler yoluyla ortaya çıkan </a:t>
            </a:r>
            <a:r>
              <a:rPr lang="tr-TR" altLang="ko-KR" b="1" dirty="0" smtClean="0">
                <a:latin typeface="myriad_prolight"/>
              </a:rPr>
              <a:t>nakit akışlarının</a:t>
            </a:r>
            <a:r>
              <a:rPr lang="tr-TR" altLang="ko-KR" dirty="0" smtClean="0">
                <a:latin typeface="myriad_prolight"/>
              </a:rPr>
              <a:t> uzun vadede ve riski de gözeterek artırılması için gereken uygulamaların ve ortamın etkinleştirilmesine yönelik çabaların bütünüdür. </a:t>
            </a:r>
            <a:endParaRPr lang="tr-TR" altLang="tr-TR" dirty="0" smtClean="0">
              <a:latin typeface="myriad_prolight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15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Ses metni: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tr-TR" dirty="0" smtClean="0"/>
              <a:t>Temel Finans Alanları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tr-TR" dirty="0" smtClean="0">
                <a:solidFill>
                  <a:schemeClr val="accent2"/>
                </a:solidFill>
              </a:rPr>
              <a:t>Finans birbirleriyle ilişkili beş alanı kapsar:</a:t>
            </a:r>
          </a:p>
          <a:p>
            <a:pPr lvl="0"/>
            <a:r>
              <a:rPr lang="tr-TR" altLang="tr-TR" dirty="0" smtClean="0">
                <a:latin typeface="myriad_prolight"/>
              </a:rPr>
              <a:t>1) Yatırım veya Portföy Yönetimi, </a:t>
            </a:r>
            <a:endParaRPr lang="tr-TR" dirty="0" smtClean="0">
              <a:latin typeface="myriad_prolight"/>
            </a:endParaRPr>
          </a:p>
          <a:p>
            <a:pPr lvl="0"/>
            <a:r>
              <a:rPr lang="tr-TR" altLang="tr-TR" dirty="0" smtClean="0">
                <a:latin typeface="myriad_prolight"/>
              </a:rPr>
              <a:t>2) Bireysel Finans, </a:t>
            </a:r>
          </a:p>
          <a:p>
            <a:pPr lvl="0"/>
            <a:r>
              <a:rPr lang="tr-TR" altLang="tr-TR" dirty="0" smtClean="0">
                <a:latin typeface="myriad_prolight"/>
              </a:rPr>
              <a:t>3) Makro Finans,</a:t>
            </a:r>
          </a:p>
          <a:p>
            <a:pPr lvl="0"/>
            <a:r>
              <a:rPr lang="tr-TR" altLang="tr-TR" dirty="0" smtClean="0">
                <a:latin typeface="myriad_prolight"/>
              </a:rPr>
              <a:t>4) Finansal Risk Yönetimi,</a:t>
            </a:r>
          </a:p>
          <a:p>
            <a:pPr lvl="0"/>
            <a:r>
              <a:rPr lang="tr-TR" altLang="tr-TR" dirty="0" smtClean="0">
                <a:latin typeface="myriad_prolight"/>
              </a:rPr>
              <a:t>5) İşletme Finansmanı veya Finansal Yönetim 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15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b="1" dirty="0" smtClean="0"/>
              <a:t>1) Yatırım veya Portföy Yönetimi Alanı</a:t>
            </a:r>
            <a:endParaRPr lang="tr-TR" b="1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Bireylerin veya kurumsal yatırımcıların oluşturdukları portföylerde yer alacak menkul kıymetlerin seçilmesi ve portföyün </a:t>
            </a:r>
            <a:r>
              <a:rPr lang="tr-TR" altLang="tr-TR" i="1" dirty="0" smtClean="0"/>
              <a:t>risk-getiri dengesinin</a:t>
            </a:r>
            <a:r>
              <a:rPr lang="tr-TR" altLang="tr-TR" dirty="0" smtClean="0"/>
              <a:t> kurularak yönetilmesi amaçlamaktadır.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44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b="1" dirty="0" smtClean="0">
                <a:latin typeface="myriad_prolight"/>
              </a:rPr>
              <a:t>2) Bireysel Finans Alanı</a:t>
            </a:r>
            <a:endParaRPr lang="tr-TR" b="1" dirty="0" smtClean="0">
              <a:latin typeface="myriad_prolight"/>
            </a:endParaRPr>
          </a:p>
          <a:p>
            <a:endParaRPr lang="tr-TR" altLang="tr-TR" dirty="0" smtClean="0">
              <a:latin typeface="myriad_prolight"/>
            </a:endParaRPr>
          </a:p>
          <a:p>
            <a:r>
              <a:rPr lang="tr-TR" altLang="tr-TR" dirty="0" smtClean="0">
                <a:latin typeface="myriad_prolight"/>
              </a:rPr>
              <a:t>Bireylerin gelecek dönemlerine ilişkin emeklilik, sigorta, ev vb. kişisel gereksinimlerin doğuracağı nakit akışlarının planlanması ile uğraşan finans alanıdır.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55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dirty="0" smtClean="0"/>
              <a:t>3) Makro Finans Alanı</a:t>
            </a:r>
            <a:endParaRPr lang="tr-TR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Para ve sermaye piyasaları, sermaye piyasasının işleyişi ve sermaye piyasası kurumları (bankalar, denetim şirketleri, borsalar) gibi makro iktisadın da kapsadığı konuları kapsayan finans alanıdır.	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06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b="1" dirty="0" smtClean="0"/>
              <a:t>4) Finansal Risk Yönetimi Alanı</a:t>
            </a:r>
            <a:endParaRPr lang="tr-TR" b="1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İşletme finansmanı veya portföy yönetimi ile ilgili konularda ortaya çıkan; faiz, kur ve fiyat dalgalanmalarından kaynaklanan finansal risklerin ölçülmesi ve yönetilmesi ile ilgilenen “finansal mühendislik” olarak da adlandırılan finans alanıdır.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D72A-AC6F-486A-AF41-15DD996DBC4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00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8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571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8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o 28"/>
          <p:cNvGraphicFramePr>
            <a:graphicFrameLocks noGrp="1"/>
          </p:cNvGraphicFramePr>
          <p:nvPr userDrawn="1">
            <p:extLst/>
          </p:nvPr>
        </p:nvGraphicFramePr>
        <p:xfrm>
          <a:off x="0" y="1"/>
          <a:ext cx="8677867" cy="70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105"/>
                <a:gridCol w="2169466"/>
                <a:gridCol w="1709277"/>
                <a:gridCol w="1775019"/>
              </a:tblGrid>
              <a:tr h="706042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Başlık: </a:t>
                      </a:r>
                      <a:endParaRPr lang="tr-T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673" marR="114673" marT="41468" marB="41468"/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Alt </a:t>
                      </a:r>
                    </a:p>
                    <a:p>
                      <a:r>
                        <a:rPr lang="tr-TR" sz="1000" dirty="0" smtClean="0"/>
                        <a:t>Başlık:</a:t>
                      </a:r>
                      <a:endParaRPr lang="tr-T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673" marR="114673" marT="41468" marB="41468"/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Ekran</a:t>
                      </a:r>
                    </a:p>
                    <a:p>
                      <a:r>
                        <a:rPr lang="tr-TR" sz="1000" dirty="0" smtClean="0"/>
                        <a:t>No:</a:t>
                      </a:r>
                      <a:endParaRPr lang="tr-T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673" marR="114673" marT="41468" marB="41468"/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Sahne </a:t>
                      </a:r>
                    </a:p>
                    <a:p>
                      <a:pPr marL="0" marR="0" indent="0" algn="l" defTabSz="914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 smtClean="0"/>
                        <a:t>Sayısı/No:</a:t>
                      </a:r>
                    </a:p>
                    <a:p>
                      <a:endParaRPr lang="tr-TR" sz="1000" dirty="0" smtClean="0"/>
                    </a:p>
                    <a:p>
                      <a:endParaRPr lang="tr-TR" sz="1000" b="0" dirty="0"/>
                    </a:p>
                  </a:txBody>
                  <a:tcPr marL="114673" marR="114673" marT="41468" marB="41468"/>
                </a:tc>
              </a:tr>
            </a:tbl>
          </a:graphicData>
        </a:graphic>
      </p:graphicFrame>
      <p:sp>
        <p:nvSpPr>
          <p:cNvPr id="37" name="Metin Yer Tutucusu 19"/>
          <p:cNvSpPr>
            <a:spLocks noGrp="1"/>
          </p:cNvSpPr>
          <p:nvPr>
            <p:ph type="body" sz="quarter" idx="23"/>
          </p:nvPr>
        </p:nvSpPr>
        <p:spPr>
          <a:xfrm>
            <a:off x="669623" y="25282"/>
            <a:ext cx="2325843" cy="677481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101" baseline="0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graphicFrame>
        <p:nvGraphicFramePr>
          <p:cNvPr id="38" name="Tablo 37"/>
          <p:cNvGraphicFramePr>
            <a:graphicFrameLocks noGrp="1"/>
          </p:cNvGraphicFramePr>
          <p:nvPr userDrawn="1">
            <p:extLst/>
          </p:nvPr>
        </p:nvGraphicFramePr>
        <p:xfrm>
          <a:off x="8708700" y="15287"/>
          <a:ext cx="3514207" cy="6829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4207"/>
              </a:tblGrid>
              <a:tr h="2779038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Sahne</a:t>
                      </a:r>
                      <a:r>
                        <a:rPr lang="tr-TR" sz="1100" baseline="0" dirty="0" smtClean="0"/>
                        <a:t> </a:t>
                      </a:r>
                      <a:r>
                        <a:rPr lang="tr-TR" sz="1100" dirty="0" smtClean="0"/>
                        <a:t>Tasviri:</a:t>
                      </a:r>
                      <a:endParaRPr lang="tr-T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6775" marR="106775" marT="48385" marB="48385"/>
                </a:tc>
              </a:tr>
              <a:tr h="2463449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Etkileşim Türü:</a:t>
                      </a:r>
                      <a:endParaRPr lang="tr-T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sz="1100" dirty="0" smtClean="0"/>
                    </a:p>
                    <a:p>
                      <a:endParaRPr lang="tr-TR" sz="1100" dirty="0" smtClean="0"/>
                    </a:p>
                    <a:p>
                      <a:endParaRPr lang="tr-TR" sz="1100" dirty="0" smtClean="0"/>
                    </a:p>
                    <a:p>
                      <a:endParaRPr lang="tr-TR" sz="1100" dirty="0" smtClean="0"/>
                    </a:p>
                    <a:p>
                      <a:r>
                        <a:rPr lang="tr-TR" sz="1100" dirty="0" smtClean="0"/>
                        <a:t>Etkileşim:</a:t>
                      </a:r>
                      <a:endParaRPr lang="tr-T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6775" marR="106775" marT="48385" marB="48385"/>
                </a:tc>
              </a:tr>
              <a:tr h="1586641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Medya:</a:t>
                      </a:r>
                      <a:endParaRPr lang="tr-T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6775" marR="106775" marT="48385" marB="48385"/>
                </a:tc>
              </a:tr>
            </a:tbl>
          </a:graphicData>
        </a:graphic>
      </p:graphicFrame>
      <p:sp>
        <p:nvSpPr>
          <p:cNvPr id="39" name="Metin Yer Tutucusu 19"/>
          <p:cNvSpPr>
            <a:spLocks noGrp="1"/>
          </p:cNvSpPr>
          <p:nvPr>
            <p:ph type="body" sz="quarter" idx="17"/>
          </p:nvPr>
        </p:nvSpPr>
        <p:spPr>
          <a:xfrm>
            <a:off x="8773094" y="351043"/>
            <a:ext cx="3353852" cy="2468366"/>
          </a:xfrm>
          <a:prstGeom prst="rect">
            <a:avLst/>
          </a:prstGeom>
          <a:noFill/>
          <a:ln>
            <a:noFill/>
          </a:ln>
        </p:spPr>
        <p:txBody>
          <a:bodyPr lIns="102480" tIns="51239" rIns="102480" bIns="51239"/>
          <a:lstStyle>
            <a:lvl1pPr marL="0" indent="0">
              <a:buNone/>
              <a:defRPr sz="1101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40" name="Metin Yer Tutucusu 19"/>
          <p:cNvSpPr>
            <a:spLocks noGrp="1"/>
          </p:cNvSpPr>
          <p:nvPr>
            <p:ph type="body" sz="quarter" idx="18"/>
          </p:nvPr>
        </p:nvSpPr>
        <p:spPr>
          <a:xfrm>
            <a:off x="8773094" y="3893794"/>
            <a:ext cx="3353852" cy="1195331"/>
          </a:xfrm>
          <a:prstGeom prst="rect">
            <a:avLst/>
          </a:prstGeom>
          <a:ln>
            <a:noFill/>
          </a:ln>
        </p:spPr>
        <p:txBody>
          <a:bodyPr lIns="102480" tIns="51239" rIns="102480" bIns="51239"/>
          <a:lstStyle>
            <a:lvl1pPr marL="0" indent="0">
              <a:buNone/>
              <a:defRPr sz="1101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41" name="Metin Yer Tutucusu 19"/>
          <p:cNvSpPr>
            <a:spLocks noGrp="1"/>
          </p:cNvSpPr>
          <p:nvPr>
            <p:ph type="body" sz="quarter" idx="19"/>
          </p:nvPr>
        </p:nvSpPr>
        <p:spPr>
          <a:xfrm>
            <a:off x="8756175" y="5684488"/>
            <a:ext cx="3370771" cy="1073740"/>
          </a:xfrm>
          <a:prstGeom prst="rect">
            <a:avLst/>
          </a:prstGeom>
          <a:ln>
            <a:noFill/>
          </a:ln>
        </p:spPr>
        <p:txBody>
          <a:bodyPr lIns="102480" tIns="51239" rIns="102480" bIns="51239"/>
          <a:lstStyle>
            <a:lvl1pPr marL="0" indent="0">
              <a:buNone/>
              <a:defRPr sz="1101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48" name="Metin Yer Tutucusu 19"/>
          <p:cNvSpPr>
            <a:spLocks noGrp="1"/>
          </p:cNvSpPr>
          <p:nvPr>
            <p:ph type="body" sz="quarter" idx="25" hasCustomPrompt="1"/>
          </p:nvPr>
        </p:nvSpPr>
        <p:spPr>
          <a:xfrm>
            <a:off x="7602088" y="21782"/>
            <a:ext cx="1004059" cy="610568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r>
              <a:rPr lang="tr-TR" dirty="0" smtClean="0"/>
              <a:t>  /</a:t>
            </a:r>
            <a:endParaRPr lang="tr-TR" dirty="0"/>
          </a:p>
        </p:txBody>
      </p:sp>
      <p:sp>
        <p:nvSpPr>
          <p:cNvPr id="50" name="Metin Yer Tutucusu 19"/>
          <p:cNvSpPr>
            <a:spLocks noGrp="1"/>
          </p:cNvSpPr>
          <p:nvPr>
            <p:ph type="body" sz="quarter" idx="26"/>
          </p:nvPr>
        </p:nvSpPr>
        <p:spPr>
          <a:xfrm>
            <a:off x="3514135" y="24632"/>
            <a:ext cx="1641048" cy="601252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65" name="Metin Yer Tutucusu 19"/>
          <p:cNvSpPr>
            <a:spLocks noGrp="1"/>
          </p:cNvSpPr>
          <p:nvPr>
            <p:ph type="body" sz="quarter" idx="28"/>
          </p:nvPr>
        </p:nvSpPr>
        <p:spPr>
          <a:xfrm>
            <a:off x="5627053" y="0"/>
            <a:ext cx="1246108" cy="618690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 baseline="0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3" name="5-Nokta Yıldız 2"/>
          <p:cNvSpPr/>
          <p:nvPr userDrawn="1"/>
        </p:nvSpPr>
        <p:spPr>
          <a:xfrm>
            <a:off x="1006810" y="1756196"/>
            <a:ext cx="53789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/>
            <a:endParaRPr lang="tr-TR" sz="1524"/>
          </a:p>
        </p:txBody>
      </p:sp>
      <p:sp>
        <p:nvSpPr>
          <p:cNvPr id="28" name="5-Nokta Yıldız 27"/>
          <p:cNvSpPr/>
          <p:nvPr userDrawn="1"/>
        </p:nvSpPr>
        <p:spPr>
          <a:xfrm>
            <a:off x="788829" y="1880900"/>
            <a:ext cx="53789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/>
            <a:endParaRPr lang="tr-TR" sz="1524"/>
          </a:p>
        </p:txBody>
      </p:sp>
      <p:sp>
        <p:nvSpPr>
          <p:cNvPr id="30" name="5-Nokta Yıldız 29"/>
          <p:cNvSpPr/>
          <p:nvPr userDrawn="1"/>
        </p:nvSpPr>
        <p:spPr>
          <a:xfrm>
            <a:off x="1158598" y="1947996"/>
            <a:ext cx="57398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/>
            <a:endParaRPr lang="tr-TR" sz="1524"/>
          </a:p>
        </p:txBody>
      </p:sp>
      <p:sp>
        <p:nvSpPr>
          <p:cNvPr id="31" name="5-Nokta Yıldız 30"/>
          <p:cNvSpPr/>
          <p:nvPr userDrawn="1"/>
        </p:nvSpPr>
        <p:spPr>
          <a:xfrm>
            <a:off x="8046721" y="1622372"/>
            <a:ext cx="57398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/>
            <a:endParaRPr lang="tr-TR" sz="1524"/>
          </a:p>
        </p:txBody>
      </p:sp>
      <p:sp>
        <p:nvSpPr>
          <p:cNvPr id="33" name="Metin Yer Tutucusu 19"/>
          <p:cNvSpPr>
            <a:spLocks noGrp="1"/>
          </p:cNvSpPr>
          <p:nvPr>
            <p:ph type="body" sz="quarter" idx="29"/>
          </p:nvPr>
        </p:nvSpPr>
        <p:spPr>
          <a:xfrm>
            <a:off x="8773094" y="3162285"/>
            <a:ext cx="3353852" cy="388633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 baseline="0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663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o 28"/>
          <p:cNvGraphicFramePr>
            <a:graphicFrameLocks noGrp="1"/>
          </p:cNvGraphicFramePr>
          <p:nvPr userDrawn="1">
            <p:extLst/>
          </p:nvPr>
        </p:nvGraphicFramePr>
        <p:xfrm>
          <a:off x="0" y="1"/>
          <a:ext cx="8677867" cy="70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105"/>
                <a:gridCol w="2169466"/>
                <a:gridCol w="1709277"/>
                <a:gridCol w="1775019"/>
              </a:tblGrid>
              <a:tr h="706042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Başlık: </a:t>
                      </a:r>
                      <a:endParaRPr lang="tr-T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673" marR="114673" marT="41468" marB="41468"/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Alt </a:t>
                      </a:r>
                    </a:p>
                    <a:p>
                      <a:r>
                        <a:rPr lang="tr-TR" sz="1000" dirty="0" smtClean="0"/>
                        <a:t>Başlık:</a:t>
                      </a:r>
                      <a:endParaRPr lang="tr-T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673" marR="114673" marT="41468" marB="41468"/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Ekran</a:t>
                      </a:r>
                    </a:p>
                    <a:p>
                      <a:r>
                        <a:rPr lang="tr-TR" sz="1000" dirty="0" smtClean="0"/>
                        <a:t>No:</a:t>
                      </a:r>
                      <a:endParaRPr lang="tr-T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673" marR="114673" marT="41468" marB="41468"/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Sahne </a:t>
                      </a:r>
                    </a:p>
                    <a:p>
                      <a:pPr marL="0" marR="0" indent="0" algn="l" defTabSz="914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 smtClean="0"/>
                        <a:t>Sayısı/No:</a:t>
                      </a:r>
                    </a:p>
                    <a:p>
                      <a:endParaRPr lang="tr-TR" sz="1000" dirty="0" smtClean="0"/>
                    </a:p>
                    <a:p>
                      <a:endParaRPr lang="tr-TR" sz="1000" b="0" dirty="0"/>
                    </a:p>
                  </a:txBody>
                  <a:tcPr marL="114673" marR="114673" marT="41468" marB="41468"/>
                </a:tc>
              </a:tr>
            </a:tbl>
          </a:graphicData>
        </a:graphic>
      </p:graphicFrame>
      <p:sp>
        <p:nvSpPr>
          <p:cNvPr id="37" name="Metin Yer Tutucusu 19"/>
          <p:cNvSpPr>
            <a:spLocks noGrp="1"/>
          </p:cNvSpPr>
          <p:nvPr>
            <p:ph type="body" sz="quarter" idx="23"/>
          </p:nvPr>
        </p:nvSpPr>
        <p:spPr>
          <a:xfrm>
            <a:off x="669623" y="25282"/>
            <a:ext cx="2325843" cy="677481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101" baseline="0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graphicFrame>
        <p:nvGraphicFramePr>
          <p:cNvPr id="38" name="Tablo 37"/>
          <p:cNvGraphicFramePr>
            <a:graphicFrameLocks noGrp="1"/>
          </p:cNvGraphicFramePr>
          <p:nvPr userDrawn="1">
            <p:extLst/>
          </p:nvPr>
        </p:nvGraphicFramePr>
        <p:xfrm>
          <a:off x="8708700" y="15287"/>
          <a:ext cx="3514207" cy="6829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4207"/>
              </a:tblGrid>
              <a:tr h="2779038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Sahne</a:t>
                      </a:r>
                      <a:r>
                        <a:rPr lang="tr-TR" sz="1100" baseline="0" dirty="0" smtClean="0"/>
                        <a:t> </a:t>
                      </a:r>
                      <a:r>
                        <a:rPr lang="tr-TR" sz="1100" dirty="0" smtClean="0"/>
                        <a:t>Tasviri:</a:t>
                      </a:r>
                      <a:endParaRPr lang="tr-T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6775" marR="106775" marT="48385" marB="48385"/>
                </a:tc>
              </a:tr>
              <a:tr h="2463449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Etkileşim Türü:</a:t>
                      </a:r>
                      <a:endParaRPr lang="tr-T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sz="1100" dirty="0" smtClean="0"/>
                    </a:p>
                    <a:p>
                      <a:endParaRPr lang="tr-TR" sz="1100" dirty="0" smtClean="0"/>
                    </a:p>
                    <a:p>
                      <a:endParaRPr lang="tr-TR" sz="1100" dirty="0" smtClean="0"/>
                    </a:p>
                    <a:p>
                      <a:endParaRPr lang="tr-TR" sz="1100" dirty="0" smtClean="0"/>
                    </a:p>
                    <a:p>
                      <a:r>
                        <a:rPr lang="tr-TR" sz="1100" dirty="0" smtClean="0"/>
                        <a:t>Etkileşim:</a:t>
                      </a:r>
                      <a:endParaRPr lang="tr-T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6775" marR="106775" marT="48385" marB="48385"/>
                </a:tc>
              </a:tr>
              <a:tr h="1586641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Medya:</a:t>
                      </a:r>
                      <a:endParaRPr lang="tr-T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6775" marR="106775" marT="48385" marB="48385"/>
                </a:tc>
              </a:tr>
            </a:tbl>
          </a:graphicData>
        </a:graphic>
      </p:graphicFrame>
      <p:sp>
        <p:nvSpPr>
          <p:cNvPr id="39" name="Metin Yer Tutucusu 19"/>
          <p:cNvSpPr>
            <a:spLocks noGrp="1"/>
          </p:cNvSpPr>
          <p:nvPr>
            <p:ph type="body" sz="quarter" idx="17"/>
          </p:nvPr>
        </p:nvSpPr>
        <p:spPr>
          <a:xfrm>
            <a:off x="8773094" y="351043"/>
            <a:ext cx="3353852" cy="2468366"/>
          </a:xfrm>
          <a:prstGeom prst="rect">
            <a:avLst/>
          </a:prstGeom>
          <a:noFill/>
          <a:ln>
            <a:noFill/>
          </a:ln>
        </p:spPr>
        <p:txBody>
          <a:bodyPr lIns="102480" tIns="51239" rIns="102480" bIns="51239"/>
          <a:lstStyle>
            <a:lvl1pPr marL="0" indent="0">
              <a:buNone/>
              <a:defRPr sz="1101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40" name="Metin Yer Tutucusu 19"/>
          <p:cNvSpPr>
            <a:spLocks noGrp="1"/>
          </p:cNvSpPr>
          <p:nvPr>
            <p:ph type="body" sz="quarter" idx="18"/>
          </p:nvPr>
        </p:nvSpPr>
        <p:spPr>
          <a:xfrm>
            <a:off x="8773094" y="3893794"/>
            <a:ext cx="3353852" cy="1195331"/>
          </a:xfrm>
          <a:prstGeom prst="rect">
            <a:avLst/>
          </a:prstGeom>
          <a:ln>
            <a:noFill/>
          </a:ln>
        </p:spPr>
        <p:txBody>
          <a:bodyPr lIns="102480" tIns="51239" rIns="102480" bIns="51239"/>
          <a:lstStyle>
            <a:lvl1pPr marL="0" indent="0">
              <a:buNone/>
              <a:defRPr sz="1101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41" name="Metin Yer Tutucusu 19"/>
          <p:cNvSpPr>
            <a:spLocks noGrp="1"/>
          </p:cNvSpPr>
          <p:nvPr>
            <p:ph type="body" sz="quarter" idx="19"/>
          </p:nvPr>
        </p:nvSpPr>
        <p:spPr>
          <a:xfrm>
            <a:off x="8756175" y="5684488"/>
            <a:ext cx="3370771" cy="1073740"/>
          </a:xfrm>
          <a:prstGeom prst="rect">
            <a:avLst/>
          </a:prstGeom>
          <a:ln>
            <a:noFill/>
          </a:ln>
        </p:spPr>
        <p:txBody>
          <a:bodyPr lIns="102480" tIns="51239" rIns="102480" bIns="51239"/>
          <a:lstStyle>
            <a:lvl1pPr marL="0" indent="0">
              <a:buNone/>
              <a:defRPr sz="1101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48" name="Metin Yer Tutucusu 19"/>
          <p:cNvSpPr>
            <a:spLocks noGrp="1"/>
          </p:cNvSpPr>
          <p:nvPr>
            <p:ph type="body" sz="quarter" idx="25" hasCustomPrompt="1"/>
          </p:nvPr>
        </p:nvSpPr>
        <p:spPr>
          <a:xfrm>
            <a:off x="7602088" y="21782"/>
            <a:ext cx="1004059" cy="610568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r>
              <a:rPr lang="tr-TR" dirty="0" smtClean="0"/>
              <a:t>  /</a:t>
            </a:r>
            <a:endParaRPr lang="tr-TR" dirty="0"/>
          </a:p>
        </p:txBody>
      </p:sp>
      <p:sp>
        <p:nvSpPr>
          <p:cNvPr id="50" name="Metin Yer Tutucusu 19"/>
          <p:cNvSpPr>
            <a:spLocks noGrp="1"/>
          </p:cNvSpPr>
          <p:nvPr>
            <p:ph type="body" sz="quarter" idx="26"/>
          </p:nvPr>
        </p:nvSpPr>
        <p:spPr>
          <a:xfrm>
            <a:off x="3514135" y="24632"/>
            <a:ext cx="1641048" cy="601252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65" name="Metin Yer Tutucusu 19"/>
          <p:cNvSpPr>
            <a:spLocks noGrp="1"/>
          </p:cNvSpPr>
          <p:nvPr>
            <p:ph type="body" sz="quarter" idx="28"/>
          </p:nvPr>
        </p:nvSpPr>
        <p:spPr>
          <a:xfrm>
            <a:off x="5627053" y="0"/>
            <a:ext cx="1246108" cy="618690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 baseline="0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  <p:sp>
        <p:nvSpPr>
          <p:cNvPr id="3" name="5-Nokta Yıldız 2"/>
          <p:cNvSpPr/>
          <p:nvPr userDrawn="1"/>
        </p:nvSpPr>
        <p:spPr>
          <a:xfrm>
            <a:off x="1006810" y="1756196"/>
            <a:ext cx="53789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 defTabSz="917478"/>
            <a:endParaRPr lang="tr-TR" sz="1609">
              <a:solidFill>
                <a:prstClr val="white"/>
              </a:solidFill>
            </a:endParaRPr>
          </a:p>
        </p:txBody>
      </p:sp>
      <p:sp>
        <p:nvSpPr>
          <p:cNvPr id="28" name="5-Nokta Yıldız 27"/>
          <p:cNvSpPr/>
          <p:nvPr userDrawn="1"/>
        </p:nvSpPr>
        <p:spPr>
          <a:xfrm>
            <a:off x="788829" y="1880900"/>
            <a:ext cx="53789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 defTabSz="917478"/>
            <a:endParaRPr lang="tr-TR" sz="1609">
              <a:solidFill>
                <a:prstClr val="white"/>
              </a:solidFill>
            </a:endParaRPr>
          </a:p>
        </p:txBody>
      </p:sp>
      <p:sp>
        <p:nvSpPr>
          <p:cNvPr id="30" name="5-Nokta Yıldız 29"/>
          <p:cNvSpPr/>
          <p:nvPr userDrawn="1"/>
        </p:nvSpPr>
        <p:spPr>
          <a:xfrm>
            <a:off x="1158598" y="1947996"/>
            <a:ext cx="57398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 defTabSz="917478"/>
            <a:endParaRPr lang="tr-TR" sz="1609">
              <a:solidFill>
                <a:prstClr val="white"/>
              </a:solidFill>
            </a:endParaRPr>
          </a:p>
        </p:txBody>
      </p:sp>
      <p:sp>
        <p:nvSpPr>
          <p:cNvPr id="31" name="5-Nokta Yıldız 30"/>
          <p:cNvSpPr/>
          <p:nvPr userDrawn="1"/>
        </p:nvSpPr>
        <p:spPr>
          <a:xfrm>
            <a:off x="8046721" y="1622372"/>
            <a:ext cx="57398" cy="5018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6" tIns="41829" rIns="83656" bIns="41829" rtlCol="0" anchor="ctr"/>
          <a:lstStyle/>
          <a:p>
            <a:pPr algn="ctr" defTabSz="917478"/>
            <a:endParaRPr lang="tr-TR" sz="1609">
              <a:solidFill>
                <a:prstClr val="white"/>
              </a:solidFill>
            </a:endParaRPr>
          </a:p>
        </p:txBody>
      </p:sp>
      <p:sp>
        <p:nvSpPr>
          <p:cNvPr id="33" name="Metin Yer Tutucusu 19"/>
          <p:cNvSpPr>
            <a:spLocks noGrp="1"/>
          </p:cNvSpPr>
          <p:nvPr>
            <p:ph type="body" sz="quarter" idx="29"/>
          </p:nvPr>
        </p:nvSpPr>
        <p:spPr>
          <a:xfrm>
            <a:off x="8773094" y="3162285"/>
            <a:ext cx="3353852" cy="388633"/>
          </a:xfrm>
          <a:prstGeom prst="rect">
            <a:avLst/>
          </a:prstGeom>
          <a:ln>
            <a:noFill/>
          </a:ln>
        </p:spPr>
        <p:txBody>
          <a:bodyPr lIns="102480" tIns="51239" rIns="102480" bIns="51239">
            <a:normAutofit/>
          </a:bodyPr>
          <a:lstStyle>
            <a:lvl1pPr marL="0" indent="0">
              <a:buNone/>
              <a:defRPr sz="1016" baseline="0"/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952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006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3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1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06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14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1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45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9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15CD-15A4-481D-87AE-F32081ECDF22}" type="datetimeFigureOut">
              <a:rPr lang="tr-TR" smtClean="0"/>
              <a:t>27.1.2015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7AE2-42B8-40C7-8023-2E0F4E370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4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8795" tIns="49399" rIns="98795" bIns="49399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8795" tIns="49399" rIns="98795" bIns="49399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09603" y="6356353"/>
            <a:ext cx="2844800" cy="365125"/>
          </a:xfrm>
          <a:prstGeom prst="rect">
            <a:avLst/>
          </a:prstGeom>
        </p:spPr>
        <p:txBody>
          <a:bodyPr vert="horz" lIns="98795" tIns="49399" rIns="98795" bIns="49399" rtlCol="0" anchor="ctr"/>
          <a:lstStyle>
            <a:lvl1pPr algn="l">
              <a:defRPr sz="11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7478"/>
            <a:fld id="{C9394145-4EEA-41A1-A857-B0A427AC6D0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917478"/>
              <a:t>27.1.2015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8795" tIns="49399" rIns="98795" bIns="49399" rtlCol="0" anchor="ctr"/>
          <a:lstStyle>
            <a:lvl1pPr algn="ctr">
              <a:defRPr sz="11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7478"/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737603" y="6356353"/>
            <a:ext cx="2844800" cy="365125"/>
          </a:xfrm>
          <a:prstGeom prst="rect">
            <a:avLst/>
          </a:prstGeom>
        </p:spPr>
        <p:txBody>
          <a:bodyPr vert="horz" lIns="98795" tIns="49399" rIns="98795" bIns="49399" rtlCol="0" anchor="ctr"/>
          <a:lstStyle>
            <a:lvl1pPr algn="r">
              <a:defRPr sz="11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7478"/>
            <a:fld id="{0E53D3CE-75DF-4E6E-A5BA-6FDE597B4633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917478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6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36410" rtl="0" eaLnBrk="1" latinLnBrk="0" hangingPunct="1">
        <a:spcBef>
          <a:spcPct val="0"/>
        </a:spcBef>
        <a:buNone/>
        <a:defRPr sz="4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653" indent="-313653" algn="l" defTabSz="836410" rtl="0" eaLnBrk="1" latinLnBrk="0" hangingPunct="1">
        <a:spcBef>
          <a:spcPct val="20000"/>
        </a:spcBef>
        <a:buFont typeface="Arial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1pPr>
      <a:lvl2pPr marL="679584" indent="-261378" algn="l" defTabSz="836410" rtl="0" eaLnBrk="1" latinLnBrk="0" hangingPunct="1">
        <a:spcBef>
          <a:spcPct val="20000"/>
        </a:spcBef>
        <a:buFont typeface="Arial" pitchFamily="34" charset="0"/>
        <a:buChar char="–"/>
        <a:defRPr sz="254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45514" indent="-209102" algn="l" defTabSz="836410" rtl="0" eaLnBrk="1" latinLnBrk="0" hangingPunct="1">
        <a:spcBef>
          <a:spcPct val="20000"/>
        </a:spcBef>
        <a:buFont typeface="Arial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463717" indent="-209102" algn="l" defTabSz="836410" rtl="0" eaLnBrk="1" latinLnBrk="0" hangingPunct="1">
        <a:spcBef>
          <a:spcPct val="20000"/>
        </a:spcBef>
        <a:buFont typeface="Arial" pitchFamily="34" charset="0"/>
        <a:buChar char="–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81923" indent="-209102" algn="l" defTabSz="836410" rtl="0" eaLnBrk="1" latinLnBrk="0" hangingPunct="1">
        <a:spcBef>
          <a:spcPct val="20000"/>
        </a:spcBef>
        <a:buFont typeface="Arial" pitchFamily="34" charset="0"/>
        <a:buChar char="»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00128" indent="-209102" algn="l" defTabSz="836410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718334" indent="-209102" algn="l" defTabSz="836410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136539" indent="-209102" algn="l" defTabSz="836410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554743" indent="-209102" algn="l" defTabSz="836410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1pPr>
      <a:lvl2pPr marL="418206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2pPr>
      <a:lvl3pPr marL="836410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3pPr>
      <a:lvl4pPr marL="1254616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4pPr>
      <a:lvl5pPr marL="1672820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5pPr>
      <a:lvl6pPr marL="2091026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6pPr>
      <a:lvl7pPr marL="2509231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7pPr>
      <a:lvl8pPr marL="2927435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8pPr>
      <a:lvl9pPr marL="3345641" algn="l" defTabSz="836410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Belgesi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Resi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2763"/>
            <a:ext cx="8689621" cy="6530529"/>
          </a:xfrm>
          <a:prstGeom prst="rect">
            <a:avLst/>
          </a:prstGeom>
        </p:spPr>
      </p:pic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 smtClean="0"/>
              <a:t>Finansal Yönetim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tr-TR" sz="2032" b="1" dirty="0">
                <a:solidFill>
                  <a:srgbClr val="FF0000"/>
                </a:solidFill>
              </a:rPr>
              <a:t>GİRİŞ EKRANI</a:t>
            </a:r>
          </a:p>
          <a:p>
            <a:r>
              <a:rPr lang="tr-TR" dirty="0"/>
              <a:t>Fotoğraf kullanılacaktır.</a:t>
            </a:r>
          </a:p>
          <a:p>
            <a:r>
              <a:rPr lang="tr-TR" dirty="0"/>
              <a:t>Arka plan hazır olarak ekrana gelir, </a:t>
            </a:r>
          </a:p>
          <a:p>
            <a:r>
              <a:rPr lang="tr-TR" dirty="0"/>
              <a:t>Hemen ardından </a:t>
            </a:r>
            <a:r>
              <a:rPr lang="tr-TR" dirty="0" smtClean="0"/>
              <a:t>başlık </a:t>
            </a:r>
            <a:r>
              <a:rPr lang="tr-TR" dirty="0"/>
              <a:t>ekranda belirir.</a:t>
            </a:r>
          </a:p>
          <a:p>
            <a:r>
              <a:rPr lang="tr-TR" dirty="0"/>
              <a:t>Resmin altında «Sesli» ve «Sessiz» yazılı iki buton görünür.</a:t>
            </a:r>
          </a:p>
          <a:p>
            <a:r>
              <a:rPr lang="tr-TR" dirty="0"/>
              <a:t>«</a:t>
            </a:r>
            <a:r>
              <a:rPr lang="tr-TR" dirty="0" err="1"/>
              <a:t>Sesli»nin</a:t>
            </a:r>
            <a:r>
              <a:rPr lang="tr-TR" dirty="0"/>
              <a:t> seçilmesi durumunda eğitim sesli devam eder, «</a:t>
            </a:r>
            <a:r>
              <a:rPr lang="tr-TR" dirty="0" err="1"/>
              <a:t>Sessiz»in</a:t>
            </a:r>
            <a:r>
              <a:rPr lang="tr-TR" dirty="0"/>
              <a:t> seçilmesi durumunda  eğitim sessiz devam eder.</a:t>
            </a:r>
          </a:p>
          <a:p>
            <a:r>
              <a:rPr lang="tr-TR" dirty="0"/>
              <a:t>Ekrandaki hareketler bittiğinde </a:t>
            </a:r>
            <a:r>
              <a:rPr lang="tr-TR" dirty="0" err="1"/>
              <a:t>playerın</a:t>
            </a:r>
            <a:r>
              <a:rPr lang="tr-TR" dirty="0"/>
              <a:t> ileri butonu  yanıp söner.</a:t>
            </a:r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/>
              <a:t>Action 1: İleri butonuna tıklatıldığında Ekran 2 ye geçilir.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Century </a:t>
            </a:r>
            <a:r>
              <a:rPr lang="tr-TR" dirty="0" err="1" smtClean="0">
                <a:latin typeface="myriad_prolight"/>
              </a:rPr>
              <a:t>Gothic</a:t>
            </a:r>
            <a:endParaRPr lang="tr-TR" dirty="0" smtClean="0">
              <a:latin typeface="myriad_prolight"/>
            </a:endParaRPr>
          </a:p>
          <a:p>
            <a:r>
              <a:rPr lang="tr-TR" dirty="0" smtClean="0"/>
              <a:t>192064376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1" name="4-Nokta Yıldız 10"/>
          <p:cNvSpPr/>
          <p:nvPr/>
        </p:nvSpPr>
        <p:spPr>
          <a:xfrm>
            <a:off x="1984637" y="1823110"/>
            <a:ext cx="65260" cy="66912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0" tIns="41825" rIns="83650" bIns="41825" rtlCol="0" anchor="ctr"/>
          <a:lstStyle/>
          <a:p>
            <a:pPr algn="ctr"/>
            <a:endParaRPr lang="tr-TR" sz="1524"/>
          </a:p>
        </p:txBody>
      </p:sp>
      <p:sp>
        <p:nvSpPr>
          <p:cNvPr id="12" name="4-Nokta Yıldız 11"/>
          <p:cNvSpPr/>
          <p:nvPr/>
        </p:nvSpPr>
        <p:spPr>
          <a:xfrm>
            <a:off x="7401195" y="2224583"/>
            <a:ext cx="65260" cy="66912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650" tIns="41825" rIns="83650" bIns="41825" rtlCol="0" anchor="ctr"/>
          <a:lstStyle/>
          <a:p>
            <a:pPr algn="ctr"/>
            <a:endParaRPr lang="tr-TR" sz="1524"/>
          </a:p>
        </p:txBody>
      </p:sp>
      <p:sp>
        <p:nvSpPr>
          <p:cNvPr id="13" name="Yuvarlatılmış Dikdörtgen 12"/>
          <p:cNvSpPr/>
          <p:nvPr/>
        </p:nvSpPr>
        <p:spPr>
          <a:xfrm>
            <a:off x="1893667" y="921519"/>
            <a:ext cx="5544995" cy="510778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tr-TR" altLang="tr-TR" sz="2400" b="1" dirty="0" smtClean="0">
                <a:latin typeface="Century Gothic" panose="020B0502020202020204" pitchFamily="34" charset="0"/>
              </a:rPr>
              <a:t>FİNANSAL </a:t>
            </a:r>
            <a:r>
              <a:rPr lang="tr-TR" altLang="tr-TR" sz="2400" b="1" dirty="0" smtClean="0">
                <a:latin typeface="Century Gothic" panose="020B0502020202020204" pitchFamily="34" charset="0"/>
              </a:rPr>
              <a:t>YÖNETİM</a:t>
            </a:r>
            <a:endParaRPr lang="tr-TR" altLang="tr-TR" sz="2400" b="1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Yuvarlatılmış Dikdörtgen 13"/>
          <p:cNvSpPr/>
          <p:nvPr/>
        </p:nvSpPr>
        <p:spPr>
          <a:xfrm>
            <a:off x="3187147" y="4725758"/>
            <a:ext cx="2743162" cy="731510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24" dirty="0"/>
              <a:t>Eğitime Başla</a:t>
            </a:r>
          </a:p>
        </p:txBody>
      </p:sp>
      <p:sp>
        <p:nvSpPr>
          <p:cNvPr id="15" name="Oval 14"/>
          <p:cNvSpPr/>
          <p:nvPr/>
        </p:nvSpPr>
        <p:spPr>
          <a:xfrm>
            <a:off x="3274692" y="5562570"/>
            <a:ext cx="382942" cy="3657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524"/>
          </a:p>
        </p:txBody>
      </p:sp>
      <p:sp>
        <p:nvSpPr>
          <p:cNvPr id="16" name="Oval 15"/>
          <p:cNvSpPr/>
          <p:nvPr/>
        </p:nvSpPr>
        <p:spPr>
          <a:xfrm>
            <a:off x="5120653" y="5562570"/>
            <a:ext cx="382942" cy="3657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524"/>
          </a:p>
        </p:txBody>
      </p:sp>
      <p:sp>
        <p:nvSpPr>
          <p:cNvPr id="17" name="Metin kutusu 16"/>
          <p:cNvSpPr txBox="1"/>
          <p:nvPr/>
        </p:nvSpPr>
        <p:spPr>
          <a:xfrm>
            <a:off x="3717358" y="5576089"/>
            <a:ext cx="671979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Sesli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5503596" y="5562571"/>
            <a:ext cx="816249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Sessiz</a:t>
            </a:r>
            <a:endParaRPr lang="tr-TR" sz="1693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9" t="38117" r="36180" b="38696"/>
          <a:stretch/>
        </p:blipFill>
        <p:spPr>
          <a:xfrm>
            <a:off x="5029092" y="4390198"/>
            <a:ext cx="918912" cy="1033776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01010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9" t="38117" r="36180" b="38696"/>
          <a:stretch/>
        </p:blipFill>
        <p:spPr>
          <a:xfrm>
            <a:off x="3080972" y="5045373"/>
            <a:ext cx="918912" cy="10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22" y="1722228"/>
            <a:ext cx="7222179" cy="5135772"/>
          </a:xfrm>
          <a:prstGeom prst="rect">
            <a:avLst/>
          </a:prstGeom>
        </p:spPr>
      </p:pic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sz="1600" dirty="0"/>
              <a:t>Görsel yavaşça ekranda belirir ve metin kutusu ses ile senkron gelir. </a:t>
            </a:r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smtClean="0"/>
              <a:t>183721814</a:t>
            </a:r>
          </a:p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Temel Finans Alanları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205976" y="1065083"/>
            <a:ext cx="4301855" cy="2553891"/>
          </a:xfrm>
          <a:prstGeom prst="round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altLang="tr-TR" b="1" dirty="0" smtClean="0"/>
              <a:t>4) Finansal Risk Yönetimi Alanı</a:t>
            </a:r>
            <a:endParaRPr lang="tr-TR" b="1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İşletme finansmanı veya portföy yönetimi ile ilgili konularda ortaya çıkan; faiz, kur ve fiyat dalgalanmalarından kaynaklanan finansal risklerin ölçülmesi ve yönetilmesi ile ilgilenen “finansal mühendislik” olarak da adlandırılan finans alanıdır. </a:t>
            </a:r>
          </a:p>
        </p:txBody>
      </p:sp>
    </p:spTree>
    <p:extLst>
      <p:ext uri="{BB962C8B-B14F-4D97-AF65-F5344CB8AC3E}">
        <p14:creationId xmlns:p14="http://schemas.microsoft.com/office/powerpoint/2010/main" val="12432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25" y="1130960"/>
            <a:ext cx="3839787" cy="5339349"/>
          </a:xfrm>
          <a:prstGeom prst="rect">
            <a:avLst/>
          </a:prstGeom>
        </p:spPr>
      </p:pic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Görsel yavaşça ekranda belirir ve metin kutusu ses ile senkron gelir. </a:t>
            </a:r>
          </a:p>
          <a:p>
            <a:r>
              <a:rPr lang="tr-TR" sz="1600" dirty="0" smtClean="0"/>
              <a:t>Animasyon:</a:t>
            </a:r>
          </a:p>
          <a:p>
            <a:r>
              <a:rPr lang="tr-TR" sz="1600" dirty="0" smtClean="0"/>
              <a:t>Kum saatinde kum azalır ve para olarak dökülür.</a:t>
            </a:r>
            <a:endParaRPr lang="tr-TR" sz="160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smtClean="0"/>
              <a:t>129630416</a:t>
            </a:r>
          </a:p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Temel Finans Alanları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450091" y="2063988"/>
            <a:ext cx="4410665" cy="3473291"/>
          </a:xfrm>
          <a:prstGeom prst="round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altLang="tr-TR" b="1" dirty="0" smtClean="0"/>
              <a:t>5) İşletme Finansmanı veya Finansal Yönetim Alanı</a:t>
            </a:r>
            <a:endParaRPr lang="tr-TR" b="1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Finansal yönetim, ortakların servetini en yüksek düzeyde gerçekleştirme hedefiyle; bir işletmenin gereksinim duyduğu fonları en uygun kaynaklardan, en uygun koşullarda sağlamak ve </a:t>
            </a:r>
            <a:r>
              <a:rPr lang="tr-TR" altLang="tr-TR" dirty="0" err="1" smtClean="0"/>
              <a:t>sağlanılan</a:t>
            </a:r>
            <a:r>
              <a:rPr lang="tr-TR" altLang="tr-TR" dirty="0" smtClean="0"/>
              <a:t> bu fonları; en verimli veya en kârlı yatırımlarda kullanmaya yönelik uygulamaların bütünüdür. </a:t>
            </a:r>
          </a:p>
        </p:txBody>
      </p:sp>
    </p:spTree>
    <p:extLst>
      <p:ext uri="{BB962C8B-B14F-4D97-AF65-F5344CB8AC3E}">
        <p14:creationId xmlns:p14="http://schemas.microsoft.com/office/powerpoint/2010/main" val="21142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 smtClean="0"/>
              <a:t>Ses ile senkron grafik ve metin ekrana gelir. </a:t>
            </a:r>
          </a:p>
          <a:p>
            <a:r>
              <a:rPr lang="tr-TR" dirty="0" smtClean="0"/>
              <a:t>Seslendirmeden sonra buton ekranda belirir. Kullanıcı butona tıkladığında sahne 2 deki tablo pop- </a:t>
            </a:r>
            <a:r>
              <a:rPr lang="tr-TR" dirty="0" err="1" smtClean="0"/>
              <a:t>up</a:t>
            </a:r>
            <a:r>
              <a:rPr lang="tr-TR" dirty="0" smtClean="0"/>
              <a:t> olarak açılır.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 smtClean="0"/>
              <a:t>Action 1:</a:t>
            </a:r>
          </a:p>
          <a:p>
            <a:r>
              <a:rPr lang="tr-TR" dirty="0" smtClean="0"/>
              <a:t>Butona </a:t>
            </a:r>
            <a:r>
              <a:rPr lang="tr-TR" dirty="0" err="1" smtClean="0"/>
              <a:t>tıklanıldığında</a:t>
            </a:r>
            <a:r>
              <a:rPr lang="tr-TR" dirty="0" smtClean="0"/>
              <a:t> sahne 2 pop –</a:t>
            </a:r>
            <a:r>
              <a:rPr lang="tr-TR" dirty="0" err="1" smtClean="0"/>
              <a:t>up</a:t>
            </a:r>
            <a:r>
              <a:rPr lang="tr-TR" dirty="0" smtClean="0"/>
              <a:t> olarak açılır..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tr-TR" dirty="0" smtClean="0"/>
              <a:t>1/2</a:t>
            </a:r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Fon Bulma ve Fon kullanma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409783" y="4491459"/>
            <a:ext cx="7849750" cy="1464231"/>
          </a:xfrm>
          <a:prstGeom prst="round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altLang="tr-TR" sz="2000" dirty="0" smtClean="0">
                <a:latin typeface="myriad_prolight"/>
              </a:rPr>
              <a:t>Bir işletmenin kullandığı kaynaklar (fonlar) işletme bilançosunun pasifinde, fonların kullanıldığı yatırımlar da bilançonun aktifinde gösterilmektedir. </a:t>
            </a:r>
          </a:p>
          <a:p>
            <a:r>
              <a:rPr lang="tr-TR" altLang="tr-TR" sz="2000" dirty="0" smtClean="0">
                <a:latin typeface="myriad_prolight"/>
              </a:rPr>
              <a:t>İşletmelerin finansal yapısı ve yatırım yapısı bilançodan görülebilir.</a:t>
            </a:r>
          </a:p>
        </p:txBody>
      </p:sp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2326126431"/>
              </p:ext>
            </p:extLst>
          </p:nvPr>
        </p:nvGraphicFramePr>
        <p:xfrm>
          <a:off x="345266" y="843963"/>
          <a:ext cx="8128000" cy="319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Dikdörtgen 12"/>
          <p:cNvSpPr/>
          <p:nvPr/>
        </p:nvSpPr>
        <p:spPr>
          <a:xfrm>
            <a:off x="2611173" y="6221358"/>
            <a:ext cx="344696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altLang="tr-TR" dirty="0" smtClean="0"/>
              <a:t>Bilanço örneği görmek için tıklayın.</a:t>
            </a:r>
          </a:p>
        </p:txBody>
      </p:sp>
    </p:spTree>
    <p:extLst>
      <p:ext uri="{BB962C8B-B14F-4D97-AF65-F5344CB8AC3E}">
        <p14:creationId xmlns:p14="http://schemas.microsoft.com/office/powerpoint/2010/main" val="33178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Yuvarlatılmış Dikdörtgen 12"/>
          <p:cNvSpPr/>
          <p:nvPr/>
        </p:nvSpPr>
        <p:spPr>
          <a:xfrm>
            <a:off x="278329" y="930165"/>
            <a:ext cx="8140458" cy="5328745"/>
          </a:xfrm>
          <a:prstGeom prst="roundRect">
            <a:avLst>
              <a:gd name="adj" fmla="val 86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tr-TR" dirty="0"/>
              <a:t>2</a:t>
            </a:r>
            <a:r>
              <a:rPr lang="tr-TR" dirty="0" smtClean="0"/>
              <a:t>/2</a:t>
            </a:r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Fon Bulma ve Fon kullanma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009839" y="1214053"/>
            <a:ext cx="6203538" cy="714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sz="2800" dirty="0" smtClean="0">
                <a:solidFill>
                  <a:schemeClr val="bg1">
                    <a:lumMod val="65000"/>
                  </a:schemeClr>
                </a:solidFill>
                <a:latin typeface="myriad_prolight"/>
              </a:rPr>
              <a:t>Finansal Yönetim - Bilanço</a:t>
            </a:r>
            <a:endParaRPr lang="tr-TR" altLang="tr-TR" sz="2800" dirty="0">
              <a:solidFill>
                <a:schemeClr val="bg1">
                  <a:lumMod val="65000"/>
                </a:schemeClr>
              </a:solidFill>
              <a:latin typeface="myriad_prolight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12537"/>
              </p:ext>
            </p:extLst>
          </p:nvPr>
        </p:nvGraphicFramePr>
        <p:xfrm>
          <a:off x="511968" y="2114013"/>
          <a:ext cx="8888434" cy="38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3" imgW="5902840" imgH="2744616" progId="Word.Document.8">
                  <p:embed/>
                </p:oleObj>
              </mc:Choice>
              <mc:Fallback>
                <p:oleObj name="Document" r:id="rId3" imgW="5902840" imgH="2744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" y="2114013"/>
                        <a:ext cx="8888434" cy="389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6" t="41883" r="22877" b="29777"/>
          <a:stretch/>
        </p:blipFill>
        <p:spPr>
          <a:xfrm>
            <a:off x="278329" y="1090051"/>
            <a:ext cx="731510" cy="670552"/>
          </a:xfrm>
          <a:prstGeom prst="rect">
            <a:avLst/>
          </a:prstGeom>
        </p:spPr>
      </p:pic>
      <p:sp>
        <p:nvSpPr>
          <p:cNvPr id="14" name="Çarpma 13"/>
          <p:cNvSpPr/>
          <p:nvPr/>
        </p:nvSpPr>
        <p:spPr>
          <a:xfrm>
            <a:off x="7404640" y="1176397"/>
            <a:ext cx="599089" cy="5258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Bağlayıcı 15"/>
          <p:cNvCxnSpPr/>
          <p:nvPr/>
        </p:nvCxnSpPr>
        <p:spPr>
          <a:xfrm>
            <a:off x="1009839" y="1702203"/>
            <a:ext cx="6394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Resim 1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30" y="754708"/>
            <a:ext cx="8773094" cy="6119055"/>
          </a:xfrm>
          <a:prstGeom prst="rect">
            <a:avLst/>
          </a:prstGeom>
        </p:spPr>
      </p:pic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tr-TR" sz="1524" b="1" dirty="0">
                <a:solidFill>
                  <a:srgbClr val="FF0000"/>
                </a:solidFill>
              </a:rPr>
              <a:t>ETKİNLİK EKRANI</a:t>
            </a:r>
          </a:p>
          <a:p>
            <a:endParaRPr lang="tr-TR" dirty="0"/>
          </a:p>
          <a:p>
            <a:r>
              <a:rPr lang="tr-TR" dirty="0"/>
              <a:t>Yönerge  </a:t>
            </a:r>
            <a:r>
              <a:rPr lang="tr-TR" dirty="0" smtClean="0"/>
              <a:t>soldan kayarak ekrana ses ile birlikte gelir. </a:t>
            </a:r>
            <a:endParaRPr lang="tr-TR" dirty="0"/>
          </a:p>
          <a:p>
            <a:endParaRPr lang="tr-TR" dirty="0"/>
          </a:p>
          <a:p>
            <a:r>
              <a:rPr lang="tr-TR" dirty="0"/>
              <a:t>Seslendirmeden sonra ekrandaki bütün öğeler ekrana gelir. </a:t>
            </a:r>
          </a:p>
          <a:p>
            <a:r>
              <a:rPr lang="tr-TR" dirty="0"/>
              <a:t>Kullanıcı sürükle bırak ile kutuları doldurur. </a:t>
            </a:r>
          </a:p>
          <a:p>
            <a:r>
              <a:rPr lang="tr-TR" dirty="0" smtClean="0"/>
              <a:t>Eğer yanlış kutuya sürüklediyse alana yerleşmez, doğru alana sürüklenene kadar devam eder.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/>
              <a:t>Action 1: Mavi kutular sürükle bırak ile kutulara yerleştirilir.  </a:t>
            </a:r>
            <a:r>
              <a:rPr lang="tr-TR" dirty="0" err="1"/>
              <a:t>Yerleştitilen</a:t>
            </a:r>
            <a:r>
              <a:rPr lang="tr-TR" dirty="0"/>
              <a:t> kutunun rengi solar.</a:t>
            </a:r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 smtClean="0"/>
              <a:t>Eşleştirme</a:t>
            </a:r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31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etk_sb_01</a:t>
            </a:r>
          </a:p>
          <a:p>
            <a:endParaRPr lang="tr-TR" dirty="0"/>
          </a:p>
        </p:txBody>
      </p:sp>
      <p:sp>
        <p:nvSpPr>
          <p:cNvPr id="11" name="Rounded Rectangle 10"/>
          <p:cNvSpPr/>
          <p:nvPr/>
        </p:nvSpPr>
        <p:spPr>
          <a:xfrm>
            <a:off x="2371210" y="1651732"/>
            <a:ext cx="1950693" cy="77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latin typeface="Century Gothic" panose="020B0502020202020204" pitchFamily="34" charset="0"/>
              </a:rPr>
              <a:t>Likidite</a:t>
            </a:r>
            <a:endParaRPr lang="tr-TR" sz="2000" dirty="0">
              <a:latin typeface="Century Gothic" panose="020B0502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83893" y="1651732"/>
            <a:ext cx="1950693" cy="77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latin typeface="Century Gothic" panose="020B0502020202020204" pitchFamily="34" charset="0"/>
              </a:rPr>
              <a:t>Finans</a:t>
            </a:r>
            <a:endParaRPr lang="tr-TR" sz="2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5104216"/>
              </p:ext>
            </p:extLst>
          </p:nvPr>
        </p:nvGraphicFramePr>
        <p:xfrm>
          <a:off x="252249" y="2941327"/>
          <a:ext cx="5604136" cy="270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6044240" y="3018803"/>
            <a:ext cx="1950693" cy="114329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Likidite</a:t>
            </a:r>
            <a:endParaRPr lang="tr-TR" sz="2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ounded Rectangle 21"/>
          <p:cNvSpPr/>
          <p:nvPr/>
        </p:nvSpPr>
        <p:spPr>
          <a:xfrm>
            <a:off x="6035040" y="4491459"/>
            <a:ext cx="1950693" cy="99494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Finans</a:t>
            </a:r>
            <a:endParaRPr lang="tr-TR" sz="2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548717" y="685838"/>
            <a:ext cx="7863731" cy="5486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24" dirty="0">
                <a:latin typeface="Century Gothic" panose="020B0502020202020204" pitchFamily="34" charset="0"/>
              </a:rPr>
              <a:t>Kutuları sürükleyerek  eşleştirin. (a-e)</a:t>
            </a:r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5" t="48811" r="12633" b="30535"/>
          <a:stretch/>
        </p:blipFill>
        <p:spPr>
          <a:xfrm>
            <a:off x="548444" y="632351"/>
            <a:ext cx="792469" cy="7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Metin ekranda belirir. </a:t>
            </a:r>
          </a:p>
          <a:p>
            <a:r>
              <a:rPr lang="tr-TR" dirty="0"/>
              <a:t>Sahne seslendirmesi metinle senkron bir şekilde yapılır.</a:t>
            </a:r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 smtClean="0"/>
              <a:t>Neler Öğrendik?</a:t>
            </a:r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32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3609772" y="2451107"/>
            <a:ext cx="5105400" cy="375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524" dirty="0">
              <a:latin typeface="Century Gothic" panose="020B0502020202020204" pitchFamily="34" charset="0"/>
            </a:endParaRPr>
          </a:p>
          <a:p>
            <a:r>
              <a:rPr lang="tr-TR" sz="1524" dirty="0">
                <a:latin typeface="Century Gothic" panose="020B0502020202020204" pitchFamily="34" charset="0"/>
              </a:rPr>
              <a:t>Bu eğitim süresince;</a:t>
            </a:r>
          </a:p>
          <a:p>
            <a:endParaRPr lang="tr-TR" sz="1524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Finansal yönetimin ne olduğu,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Finansal yönetimin önemi ve amacı,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Paranın zaman değeri genel başlığı altında bugünkü değer ve gelecek değer hesaplamaları,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Sermaye maliyeti,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Yatırım projelerinin değerlendirilmesinde (sermaye bütçelemesinde) kullanılan yöntemler</a:t>
            </a:r>
          </a:p>
          <a:p>
            <a:endParaRPr lang="tr-TR" sz="1524" dirty="0">
              <a:latin typeface="Century Gothic" panose="020B0502020202020204" pitchFamily="34" charset="0"/>
            </a:endParaRPr>
          </a:p>
          <a:p>
            <a:r>
              <a:rPr lang="tr-TR" sz="1524" dirty="0">
                <a:latin typeface="Century Gothic" panose="020B0502020202020204" pitchFamily="34" charset="0"/>
              </a:rPr>
              <a:t>konularını öğrendik ...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9" y="2819410"/>
            <a:ext cx="2516383" cy="2516383"/>
          </a:xfrm>
          <a:prstGeom prst="rect">
            <a:avLst/>
          </a:prstGeom>
        </p:spPr>
      </p:pic>
      <p:sp>
        <p:nvSpPr>
          <p:cNvPr id="12" name="Yuvarlatılmış Dikdörtgen 11"/>
          <p:cNvSpPr/>
          <p:nvPr/>
        </p:nvSpPr>
        <p:spPr>
          <a:xfrm>
            <a:off x="4334659" y="1601175"/>
            <a:ext cx="3535631" cy="853428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524" dirty="0"/>
              <a:t>Maliye Muhasebesi eğitimini tamamladınız.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1233802" y="1025234"/>
            <a:ext cx="2392001" cy="45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370" dirty="0">
                <a:solidFill>
                  <a:schemeClr val="tx1">
                    <a:lumMod val="50000"/>
                    <a:lumOff val="50000"/>
                  </a:schemeClr>
                </a:solidFill>
                <a:latin typeface="myriad_prolight"/>
              </a:rPr>
              <a:t>Neler Öğrendik?</a:t>
            </a: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6" y="1024680"/>
            <a:ext cx="282222" cy="4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tr-TR" sz="1524" dirty="0" smtClean="0"/>
              <a:t>Kapanış Ekranı</a:t>
            </a:r>
            <a:endParaRPr lang="tr-TR" sz="1524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 smtClean="0"/>
              <a:t>Kapanış</a:t>
            </a:r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33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1785663" y="1749000"/>
            <a:ext cx="554499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2000" dirty="0">
                <a:solidFill>
                  <a:srgbClr val="252525"/>
                </a:solidFill>
                <a:latin typeface="myriad_prolight"/>
              </a:rPr>
              <a:t>Tebrikler!</a:t>
            </a:r>
          </a:p>
          <a:p>
            <a:pPr algn="ctr"/>
            <a:r>
              <a:rPr lang="tr-TR" sz="2000" dirty="0" smtClean="0">
                <a:solidFill>
                  <a:srgbClr val="252525"/>
                </a:solidFill>
                <a:latin typeface="myriad_prolight"/>
              </a:rPr>
              <a:t>«</a:t>
            </a:r>
            <a:r>
              <a:rPr lang="tr-TR" sz="2000" dirty="0" smtClean="0">
                <a:solidFill>
                  <a:srgbClr val="FF0000"/>
                </a:solidFill>
                <a:latin typeface="myriad_prolight"/>
              </a:rPr>
              <a:t>Finansal Yönetim</a:t>
            </a:r>
            <a:r>
              <a:rPr lang="tr-TR" sz="2000" dirty="0" smtClean="0">
                <a:solidFill>
                  <a:srgbClr val="252525"/>
                </a:solidFill>
                <a:latin typeface="myriad_prolight"/>
              </a:rPr>
              <a:t>»</a:t>
            </a:r>
            <a:r>
              <a:rPr lang="tr-TR" sz="2000" dirty="0">
                <a:solidFill>
                  <a:srgbClr val="252525"/>
                </a:solidFill>
                <a:latin typeface="myriad_prolight"/>
              </a:rPr>
              <a:t> dersinin 1. </a:t>
            </a:r>
            <a:r>
              <a:rPr lang="tr-TR" sz="2000" dirty="0" smtClean="0">
                <a:solidFill>
                  <a:srgbClr val="252525"/>
                </a:solidFill>
                <a:latin typeface="myriad_prolight"/>
              </a:rPr>
              <a:t>Bölüm</a:t>
            </a:r>
            <a:r>
              <a:rPr lang="tr-TR" sz="2000" dirty="0">
                <a:solidFill>
                  <a:srgbClr val="252525"/>
                </a:solidFill>
                <a:latin typeface="myriad_prolight"/>
              </a:rPr>
              <a:t> </a:t>
            </a:r>
            <a:br>
              <a:rPr lang="tr-TR" sz="2000" dirty="0">
                <a:solidFill>
                  <a:srgbClr val="252525"/>
                </a:solidFill>
                <a:latin typeface="myriad_prolight"/>
              </a:rPr>
            </a:br>
            <a:r>
              <a:rPr lang="tr-TR" sz="2000" dirty="0">
                <a:solidFill>
                  <a:srgbClr val="252525"/>
                </a:solidFill>
                <a:latin typeface="myriad_prolight"/>
              </a:rPr>
              <a:t> </a:t>
            </a:r>
            <a:r>
              <a:rPr lang="tr-TR" sz="2000" dirty="0" smtClean="0">
                <a:solidFill>
                  <a:srgbClr val="252525"/>
                </a:solidFill>
                <a:latin typeface="myriad_prolight"/>
              </a:rPr>
              <a:t>Konularını  </a:t>
            </a:r>
            <a:r>
              <a:rPr lang="tr-TR" sz="2000" dirty="0">
                <a:solidFill>
                  <a:srgbClr val="252525"/>
                </a:solidFill>
                <a:latin typeface="myriad_prolight"/>
              </a:rPr>
              <a:t>Tamamladınız!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1997877" y="3378089"/>
            <a:ext cx="5120569" cy="5166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24" dirty="0"/>
              <a:t>1. </a:t>
            </a:r>
            <a:r>
              <a:rPr lang="tr-TR" sz="1524" dirty="0" smtClean="0"/>
              <a:t>BÖLÜM</a:t>
            </a:r>
            <a:endParaRPr lang="tr-TR" sz="1524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1997877" y="4093149"/>
            <a:ext cx="5120569" cy="5166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24" dirty="0"/>
              <a:t>2. </a:t>
            </a:r>
            <a:r>
              <a:rPr lang="tr-TR" sz="1524" dirty="0" smtClean="0"/>
              <a:t>BÖLÜM</a:t>
            </a:r>
            <a:endParaRPr lang="tr-TR" sz="1524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1997877" y="4795656"/>
            <a:ext cx="5120569" cy="5166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24" dirty="0"/>
              <a:t>3. </a:t>
            </a:r>
            <a:r>
              <a:rPr lang="tr-TR" sz="1524" dirty="0" smtClean="0"/>
              <a:t>BÖLÜM</a:t>
            </a:r>
            <a:endParaRPr lang="tr-TR" sz="1524" dirty="0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9" t="43118" r="37456" b="38848"/>
          <a:stretch/>
        </p:blipFill>
        <p:spPr>
          <a:xfrm>
            <a:off x="6526395" y="3400934"/>
            <a:ext cx="426714" cy="4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sz="1524" b="1" dirty="0">
                <a:solidFill>
                  <a:srgbClr val="FF0000"/>
                </a:solidFill>
              </a:rPr>
              <a:t>YARDIM EKRANI</a:t>
            </a:r>
          </a:p>
          <a:p>
            <a:endParaRPr lang="tr-TR" dirty="0"/>
          </a:p>
          <a:p>
            <a:r>
              <a:rPr lang="tr-TR" dirty="0"/>
              <a:t>Fotoğraf Kullanılacaktır. </a:t>
            </a:r>
          </a:p>
          <a:p>
            <a:endParaRPr lang="tr-TR" dirty="0"/>
          </a:p>
          <a:p>
            <a:r>
              <a:rPr lang="tr-TR" dirty="0"/>
              <a:t>Hemen ardından İki link kutusu ekrana gelir.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Action 1:  Yardım ekranı linkinin üzerine gelindiğinde kutu parlar, ve ya üzerine bir maske gelir ( seçili olduğu tanımlanır) </a:t>
            </a:r>
          </a:p>
          <a:p>
            <a:endParaRPr lang="tr-TR" dirty="0"/>
          </a:p>
          <a:p>
            <a:r>
              <a:rPr lang="tr-TR" dirty="0"/>
              <a:t>Action 2:  Eğitime devam linkinin üzerine gelindiğinde kutu parlar, ve ya üzerine bir maske gelir ( seçili olduğu tanımlanır)</a:t>
            </a:r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</a:t>
            </a:r>
            <a:r>
              <a:rPr lang="tr-TR" dirty="0" smtClean="0">
                <a:latin typeface="myriad_prolight"/>
              </a:rPr>
              <a:t>: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tr-TR" dirty="0" smtClean="0"/>
              <a:t>1/2</a:t>
            </a:r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 smtClean="0"/>
              <a:t>Yardım</a:t>
            </a:r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4572021" y="3500164"/>
            <a:ext cx="3011527" cy="549097"/>
          </a:xfrm>
          <a:prstGeom prst="roundRect">
            <a:avLst/>
          </a:prstGeom>
          <a:solidFill>
            <a:srgbClr val="CC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3656" tIns="41829" rIns="83656" bIns="41829"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tr-TR" sz="1524" b="1" dirty="0">
                <a:latin typeface="myriad_prolight"/>
              </a:rPr>
              <a:t>Yardım Ekranını Görüntüle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4596547" y="4199930"/>
            <a:ext cx="2987001" cy="549097"/>
          </a:xfrm>
          <a:prstGeom prst="roundRect">
            <a:avLst/>
          </a:prstGeom>
          <a:solidFill>
            <a:srgbClr val="CC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3656" tIns="41829" rIns="83656" bIns="41829"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tr-TR" sz="1524" b="1" dirty="0">
                <a:latin typeface="myriad_prolight"/>
              </a:rPr>
              <a:t>Eğitime Başla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 b="68956"/>
          <a:stretch/>
        </p:blipFill>
        <p:spPr>
          <a:xfrm>
            <a:off x="1094353" y="2819409"/>
            <a:ext cx="2119864" cy="2096542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4549319" y="1417348"/>
            <a:ext cx="3470689" cy="87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_prolight"/>
                <a:ea typeface="Tahoma" pitchFamily="34" charset="0"/>
                <a:cs typeface="Tahoma" pitchFamily="34" charset="0"/>
              </a:rPr>
              <a:t>Eğitime başlamadan önce yardım ekranını görüntülemek ister misiniz?</a:t>
            </a: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6" t="41883" r="22877" b="29777"/>
          <a:stretch/>
        </p:blipFill>
        <p:spPr>
          <a:xfrm>
            <a:off x="3726167" y="1511982"/>
            <a:ext cx="731510" cy="670552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9" t="43118" r="37456" b="38848"/>
          <a:stretch/>
        </p:blipFill>
        <p:spPr>
          <a:xfrm>
            <a:off x="7039739" y="3561354"/>
            <a:ext cx="426714" cy="42671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6" t="46374" r="13769" b="33015"/>
          <a:stretch/>
        </p:blipFill>
        <p:spPr>
          <a:xfrm>
            <a:off x="7065645" y="4199930"/>
            <a:ext cx="426714" cy="4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sz="1185" b="1" dirty="0">
                <a:solidFill>
                  <a:srgbClr val="FF0000"/>
                </a:solidFill>
              </a:rPr>
              <a:t>YARDIM EKRANI</a:t>
            </a:r>
          </a:p>
          <a:p>
            <a:endParaRPr lang="tr-TR" sz="1185" dirty="0"/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err="1">
                <a:latin typeface="myriad_prolight"/>
              </a:rPr>
              <a:t>Font:Century</a:t>
            </a:r>
            <a:r>
              <a:rPr lang="tr-TR" dirty="0">
                <a:latin typeface="myriad_prolight"/>
              </a:rPr>
              <a:t>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tr-TR" dirty="0" smtClean="0"/>
              <a:t>2/2</a:t>
            </a:r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 smtClean="0"/>
              <a:t>Yardım</a:t>
            </a:r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7" y="2318206"/>
            <a:ext cx="7576873" cy="3151176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233802" y="1025234"/>
            <a:ext cx="1139927" cy="45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370" dirty="0">
                <a:solidFill>
                  <a:schemeClr val="tx1">
                    <a:lumMod val="50000"/>
                    <a:lumOff val="50000"/>
                  </a:schemeClr>
                </a:solidFill>
                <a:latin typeface="myriad_prolight"/>
              </a:rPr>
              <a:t>Yardım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6" y="1024680"/>
            <a:ext cx="282222" cy="443492"/>
          </a:xfrm>
          <a:prstGeom prst="rect">
            <a:avLst/>
          </a:prstGeom>
        </p:spPr>
      </p:pic>
      <p:sp>
        <p:nvSpPr>
          <p:cNvPr id="13" name="Yuvarlatılmış Dikdörtgen 12"/>
          <p:cNvSpPr/>
          <p:nvPr/>
        </p:nvSpPr>
        <p:spPr>
          <a:xfrm>
            <a:off x="4998735" y="5928325"/>
            <a:ext cx="2798896" cy="6705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24" dirty="0">
                <a:latin typeface="myriad_prolight"/>
              </a:rPr>
              <a:t>Eğitime Devam Et</a:t>
            </a: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6" t="46374" r="13769" b="33015"/>
          <a:stretch/>
        </p:blipFill>
        <p:spPr>
          <a:xfrm>
            <a:off x="7254224" y="5989285"/>
            <a:ext cx="426714" cy="4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sz="1693" b="1" dirty="0">
                <a:solidFill>
                  <a:srgbClr val="FF0000"/>
                </a:solidFill>
              </a:rPr>
              <a:t>HEDEF </a:t>
            </a:r>
            <a:r>
              <a:rPr lang="tr-TR" sz="1693" b="1" dirty="0" smtClean="0">
                <a:solidFill>
                  <a:srgbClr val="FF0000"/>
                </a:solidFill>
              </a:rPr>
              <a:t>EKRANI</a:t>
            </a:r>
            <a:endParaRPr lang="tr-TR" sz="1693" b="1" dirty="0">
              <a:solidFill>
                <a:srgbClr val="FF0000"/>
              </a:solidFill>
            </a:endParaRPr>
          </a:p>
          <a:p>
            <a:endParaRPr lang="tr-TR" sz="1693" dirty="0"/>
          </a:p>
          <a:p>
            <a:r>
              <a:rPr lang="tr-TR" dirty="0"/>
              <a:t>Metin ekranda belirir. </a:t>
            </a:r>
          </a:p>
          <a:p>
            <a:r>
              <a:rPr lang="tr-TR" dirty="0"/>
              <a:t>Sahne seslendirmesi metinle senkron bir şekilde yapılır.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 smtClean="0"/>
              <a:t>Neler Öğreneceğiz?</a:t>
            </a:r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0" y="4829647"/>
            <a:ext cx="7967617" cy="2074025"/>
          </a:xfrm>
          <a:prstGeom prst="rect">
            <a:avLst/>
          </a:prstGeom>
        </p:spPr>
      </p:pic>
      <p:sp>
        <p:nvSpPr>
          <p:cNvPr id="11" name="Metin kutusu 2"/>
          <p:cNvSpPr txBox="1"/>
          <p:nvPr/>
        </p:nvSpPr>
        <p:spPr>
          <a:xfrm>
            <a:off x="1607882" y="5347339"/>
            <a:ext cx="6461670" cy="92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524" b="1" dirty="0">
                <a:latin typeface="myriad_prolight"/>
              </a:rPr>
              <a:t>Eğitimimiz yaklaşık </a:t>
            </a:r>
            <a:r>
              <a:rPr lang="tr-TR" sz="1524" b="1" dirty="0" smtClean="0">
                <a:latin typeface="myriad_prolight"/>
              </a:rPr>
              <a:t>30 dk</a:t>
            </a:r>
            <a:r>
              <a:rPr lang="tr-TR" sz="1524" b="1" dirty="0">
                <a:latin typeface="myriad_prolight"/>
              </a:rPr>
              <a:t>. sürecektir.</a:t>
            </a:r>
          </a:p>
          <a:p>
            <a:endParaRPr lang="tr-TR" sz="1524" b="1" dirty="0">
              <a:latin typeface="myriad_prolight"/>
            </a:endParaRPr>
          </a:p>
          <a:p>
            <a:r>
              <a:rPr lang="tr-TR" sz="1524" b="1" dirty="0">
                <a:latin typeface="myriad_prolight"/>
              </a:rPr>
              <a:t>Eğitimimiz içerisinde 1 adet </a:t>
            </a:r>
            <a:r>
              <a:rPr lang="tr-TR" sz="1524" b="1" dirty="0" smtClean="0">
                <a:latin typeface="myriad_prolight"/>
              </a:rPr>
              <a:t>uygulama  bulunmaktadır</a:t>
            </a:r>
            <a:r>
              <a:rPr lang="tr-TR" sz="1524" b="1" dirty="0">
                <a:latin typeface="myriad_prolight"/>
              </a:rPr>
              <a:t>.</a:t>
            </a:r>
          </a:p>
          <a:p>
            <a:endParaRPr lang="tr-TR" sz="847" dirty="0"/>
          </a:p>
        </p:txBody>
      </p:sp>
      <p:sp>
        <p:nvSpPr>
          <p:cNvPr id="12" name="Rectangle 9"/>
          <p:cNvSpPr/>
          <p:nvPr/>
        </p:nvSpPr>
        <p:spPr>
          <a:xfrm>
            <a:off x="2674260" y="1534130"/>
            <a:ext cx="5682951" cy="3523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524" dirty="0" smtClean="0">
                <a:latin typeface="Century Gothic" panose="020B0502020202020204" pitchFamily="34" charset="0"/>
              </a:rPr>
              <a:t>Bu eğitim süresince;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524" dirty="0" smtClean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Finansal yönetimin ne olduğu,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Finansal yönetimin önemi ve amacı,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Paranın zaman değeri genel başlığı altında bugünkü değer ve gelecek değer hesaplamaları,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Sermaye maliyeti,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entury Gothic" panose="020B0502020202020204" pitchFamily="34" charset="0"/>
              </a:rPr>
              <a:t>Yatırım projelerinin değerlendirilmesinde (sermaye bütçelemesinde) kullanılan yöntemler</a:t>
            </a:r>
          </a:p>
          <a:p>
            <a:endParaRPr lang="tr-TR" sz="1524" dirty="0" smtClean="0">
              <a:latin typeface="Century Gothic" panose="020B0502020202020204" pitchFamily="34" charset="0"/>
            </a:endParaRPr>
          </a:p>
          <a:p>
            <a:r>
              <a:rPr lang="tr-TR" sz="1524" dirty="0" smtClean="0">
                <a:latin typeface="Century Gothic" panose="020B0502020202020204" pitchFamily="34" charset="0"/>
              </a:rPr>
              <a:t>konularını öğreneceğiz.</a:t>
            </a:r>
            <a:endParaRPr lang="tr-TR" sz="1524" dirty="0">
              <a:latin typeface="Century Gothic" panose="020B0502020202020204" pitchFamily="34" charset="0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233802" y="1025234"/>
            <a:ext cx="2880917" cy="45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370" dirty="0">
                <a:solidFill>
                  <a:schemeClr val="tx1">
                    <a:lumMod val="50000"/>
                    <a:lumOff val="50000"/>
                  </a:schemeClr>
                </a:solidFill>
                <a:latin typeface="myriad_prolight"/>
              </a:rPr>
              <a:t>Neler Öğreneceğiz?</a:t>
            </a: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6" y="1024680"/>
            <a:ext cx="282222" cy="443492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t="67025" b="-423"/>
          <a:stretch/>
        </p:blipFill>
        <p:spPr>
          <a:xfrm>
            <a:off x="384202" y="1831696"/>
            <a:ext cx="2290058" cy="22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9715" b="4255"/>
          <a:stretch/>
        </p:blipFill>
        <p:spPr>
          <a:xfrm>
            <a:off x="281744" y="720689"/>
            <a:ext cx="8390957" cy="6346209"/>
          </a:xfrm>
          <a:prstGeom prst="rect">
            <a:avLst/>
          </a:prstGeom>
        </p:spPr>
      </p:pic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 smtClean="0"/>
              <a:t>Görsel yavaşça ekranda belirir ve «Finans nedir?» butonu yönerge ile birlikte  ekranda belirir. </a:t>
            </a:r>
          </a:p>
          <a:p>
            <a:endParaRPr lang="tr-TR" dirty="0"/>
          </a:p>
          <a:p>
            <a:r>
              <a:rPr lang="tr-TR" dirty="0" smtClean="0"/>
              <a:t>Kullanıcı butona tıkladığında açıklama ekrana gelir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 smtClean="0"/>
              <a:t>Action </a:t>
            </a:r>
            <a:r>
              <a:rPr lang="tr-TR" smtClean="0"/>
              <a:t>1: </a:t>
            </a:r>
            <a:r>
              <a:rPr lang="tr-TR"/>
              <a:t>Kullanıcı butona tıkladığında açıklama ekrana gelir</a:t>
            </a:r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smtClean="0"/>
              <a:t>79797685</a:t>
            </a:r>
          </a:p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 smtClean="0"/>
              <a:t>Finans Nedir?</a:t>
            </a:r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198270" y="1824503"/>
            <a:ext cx="4956913" cy="2247424"/>
          </a:xfrm>
          <a:prstGeom prst="round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tr-TR" altLang="ko-KR" dirty="0" smtClean="0">
              <a:latin typeface="myriad_prolight"/>
            </a:endParaRPr>
          </a:p>
          <a:p>
            <a:r>
              <a:rPr lang="tr-TR" altLang="ko-KR" dirty="0" smtClean="0">
                <a:latin typeface="myriad_prolight"/>
              </a:rPr>
              <a:t>Finans veya finansman, işletme faaliyetleri veya kişisel faaliyetler yoluyla ortaya çıkan </a:t>
            </a:r>
            <a:r>
              <a:rPr lang="tr-TR" altLang="ko-KR" b="1" dirty="0" smtClean="0">
                <a:latin typeface="myriad_prolight"/>
              </a:rPr>
              <a:t>nakit akışlarının</a:t>
            </a:r>
            <a:r>
              <a:rPr lang="tr-TR" altLang="ko-KR" dirty="0" smtClean="0">
                <a:latin typeface="myriad_prolight"/>
              </a:rPr>
              <a:t> uzun vadede ve riski de gözeterek artırılması için gereken uygulamaların ve ortamın etkinleştirilmesine yönelik çabaların bütünüdür. </a:t>
            </a:r>
            <a:endParaRPr lang="tr-TR" altLang="tr-TR" dirty="0" smtClean="0">
              <a:latin typeface="myriad_prolight"/>
            </a:endParaRPr>
          </a:p>
        </p:txBody>
      </p:sp>
      <p:sp>
        <p:nvSpPr>
          <p:cNvPr id="12" name="Yuvarlatılmış Dikdörtgen 11"/>
          <p:cNvSpPr/>
          <p:nvPr/>
        </p:nvSpPr>
        <p:spPr>
          <a:xfrm>
            <a:off x="281744" y="1074821"/>
            <a:ext cx="2031583" cy="51040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smtClean="0">
                <a:solidFill>
                  <a:schemeClr val="tx1"/>
                </a:solidFill>
                <a:latin typeface="myriad_prolight"/>
              </a:rPr>
              <a:t>Finans Nedir?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2344178" y="1145357"/>
            <a:ext cx="398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Açıklamayı görmek için butona tıklayınız.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51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 smtClean="0"/>
              <a:t>Metin kutusu ekrana ses ile senkron gelir ve ok yavaşça belirir daha sonra ses metni ile uyumlu olarak </a:t>
            </a:r>
            <a:r>
              <a:rPr lang="tr-TR" dirty="0" err="1" smtClean="0"/>
              <a:t>graifk</a:t>
            </a:r>
            <a:r>
              <a:rPr lang="tr-TR" dirty="0" smtClean="0"/>
              <a:t> oluşmaya başlar.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Temel Finans Alanları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17094" y="1412319"/>
            <a:ext cx="1973179" cy="92333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altLang="tr-TR" dirty="0" smtClean="0">
                <a:latin typeface="myriad_prolight"/>
              </a:rPr>
              <a:t>Finans birbirleriyle ilişkili beş alanı kapsar:</a:t>
            </a:r>
          </a:p>
        </p:txBody>
      </p:sp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1808015957"/>
              </p:ext>
            </p:extLst>
          </p:nvPr>
        </p:nvGraphicFramePr>
        <p:xfrm>
          <a:off x="1038591" y="827689"/>
          <a:ext cx="9754217" cy="6030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Yukarı Bükülü Ok 12"/>
          <p:cNvSpPr/>
          <p:nvPr/>
        </p:nvSpPr>
        <p:spPr>
          <a:xfrm rot="5400000">
            <a:off x="946484" y="2679032"/>
            <a:ext cx="1203158" cy="1074821"/>
          </a:xfrm>
          <a:prstGeom prst="bentUpArrow">
            <a:avLst/>
          </a:prstGeom>
          <a:solidFill>
            <a:srgbClr val="B62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0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763"/>
            <a:ext cx="8606147" cy="6081678"/>
          </a:xfrm>
          <a:prstGeom prst="rect">
            <a:avLst/>
          </a:prstGeom>
        </p:spPr>
      </p:pic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/>
              <a:t>Görsel yavaşça ekranda belirir ve metin kutusu ses ile senkron gelir.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smtClean="0"/>
              <a:t>139440611</a:t>
            </a:r>
          </a:p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Temel Finans Alanları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94648" y="5089125"/>
            <a:ext cx="8480022" cy="16344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altLang="tr-TR" b="1" dirty="0" smtClean="0"/>
              <a:t>1) Yatırım veya Portföy Yönetimi Alanı</a:t>
            </a:r>
            <a:endParaRPr lang="tr-TR" b="1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Bireylerin veya kurumsal yatırımcıların oluşturdukları portföylerde yer alacak menkul kıymetlerin seçilmesi ve portföyün </a:t>
            </a:r>
            <a:r>
              <a:rPr lang="tr-TR" altLang="tr-TR" i="1" dirty="0" smtClean="0"/>
              <a:t>risk-getiri dengesinin</a:t>
            </a:r>
            <a:r>
              <a:rPr lang="tr-TR" altLang="tr-TR" dirty="0" smtClean="0"/>
              <a:t> kurularak yönetilmesi amaçlamaktadır. </a:t>
            </a:r>
          </a:p>
        </p:txBody>
      </p:sp>
    </p:spTree>
    <p:extLst>
      <p:ext uri="{BB962C8B-B14F-4D97-AF65-F5344CB8AC3E}">
        <p14:creationId xmlns:p14="http://schemas.microsoft.com/office/powerpoint/2010/main" val="41514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/>
              <a:t>Görsel yavaşça ekranda belirir ve metin kutusu ses ile senkron gelir. </a:t>
            </a:r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smtClean="0"/>
              <a:t>172122617</a:t>
            </a:r>
          </a:p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Temel Finans Alanları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95360" y="15852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4508982" y="2427206"/>
            <a:ext cx="3868116" cy="2247424"/>
          </a:xfrm>
          <a:prstGeom prst="round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altLang="tr-TR" b="1" dirty="0" smtClean="0">
                <a:latin typeface="myriad_prolight"/>
              </a:rPr>
              <a:t>2) Bireysel Finans Alanı</a:t>
            </a:r>
            <a:endParaRPr lang="tr-TR" b="1" dirty="0" smtClean="0">
              <a:latin typeface="myriad_prolight"/>
            </a:endParaRPr>
          </a:p>
          <a:p>
            <a:endParaRPr lang="tr-TR" altLang="tr-TR" dirty="0" smtClean="0">
              <a:latin typeface="myriad_prolight"/>
            </a:endParaRPr>
          </a:p>
          <a:p>
            <a:r>
              <a:rPr lang="tr-TR" altLang="tr-TR" dirty="0" smtClean="0">
                <a:latin typeface="myriad_prolight"/>
              </a:rPr>
              <a:t>Bireylerin gelecek dönemlerine ilişkin emeklilik, sigorta, ev vb. kişisel gereksinimlerin doğuracağı nakit akışlarının planlanması ile uğraşan finans alanıdır.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3" y="1769892"/>
            <a:ext cx="3832033" cy="35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dirty="0"/>
              <a:t>Finansal Yönetim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/>
              <a:t>Görsel yavaşça ekranda belirir ve metin kutusu ses ile senkron gelir. </a:t>
            </a:r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smtClean="0"/>
              <a:t>146598608</a:t>
            </a:r>
          </a:p>
          <a:p>
            <a:r>
              <a:rPr lang="tr-TR" dirty="0">
                <a:latin typeface="myriad_prolight"/>
              </a:rPr>
              <a:t>Font:  Century </a:t>
            </a:r>
            <a:r>
              <a:rPr lang="tr-TR" dirty="0" err="1">
                <a:latin typeface="myriad_prolight"/>
              </a:rPr>
              <a:t>Gothic</a:t>
            </a:r>
            <a:endParaRPr lang="tr-TR" dirty="0"/>
          </a:p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altLang="tr-TR" dirty="0"/>
              <a:t>Temel Finans Alanları</a:t>
            </a:r>
            <a:endParaRPr lang="tr-TR" dirty="0"/>
          </a:p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8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137444" y="5060317"/>
            <a:ext cx="8394429" cy="1634490"/>
          </a:xfrm>
          <a:prstGeom prst="round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altLang="tr-TR" b="1" dirty="0" smtClean="0"/>
              <a:t>3) Makro Finans Alanı</a:t>
            </a:r>
            <a:endParaRPr lang="tr-TR" b="1" dirty="0" smtClean="0"/>
          </a:p>
          <a:p>
            <a:endParaRPr lang="tr-TR" altLang="tr-TR" dirty="0" smtClean="0"/>
          </a:p>
          <a:p>
            <a:r>
              <a:rPr lang="tr-TR" altLang="tr-TR" dirty="0" smtClean="0"/>
              <a:t>Para ve sermaye piyasaları, sermaye piyasasının işleyişi ve sermaye piyasası kurumları (bankalar, denetim şirketleri, borsalar) gibi makro iktisadın da kapsadığı konuları kapsayan finans alanıdır.	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06" y="946239"/>
            <a:ext cx="4439652" cy="41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2320a0e4ddb2d874191c5c4faa93a2cd3b7ed4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Özel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7451</TotalTime>
  <Words>1416</Words>
  <Application>Microsoft Office PowerPoint</Application>
  <PresentationFormat>Geniş ekran</PresentationFormat>
  <Paragraphs>259</Paragraphs>
  <Slides>16</Slides>
  <Notes>12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7" baseType="lpstr">
      <vt:lpstr>Adobe Gothic Std B</vt:lpstr>
      <vt:lpstr>맑은 고딕</vt:lpstr>
      <vt:lpstr>Arial</vt:lpstr>
      <vt:lpstr>Calibri</vt:lpstr>
      <vt:lpstr>Calibri Light</vt:lpstr>
      <vt:lpstr>Century Gothic</vt:lpstr>
      <vt:lpstr>myriad_prolight</vt:lpstr>
      <vt:lpstr>Tahoma</vt:lpstr>
      <vt:lpstr>Office Teması</vt:lpstr>
      <vt:lpstr>Ofis Teması</vt:lpstr>
      <vt:lpstr>Document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yagmur</dc:creator>
  <cp:lastModifiedBy>Yağmur USTA</cp:lastModifiedBy>
  <cp:revision>122</cp:revision>
  <dcterms:created xsi:type="dcterms:W3CDTF">2014-07-14T15:05:40Z</dcterms:created>
  <dcterms:modified xsi:type="dcterms:W3CDTF">2015-01-27T09:43:22Z</dcterms:modified>
</cp:coreProperties>
</file>