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0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56"/>
    <a:srgbClr val="486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39DC7DE-C913-414B-8FE4-B8EEFB8BD690}" styleName="U.S. Army">
    <a:wholeTbl>
      <a:tcTxStyle>
        <a:fontRef idx="minor"/>
        <a:schemeClr val="tx1"/>
      </a:tcTxStyle>
      <a:tcStyle>
        <a:tcBdr>
          <a:left>
            <a:ln w="12700">
              <a:solidFill>
                <a:schemeClr val="tx1"/>
              </a:solidFill>
            </a:ln>
          </a:left>
          <a:right>
            <a:ln w="12700">
              <a:solidFill>
                <a:schemeClr val="tx1"/>
              </a:solidFill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solidFill>
                <a:schemeClr val="tx1"/>
              </a:solidFill>
            </a:ln>
          </a:insideH>
          <a:insideV>
            <a:ln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TxStyle>
        <a:fontRef idx="minor"/>
        <a:srgbClr val="221F20"/>
      </a:tcTxStyle>
      <a:tcStyle>
        <a:tcBdr/>
        <a:fill>
          <a:solidFill>
            <a:srgbClr val="D5D5D7"/>
          </a:solidFill>
        </a:fill>
      </a:tcStyle>
    </a:band2H>
    <a:band1V>
      <a:tcStyle>
        <a:tcBdr/>
        <a:fill>
          <a:noFill/>
        </a:fill>
      </a:tcStyle>
    </a:band1V>
    <a:band2V>
      <a:tcTxStyle>
        <a:fontRef idx="minor"/>
        <a:srgbClr val="221F20"/>
      </a:tcTxStyle>
      <a:tcStyle>
        <a:tcBdr/>
        <a:fill>
          <a:solidFill>
            <a:srgbClr val="D5D5D7"/>
          </a:solidFill>
        </a:fill>
      </a:tcStyle>
    </a:band2V>
    <a:lastCol>
      <a:tcTxStyle b="on">
        <a:fontRef idx="minor"/>
        <a:schemeClr val="tx1"/>
      </a:tcTxStyle>
      <a:tcStyle>
        <a:tcBdr/>
      </a:tcStyle>
    </a:lastCol>
    <a:firstCol>
      <a:tcTxStyle b="on">
        <a:fontRef idx="minor"/>
        <a:schemeClr val="tx1"/>
      </a:tcTxStyle>
      <a:tcStyle>
        <a:tcBdr/>
      </a:tcStyle>
    </a:firstCol>
    <a:lastRow>
      <a:tcTxStyle b="on">
        <a:fontRef idx="minor"/>
        <a:schemeClr val="tx1"/>
      </a:tcTxStyle>
      <a:tcStyle>
        <a:tcBdr>
          <a:top>
            <a:ln w="25400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>
        <a:fontRef idx="minor"/>
        <a:schemeClr val="bg2"/>
      </a:tcTxStyle>
      <a:tcStyle>
        <a:tcBdr/>
        <a:fill>
          <a:solidFill>
            <a:schemeClr val="tx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29"/>
  </p:normalViewPr>
  <p:slideViewPr>
    <p:cSldViewPr snapToGrid="0" showGuides="1">
      <p:cViewPr varScale="1">
        <p:scale>
          <a:sx n="112" d="100"/>
          <a:sy n="112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932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D5FD40-329B-B51A-B969-25C0FCC874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95F99-4EBA-6581-1DE7-75BE3A03AA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5FE44-C727-4B44-AC35-D47522042F47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4EE63-BACC-BB25-9D5E-06ED25633D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84ACE-71D3-B814-49CB-07A42B382D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D381B-BC01-6545-81F8-8797C0846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6377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DACA9-C708-FB41-A6FA-3D94FFC8E73D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5E666-0780-B84F-93A5-9513831C5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7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latinLnBrk="0" hangingPunct="1">
      <a:buFont typeface="Arial" panose="020B0604020202020204" pitchFamily="34" charset="0"/>
      <a:buChar char="▪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864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3152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09728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28016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46304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645920" indent="-18288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600198"/>
            <a:ext cx="5096352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0BAD3-337A-DC60-A7ED-BF13F08262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433828" y="6629400"/>
            <a:ext cx="299408" cy="228600"/>
          </a:xfrm>
        </p:spPr>
        <p:txBody>
          <a:bodyPr rIns="0"/>
          <a:lstStyle/>
          <a:p>
            <a:fld id="{64E5BE4B-2FBF-4174-9E62-85FAD1CB4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50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411481"/>
            <a:ext cx="617347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79" y="1600198"/>
            <a:ext cx="8321040" cy="4572000"/>
          </a:xfrm>
          <a:prstGeom prst="rect">
            <a:avLst/>
          </a:prstGeom>
        </p:spPr>
        <p:txBody>
          <a:bodyPr vert="horz" lIns="0" tIns="0" rIns="0" bIns="0" spcCol="36576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FA4C418-D296-ED76-977B-4AA2E1E82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08037" y="6629400"/>
            <a:ext cx="331501" cy="228600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600" b="1">
                <a:solidFill>
                  <a:schemeClr val="tx1"/>
                </a:solidFill>
              </a:defRPr>
            </a:lvl1pPr>
          </a:lstStyle>
          <a:p>
            <a:fld id="{64E5BE4B-2FBF-4174-9E62-85FAD1CB43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4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750"/>
        </a:spcBef>
        <a:buFont typeface="Arial" panose="020B0604020202020204" pitchFamily="34" charset="0"/>
        <a:buChar char="▪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37160" algn="l" defTabSz="685800" rtl="0" eaLnBrk="1" latinLnBrk="0" hangingPunct="1">
        <a:lnSpc>
          <a:spcPct val="95000"/>
        </a:lnSpc>
        <a:spcBef>
          <a:spcPts val="375"/>
        </a:spcBef>
        <a:buFont typeface="Arial" panose="020B0604020202020204" pitchFamily="34" charset="0"/>
        <a:buChar char="–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" userDrawn="1">
          <p15:clr>
            <a:srgbClr val="F26B43"/>
          </p15:clr>
        </p15:guide>
        <p15:guide id="2" pos="259" userDrawn="1">
          <p15:clr>
            <a:srgbClr val="F26B43"/>
          </p15:clr>
        </p15:guide>
        <p15:guide id="3" pos="5501" userDrawn="1">
          <p15:clr>
            <a:srgbClr val="F26B43"/>
          </p15:clr>
        </p15:guide>
        <p15:guide id="4" orient="horz" pos="4061" userDrawn="1">
          <p15:clr>
            <a:srgbClr val="F26B43"/>
          </p15:clr>
        </p15:guide>
        <p15:guide id="6" pos="764" userDrawn="1">
          <p15:clr>
            <a:srgbClr val="A4A3A4"/>
          </p15:clr>
        </p15:guide>
        <p15:guide id="7" pos="936" userDrawn="1">
          <p15:clr>
            <a:srgbClr val="A4A3A4"/>
          </p15:clr>
        </p15:guide>
        <p15:guide id="8" pos="1611" userDrawn="1">
          <p15:clr>
            <a:srgbClr val="A4A3A4"/>
          </p15:clr>
        </p15:guide>
        <p15:guide id="9" pos="2289" userDrawn="1">
          <p15:clr>
            <a:srgbClr val="A4A3A4"/>
          </p15:clr>
        </p15:guide>
        <p15:guide id="10" pos="2966" userDrawn="1">
          <p15:clr>
            <a:srgbClr val="A4A3A4"/>
          </p15:clr>
        </p15:guide>
        <p15:guide id="11" pos="2793" userDrawn="1">
          <p15:clr>
            <a:srgbClr val="A4A3A4"/>
          </p15:clr>
        </p15:guide>
        <p15:guide id="12" pos="3644" userDrawn="1">
          <p15:clr>
            <a:srgbClr val="A4A3A4"/>
          </p15:clr>
        </p15:guide>
        <p15:guide id="13" pos="4338" userDrawn="1">
          <p15:clr>
            <a:srgbClr val="A4A3A4"/>
          </p15:clr>
        </p15:guide>
        <p15:guide id="14" pos="4995" userDrawn="1">
          <p15:clr>
            <a:srgbClr val="A4A3A4"/>
          </p15:clr>
        </p15:guide>
        <p15:guide id="15" pos="1440" userDrawn="1">
          <p15:clr>
            <a:srgbClr val="A4A3A4"/>
          </p15:clr>
        </p15:guide>
        <p15:guide id="16" pos="2117" userDrawn="1">
          <p15:clr>
            <a:srgbClr val="A4A3A4"/>
          </p15:clr>
        </p15:guide>
        <p15:guide id="17" pos="3470" userDrawn="1">
          <p15:clr>
            <a:srgbClr val="A4A3A4"/>
          </p15:clr>
        </p15:guide>
        <p15:guide id="18" pos="4148" userDrawn="1">
          <p15:clr>
            <a:srgbClr val="A4A3A4"/>
          </p15:clr>
        </p15:guide>
        <p15:guide id="19" pos="482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EA480AC6-252E-7D28-376B-2852E9760244}"/>
              </a:ext>
            </a:extLst>
          </p:cNvPr>
          <p:cNvSpPr/>
          <p:nvPr/>
        </p:nvSpPr>
        <p:spPr>
          <a:xfrm>
            <a:off x="2271620" y="1192054"/>
            <a:ext cx="5006325" cy="5018788"/>
          </a:xfrm>
          <a:custGeom>
            <a:avLst/>
            <a:gdLst>
              <a:gd name="connsiteX0" fmla="*/ 2496931 w 5006325"/>
              <a:gd name="connsiteY0" fmla="*/ 0 h 5018788"/>
              <a:gd name="connsiteX1" fmla="*/ 5006325 w 5006325"/>
              <a:gd name="connsiteY1" fmla="*/ 2509394 h 5018788"/>
              <a:gd name="connsiteX2" fmla="*/ 2496931 w 5006325"/>
              <a:gd name="connsiteY2" fmla="*/ 5018788 h 5018788"/>
              <a:gd name="connsiteX3" fmla="*/ 38519 w 5006325"/>
              <a:gd name="connsiteY3" fmla="*/ 3015124 h 5018788"/>
              <a:gd name="connsiteX4" fmla="*/ 10726 w 5006325"/>
              <a:gd name="connsiteY4" fmla="*/ 2833015 h 5018788"/>
              <a:gd name="connsiteX5" fmla="*/ 873232 w 5006325"/>
              <a:gd name="connsiteY5" fmla="*/ 2833015 h 5018788"/>
              <a:gd name="connsiteX6" fmla="*/ 873232 w 5006325"/>
              <a:gd name="connsiteY6" fmla="*/ 2399397 h 5018788"/>
              <a:gd name="connsiteX7" fmla="*/ 764649 w 5006325"/>
              <a:gd name="connsiteY7" fmla="*/ 2399397 h 5018788"/>
              <a:gd name="connsiteX8" fmla="*/ 764649 w 5006325"/>
              <a:gd name="connsiteY8" fmla="*/ 2262584 h 5018788"/>
              <a:gd name="connsiteX9" fmla="*/ 0 w 5006325"/>
              <a:gd name="connsiteY9" fmla="*/ 2262584 h 5018788"/>
              <a:gd name="connsiteX10" fmla="*/ 493 w 5006325"/>
              <a:gd name="connsiteY10" fmla="*/ 2252823 h 5018788"/>
              <a:gd name="connsiteX11" fmla="*/ 2496931 w 5006325"/>
              <a:gd name="connsiteY11" fmla="*/ 0 h 501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06325" h="5018788">
                <a:moveTo>
                  <a:pt x="2496931" y="0"/>
                </a:moveTo>
                <a:cubicBezTo>
                  <a:pt x="3882831" y="0"/>
                  <a:pt x="5006325" y="1123494"/>
                  <a:pt x="5006325" y="2509394"/>
                </a:cubicBezTo>
                <a:cubicBezTo>
                  <a:pt x="5006325" y="3895294"/>
                  <a:pt x="3882831" y="5018788"/>
                  <a:pt x="2496931" y="5018788"/>
                </a:cubicBezTo>
                <a:cubicBezTo>
                  <a:pt x="1284269" y="5018788"/>
                  <a:pt x="272511" y="4158613"/>
                  <a:pt x="38519" y="3015124"/>
                </a:cubicBezTo>
                <a:lnTo>
                  <a:pt x="10726" y="2833015"/>
                </a:lnTo>
                <a:lnTo>
                  <a:pt x="873232" y="2833015"/>
                </a:lnTo>
                <a:lnTo>
                  <a:pt x="873232" y="2399397"/>
                </a:lnTo>
                <a:lnTo>
                  <a:pt x="764649" y="2399397"/>
                </a:lnTo>
                <a:lnTo>
                  <a:pt x="764649" y="2262584"/>
                </a:lnTo>
                <a:lnTo>
                  <a:pt x="0" y="2262584"/>
                </a:lnTo>
                <a:lnTo>
                  <a:pt x="493" y="2252823"/>
                </a:lnTo>
                <a:cubicBezTo>
                  <a:pt x="128999" y="987446"/>
                  <a:pt x="1197650" y="0"/>
                  <a:pt x="249693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pic>
        <p:nvPicPr>
          <p:cNvPr id="1028" name="Picture 4" descr="NIST SP 800-37 The Risk Management Framework Steps">
            <a:extLst>
              <a:ext uri="{FF2B5EF4-FFF2-40B4-BE49-F238E27FC236}">
                <a16:creationId xmlns:a16="http://schemas.microsoft.com/office/drawing/2014/main" id="{1362D408-C3EC-D28B-0133-B180BD68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67" y="1951325"/>
            <a:ext cx="3500571" cy="35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C0D7776D-79D8-BF9B-87B4-CAEF77B7B316}"/>
              </a:ext>
            </a:extLst>
          </p:cNvPr>
          <p:cNvSpPr/>
          <p:nvPr/>
        </p:nvSpPr>
        <p:spPr>
          <a:xfrm>
            <a:off x="3389842" y="5193484"/>
            <a:ext cx="589454" cy="561713"/>
          </a:xfrm>
          <a:custGeom>
            <a:avLst/>
            <a:gdLst>
              <a:gd name="connsiteX0" fmla="*/ 464537 w 589454"/>
              <a:gd name="connsiteY0" fmla="*/ 0 h 561713"/>
              <a:gd name="connsiteX1" fmla="*/ 545728 w 589454"/>
              <a:gd name="connsiteY1" fmla="*/ 49324 h 561713"/>
              <a:gd name="connsiteX2" fmla="*/ 589454 w 589454"/>
              <a:gd name="connsiteY2" fmla="*/ 70388 h 561713"/>
              <a:gd name="connsiteX3" fmla="*/ 81380 w 589454"/>
              <a:gd name="connsiteY3" fmla="*/ 561713 h 561713"/>
              <a:gd name="connsiteX4" fmla="*/ 19349 w 589454"/>
              <a:gd name="connsiteY4" fmla="*/ 524028 h 561713"/>
              <a:gd name="connsiteX5" fmla="*/ 0 w 589454"/>
              <a:gd name="connsiteY5" fmla="*/ 509559 h 561713"/>
              <a:gd name="connsiteX6" fmla="*/ 57962 w 589454"/>
              <a:gd name="connsiteY6" fmla="*/ 35983 h 561713"/>
              <a:gd name="connsiteX7" fmla="*/ 464537 w 589454"/>
              <a:gd name="connsiteY7" fmla="*/ 0 h 561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454" h="561713">
                <a:moveTo>
                  <a:pt x="464537" y="0"/>
                </a:moveTo>
                <a:lnTo>
                  <a:pt x="545728" y="49324"/>
                </a:lnTo>
                <a:lnTo>
                  <a:pt x="589454" y="70388"/>
                </a:lnTo>
                <a:lnTo>
                  <a:pt x="81380" y="561713"/>
                </a:lnTo>
                <a:lnTo>
                  <a:pt x="19349" y="524028"/>
                </a:lnTo>
                <a:lnTo>
                  <a:pt x="0" y="509559"/>
                </a:lnTo>
                <a:lnTo>
                  <a:pt x="57962" y="35983"/>
                </a:lnTo>
                <a:lnTo>
                  <a:pt x="464537" y="0"/>
                </a:lnTo>
                <a:close/>
              </a:path>
            </a:pathLst>
          </a:custGeom>
          <a:solidFill>
            <a:srgbClr val="F16521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130458B-8A71-D92B-9993-FECF6685E88A}"/>
              </a:ext>
            </a:extLst>
          </p:cNvPr>
          <p:cNvSpPr/>
          <p:nvPr/>
        </p:nvSpPr>
        <p:spPr>
          <a:xfrm>
            <a:off x="2360722" y="1270155"/>
            <a:ext cx="4839119" cy="4862582"/>
          </a:xfrm>
          <a:custGeom>
            <a:avLst/>
            <a:gdLst>
              <a:gd name="connsiteX0" fmla="*/ 2407828 w 4839119"/>
              <a:gd name="connsiteY0" fmla="*/ 0 h 4862582"/>
              <a:gd name="connsiteX1" fmla="*/ 4839119 w 4839119"/>
              <a:gd name="connsiteY1" fmla="*/ 2431291 h 4862582"/>
              <a:gd name="connsiteX2" fmla="*/ 2407828 w 4839119"/>
              <a:gd name="connsiteY2" fmla="*/ 4862582 h 4862582"/>
              <a:gd name="connsiteX3" fmla="*/ 1248930 w 4839119"/>
              <a:gd name="connsiteY3" fmla="*/ 4569138 h 4862582"/>
              <a:gd name="connsiteX4" fmla="*/ 1110501 w 4839119"/>
              <a:gd name="connsiteY4" fmla="*/ 4485041 h 4862582"/>
              <a:gd name="connsiteX5" fmla="*/ 1618575 w 4839119"/>
              <a:gd name="connsiteY5" fmla="*/ 3993716 h 4862582"/>
              <a:gd name="connsiteX6" fmla="*/ 1727849 w 4839119"/>
              <a:gd name="connsiteY6" fmla="*/ 4046356 h 4862582"/>
              <a:gd name="connsiteX7" fmla="*/ 2409139 w 4839119"/>
              <a:gd name="connsiteY7" fmla="*/ 4183902 h 4862582"/>
              <a:gd name="connsiteX8" fmla="*/ 4159425 w 4839119"/>
              <a:gd name="connsiteY8" fmla="*/ 2433616 h 4862582"/>
              <a:gd name="connsiteX9" fmla="*/ 2409139 w 4839119"/>
              <a:gd name="connsiteY9" fmla="*/ 683330 h 4862582"/>
              <a:gd name="connsiteX10" fmla="*/ 694413 w 4839119"/>
              <a:gd name="connsiteY10" fmla="*/ 2080872 h 4862582"/>
              <a:gd name="connsiteX11" fmla="*/ 689782 w 4839119"/>
              <a:gd name="connsiteY11" fmla="*/ 2111217 h 4862582"/>
              <a:gd name="connsiteX12" fmla="*/ 0 w 4839119"/>
              <a:gd name="connsiteY12" fmla="*/ 2111217 h 4862582"/>
              <a:gd name="connsiteX13" fmla="*/ 25932 w 4839119"/>
              <a:gd name="connsiteY13" fmla="*/ 1941301 h 4862582"/>
              <a:gd name="connsiteX14" fmla="*/ 2407828 w 4839119"/>
              <a:gd name="connsiteY14" fmla="*/ 0 h 486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39119" h="4862582">
                <a:moveTo>
                  <a:pt x="2407828" y="0"/>
                </a:moveTo>
                <a:cubicBezTo>
                  <a:pt x="3750593" y="0"/>
                  <a:pt x="4839119" y="1088526"/>
                  <a:pt x="4839119" y="2431291"/>
                </a:cubicBezTo>
                <a:cubicBezTo>
                  <a:pt x="4839119" y="3774056"/>
                  <a:pt x="3750593" y="4862582"/>
                  <a:pt x="2407828" y="4862582"/>
                </a:cubicBezTo>
                <a:cubicBezTo>
                  <a:pt x="1988214" y="4862582"/>
                  <a:pt x="1593428" y="4756281"/>
                  <a:pt x="1248930" y="4569138"/>
                </a:cubicBezTo>
                <a:lnTo>
                  <a:pt x="1110501" y="4485041"/>
                </a:lnTo>
                <a:lnTo>
                  <a:pt x="1618575" y="3993716"/>
                </a:lnTo>
                <a:lnTo>
                  <a:pt x="1727849" y="4046356"/>
                </a:lnTo>
                <a:cubicBezTo>
                  <a:pt x="1937250" y="4134925"/>
                  <a:pt x="2167475" y="4183902"/>
                  <a:pt x="2409139" y="4183902"/>
                </a:cubicBezTo>
                <a:cubicBezTo>
                  <a:pt x="3375795" y="4183902"/>
                  <a:pt x="4159425" y="3400272"/>
                  <a:pt x="4159425" y="2433616"/>
                </a:cubicBezTo>
                <a:cubicBezTo>
                  <a:pt x="4159425" y="1466960"/>
                  <a:pt x="3375795" y="683330"/>
                  <a:pt x="2409139" y="683330"/>
                </a:cubicBezTo>
                <a:cubicBezTo>
                  <a:pt x="1563315" y="683330"/>
                  <a:pt x="857620" y="1283297"/>
                  <a:pt x="694413" y="2080872"/>
                </a:cubicBezTo>
                <a:lnTo>
                  <a:pt x="689782" y="2111217"/>
                </a:lnTo>
                <a:lnTo>
                  <a:pt x="0" y="2111217"/>
                </a:lnTo>
                <a:lnTo>
                  <a:pt x="25932" y="1941301"/>
                </a:lnTo>
                <a:cubicBezTo>
                  <a:pt x="252641" y="833403"/>
                  <a:pt x="1232909" y="0"/>
                  <a:pt x="2407828" y="0"/>
                </a:cubicBezTo>
                <a:close/>
              </a:path>
            </a:pathLst>
          </a:custGeom>
          <a:solidFill>
            <a:srgbClr val="F16521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AA7BE571-17AD-E633-1799-CF39C9C77A4C}"/>
              </a:ext>
            </a:extLst>
          </p:cNvPr>
          <p:cNvSpPr/>
          <p:nvPr/>
        </p:nvSpPr>
        <p:spPr>
          <a:xfrm>
            <a:off x="3371676" y="5703042"/>
            <a:ext cx="99546" cy="148418"/>
          </a:xfrm>
          <a:custGeom>
            <a:avLst/>
            <a:gdLst>
              <a:gd name="connsiteX0" fmla="*/ 18166 w 99546"/>
              <a:gd name="connsiteY0" fmla="*/ 0 h 148418"/>
              <a:gd name="connsiteX1" fmla="*/ 37515 w 99546"/>
              <a:gd name="connsiteY1" fmla="*/ 14469 h 148418"/>
              <a:gd name="connsiteX2" fmla="*/ 99546 w 99546"/>
              <a:gd name="connsiteY2" fmla="*/ 52154 h 148418"/>
              <a:gd name="connsiteX3" fmla="*/ 0 w 99546"/>
              <a:gd name="connsiteY3" fmla="*/ 148418 h 148418"/>
              <a:gd name="connsiteX4" fmla="*/ 18166 w 99546"/>
              <a:gd name="connsiteY4" fmla="*/ 0 h 14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46" h="148418">
                <a:moveTo>
                  <a:pt x="18166" y="0"/>
                </a:moveTo>
                <a:lnTo>
                  <a:pt x="37515" y="14469"/>
                </a:lnTo>
                <a:lnTo>
                  <a:pt x="99546" y="52154"/>
                </a:lnTo>
                <a:lnTo>
                  <a:pt x="0" y="148418"/>
                </a:lnTo>
                <a:lnTo>
                  <a:pt x="18166" y="0"/>
                </a:lnTo>
                <a:close/>
              </a:path>
            </a:pathLst>
          </a:custGeom>
          <a:solidFill>
            <a:srgbClr val="F16521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C569A3E-1FAC-D263-A39D-2DD857618672}"/>
              </a:ext>
            </a:extLst>
          </p:cNvPr>
          <p:cNvSpPr/>
          <p:nvPr/>
        </p:nvSpPr>
        <p:spPr>
          <a:xfrm>
            <a:off x="2429622" y="1325879"/>
            <a:ext cx="4714662" cy="4531145"/>
          </a:xfrm>
          <a:custGeom>
            <a:avLst/>
            <a:gdLst>
              <a:gd name="connsiteX0" fmla="*/ 2338931 w 4714662"/>
              <a:gd name="connsiteY0" fmla="*/ 0 h 4531145"/>
              <a:gd name="connsiteX1" fmla="*/ 4714662 w 4714662"/>
              <a:gd name="connsiteY1" fmla="*/ 2375730 h 4531145"/>
              <a:gd name="connsiteX2" fmla="*/ 3471345 w 4714662"/>
              <a:gd name="connsiteY2" fmla="*/ 4464724 h 4531145"/>
              <a:gd name="connsiteX3" fmla="*/ 3333462 w 4714662"/>
              <a:gd name="connsiteY3" fmla="*/ 4531145 h 4531145"/>
              <a:gd name="connsiteX4" fmla="*/ 3079805 w 4714662"/>
              <a:gd name="connsiteY4" fmla="*/ 3960754 h 4531145"/>
              <a:gd name="connsiteX5" fmla="*/ 3173645 w 4714662"/>
              <a:gd name="connsiteY5" fmla="*/ 3915550 h 4531145"/>
              <a:gd name="connsiteX6" fmla="*/ 4090105 w 4714662"/>
              <a:gd name="connsiteY6" fmla="*/ 2375730 h 4531145"/>
              <a:gd name="connsiteX7" fmla="*/ 2338930 w 4714662"/>
              <a:gd name="connsiteY7" fmla="*/ 624554 h 4531145"/>
              <a:gd name="connsiteX8" fmla="*/ 660211 w 4714662"/>
              <a:gd name="connsiteY8" fmla="*/ 1875601 h 4531145"/>
              <a:gd name="connsiteX9" fmla="*/ 637215 w 4714662"/>
              <a:gd name="connsiteY9" fmla="*/ 1968628 h 4531145"/>
              <a:gd name="connsiteX10" fmla="*/ 0 w 4714662"/>
              <a:gd name="connsiteY10" fmla="*/ 1968628 h 4531145"/>
              <a:gd name="connsiteX11" fmla="*/ 8543 w 4714662"/>
              <a:gd name="connsiteY11" fmla="*/ 1911453 h 4531145"/>
              <a:gd name="connsiteX12" fmla="*/ 2338931 w 4714662"/>
              <a:gd name="connsiteY12" fmla="*/ 0 h 453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14662" h="4531145">
                <a:moveTo>
                  <a:pt x="2338931" y="0"/>
                </a:moveTo>
                <a:cubicBezTo>
                  <a:pt x="3651011" y="0"/>
                  <a:pt x="4714662" y="1063651"/>
                  <a:pt x="4714662" y="2375730"/>
                </a:cubicBezTo>
                <a:cubicBezTo>
                  <a:pt x="4714662" y="3277786"/>
                  <a:pt x="4211920" y="4062419"/>
                  <a:pt x="3471345" y="4464724"/>
                </a:cubicBezTo>
                <a:lnTo>
                  <a:pt x="3333462" y="4531145"/>
                </a:lnTo>
                <a:lnTo>
                  <a:pt x="3079805" y="3960754"/>
                </a:lnTo>
                <a:lnTo>
                  <a:pt x="3173645" y="3915550"/>
                </a:lnTo>
                <a:cubicBezTo>
                  <a:pt x="3719530" y="3619006"/>
                  <a:pt x="4090106" y="3040645"/>
                  <a:pt x="4090105" y="2375730"/>
                </a:cubicBezTo>
                <a:cubicBezTo>
                  <a:pt x="4090106" y="1408582"/>
                  <a:pt x="3306078" y="624555"/>
                  <a:pt x="2338930" y="624554"/>
                </a:cubicBezTo>
                <a:cubicBezTo>
                  <a:pt x="1545566" y="624554"/>
                  <a:pt x="875426" y="1152136"/>
                  <a:pt x="660211" y="1875601"/>
                </a:cubicBezTo>
                <a:lnTo>
                  <a:pt x="637215" y="1968628"/>
                </a:lnTo>
                <a:lnTo>
                  <a:pt x="0" y="1968628"/>
                </a:lnTo>
                <a:lnTo>
                  <a:pt x="8543" y="1911453"/>
                </a:lnTo>
                <a:cubicBezTo>
                  <a:pt x="224446" y="821645"/>
                  <a:pt x="1185736" y="0"/>
                  <a:pt x="2338931" y="0"/>
                </a:cubicBezTo>
                <a:close/>
              </a:path>
            </a:pathLst>
          </a:custGeom>
          <a:solidFill>
            <a:srgbClr val="2DAA27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E481C-E93A-02EC-DCA2-424380AEDF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E5BE4B-2FBF-4174-9E62-85FAD1CB43A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23F621-F289-0C16-294E-CF99F1489B68}"/>
              </a:ext>
            </a:extLst>
          </p:cNvPr>
          <p:cNvSpPr/>
          <p:nvPr/>
        </p:nvSpPr>
        <p:spPr>
          <a:xfrm rot="3961494">
            <a:off x="2144324" y="4226885"/>
            <a:ext cx="1746581" cy="800677"/>
          </a:xfrm>
          <a:custGeom>
            <a:avLst/>
            <a:gdLst>
              <a:gd name="connsiteX0" fmla="*/ 0 w 1746581"/>
              <a:gd name="connsiteY0" fmla="*/ 682378 h 800677"/>
              <a:gd name="connsiteX1" fmla="*/ 256404 w 1746581"/>
              <a:gd name="connsiteY1" fmla="*/ 105810 h 800677"/>
              <a:gd name="connsiteX2" fmla="*/ 364371 w 1746581"/>
              <a:gd name="connsiteY2" fmla="*/ 135342 h 800677"/>
              <a:gd name="connsiteX3" fmla="*/ 1367289 w 1746581"/>
              <a:gd name="connsiteY3" fmla="*/ 58946 h 800677"/>
              <a:gd name="connsiteX4" fmla="*/ 1501202 w 1746581"/>
              <a:gd name="connsiteY4" fmla="*/ 0 h 800677"/>
              <a:gd name="connsiteX5" fmla="*/ 1746581 w 1746581"/>
              <a:gd name="connsiteY5" fmla="*/ 573595 h 800677"/>
              <a:gd name="connsiteX6" fmla="*/ 1591363 w 1746581"/>
              <a:gd name="connsiteY6" fmla="*/ 641920 h 800677"/>
              <a:gd name="connsiteX7" fmla="*/ 591 w 1746581"/>
              <a:gd name="connsiteY7" fmla="*/ 682606 h 800677"/>
              <a:gd name="connsiteX8" fmla="*/ 0 w 1746581"/>
              <a:gd name="connsiteY8" fmla="*/ 682378 h 80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6581" h="800677">
                <a:moveTo>
                  <a:pt x="0" y="682378"/>
                </a:moveTo>
                <a:lnTo>
                  <a:pt x="256404" y="105810"/>
                </a:lnTo>
                <a:lnTo>
                  <a:pt x="364371" y="135342"/>
                </a:lnTo>
                <a:cubicBezTo>
                  <a:pt x="705292" y="210363"/>
                  <a:pt x="1053542" y="179538"/>
                  <a:pt x="1367289" y="58946"/>
                </a:cubicBezTo>
                <a:lnTo>
                  <a:pt x="1501202" y="0"/>
                </a:lnTo>
                <a:lnTo>
                  <a:pt x="1746581" y="573595"/>
                </a:lnTo>
                <a:lnTo>
                  <a:pt x="1591363" y="641920"/>
                </a:lnTo>
                <a:cubicBezTo>
                  <a:pt x="1094778" y="832788"/>
                  <a:pt x="534482" y="857896"/>
                  <a:pt x="591" y="682606"/>
                </a:cubicBezTo>
                <a:lnTo>
                  <a:pt x="0" y="682378"/>
                </a:lnTo>
                <a:close/>
              </a:path>
            </a:pathLst>
          </a:custGeom>
          <a:solidFill>
            <a:srgbClr val="C00000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AEC48B-E821-5CEB-7606-4FE19EEB63D7}"/>
              </a:ext>
            </a:extLst>
          </p:cNvPr>
          <p:cNvSpPr/>
          <p:nvPr/>
        </p:nvSpPr>
        <p:spPr>
          <a:xfrm rot="3961494">
            <a:off x="3734190" y="4797025"/>
            <a:ext cx="1370689" cy="1792250"/>
          </a:xfrm>
          <a:custGeom>
            <a:avLst/>
            <a:gdLst>
              <a:gd name="connsiteX0" fmla="*/ 0 w 1370689"/>
              <a:gd name="connsiteY0" fmla="*/ 1208550 h 1792250"/>
              <a:gd name="connsiteX1" fmla="*/ 75239 w 1370689"/>
              <a:gd name="connsiteY1" fmla="*/ 1156364 h 1792250"/>
              <a:gd name="connsiteX2" fmla="*/ 607539 w 1370689"/>
              <a:gd name="connsiteY2" fmla="*/ 479549 h 1792250"/>
              <a:gd name="connsiteX3" fmla="*/ 718437 w 1370689"/>
              <a:gd name="connsiteY3" fmla="*/ 142619 h 1792250"/>
              <a:gd name="connsiteX4" fmla="*/ 742445 w 1370689"/>
              <a:gd name="connsiteY4" fmla="*/ 0 h 1792250"/>
              <a:gd name="connsiteX5" fmla="*/ 1370689 w 1370689"/>
              <a:gd name="connsiteY5" fmla="*/ 0 h 1792250"/>
              <a:gd name="connsiteX6" fmla="*/ 1367683 w 1370689"/>
              <a:gd name="connsiteY6" fmla="*/ 44412 h 1792250"/>
              <a:gd name="connsiteX7" fmla="*/ 1178209 w 1370689"/>
              <a:gd name="connsiteY7" fmla="*/ 733330 h 1792250"/>
              <a:gd name="connsiteX8" fmla="*/ 267739 w 1370689"/>
              <a:gd name="connsiteY8" fmla="*/ 1782154 h 1792250"/>
              <a:gd name="connsiteX9" fmla="*/ 249701 w 1370689"/>
              <a:gd name="connsiteY9" fmla="*/ 1792250 h 1792250"/>
              <a:gd name="connsiteX10" fmla="*/ 0 w 1370689"/>
              <a:gd name="connsiteY10" fmla="*/ 1208550 h 17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70689" h="1792250">
                <a:moveTo>
                  <a:pt x="0" y="1208550"/>
                </a:moveTo>
                <a:lnTo>
                  <a:pt x="75239" y="1156364"/>
                </a:lnTo>
                <a:cubicBezTo>
                  <a:pt x="299227" y="984413"/>
                  <a:pt x="484729" y="755707"/>
                  <a:pt x="607539" y="479549"/>
                </a:cubicBezTo>
                <a:cubicBezTo>
                  <a:pt x="656662" y="369086"/>
                  <a:pt x="693430" y="256259"/>
                  <a:pt x="718437" y="142619"/>
                </a:cubicBezTo>
                <a:lnTo>
                  <a:pt x="742445" y="0"/>
                </a:lnTo>
                <a:lnTo>
                  <a:pt x="1370689" y="0"/>
                </a:lnTo>
                <a:lnTo>
                  <a:pt x="1367683" y="44412"/>
                </a:lnTo>
                <a:cubicBezTo>
                  <a:pt x="1340423" y="276537"/>
                  <a:pt x="1278174" y="508540"/>
                  <a:pt x="1178209" y="733330"/>
                </a:cubicBezTo>
                <a:cubicBezTo>
                  <a:pt x="978277" y="1182908"/>
                  <a:pt x="655871" y="1539787"/>
                  <a:pt x="267739" y="1782154"/>
                </a:cubicBezTo>
                <a:lnTo>
                  <a:pt x="249701" y="1792250"/>
                </a:lnTo>
                <a:lnTo>
                  <a:pt x="0" y="1208550"/>
                </a:lnTo>
                <a:close/>
              </a:path>
            </a:pathLst>
          </a:custGeom>
          <a:solidFill>
            <a:srgbClr val="F16521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71E1EC0-E08F-5532-90F1-E1D616D88015}"/>
              </a:ext>
            </a:extLst>
          </p:cNvPr>
          <p:cNvSpPr/>
          <p:nvPr/>
        </p:nvSpPr>
        <p:spPr>
          <a:xfrm>
            <a:off x="2180849" y="3640967"/>
            <a:ext cx="1023697" cy="394203"/>
          </a:xfrm>
          <a:prstGeom prst="triangle">
            <a:avLst/>
          </a:prstGeom>
          <a:solidFill>
            <a:srgbClr val="C00000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2D61244-B217-FE95-490B-30385BB70118}"/>
              </a:ext>
            </a:extLst>
          </p:cNvPr>
          <p:cNvSpPr/>
          <p:nvPr/>
        </p:nvSpPr>
        <p:spPr>
          <a:xfrm rot="14602654">
            <a:off x="5063901" y="5411848"/>
            <a:ext cx="974220" cy="394203"/>
          </a:xfrm>
          <a:prstGeom prst="triangle">
            <a:avLst/>
          </a:prstGeom>
          <a:solidFill>
            <a:srgbClr val="2DAA27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12EAB9-E659-E51E-898E-AADE9F025181}"/>
              </a:ext>
            </a:extLst>
          </p:cNvPr>
          <p:cNvSpPr/>
          <p:nvPr/>
        </p:nvSpPr>
        <p:spPr>
          <a:xfrm>
            <a:off x="3849604" y="1693531"/>
            <a:ext cx="1837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2451626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Assess Only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DCFBB0-75B0-C0FE-CA95-35B723FD3234}"/>
              </a:ext>
            </a:extLst>
          </p:cNvPr>
          <p:cNvSpPr/>
          <p:nvPr/>
        </p:nvSpPr>
        <p:spPr>
          <a:xfrm rot="638104">
            <a:off x="3759830" y="5199830"/>
            <a:ext cx="1300005" cy="6179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735725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A&amp;A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46EA5B-54D3-7F08-93B4-7B669E29777C}"/>
              </a:ext>
            </a:extLst>
          </p:cNvPr>
          <p:cNvSpPr/>
          <p:nvPr/>
        </p:nvSpPr>
        <p:spPr>
          <a:xfrm rot="3960112">
            <a:off x="2429577" y="4230956"/>
            <a:ext cx="1300005" cy="61793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193476"/>
              </a:avLst>
            </a:prstTxWarp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ConMon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DF00C23-66C1-7D3D-580E-C18F8C4F1D9C}"/>
              </a:ext>
            </a:extLst>
          </p:cNvPr>
          <p:cNvSpPr/>
          <p:nvPr/>
        </p:nvSpPr>
        <p:spPr>
          <a:xfrm>
            <a:off x="3854380" y="5174223"/>
            <a:ext cx="217621" cy="89649"/>
          </a:xfrm>
          <a:custGeom>
            <a:avLst/>
            <a:gdLst>
              <a:gd name="connsiteX0" fmla="*/ 217621 w 217621"/>
              <a:gd name="connsiteY0" fmla="*/ 0 h 89649"/>
              <a:gd name="connsiteX1" fmla="*/ 124917 w 217621"/>
              <a:gd name="connsiteY1" fmla="*/ 89649 h 89649"/>
              <a:gd name="connsiteX2" fmla="*/ 81191 w 217621"/>
              <a:gd name="connsiteY2" fmla="*/ 68585 h 89649"/>
              <a:gd name="connsiteX3" fmla="*/ 0 w 217621"/>
              <a:gd name="connsiteY3" fmla="*/ 19261 h 89649"/>
              <a:gd name="connsiteX4" fmla="*/ 217621 w 217621"/>
              <a:gd name="connsiteY4" fmla="*/ 0 h 8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621" h="89649">
                <a:moveTo>
                  <a:pt x="217621" y="0"/>
                </a:moveTo>
                <a:lnTo>
                  <a:pt x="124917" y="89649"/>
                </a:lnTo>
                <a:lnTo>
                  <a:pt x="81191" y="68585"/>
                </a:lnTo>
                <a:lnTo>
                  <a:pt x="0" y="19261"/>
                </a:lnTo>
                <a:lnTo>
                  <a:pt x="217621" y="0"/>
                </a:lnTo>
                <a:close/>
              </a:path>
            </a:pathLst>
          </a:custGeom>
          <a:solidFill>
            <a:srgbClr val="F16521"/>
          </a:solidFill>
          <a:ln>
            <a:noFill/>
            <a:miter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5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907754988"/>
      </p:ext>
    </p:extLst>
  </p:cSld>
  <p:clrMapOvr>
    <a:masterClrMapping/>
  </p:clrMapOvr>
</p:sld>
</file>

<file path=ppt/theme/theme1.xml><?xml version="1.0" encoding="utf-8"?>
<a:theme xmlns:a="http://schemas.openxmlformats.org/drawingml/2006/main" name="US Army 2023 AFC DEVCOM Logo">
  <a:themeElements>
    <a:clrScheme name="US Army Color Palette">
      <a:dk1>
        <a:srgbClr val="000000"/>
      </a:dk1>
      <a:lt1>
        <a:srgbClr val="FFFFFF"/>
      </a:lt1>
      <a:dk2>
        <a:srgbClr val="221F20"/>
      </a:dk2>
      <a:lt2>
        <a:srgbClr val="FFCC01"/>
      </a:lt2>
      <a:accent1>
        <a:srgbClr val="221F20"/>
      </a:accent1>
      <a:accent2>
        <a:srgbClr val="FFCC01"/>
      </a:accent2>
      <a:accent3>
        <a:srgbClr val="727365"/>
      </a:accent3>
      <a:accent4>
        <a:srgbClr val="D5D5D7"/>
      </a:accent4>
      <a:accent5>
        <a:srgbClr val="565557"/>
      </a:accent5>
      <a:accent6>
        <a:srgbClr val="BFB8A6"/>
      </a:accent6>
      <a:hlink>
        <a:srgbClr val="565557"/>
      </a:hlink>
      <a:folHlink>
        <a:srgbClr val="305B6E"/>
      </a:folHlink>
    </a:clrScheme>
    <a:fontScheme name="US Army 2023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S Army 2023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  <a:miter/>
        </a:ln>
      </a:spPr>
      <a:bodyPr/>
      <a:lstStyle>
        <a:defPPr algn="ctr">
          <a:lnSpc>
            <a:spcPct val="95000"/>
          </a:lnSpc>
          <a:defRPr sz="17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rgbClr val="FFFFFF"/>
        </a:fontRef>
      </a:style>
    </a:spDef>
    <a:lnDef>
      <a:spPr>
        <a:ln w="12700" cap="flat">
          <a:miter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rgbClr val="FFFFFF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95000"/>
          </a:lnSpc>
          <a:spcBef>
            <a:spcPts val="1000"/>
          </a:spcBef>
          <a:buSzPct val="100000"/>
          <a:buFont typeface="Arial"/>
          <a:buChar char="▪"/>
          <a:defRPr sz="1700"/>
        </a:defPPr>
      </a:lstStyle>
    </a:txDef>
  </a:objectDefaults>
  <a:extraClrSchemeLst/>
  <a:custClrLst>
    <a:custClr name="Army Black">
      <a:srgbClr val="221F20"/>
    </a:custClr>
    <a:custClr name="Army Gold">
      <a:srgbClr val="FFCC01"/>
    </a:custClr>
    <a:custClr name="White">
      <a:srgbClr val="FFFFFF"/>
    </a:custClr>
    <a:custClr name="Army Green">
      <a:srgbClr val="2F372F"/>
    </a:custClr>
    <a:custClr name="Tan">
      <a:srgbClr val="F1E4C7"/>
    </a:custClr>
    <a:custClr name="Field 01">
      <a:srgbClr val="727365"/>
    </a:custClr>
    <a:custClr name="Field 02">
      <a:srgbClr val="BFB8A6"/>
    </a:custClr>
    <a:custClr name="Gray 01">
      <a:srgbClr val="565557"/>
    </a:custClr>
    <a:custClr name="Gray 02">
      <a:srgbClr val="D5D5D7"/>
    </a:custClr>
    <a:custClr name="Highlight Orange">
      <a:srgbClr val="F16521"/>
    </a:custClr>
    <a:custClr name="Highlight Green">
      <a:srgbClr val="2DAA27"/>
    </a:custClr>
    <a:custClr name="Highlight Red">
      <a:srgbClr val="CF0000"/>
    </a:custClr>
  </a:custClrLst>
  <a:extLst>
    <a:ext uri="{05A4C25C-085E-4340-85A3-A5531E510DB2}">
      <thm15:themeFamily xmlns:thm15="http://schemas.microsoft.com/office/thememl/2012/main" name="AvMC Slide Template 13Mar2023  -  Read-Only" id="{BFCF0589-32CE-4BBE-ACCF-42A4B0B6C36F}" vid="{1B9680D2-83F1-4CF2-AB08-E115FEA1130C}"/>
    </a:ext>
  </a:extLst>
</a:theme>
</file>

<file path=ppt/theme/theme2.xml><?xml version="1.0" encoding="utf-8"?>
<a:theme xmlns:a="http://schemas.openxmlformats.org/drawingml/2006/main" name="US Army 2023">
  <a:themeElements>
    <a:clrScheme name="US Army 2023 Colors">
      <a:dk1>
        <a:srgbClr val="221F20"/>
      </a:dk1>
      <a:lt1>
        <a:srgbClr val="FFFFFF"/>
      </a:lt1>
      <a:dk2>
        <a:srgbClr val="221F20"/>
      </a:dk2>
      <a:lt2>
        <a:srgbClr val="FFCC01"/>
      </a:lt2>
      <a:accent1>
        <a:srgbClr val="221F20"/>
      </a:accent1>
      <a:accent2>
        <a:srgbClr val="FFCC01"/>
      </a:accent2>
      <a:accent3>
        <a:srgbClr val="727365"/>
      </a:accent3>
      <a:accent4>
        <a:srgbClr val="D5D5D7"/>
      </a:accent4>
      <a:accent5>
        <a:srgbClr val="565557"/>
      </a:accent5>
      <a:accent6>
        <a:srgbClr val="BFB8A6"/>
      </a:accent6>
      <a:hlink>
        <a:srgbClr val="565557"/>
      </a:hlink>
      <a:folHlink>
        <a:srgbClr val="565557"/>
      </a:folHlink>
    </a:clrScheme>
    <a:fontScheme name="US Army 2023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S Army 2023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  <a:miter/>
        </a:ln>
      </a:spPr>
      <a:bodyPr/>
      <a:lstStyle>
        <a:defPPr algn="ctr">
          <a:lnSpc>
            <a:spcPct val="95000"/>
          </a:lnSpc>
          <a:defRPr sz="17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rgbClr val="FFFFFF"/>
        </a:fontRef>
      </a:style>
    </a:spDef>
    <a:lnDef>
      <a:spPr>
        <a:ln w="12700" cap="flat">
          <a:miter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rgbClr val="FFFFFF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95000"/>
          </a:lnSpc>
          <a:spcBef>
            <a:spcPts val="1000"/>
          </a:spcBef>
          <a:buSzPct val="100000"/>
          <a:buFont typeface="Arial"/>
          <a:buChar char="▪"/>
          <a:defRPr sz="1700"/>
        </a:defPPr>
      </a:lstStyle>
    </a:txDef>
  </a:objectDefaults>
  <a:extraClrSchemeLst/>
  <a:custClrLst>
    <a:custClr name="Army Black">
      <a:srgbClr val="221F20"/>
    </a:custClr>
    <a:custClr name="Army Gold">
      <a:srgbClr val="FFCC01"/>
    </a:custClr>
    <a:custClr name="White">
      <a:srgbClr val="FFFFFF"/>
    </a:custClr>
    <a:custClr name="Army Green">
      <a:srgbClr val="2F372F"/>
    </a:custClr>
    <a:custClr name="Tan">
      <a:srgbClr val="F1E4C7"/>
    </a:custClr>
    <a:custClr name="Field 01">
      <a:srgbClr val="727365"/>
    </a:custClr>
    <a:custClr name="Field 02">
      <a:srgbClr val="BFB8A6"/>
    </a:custClr>
    <a:custClr name="Gray 01">
      <a:srgbClr val="565557"/>
    </a:custClr>
    <a:custClr name="Gray 02">
      <a:srgbClr val="D5D5D7"/>
    </a:custClr>
    <a:custClr name="Highlight Orange">
      <a:srgbClr val="F16521"/>
    </a:custClr>
    <a:custClr name="Highlight Green">
      <a:srgbClr val="2DAA27"/>
    </a:custClr>
    <a:custClr name="Highlight Red">
      <a:srgbClr val="CF0000"/>
    </a:custClr>
  </a:custClrLst>
</a:theme>
</file>

<file path=ppt/theme/theme3.xml><?xml version="1.0" encoding="utf-8"?>
<a:theme xmlns:a="http://schemas.openxmlformats.org/drawingml/2006/main" name="US Army 2023">
  <a:themeElements>
    <a:clrScheme name="US Army 2023 Colors">
      <a:dk1>
        <a:srgbClr val="221F20"/>
      </a:dk1>
      <a:lt1>
        <a:srgbClr val="FFFFFF"/>
      </a:lt1>
      <a:dk2>
        <a:srgbClr val="221F20"/>
      </a:dk2>
      <a:lt2>
        <a:srgbClr val="FFCC01"/>
      </a:lt2>
      <a:accent1>
        <a:srgbClr val="221F20"/>
      </a:accent1>
      <a:accent2>
        <a:srgbClr val="FFCC01"/>
      </a:accent2>
      <a:accent3>
        <a:srgbClr val="727365"/>
      </a:accent3>
      <a:accent4>
        <a:srgbClr val="D5D5D7"/>
      </a:accent4>
      <a:accent5>
        <a:srgbClr val="565557"/>
      </a:accent5>
      <a:accent6>
        <a:srgbClr val="BFB8A6"/>
      </a:accent6>
      <a:hlink>
        <a:srgbClr val="565557"/>
      </a:hlink>
      <a:folHlink>
        <a:srgbClr val="565557"/>
      </a:folHlink>
    </a:clrScheme>
    <a:fontScheme name="US Army 2023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US Army 2023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  <a:miter/>
        </a:ln>
      </a:spPr>
      <a:bodyPr/>
      <a:lstStyle>
        <a:defPPr algn="ctr">
          <a:lnSpc>
            <a:spcPct val="95000"/>
          </a:lnSpc>
          <a:defRPr sz="17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rgbClr val="FFFFFF"/>
        </a:fontRef>
      </a:style>
    </a:spDef>
    <a:lnDef>
      <a:spPr>
        <a:ln w="12700" cap="flat">
          <a:miter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rgbClr val="FFFFFF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95000"/>
          </a:lnSpc>
          <a:spcBef>
            <a:spcPts val="1000"/>
          </a:spcBef>
          <a:buSzPct val="100000"/>
          <a:buFont typeface="Arial"/>
          <a:buChar char="▪"/>
          <a:defRPr sz="1700"/>
        </a:defPPr>
      </a:lstStyle>
    </a:txDef>
  </a:objectDefaults>
  <a:extraClrSchemeLst/>
  <a:custClrLst>
    <a:custClr name="Army Black">
      <a:srgbClr val="221F20"/>
    </a:custClr>
    <a:custClr name="Army Gold">
      <a:srgbClr val="FFCC01"/>
    </a:custClr>
    <a:custClr name="White">
      <a:srgbClr val="FFFFFF"/>
    </a:custClr>
    <a:custClr name="Army Green">
      <a:srgbClr val="2F372F"/>
    </a:custClr>
    <a:custClr name="Tan">
      <a:srgbClr val="F1E4C7"/>
    </a:custClr>
    <a:custClr name="Field 01">
      <a:srgbClr val="727365"/>
    </a:custClr>
    <a:custClr name="Field 02">
      <a:srgbClr val="BFB8A6"/>
    </a:custClr>
    <a:custClr name="Gray 01">
      <a:srgbClr val="565557"/>
    </a:custClr>
    <a:custClr name="Gray 02">
      <a:srgbClr val="D5D5D7"/>
    </a:custClr>
    <a:custClr name="Highlight Orange">
      <a:srgbClr val="F16521"/>
    </a:custClr>
    <a:custClr name="Highlight Green">
      <a:srgbClr val="2DAA27"/>
    </a:custClr>
    <a:custClr name="Highlight Red">
      <a:srgbClr val="CF000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4b407ab-c32f-4290-a0da-54551b5b4fb3">
      <Terms xmlns="http://schemas.microsoft.com/office/infopath/2007/PartnerControls"/>
    </lcf76f155ced4ddcb4097134ff3c332f>
    <TaxCatchAll xmlns="8c62e097-45b1-4693-bfac-ae7362a75869" xsi:nil="true"/>
    <DL_Link xmlns="b4b407ab-c32f-4290-a0da-54551b5b4fb3">
      <Url>https://armyeitaas.sharepoint-mil.us/sites/AFC-DEVCOM-HQ/_layouts/download.aspx?SourceUrl=https://armyeitaas.sharepoint-mil.us/sites/AFC-DEVCOM-HQ/BrandItems/PowerPoint_Template_AvMC.pptx</Url>
      <Description>DOWNLOAD</Description>
    </DL_Link>
    <AlternateThumbnailUrl xmlns="http://schemas.microsoft.com/sharepoint/v3">
      <Url xsi:nil="true"/>
      <Description xsi:nil="true"/>
    </AlternateThumbnailUrl>
    <Updated xmlns="b4b407ab-c32f-4290-a0da-54551b5b4fb3">Yes</Updated>
    <Organization xmlns="8c62e097-45b1-4693-bfac-ae7362a75869">AVM</Organization>
    <SortOrder xmlns="b4b407ab-c32f-4290-a0da-54551b5b4fb3">04 – PowerPoint (Briefing) Templates</SortOrder>
    <Display_x0020_Name xmlns="b4b407ab-c32f-4290-a0da-54551b5b4fb3">DEVCOM Aviation &amp; Missile Center – PowerPoint (Briefing) – Standard Format</Display_x0020_Name>
    <ImageCreateDate xmlns="http://schemas.microsoft.com/sharepoint/v3" xsi:nil="true"/>
    <Desktop xmlns="b4b407ab-c32f-4290-a0da-54551b5b4fb3">Both</Desktop>
    <FileType0 xmlns="b4b407ab-c32f-4290-a0da-54551b5b4fb3">pptx</FileType0>
    <Descript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C1DE09788E98894A940C6BC880406381" ma:contentTypeVersion="22" ma:contentTypeDescription="Upload an image or a photograph." ma:contentTypeScope="" ma:versionID="6d24599f62c420034660b5a6fdae914c">
  <xsd:schema xmlns:xsd="http://www.w3.org/2001/XMLSchema" xmlns:xs="http://www.w3.org/2001/XMLSchema" xmlns:p="http://schemas.microsoft.com/office/2006/metadata/properties" xmlns:ns1="http://schemas.microsoft.com/sharepoint/v3" xmlns:ns2="b4b407ab-c32f-4290-a0da-54551b5b4fb3" xmlns:ns3="8c62e097-45b1-4693-bfac-ae7362a75869" targetNamespace="http://schemas.microsoft.com/office/2006/metadata/properties" ma:root="true" ma:fieldsID="c2413a56a5b8e68922185cc7653a1e5d" ns1:_="" ns2:_="" ns3:_="">
    <xsd:import namespace="http://schemas.microsoft.com/sharepoint/v3"/>
    <xsd:import namespace="b4b407ab-c32f-4290-a0da-54551b5b4fb3"/>
    <xsd:import namespace="8c62e097-45b1-4693-bfac-ae7362a75869"/>
    <xsd:element name="properties">
      <xsd:complexType>
        <xsd:sequence>
          <xsd:element name="documentManagement">
            <xsd:complexType>
              <xsd:all>
                <xsd:element ref="ns2:Display_x0020_Name" minOccurs="0"/>
                <xsd:element ref="ns3:Organization" minOccurs="0"/>
                <xsd:element ref="ns2:FileType0" minOccurs="0"/>
                <xsd:element ref="ns2:Desktop" minOccurs="0"/>
                <xsd:element ref="ns2:SortOrder" minOccurs="0"/>
                <xsd:element ref="ns1:ImageCreateDate" minOccurs="0"/>
                <xsd:element ref="ns1:Description" minOccurs="0"/>
                <xsd:element ref="ns2:DL_Link" minOccurs="0"/>
                <xsd:element ref="ns2:Updated" minOccurs="0"/>
                <xsd:element ref="ns1:ImageWidth" minOccurs="0"/>
                <xsd:element ref="ns1:ImageHeight" minOccurs="0"/>
                <xsd:element ref="ns1:ThumbnailExists" minOccurs="0"/>
                <xsd:element ref="ns1:PreviewExists" minOccurs="0"/>
                <xsd:element ref="ns1:AlternateThumbnailUrl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CreateDate" ma:index="10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1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ImageWidth" ma:index="17" nillable="true" ma:displayName="Picture Width" ma:internalName="ImageWidth" ma:readOnly="true">
      <xsd:simpleType>
        <xsd:restriction base="dms:Unknown"/>
      </xsd:simpleType>
    </xsd:element>
    <xsd:element name="ImageHeight" ma:index="18" nillable="true" ma:displayName="Picture Height" ma:internalName="ImageHeight" ma:readOnly="true">
      <xsd:simpleType>
        <xsd:restriction base="dms:Unknown"/>
      </xsd:simpleType>
    </xsd:element>
    <xsd:element name="ThumbnailExists" ma:index="19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0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1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b407ab-c32f-4290-a0da-54551b5b4fb3" elementFormDefault="qualified">
    <xsd:import namespace="http://schemas.microsoft.com/office/2006/documentManagement/types"/>
    <xsd:import namespace="http://schemas.microsoft.com/office/infopath/2007/PartnerControls"/>
    <xsd:element name="Display_x0020_Name" ma:index="1" nillable="true" ma:displayName="Display Name" ma:description="This is the user friendly name that users will see when searching for an item." ma:internalName="Display_x0020_Name" ma:readOnly="false">
      <xsd:simpleType>
        <xsd:restriction base="dms:Text">
          <xsd:maxLength value="255"/>
        </xsd:restriction>
      </xsd:simpleType>
    </xsd:element>
    <xsd:element name="FileType0" ma:index="3" nillable="true" ma:displayName="FileType" ma:description="If you don't see an available file type, please put in a ticket with the HQ SharePoint Support Team(https://spcs8.kc.army.mil/SP)" ma:format="Dropdown" ma:internalName="FileType0" ma:readOnly="false">
      <xsd:simpleType>
        <xsd:restriction base="dms:Choice">
          <xsd:enumeration value="docx"/>
          <xsd:enumeration value="eps"/>
          <xsd:enumeration value="indd"/>
          <xsd:enumeration value="jpg"/>
          <xsd:enumeration value="mp4"/>
          <xsd:enumeration value="pdf"/>
          <xsd:enumeration value="png"/>
          <xsd:enumeration value="pptx"/>
        </xsd:restriction>
      </xsd:simpleType>
    </xsd:element>
    <xsd:element name="Desktop" ma:index="5" nillable="true" ma:displayName="Tab" ma:description="Does this item belong in both the Desktop and Professional tabs? Or just the Professional?" ma:format="Dropdown" ma:internalName="Desktop" ma:readOnly="false">
      <xsd:simpleType>
        <xsd:restriction base="dms:Choice">
          <xsd:enumeration value="Professional"/>
          <xsd:enumeration value="Both"/>
        </xsd:restriction>
      </xsd:simpleType>
    </xsd:element>
    <xsd:element name="SortOrder" ma:index="6" nillable="true" ma:displayName="SortOrder" ma:default="01 – Army Logo" ma:format="Dropdown" ma:internalName="SortOrder" ma:readOnly="false">
      <xsd:simpleType>
        <xsd:restriction base="dms:Choice">
          <xsd:enumeration value="01 – Army Logo"/>
          <xsd:enumeration value="02 – Command Lineage"/>
          <xsd:enumeration value="03 – Competency Lineage"/>
          <xsd:enumeration value="04 – PowerPoint (Briefing) Templates"/>
          <xsd:enumeration value="05 – Business Card Templates"/>
          <xsd:enumeration value="06 – Name Tent Templates"/>
          <xsd:enumeration value="07 – Web/Social Media"/>
          <xsd:enumeration value="08 – VTC Signs"/>
          <xsd:enumeration value="09 – Poster Templates (Small – 11&quot;x17&quot;)"/>
          <xsd:enumeration value="10 – Poster Templates (Large – 24&quot;x36&quot;)"/>
          <xsd:enumeration value="11 – Fact Sheet Templates"/>
          <xsd:enumeration value="12 – Brochure Templates (Bi-Fold)"/>
          <xsd:enumeration value="13 – Brochure Templates (Tri-Fold)"/>
          <xsd:enumeration value="14 – Bio Templates"/>
          <xsd:enumeration value="15 - Exterior Signage"/>
          <xsd:enumeration value="16 - Read Book Templates"/>
          <xsd:enumeration value="17 - Video Elements"/>
          <xsd:enumeration value="18 - Room Number Templates"/>
          <xsd:enumeration value="19 - Cover Templates"/>
          <xsd:enumeration value="20 - 1-Pager Templates"/>
          <xsd:enumeration value="21 – Tech ID Templates"/>
          <xsd:enumeration value="22 - CD Label Templates"/>
          <xsd:enumeration value="23 - Microsoft Teams Templates"/>
          <xsd:enumeration value="24 - Misc"/>
        </xsd:restriction>
      </xsd:simpleType>
    </xsd:element>
    <xsd:element name="DL_Link" ma:index="13" nillable="true" ma:displayName="Download" ma:format="Hyperlink" ma:internalName="DL_Link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Updated" ma:index="14" nillable="true" ma:displayName="Updated" ma:description="used to update the library" ma:internalName="Updated" ma:readOnly="false">
      <xsd:simpleType>
        <xsd:restriction base="dms:Text">
          <xsd:maxLength value="255"/>
        </xsd:restriction>
      </xsd:simpleType>
    </xsd:element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36" nillable="true" ma:taxonomy="true" ma:internalName="lcf76f155ced4ddcb4097134ff3c332f" ma:taxonomyFieldName="MediaServiceImageTags" ma:displayName="Image Tags" ma:readOnly="false" ma:fieldId="{5cf76f15-5ced-4ddc-b409-7134ff3c332f}" ma:taxonomyMulti="true" ma:sspId="cc874fec-6985-468d-9a86-0194f6fd86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3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2e097-45b1-4693-bfac-ae7362a75869" elementFormDefault="qualified">
    <xsd:import namespace="http://schemas.microsoft.com/office/2006/documentManagement/types"/>
    <xsd:import namespace="http://schemas.microsoft.com/office/infopath/2007/PartnerControls"/>
    <xsd:element name="Organization" ma:index="2" nillable="true" ma:displayName="Organization" ma:default="All" ma:format="Dropdown" ma:internalName="Organization" ma:readOnly="false">
      <xsd:simpleType>
        <xsd:restriction base="dms:Choice">
          <xsd:enumeration value="All"/>
          <xsd:enumeration value="HQ CCDC"/>
          <xsd:enumeration value="AVM"/>
          <xsd:enumeration value="DAC"/>
          <xsd:enumeration value="ARM"/>
          <xsd:enumeration value="ARL"/>
          <xsd:enumeration value="C5ISR"/>
          <xsd:enumeration value="CBC"/>
          <xsd:enumeration value="SOL"/>
          <xsd:enumeration value="GVSC"/>
        </xsd:restriction>
      </xsd:simpleType>
    </xsd:element>
    <xsd:element name="TaxCatchAll" ma:index="37" nillable="true" ma:displayName="Taxonomy Catch All Column" ma:hidden="true" ma:list="{03a988f1-b505-4eba-9f7b-d860932c9ba2}" ma:internalName="TaxCatchAll" ma:showField="CatchAllData" ma:web="8c62e097-45b1-4693-bfac-ae7362a758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index="9" ma:displayName="Title"/>
        <xsd:element ref="dc:subject" minOccurs="0" maxOccurs="1"/>
        <xsd:element ref="dc:description" minOccurs="0" maxOccurs="1"/>
        <xsd:element name="keywords" minOccurs="0" maxOccurs="1" type="xsd:string" ma:index="12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E0621D-0AF8-4126-B97E-33A0857966A7}">
  <ds:schemaRefs>
    <ds:schemaRef ds:uri="http://schemas.microsoft.com/office/2006/metadata/properties"/>
    <ds:schemaRef ds:uri="http://schemas.microsoft.com/office/infopath/2007/PartnerControls"/>
    <ds:schemaRef ds:uri="b4b407ab-c32f-4290-a0da-54551b5b4fb3"/>
    <ds:schemaRef ds:uri="8c62e097-45b1-4693-bfac-ae7362a75869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1931698-9131-4B2B-A9A4-EB5DAFB5FA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13D0B7-1E6D-425E-A572-E704865F5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4b407ab-c32f-4290-a0da-54551b5b4fb3"/>
    <ds:schemaRef ds:uri="8c62e097-45b1-4693-bfac-ae7362a758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US Army 2023 AFC DEVCOM Logo</vt:lpstr>
      <vt:lpstr>PowerPoint Presentation</vt:lpstr>
    </vt:vector>
  </TitlesOfParts>
  <Manager/>
  <Company>U.S. Army Golden Master Program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+ footer</dc:title>
  <dc:subject/>
  <dc:creator>Jonathan</dc:creator>
  <cp:keywords/>
  <dc:description/>
  <cp:lastModifiedBy>Jonathan</cp:lastModifiedBy>
  <cp:revision>5</cp:revision>
  <dcterms:created xsi:type="dcterms:W3CDTF">2024-02-15T13:34:43Z</dcterms:created>
  <dcterms:modified xsi:type="dcterms:W3CDTF">2024-05-17T20:09:33Z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0x01010200C1DE09788E98894A940C6BC880406381</vt:lpwstr>
  </property>
  <property fmtid="{D5CDD505-2E9C-101B-9397-08002B2CF9AE}" pid="3" name="Group">
    <vt:lpwstr>PowerPoint</vt:lpwstr>
  </property>
  <property fmtid="{D5CDD505-2E9C-101B-9397-08002B2CF9AE}" pid="4" name="Order">
    <vt:r8>124400</vt:r8>
  </property>
  <property fmtid="{D5CDD505-2E9C-101B-9397-08002B2CF9AE}" pid="5" name="WorkflowChangePath">
    <vt:lpwstr>fa62ed53-5d34-4242-83f6-2fedcb8fc24a,5;fa62ed53-5d34-4242-83f6-2fedcb8fc24a,7;fa62ed53-5d34-4242-83f6-2fedcb8fc24a,11;fa62ed53-5d34-4242-83f6-2fedcb8fc24a,13;fa62ed53-5d34-4242-83f6-2fedcb8fc24a,15;dfd8c1a5-7e80-402e-bbd4-d70f76979df3,23;dfd8c1a5-7e80-4026658a819-f4f6-4bcb-b4d5-fb3b8e71c8d7,10;6658a819-f4f6-4bcb-b4d5-fb3b8e71c8d7,12;</vt:lpwstr>
  </property>
  <property fmtid="{D5CDD505-2E9C-101B-9397-08002B2CF9AE}" pid="6" name="vti_imgdate">
    <vt:lpwstr/>
  </property>
  <property fmtid="{D5CDD505-2E9C-101B-9397-08002B2CF9AE}" pid="7" name="_NewReviewCycle">
    <vt:lpwstr/>
  </property>
  <property fmtid="{D5CDD505-2E9C-101B-9397-08002B2CF9AE}" pid="8" name="MediaServiceImageTags">
    <vt:lpwstr/>
  </property>
</Properties>
</file>