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2" r:id="rId2"/>
    <p:sldId id="257" r:id="rId3"/>
    <p:sldId id="258" r:id="rId4"/>
    <p:sldId id="260" r:id="rId5"/>
    <p:sldId id="261" r:id="rId6"/>
    <p:sldId id="262" r:id="rId7"/>
    <p:sldId id="265" r:id="rId8"/>
    <p:sldId id="278" r:id="rId9"/>
    <p:sldId id="263" r:id="rId10"/>
    <p:sldId id="264" r:id="rId11"/>
    <p:sldId id="266" r:id="rId12"/>
    <p:sldId id="267" r:id="rId13"/>
    <p:sldId id="279" r:id="rId14"/>
    <p:sldId id="268" r:id="rId15"/>
    <p:sldId id="280" r:id="rId16"/>
    <p:sldId id="273" r:id="rId17"/>
    <p:sldId id="282" r:id="rId18"/>
    <p:sldId id="274" r:id="rId19"/>
    <p:sldId id="283" r:id="rId20"/>
    <p:sldId id="284" r:id="rId21"/>
    <p:sldId id="285" r:id="rId22"/>
    <p:sldId id="286" r:id="rId23"/>
    <p:sldId id="287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A54F2-4D73-405E-83D4-DCB481FBEAF4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C3619-1B19-43D0-990E-81A4CAEFB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462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C3619-1B19-43D0-990E-81A4CAEFBF8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67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C3619-1B19-43D0-990E-81A4CAEFBF8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28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723F-F2F6-4DA0-9AE3-C08A120C171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84D5-1D30-4899-ADB8-281C0A140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35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723F-F2F6-4DA0-9AE3-C08A120C171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84D5-1D30-4899-ADB8-281C0A140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2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723F-F2F6-4DA0-9AE3-C08A120C171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84D5-1D30-4899-ADB8-281C0A140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0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723F-F2F6-4DA0-9AE3-C08A120C171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84D5-1D30-4899-ADB8-281C0A140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0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723F-F2F6-4DA0-9AE3-C08A120C171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84D5-1D30-4899-ADB8-281C0A140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98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723F-F2F6-4DA0-9AE3-C08A120C171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84D5-1D30-4899-ADB8-281C0A140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62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723F-F2F6-4DA0-9AE3-C08A120C171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84D5-1D30-4899-ADB8-281C0A140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723F-F2F6-4DA0-9AE3-C08A120C171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84D5-1D30-4899-ADB8-281C0A140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1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723F-F2F6-4DA0-9AE3-C08A120C171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84D5-1D30-4899-ADB8-281C0A140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5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723F-F2F6-4DA0-9AE3-C08A120C171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84D5-1D30-4899-ADB8-281C0A140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50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723F-F2F6-4DA0-9AE3-C08A120C171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84D5-1D30-4899-ADB8-281C0A140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3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2723F-F2F6-4DA0-9AE3-C08A120C171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C84D5-1D30-4899-ADB8-281C0A140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39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소스 이미지 보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518" y="1560000"/>
            <a:ext cx="4632679" cy="23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5364088" y="1124744"/>
            <a:ext cx="6336704" cy="5472608"/>
            <a:chOff x="5364088" y="1124744"/>
            <a:chExt cx="6336704" cy="5472608"/>
          </a:xfrm>
        </p:grpSpPr>
        <p:sp>
          <p:nvSpPr>
            <p:cNvPr id="11" name="타원 10"/>
            <p:cNvSpPr/>
            <p:nvPr/>
          </p:nvSpPr>
          <p:spPr>
            <a:xfrm>
              <a:off x="6084168" y="1124744"/>
              <a:ext cx="5616624" cy="4968552"/>
            </a:xfrm>
            <a:prstGeom prst="ellipse">
              <a:avLst/>
            </a:prstGeom>
            <a:solidFill>
              <a:schemeClr val="bg2">
                <a:lumMod val="9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5364088" y="1628800"/>
              <a:ext cx="5616624" cy="4968552"/>
            </a:xfrm>
            <a:prstGeom prst="ellipse">
              <a:avLst/>
            </a:prstGeom>
            <a:solidFill>
              <a:schemeClr val="bg2">
                <a:lumMod val="2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475656" y="3820688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solidFill>
                  <a:schemeClr val="bg2">
                    <a:lumMod val="25000"/>
                  </a:schemeClr>
                </a:solidFill>
              </a:rPr>
              <a:t>iHerb</a:t>
            </a:r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3200" b="1" dirty="0" smtClean="0">
                <a:solidFill>
                  <a:schemeClr val="bg2">
                    <a:lumMod val="25000"/>
                  </a:schemeClr>
                </a:solidFill>
              </a:rPr>
              <a:t>추천시스템</a:t>
            </a:r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</a:rPr>
              <a:t>(CF-KNN</a:t>
            </a:r>
            <a:r>
              <a:rPr lang="ko-KR" altLang="en-US" sz="3200" b="1" dirty="0" smtClean="0">
                <a:solidFill>
                  <a:schemeClr val="bg2">
                    <a:lumMod val="25000"/>
                  </a:schemeClr>
                </a:solidFill>
              </a:rPr>
              <a:t>기반</a:t>
            </a:r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0" y="6442446"/>
            <a:ext cx="9144000" cy="4429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58888" y="4496482"/>
            <a:ext cx="4660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서비스 산업 데이터 활용 </a:t>
            </a:r>
            <a:r>
              <a:rPr lang="ko-KR" altLang="en-US" sz="2000" b="1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빅데이터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-B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반</a:t>
            </a:r>
            <a:endParaRPr lang="en-US" altLang="ko-KR" sz="20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algn="ctr"/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정은원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7133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7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545" y="-2363"/>
            <a:ext cx="8629918" cy="6455699"/>
            <a:chOff x="118545" y="-2363"/>
            <a:chExt cx="8629918" cy="6455699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18545" y="713357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190552" y="6453336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 descr="소스 이미지 보기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45" y="-2363"/>
              <a:ext cx="2794456" cy="143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2913001" y="190137"/>
            <a:ext cx="3177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2.</a:t>
            </a:r>
            <a:r>
              <a:rPr lang="ko-KR" altLang="en-US" sz="2800" dirty="0" err="1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리뷰창</a:t>
            </a:r>
            <a:r>
              <a:rPr lang="ko-KR" altLang="en-US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800" dirty="0" err="1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웹크롤링</a:t>
            </a:r>
            <a:endParaRPr lang="ko-KR" altLang="en-US" sz="2800" dirty="0">
              <a:solidFill>
                <a:srgbClr val="4657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3207"/>
            <a:ext cx="5106977" cy="4684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849" y="1583780"/>
            <a:ext cx="4124615" cy="328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20072" y="5357248"/>
            <a:ext cx="36856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아이템당 </a:t>
            </a:r>
            <a:r>
              <a:rPr lang="en-US" altLang="ko-KR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200</a:t>
            </a:r>
            <a:r>
              <a:rPr lang="ko-KR" altLang="en-US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명 </a:t>
            </a:r>
            <a:endParaRPr lang="en-US" altLang="ko-KR" sz="2800" dirty="0" smtClean="0">
              <a:solidFill>
                <a:srgbClr val="4657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사용자</a:t>
            </a:r>
            <a:r>
              <a:rPr lang="en-US" altLang="ko-KR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2800" dirty="0" err="1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리뷰수</a:t>
            </a:r>
            <a:r>
              <a:rPr lang="ko-KR" altLang="en-US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800" dirty="0" err="1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크롤링</a:t>
            </a:r>
            <a:endParaRPr lang="ko-KR" altLang="en-US" sz="2800" dirty="0">
              <a:solidFill>
                <a:srgbClr val="4657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1003251"/>
            <a:ext cx="4918334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User_id</a:t>
            </a: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사용자 개인 고객후기링크 수집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26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545" y="-2363"/>
            <a:ext cx="8629918" cy="6455699"/>
            <a:chOff x="118545" y="-2363"/>
            <a:chExt cx="8629918" cy="6455699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18545" y="713357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190552" y="6453336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 descr="소스 이미지 보기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45" y="-2363"/>
              <a:ext cx="2794456" cy="143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2913001" y="191135"/>
            <a:ext cx="5033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2.</a:t>
            </a:r>
            <a:r>
              <a:rPr lang="ko-KR" altLang="en-US" sz="2800" dirty="0" err="1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리뷰수</a:t>
            </a:r>
            <a:r>
              <a:rPr lang="ko-KR" altLang="en-US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&gt;=10</a:t>
            </a:r>
            <a:r>
              <a:rPr lang="ko-KR" altLang="en-US" sz="2800" dirty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사용자 </a:t>
            </a:r>
            <a:r>
              <a:rPr lang="ko-KR" altLang="en-US" sz="2800" dirty="0" err="1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필터링</a:t>
            </a:r>
            <a:endParaRPr lang="ko-KR" altLang="en-US" sz="2800" dirty="0">
              <a:solidFill>
                <a:srgbClr val="4657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18" y="1268760"/>
            <a:ext cx="63246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77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545" y="-2363"/>
            <a:ext cx="8629918" cy="6455699"/>
            <a:chOff x="118545" y="-2363"/>
            <a:chExt cx="8629918" cy="6455699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18545" y="713357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190552" y="6453336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 descr="소스 이미지 보기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45" y="-2363"/>
              <a:ext cx="2794456" cy="143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2913001" y="190137"/>
            <a:ext cx="5572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r>
              <a:rPr lang="ko-KR" altLang="en-US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사용자 개별 구매아이템 </a:t>
            </a:r>
            <a:r>
              <a:rPr lang="ko-KR" altLang="en-US" sz="2800" dirty="0" err="1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크롤링</a:t>
            </a:r>
            <a:endParaRPr lang="ko-KR" altLang="en-US" sz="2800" dirty="0">
              <a:solidFill>
                <a:srgbClr val="4657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29077"/>
            <a:ext cx="7097723" cy="4880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3528" y="1003251"/>
            <a:ext cx="346761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User_id</a:t>
            </a: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/item/rating </a:t>
            </a:r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수집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377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545" y="-2363"/>
            <a:ext cx="8629918" cy="6455699"/>
            <a:chOff x="118545" y="-2363"/>
            <a:chExt cx="8629918" cy="6455699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18545" y="713357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190552" y="6453336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 descr="소스 이미지 보기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45" y="-2363"/>
              <a:ext cx="2794456" cy="143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2913001" y="190137"/>
            <a:ext cx="5572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r>
              <a:rPr lang="ko-KR" altLang="en-US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사용자 개별 구매아이템 </a:t>
            </a:r>
            <a:r>
              <a:rPr lang="ko-KR" altLang="en-US" sz="2800" dirty="0" err="1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크롤링</a:t>
            </a:r>
            <a:endParaRPr lang="ko-KR" altLang="en-US" sz="2800" dirty="0">
              <a:solidFill>
                <a:srgbClr val="4657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235" y="1429728"/>
            <a:ext cx="6506528" cy="4379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23528" y="1003251"/>
            <a:ext cx="346761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User_id</a:t>
            </a: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/item/rating </a:t>
            </a:r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수집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24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545" y="-2363"/>
            <a:ext cx="8629918" cy="6455699"/>
            <a:chOff x="118545" y="-2363"/>
            <a:chExt cx="8629918" cy="6455699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18545" y="713357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190552" y="6453336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 descr="소스 이미지 보기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45" y="-2363"/>
              <a:ext cx="2794456" cy="143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323528" y="1003251"/>
            <a:ext cx="1295547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평점 벡터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27" y="1916832"/>
            <a:ext cx="8706323" cy="391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13001" y="150942"/>
            <a:ext cx="3446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4.KNN </a:t>
            </a:r>
            <a:r>
              <a:rPr lang="ko-KR" altLang="en-US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추천시스템</a:t>
            </a:r>
            <a:endParaRPr lang="ko-KR" altLang="en-US" sz="2800" dirty="0">
              <a:solidFill>
                <a:srgbClr val="46572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377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545" y="-2363"/>
            <a:ext cx="8629918" cy="6455699"/>
            <a:chOff x="118545" y="-2363"/>
            <a:chExt cx="8629918" cy="6455699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18545" y="713357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190552" y="6453336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 descr="소스 이미지 보기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45" y="-2363"/>
              <a:ext cx="2794456" cy="143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07" y="1556792"/>
            <a:ext cx="7871901" cy="4651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3528" y="1003251"/>
            <a:ext cx="2856872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평점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벡터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-Nan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값 변환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3001" y="150942"/>
            <a:ext cx="3446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4.KNN </a:t>
            </a:r>
            <a:r>
              <a:rPr lang="ko-KR" altLang="en-US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추천시스템</a:t>
            </a:r>
            <a:endParaRPr lang="ko-KR" altLang="en-US" sz="2800" dirty="0">
              <a:solidFill>
                <a:srgbClr val="46572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83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545" y="-2363"/>
            <a:ext cx="8629918" cy="6455699"/>
            <a:chOff x="118545" y="-2363"/>
            <a:chExt cx="8629918" cy="6455699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18545" y="713357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190552" y="6453336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 descr="소스 이미지 보기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45" y="-2363"/>
              <a:ext cx="2794456" cy="143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2913001" y="150942"/>
            <a:ext cx="3446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4.KNN </a:t>
            </a:r>
            <a:r>
              <a:rPr lang="ko-KR" altLang="en-US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추천시스템</a:t>
            </a:r>
            <a:endParaRPr lang="ko-KR" altLang="en-US" sz="2800" dirty="0">
              <a:solidFill>
                <a:srgbClr val="4657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1728" y="1028967"/>
            <a:ext cx="1552028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유사도 벡터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28" y="1916832"/>
            <a:ext cx="8520545" cy="278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91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545" y="-2363"/>
            <a:ext cx="8629918" cy="6455699"/>
            <a:chOff x="118545" y="-2363"/>
            <a:chExt cx="8629918" cy="6455699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18545" y="713357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190552" y="6453336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 descr="소스 이미지 보기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45" y="-2363"/>
              <a:ext cx="2794456" cy="143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2913001" y="150942"/>
            <a:ext cx="3446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4.KNN </a:t>
            </a:r>
            <a:r>
              <a:rPr lang="ko-KR" altLang="en-US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추천시스템</a:t>
            </a:r>
            <a:endParaRPr lang="ko-KR" altLang="en-US" sz="2800" dirty="0">
              <a:solidFill>
                <a:srgbClr val="4657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1728" y="1028967"/>
            <a:ext cx="1552028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유사도 벡터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48686"/>
            <a:ext cx="6427635" cy="467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73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545" y="-2363"/>
            <a:ext cx="8629918" cy="6455699"/>
            <a:chOff x="118545" y="-2363"/>
            <a:chExt cx="8629918" cy="6455699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18545" y="713357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190552" y="6453336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 descr="소스 이미지 보기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45" y="-2363"/>
              <a:ext cx="2794456" cy="143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288344" y="1012666"/>
            <a:ext cx="4480714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예측평점 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평점벡터 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dot </a:t>
            </a:r>
            <a:r>
              <a:rPr lang="ko-KR" altLang="en-US" sz="2000" dirty="0" err="1" smtClean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유사도벡터</a:t>
            </a:r>
            <a:endParaRPr lang="en-US" altLang="ko-KR" sz="2000" dirty="0" smtClean="0">
              <a:solidFill>
                <a:schemeClr val="accent3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84" y="1771997"/>
            <a:ext cx="75438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13001" y="150942"/>
            <a:ext cx="3446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4.KNN </a:t>
            </a:r>
            <a:r>
              <a:rPr lang="ko-KR" altLang="en-US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추천시스템</a:t>
            </a:r>
            <a:endParaRPr lang="ko-KR" altLang="en-US" sz="2800" dirty="0">
              <a:solidFill>
                <a:srgbClr val="46572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6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545" y="-2363"/>
            <a:ext cx="8629918" cy="6455699"/>
            <a:chOff x="118545" y="-2363"/>
            <a:chExt cx="8629918" cy="6455699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18545" y="713357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190552" y="6453336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 descr="소스 이미지 보기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45" y="-2363"/>
              <a:ext cx="2794456" cy="143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288344" y="1012666"/>
            <a:ext cx="4480714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예측평점 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평점벡터 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dot </a:t>
            </a:r>
            <a:r>
              <a:rPr lang="ko-KR" altLang="en-US" sz="2000" dirty="0" err="1" smtClean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유사도벡터</a:t>
            </a:r>
            <a:endParaRPr lang="en-US" altLang="ko-KR" sz="2000" dirty="0" smtClean="0">
              <a:solidFill>
                <a:schemeClr val="accent3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3001" y="150942"/>
            <a:ext cx="3446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4.KNN </a:t>
            </a:r>
            <a:r>
              <a:rPr lang="ko-KR" altLang="en-US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추천시스템</a:t>
            </a:r>
            <a:endParaRPr lang="ko-KR" altLang="en-US" sz="2800" dirty="0">
              <a:solidFill>
                <a:srgbClr val="4657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62" y="1844824"/>
            <a:ext cx="8635476" cy="421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6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stCxn id="1026" idx="1"/>
          </p:cNvCxnSpPr>
          <p:nvPr/>
        </p:nvCxnSpPr>
        <p:spPr>
          <a:xfrm>
            <a:off x="118545" y="713357"/>
            <a:ext cx="8557911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소스 이미지 보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45" y="-2363"/>
            <a:ext cx="2794456" cy="143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직선 연결선 39"/>
          <p:cNvCxnSpPr/>
          <p:nvPr/>
        </p:nvCxnSpPr>
        <p:spPr>
          <a:xfrm>
            <a:off x="190552" y="6453336"/>
            <a:ext cx="8557911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9" y="1196752"/>
            <a:ext cx="3177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아이허브 선정이유</a:t>
            </a:r>
            <a:endParaRPr lang="ko-KR" altLang="en-US" sz="2800" dirty="0">
              <a:solidFill>
                <a:srgbClr val="4657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67544" y="2367806"/>
            <a:ext cx="8400387" cy="3581474"/>
            <a:chOff x="539552" y="2546937"/>
            <a:chExt cx="8400387" cy="3581474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539552" y="2546937"/>
              <a:ext cx="3829517" cy="356350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755575" y="2892927"/>
              <a:ext cx="3503342" cy="2818006"/>
              <a:chOff x="647139" y="3920998"/>
              <a:chExt cx="2632110" cy="2328930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647142" y="3920998"/>
                <a:ext cx="360276" cy="377176"/>
                <a:chOff x="-1771015" y="3277231"/>
                <a:chExt cx="638253" cy="607445"/>
              </a:xfrm>
            </p:grpSpPr>
            <p:sp>
              <p:nvSpPr>
                <p:cNvPr id="4" name="타원 3"/>
                <p:cNvSpPr/>
                <p:nvPr/>
              </p:nvSpPr>
              <p:spPr>
                <a:xfrm>
                  <a:off x="-1771015" y="3277231"/>
                  <a:ext cx="638253" cy="607445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465723"/>
                    </a:solidFill>
                  </a:endParaRPr>
                </a:p>
              </p:txBody>
            </p:sp>
            <p:pic>
              <p:nvPicPr>
                <p:cNvPr id="1042" name="Picture 18" descr="https://s3.images-iherb.com/static/i/about-us/lined-trial@3x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601138" y="3431701"/>
                  <a:ext cx="298500" cy="2985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" name="그룹 9"/>
              <p:cNvGrpSpPr/>
              <p:nvPr/>
            </p:nvGrpSpPr>
            <p:grpSpPr>
              <a:xfrm>
                <a:off x="647139" y="4896876"/>
                <a:ext cx="360276" cy="377176"/>
                <a:chOff x="501408" y="4885369"/>
                <a:chExt cx="638253" cy="607445"/>
              </a:xfrm>
            </p:grpSpPr>
            <p:sp>
              <p:nvSpPr>
                <p:cNvPr id="24" name="타원 23"/>
                <p:cNvSpPr/>
                <p:nvPr/>
              </p:nvSpPr>
              <p:spPr>
                <a:xfrm>
                  <a:off x="501408" y="4885369"/>
                  <a:ext cx="638253" cy="607445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465723"/>
                    </a:solidFill>
                  </a:endParaRPr>
                </a:p>
              </p:txBody>
            </p:sp>
            <p:pic>
              <p:nvPicPr>
                <p:cNvPr id="25" name="Picture 20" descr="https://s3.images-iherb.com/static/i/about-us/lined-star@3x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1285" y="5039839"/>
                  <a:ext cx="298500" cy="2985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" name="그룹 8"/>
              <p:cNvGrpSpPr/>
              <p:nvPr/>
            </p:nvGrpSpPr>
            <p:grpSpPr>
              <a:xfrm>
                <a:off x="647142" y="5872752"/>
                <a:ext cx="360276" cy="377176"/>
                <a:chOff x="-1291660" y="1049677"/>
                <a:chExt cx="638253" cy="607445"/>
              </a:xfrm>
            </p:grpSpPr>
            <p:sp>
              <p:nvSpPr>
                <p:cNvPr id="21" name="타원 20"/>
                <p:cNvSpPr/>
                <p:nvPr/>
              </p:nvSpPr>
              <p:spPr>
                <a:xfrm>
                  <a:off x="-1291660" y="1049677"/>
                  <a:ext cx="638253" cy="607445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465723"/>
                    </a:solidFill>
                  </a:endParaRPr>
                </a:p>
              </p:txBody>
            </p:sp>
            <p:pic>
              <p:nvPicPr>
                <p:cNvPr id="1046" name="Picture 22" descr="https://s3.images-iherb.com/static/i/about-us/lined-guarantee@3x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121783" y="1204147"/>
                  <a:ext cx="298500" cy="2985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1" name="TextBox 10"/>
              <p:cNvSpPr txBox="1"/>
              <p:nvPr/>
            </p:nvSpPr>
            <p:spPr>
              <a:xfrm>
                <a:off x="1169326" y="3924919"/>
                <a:ext cx="1636545" cy="330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rgbClr val="465723"/>
                    </a:solidFill>
                  </a:rPr>
                  <a:t>3</a:t>
                </a:r>
                <a:r>
                  <a:rPr lang="ko-KR" altLang="en-US" sz="2000" b="1" dirty="0" smtClean="0">
                    <a:solidFill>
                      <a:srgbClr val="465723"/>
                    </a:solidFill>
                  </a:rPr>
                  <a:t>만여 개의 제품</a:t>
                </a:r>
                <a:endParaRPr lang="ko-KR" altLang="en-US" sz="2000" b="1" dirty="0">
                  <a:solidFill>
                    <a:srgbClr val="465723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134045" y="4900796"/>
                <a:ext cx="2145204" cy="330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rgbClr val="465723"/>
                    </a:solidFill>
                  </a:rPr>
                  <a:t>2</a:t>
                </a:r>
                <a:r>
                  <a:rPr lang="ko-KR" altLang="en-US" sz="2000" b="1" dirty="0" smtClean="0">
                    <a:solidFill>
                      <a:srgbClr val="465723"/>
                    </a:solidFill>
                  </a:rPr>
                  <a:t>천만 개의 고객후기</a:t>
                </a:r>
                <a:endParaRPr lang="ko-KR" altLang="en-US" sz="2000" b="1" dirty="0">
                  <a:solidFill>
                    <a:srgbClr val="465723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69327" y="5876673"/>
                <a:ext cx="1893522" cy="330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smtClean="0">
                    <a:solidFill>
                      <a:srgbClr val="465723"/>
                    </a:solidFill>
                  </a:rPr>
                  <a:t>천만 이상의 고객 수</a:t>
                </a:r>
                <a:endParaRPr lang="ko-KR" altLang="en-US" sz="2000" b="1" dirty="0">
                  <a:solidFill>
                    <a:srgbClr val="465723"/>
                  </a:solidFill>
                </a:endParaRPr>
              </a:p>
            </p:txBody>
          </p:sp>
        </p:grpSp>
        <p:sp>
          <p:nvSpPr>
            <p:cNvPr id="56" name="모서리가 둥근 직사각형 55"/>
            <p:cNvSpPr/>
            <p:nvPr/>
          </p:nvSpPr>
          <p:spPr>
            <a:xfrm>
              <a:off x="4727470" y="2564904"/>
              <a:ext cx="4212469" cy="356350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65723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412692" y="2904618"/>
              <a:ext cx="30495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465723"/>
                  </a:solidFill>
                </a:rPr>
                <a:t>세분화 된 제품 카테고리</a:t>
              </a:r>
              <a:endParaRPr lang="ko-KR" altLang="en-US" sz="2000" b="1" dirty="0">
                <a:solidFill>
                  <a:srgbClr val="465723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12692" y="3924595"/>
              <a:ext cx="34797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465723"/>
                  </a:solidFill>
                </a:rPr>
                <a:t>활발하고 신뢰도 높은 </a:t>
              </a:r>
              <a:endParaRPr lang="en-US" altLang="ko-KR" sz="2000" b="1" dirty="0">
                <a:solidFill>
                  <a:srgbClr val="465723"/>
                </a:solidFill>
              </a:endParaRPr>
            </a:p>
            <a:p>
              <a:r>
                <a:rPr lang="ko-KR" altLang="en-US" sz="2000" b="1" dirty="0" smtClean="0">
                  <a:solidFill>
                    <a:srgbClr val="465723"/>
                  </a:solidFill>
                </a:rPr>
                <a:t>후기 데이터</a:t>
              </a:r>
              <a:endParaRPr lang="en-US" altLang="ko-KR" sz="2000" b="1" dirty="0">
                <a:solidFill>
                  <a:srgbClr val="465723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412692" y="4941168"/>
              <a:ext cx="33843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465723"/>
                  </a:solidFill>
                </a:rPr>
                <a:t>해외직</a:t>
              </a:r>
              <a:r>
                <a:rPr lang="ko-KR" altLang="en-US" sz="2000" b="1" dirty="0">
                  <a:solidFill>
                    <a:srgbClr val="465723"/>
                  </a:solidFill>
                </a:rPr>
                <a:t>구</a:t>
              </a:r>
              <a:r>
                <a:rPr lang="en-US" altLang="ko-KR" sz="2000" b="1" dirty="0" smtClean="0">
                  <a:solidFill>
                    <a:srgbClr val="465723"/>
                  </a:solidFill>
                </a:rPr>
                <a:t>/</a:t>
              </a:r>
              <a:r>
                <a:rPr lang="ko-KR" altLang="en-US" sz="2000" b="1" dirty="0" smtClean="0">
                  <a:solidFill>
                    <a:srgbClr val="465723"/>
                  </a:solidFill>
                </a:rPr>
                <a:t>건강식품을 </a:t>
              </a:r>
              <a:endParaRPr lang="en-US" altLang="ko-KR" sz="2000" b="1" dirty="0" smtClean="0">
                <a:solidFill>
                  <a:srgbClr val="465723"/>
                </a:solidFill>
              </a:endParaRPr>
            </a:p>
            <a:p>
              <a:r>
                <a:rPr lang="ko-KR" altLang="en-US" sz="2000" b="1" dirty="0" smtClean="0">
                  <a:solidFill>
                    <a:srgbClr val="465723"/>
                  </a:solidFill>
                </a:rPr>
                <a:t>소비하는 특정 고객층</a:t>
              </a:r>
              <a:endParaRPr lang="en-US" altLang="ko-KR" sz="2000" b="1" dirty="0" smtClean="0">
                <a:solidFill>
                  <a:srgbClr val="465723"/>
                </a:solidFill>
              </a:endParaRPr>
            </a:p>
            <a:p>
              <a:r>
                <a:rPr lang="ko-KR" altLang="en-US" sz="2000" b="1" dirty="0" smtClean="0">
                  <a:solidFill>
                    <a:srgbClr val="465723"/>
                  </a:solidFill>
                </a:rPr>
                <a:t>분석가능</a:t>
              </a:r>
              <a:endParaRPr lang="ko-KR" altLang="en-US" sz="2000" b="1" dirty="0">
                <a:solidFill>
                  <a:srgbClr val="465723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4039826" y="3013062"/>
              <a:ext cx="1008112" cy="322191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오른쪽 화살표 58"/>
            <p:cNvSpPr/>
            <p:nvPr/>
          </p:nvSpPr>
          <p:spPr>
            <a:xfrm>
              <a:off x="4039826" y="4155658"/>
              <a:ext cx="1008112" cy="322191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오른쪽 화살표 59"/>
            <p:cNvSpPr/>
            <p:nvPr/>
          </p:nvSpPr>
          <p:spPr>
            <a:xfrm>
              <a:off x="4039826" y="5298253"/>
              <a:ext cx="1008112" cy="322191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733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545" y="-2363"/>
            <a:ext cx="8629918" cy="6455699"/>
            <a:chOff x="118545" y="-2363"/>
            <a:chExt cx="8629918" cy="6455699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18545" y="713357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190552" y="6453336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 descr="소스 이미지 보기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45" y="-2363"/>
              <a:ext cx="2794456" cy="143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288344" y="1012666"/>
            <a:ext cx="3017173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Top-n </a:t>
            </a:r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유사도 예측평점</a:t>
            </a:r>
            <a:endParaRPr lang="en-US" altLang="ko-KR" sz="2000" dirty="0">
              <a:solidFill>
                <a:schemeClr val="accent3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3001" y="150942"/>
            <a:ext cx="3446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4.KNN </a:t>
            </a:r>
            <a:r>
              <a:rPr lang="ko-KR" altLang="en-US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추천시스템</a:t>
            </a:r>
            <a:endParaRPr lang="ko-KR" altLang="en-US" sz="2800" dirty="0">
              <a:solidFill>
                <a:srgbClr val="4657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9" y="1700808"/>
            <a:ext cx="8067675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1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545" y="-2363"/>
            <a:ext cx="8629918" cy="6455699"/>
            <a:chOff x="118545" y="-2363"/>
            <a:chExt cx="8629918" cy="6455699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18545" y="713357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190552" y="6453336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 descr="소스 이미지 보기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45" y="-2363"/>
              <a:ext cx="2794456" cy="143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288344" y="1012666"/>
            <a:ext cx="1980029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미사용상품추천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3001" y="150942"/>
            <a:ext cx="3446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4.KNN </a:t>
            </a:r>
            <a:r>
              <a:rPr lang="ko-KR" altLang="en-US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추천시스템</a:t>
            </a:r>
            <a:endParaRPr lang="ko-KR" altLang="en-US" sz="2800" dirty="0">
              <a:solidFill>
                <a:srgbClr val="4657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672465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1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545" y="-2363"/>
            <a:ext cx="8629918" cy="6455699"/>
            <a:chOff x="118545" y="-2363"/>
            <a:chExt cx="8629918" cy="6455699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18545" y="713357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190552" y="6453336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 descr="소스 이미지 보기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45" y="-2363"/>
              <a:ext cx="2794456" cy="143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288344" y="1012666"/>
            <a:ext cx="4469493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사용자 개인화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추천시스템 </a:t>
            </a:r>
            <a:r>
              <a:rPr lang="en-US" altLang="ko-KR" sz="2000" dirty="0" err="1" smtClean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userid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=9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3001" y="150942"/>
            <a:ext cx="3446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4.KNN </a:t>
            </a:r>
            <a:r>
              <a:rPr lang="ko-KR" altLang="en-US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추천시스템</a:t>
            </a:r>
            <a:endParaRPr lang="ko-KR" altLang="en-US" sz="2800" dirty="0">
              <a:solidFill>
                <a:srgbClr val="4657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15332"/>
            <a:ext cx="6801323" cy="456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1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545" y="-2363"/>
            <a:ext cx="8629918" cy="6455699"/>
            <a:chOff x="118545" y="-2363"/>
            <a:chExt cx="8629918" cy="6455699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18545" y="713357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190552" y="6453336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 descr="소스 이미지 보기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45" y="-2363"/>
              <a:ext cx="2794456" cy="143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288344" y="1012666"/>
            <a:ext cx="4790094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사용자 개인화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추천시스템 </a:t>
            </a:r>
            <a:r>
              <a:rPr lang="en-US" altLang="ko-KR" sz="2000" dirty="0" err="1" smtClean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userid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=345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3001" y="150942"/>
            <a:ext cx="3446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4.KNN </a:t>
            </a:r>
            <a:r>
              <a:rPr lang="ko-KR" altLang="en-US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추천시스템</a:t>
            </a:r>
            <a:endParaRPr lang="ko-KR" altLang="en-US" sz="2800" dirty="0">
              <a:solidFill>
                <a:srgbClr val="4657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211"/>
            <a:ext cx="6190177" cy="4537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64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545" y="-2363"/>
            <a:ext cx="8629918" cy="6455699"/>
            <a:chOff x="118545" y="-2363"/>
            <a:chExt cx="8629918" cy="6455699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118545" y="713357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190552" y="6453336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 descr="소스 이미지 보기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45" y="-2363"/>
              <a:ext cx="2794456" cy="143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314450"/>
            <a:ext cx="7309817" cy="3194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71600" y="914340"/>
            <a:ext cx="3049539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465723"/>
                </a:solidFill>
              </a:rPr>
              <a:t>세분화 된 제품 카테고리</a:t>
            </a:r>
            <a:endParaRPr lang="ko-KR" altLang="en-US" sz="2000" b="1" dirty="0">
              <a:solidFill>
                <a:srgbClr val="465723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5616" y="4689599"/>
            <a:ext cx="3354493" cy="39958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465723"/>
                </a:solidFill>
              </a:rPr>
              <a:t>세분화 된 이용객 카테고리</a:t>
            </a:r>
            <a:endParaRPr lang="ko-KR" altLang="en-US" sz="2000" b="1" dirty="0">
              <a:solidFill>
                <a:srgbClr val="465723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04" y="5373216"/>
            <a:ext cx="74866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1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545" y="-2363"/>
            <a:ext cx="8629918" cy="6455699"/>
            <a:chOff x="118545" y="-2363"/>
            <a:chExt cx="8629918" cy="6455699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18545" y="713357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190552" y="6453336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 descr="소스 이미지 보기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45" y="-2363"/>
              <a:ext cx="2794456" cy="143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1835696" y="1565004"/>
            <a:ext cx="5739105" cy="4484716"/>
            <a:chOff x="1099841" y="1412776"/>
            <a:chExt cx="6944318" cy="5426507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841" y="1412776"/>
              <a:ext cx="6944318" cy="2478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5349" y="3861048"/>
              <a:ext cx="6933302" cy="2978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971599" y="1028967"/>
            <a:ext cx="2088233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465723"/>
                </a:solidFill>
              </a:rPr>
              <a:t>리워드</a:t>
            </a:r>
            <a:r>
              <a:rPr lang="ko-KR" altLang="en-US" sz="2000" b="1" dirty="0" smtClean="0">
                <a:solidFill>
                  <a:srgbClr val="465723"/>
                </a:solidFill>
              </a:rPr>
              <a:t> 프로그램</a:t>
            </a:r>
            <a:endParaRPr lang="ko-KR" altLang="en-US" sz="2000" b="1" dirty="0">
              <a:solidFill>
                <a:srgbClr val="4657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6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545" y="-2363"/>
            <a:ext cx="8629918" cy="6455699"/>
            <a:chOff x="118545" y="-2363"/>
            <a:chExt cx="8629918" cy="6455699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18545" y="713357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190552" y="6453336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 descr="소스 이미지 보기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45" y="-2363"/>
              <a:ext cx="2794456" cy="143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2913001" y="190137"/>
            <a:ext cx="4883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1.</a:t>
            </a:r>
            <a:r>
              <a:rPr lang="ko-KR" altLang="en-US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 아이템 </a:t>
            </a:r>
            <a:r>
              <a:rPr lang="ko-KR" altLang="en-US" sz="2800" dirty="0" err="1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웹크롤링</a:t>
            </a:r>
            <a:r>
              <a:rPr lang="en-US" altLang="ko-KR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en-US" altLang="ko-KR" sz="2800" dirty="0" err="1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mct</a:t>
            </a:r>
            <a:r>
              <a:rPr lang="en-US" altLang="ko-KR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oil</a:t>
            </a:r>
            <a:endParaRPr lang="ko-KR" altLang="en-US" sz="2800" dirty="0">
              <a:solidFill>
                <a:srgbClr val="4657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20961" y="1916832"/>
            <a:ext cx="13246354" cy="4118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3117078" y="4077072"/>
            <a:ext cx="1829724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732240" y="4240235"/>
            <a:ext cx="1829724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202216" y="4437112"/>
            <a:ext cx="2945848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84425" y="4437112"/>
            <a:ext cx="1656184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＃</a:t>
            </a:r>
            <a:r>
              <a:rPr lang="en-US" altLang="ko-KR" dirty="0" err="1" smtClean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Item_id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#Title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수집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003251"/>
            <a:ext cx="4397358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Item_id</a:t>
            </a: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/title/</a:t>
            </a:r>
            <a:r>
              <a:rPr lang="en-US" altLang="ko-KR" sz="2000" dirty="0" err="1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reviewurl</a:t>
            </a: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평점수집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26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545" y="-2363"/>
            <a:ext cx="8629918" cy="6455699"/>
            <a:chOff x="118545" y="-2363"/>
            <a:chExt cx="8629918" cy="6455699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18545" y="713357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190552" y="6453336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 descr="소스 이미지 보기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45" y="-2363"/>
              <a:ext cx="2794456" cy="143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0808" y="1151226"/>
            <a:ext cx="11891754" cy="4555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6412516" y="3032979"/>
            <a:ext cx="2695988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12416" y="4221088"/>
            <a:ext cx="208392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＃고객후기링크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평점 수집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979712" y="3221360"/>
            <a:ext cx="5256584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853061" y="3284984"/>
            <a:ext cx="1039419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26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545" y="-2363"/>
            <a:ext cx="8629918" cy="6455699"/>
            <a:chOff x="118545" y="-2363"/>
            <a:chExt cx="8629918" cy="6455699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18545" y="713357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190552" y="6453336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 descr="소스 이미지 보기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45" y="-2363"/>
              <a:ext cx="2794456" cy="143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2913001" y="169476"/>
            <a:ext cx="4015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1.</a:t>
            </a:r>
            <a:r>
              <a:rPr lang="ko-KR" altLang="en-US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아이템 </a:t>
            </a:r>
            <a:r>
              <a:rPr lang="ko-KR" altLang="en-US" sz="2800" dirty="0" err="1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웹크롤링</a:t>
            </a:r>
            <a:r>
              <a:rPr lang="ko-KR" altLang="en-US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코드</a:t>
            </a:r>
            <a:endParaRPr lang="ko-KR" altLang="en-US" sz="2800" dirty="0">
              <a:solidFill>
                <a:srgbClr val="4657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5871262" cy="493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76056" y="5609264"/>
            <a:ext cx="3387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57</a:t>
            </a:r>
            <a:r>
              <a:rPr lang="ko-KR" altLang="en-US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개 아이템 </a:t>
            </a:r>
            <a:r>
              <a:rPr lang="ko-KR" altLang="en-US" sz="2800" dirty="0" err="1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크롤링</a:t>
            </a:r>
            <a:endParaRPr lang="ko-KR" altLang="en-US" sz="2800" dirty="0">
              <a:solidFill>
                <a:srgbClr val="46572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62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545" y="-2363"/>
            <a:ext cx="8629918" cy="6455699"/>
            <a:chOff x="118545" y="-2363"/>
            <a:chExt cx="8629918" cy="6455699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18545" y="713357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190552" y="6453336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 descr="소스 이미지 보기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45" y="-2363"/>
              <a:ext cx="2794456" cy="143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" y="1008048"/>
            <a:ext cx="8800785" cy="5085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09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545" y="-2363"/>
            <a:ext cx="8629918" cy="6455699"/>
            <a:chOff x="118545" y="-2363"/>
            <a:chExt cx="8629918" cy="6455699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18545" y="713357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190552" y="6453336"/>
              <a:ext cx="8557911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 descr="소스 이미지 보기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45" y="-2363"/>
              <a:ext cx="2794456" cy="143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2913001" y="190137"/>
            <a:ext cx="5213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1.</a:t>
            </a:r>
            <a:r>
              <a:rPr lang="ko-KR" altLang="en-US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아이템  </a:t>
            </a:r>
            <a:r>
              <a:rPr lang="en-US" altLang="ko-KR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&gt;= </a:t>
            </a:r>
            <a:r>
              <a:rPr lang="ko-KR" altLang="en-US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평점</a:t>
            </a:r>
            <a:r>
              <a:rPr lang="en-US" altLang="ko-KR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2800" dirty="0" err="1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평가수</a:t>
            </a:r>
            <a:r>
              <a:rPr lang="ko-KR" altLang="en-US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 평균</a:t>
            </a:r>
            <a:endParaRPr lang="ko-KR" altLang="en-US" sz="2800" dirty="0">
              <a:solidFill>
                <a:srgbClr val="4657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7021735" cy="505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67272" y="5733256"/>
            <a:ext cx="388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아이템 </a:t>
            </a:r>
            <a:r>
              <a:rPr lang="en-US" altLang="ko-KR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r>
              <a:rPr lang="ko-KR" altLang="en-US" sz="2800" dirty="0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개로 </a:t>
            </a:r>
            <a:r>
              <a:rPr lang="ko-KR" altLang="en-US" sz="2800" dirty="0" err="1" smtClean="0">
                <a:solidFill>
                  <a:srgbClr val="465723"/>
                </a:solidFill>
                <a:latin typeface="HY견고딕" pitchFamily="18" charset="-127"/>
                <a:ea typeface="HY견고딕" pitchFamily="18" charset="-127"/>
              </a:rPr>
              <a:t>필터링됨</a:t>
            </a:r>
            <a:endParaRPr lang="ko-KR" altLang="en-US" sz="2800" dirty="0">
              <a:solidFill>
                <a:srgbClr val="46572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26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192</Words>
  <Application>Microsoft Office PowerPoint</Application>
  <PresentationFormat>화면 슬라이드 쇼(4:3)</PresentationFormat>
  <Paragraphs>57</Paragraphs>
  <Slides>23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29</cp:revision>
  <dcterms:created xsi:type="dcterms:W3CDTF">2022-02-12T05:05:18Z</dcterms:created>
  <dcterms:modified xsi:type="dcterms:W3CDTF">2022-02-12T23:56:47Z</dcterms:modified>
</cp:coreProperties>
</file>