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2" r:id="rId20"/>
    <p:sldId id="273" r:id="rId21"/>
    <p:sldId id="290" r:id="rId22"/>
    <p:sldId id="261" r:id="rId23"/>
    <p:sldId id="279" r:id="rId24"/>
    <p:sldId id="280" r:id="rId25"/>
    <p:sldId id="291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3225" autoAdjust="0"/>
  </p:normalViewPr>
  <p:slideViewPr>
    <p:cSldViewPr snapToGrid="0">
      <p:cViewPr varScale="1">
        <p:scale>
          <a:sx n="62" d="100"/>
          <a:sy n="62" d="100"/>
        </p:scale>
        <p:origin x="11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B1263-2E62-4C0F-8D2A-4DE03F46754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3AD8-830F-4A7C-8B20-46C713423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9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5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  <a:p>
            <a:r>
              <a:rPr lang="ko-KR" altLang="en-US" sz="1200" dirty="0"/>
              <a:t>변수로서 서울 가격지수와 각 군집의 평균 가격지수를 추가하게 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3AD8-830F-4A7C-8B20-46C713423B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9D64-4573-3FD9-D110-981729147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6ED21-1C9E-E555-7B22-58D2E763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D92E-25FD-86F5-85A1-12E713F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B5946-2BBE-BAED-897C-EF8E89C3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70E75-1547-B8AA-688B-4E61B915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52503-1A07-0C40-ADBE-FE19CAE8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DA4B-AF08-6D1F-9CDC-1670D204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61530-35F8-D509-121B-B7B5294C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C7518-61AE-784E-CF34-6658914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BD57A-EBD0-3862-5A89-D96DB684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19FAD-5B14-29B0-6141-22FAC9688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7F949-02E8-82F4-E0E2-25B93C07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79F25-59ED-8E1E-414A-C57B67B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A7401-F92A-22CF-84C2-83ACCF99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9E74-B855-4A2F-C93C-30D4B4A0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CB2F-6EE1-797F-BC67-ED336329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5AF02-E2B5-D939-C991-451D5C5E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D09B5-A78D-9B88-72B5-FAD415E6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5169E-0D65-4FDF-1FFC-C1A67A15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6CAF-7560-3826-73FE-21957EE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9EC7-9879-8D9A-13D1-C6F2251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F34C2-97B4-06C8-3C20-4576B8BBC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A03C-AD53-5ADE-F483-74F1B3D5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5A7ED-8D08-7CE3-DFF9-0D502970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7558-7EB5-7B15-5FB0-C3A049D5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4230-DE90-2735-44A2-87A5BC4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1C192-0C80-0138-15D7-CDDBB69D5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3D62A-CCA2-41DF-BA37-0E32E256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AB3FF-B8E1-225D-DB4F-791F80B3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6FF01-C7D8-4941-CEE8-7E148943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9DD70-1F12-1ADE-2E47-D4DCD814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C715-5F53-036D-4EA3-55C53CB1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C8201-3850-1E18-8719-C3FF0362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0855E-D4C2-1E56-0C91-29F3109A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11337-8F27-3B2F-4CBF-B02E0F62A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8581E-7042-57BA-DA2C-BBB8D9506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534FC-2E52-7B11-F313-F077060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6CDCA8-EBBE-C155-058C-180BD8C3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E56765-E1C4-275A-6A73-6AFDF5DA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19C7-3F75-5393-5FAD-FB1018E6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F0110-073C-584B-6154-83504296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FDBD93-F8A5-75CA-23A2-CB9151B6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947AB-D669-A456-2B1B-4D4EC9F7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154FE-245D-563B-C381-BD6C535E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C39F03-0B2C-68A4-E6CD-22F5C624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6510A-3E21-831F-1F97-8FB3725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A882-F5CC-CDCD-CCD9-7CF8B4CA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C569F-E0B7-D89B-BFD9-15474E9D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48A22-4A87-3C1E-B030-AD5F4D73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DABC0-751D-33FA-3DBC-A0B6C77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E7C5F-8E09-4734-1084-DA2814D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8B30F-8C9B-7183-0887-97F05AC0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0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FAD1E-19B5-C085-D308-8D844145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C11C5-D015-D1D3-0FAB-68F188141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D8ABE-57BD-7562-9679-4DA3FC24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9C0A-87C1-89A5-DE9E-49C3A761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87B0D-89AB-BC07-B3B9-59F8D83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21069-D698-4EDC-8030-3BC3B54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FF54A-D9BA-A775-6EEA-E668AA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F5C82-F6CC-F5F1-43F3-6CFD7A7A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5C0A1-1B00-A54A-D57A-160194B0D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0BB4-DA63-437D-851D-6D1D00237D76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36406-B9EE-1DB5-9921-CC4874CA2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370A4-06A7-2220-6F36-D5D593DE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9526-6889-4BEE-8B2D-3D54E0CD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.sv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.sv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3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5.sv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4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1">
              <a:lumMod val="65000"/>
              <a:lumOff val="3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자연, 실루엣이(가) 표시된 사진&#10;&#10;자동 생성된 설명">
            <a:extLst>
              <a:ext uri="{FF2B5EF4-FFF2-40B4-BE49-F238E27FC236}">
                <a16:creationId xmlns:a16="http://schemas.microsoft.com/office/drawing/2014/main" id="{D6EFA923-D1A5-34D3-4DE3-27FF3813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50" y="528857"/>
            <a:ext cx="5136350" cy="5800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DBD89-3503-B088-C467-600103BD1C87}"/>
              </a:ext>
            </a:extLst>
          </p:cNvPr>
          <p:cNvSpPr txBox="1"/>
          <p:nvPr/>
        </p:nvSpPr>
        <p:spPr>
          <a:xfrm>
            <a:off x="3033231" y="2936468"/>
            <a:ext cx="5222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90000"/>
                  </a:schemeClr>
                </a:solidFill>
              </a:rPr>
              <a:t>GO or NOT</a:t>
            </a:r>
            <a:endParaRPr lang="ko-KR" altLang="en-US" sz="6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50C94-6F1D-2EBE-280E-314D4193B6A8}"/>
              </a:ext>
            </a:extLst>
          </p:cNvPr>
          <p:cNvSpPr txBox="1"/>
          <p:nvPr/>
        </p:nvSpPr>
        <p:spPr>
          <a:xfrm>
            <a:off x="2625577" y="265767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</a:rPr>
              <a:t>경기도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90000"/>
                  </a:schemeClr>
                </a:solidFill>
              </a:rPr>
              <a:t>부동산 가격 예측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CAEEB-F0C0-4007-E5B5-C1DBF4F59B0B}"/>
              </a:ext>
            </a:extLst>
          </p:cNvPr>
          <p:cNvSpPr txBox="1"/>
          <p:nvPr/>
        </p:nvSpPr>
        <p:spPr>
          <a:xfrm>
            <a:off x="5781040" y="5083017"/>
            <a:ext cx="350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ko-KR" altLang="en-US" sz="2400" b="1" dirty="0">
                <a:solidFill>
                  <a:schemeClr val="bg2">
                    <a:lumMod val="90000"/>
                  </a:schemeClr>
                </a:solidFill>
              </a:rPr>
              <a:t>조 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link to </a:t>
            </a:r>
            <a:r>
              <a:rPr lang="en-US" altLang="ko-KR" sz="2400" b="1" dirty="0" err="1">
                <a:solidFill>
                  <a:schemeClr val="bg2">
                    <a:lumMod val="90000"/>
                  </a:schemeClr>
                </a:solidFill>
              </a:rPr>
              <a:t>korea</a:t>
            </a:r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</a:rPr>
              <a:t> -</a:t>
            </a:r>
            <a:r>
              <a:rPr lang="ko-KR" altLang="en-US" sz="2400" b="1" dirty="0" err="1">
                <a:solidFill>
                  <a:schemeClr val="bg2">
                    <a:lumMod val="90000"/>
                  </a:schemeClr>
                </a:solidFill>
              </a:rPr>
              <a:t>링코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382A64-F3BC-DB5D-06F6-782D2171D0DD}"/>
              </a:ext>
            </a:extLst>
          </p:cNvPr>
          <p:cNvGrpSpPr/>
          <p:nvPr/>
        </p:nvGrpSpPr>
        <p:grpSpPr>
          <a:xfrm>
            <a:off x="6432379" y="2589014"/>
            <a:ext cx="1206847" cy="347454"/>
            <a:chOff x="6285617" y="2713794"/>
            <a:chExt cx="1206847" cy="3474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E16E1E-2973-8DA8-7CE0-709B39947E7F}"/>
                </a:ext>
              </a:extLst>
            </p:cNvPr>
            <p:cNvSpPr/>
            <p:nvPr/>
          </p:nvSpPr>
          <p:spPr>
            <a:xfrm>
              <a:off x="6285617" y="2713794"/>
              <a:ext cx="340830" cy="34083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E4A5F6-7C4B-D663-06EE-6E5E5893AC4F}"/>
                </a:ext>
              </a:extLst>
            </p:cNvPr>
            <p:cNvSpPr/>
            <p:nvPr/>
          </p:nvSpPr>
          <p:spPr>
            <a:xfrm>
              <a:off x="6719186" y="2720418"/>
              <a:ext cx="340830" cy="340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7AAFA9-E82E-D421-67FA-7ADEE4DA118D}"/>
                </a:ext>
              </a:extLst>
            </p:cNvPr>
            <p:cNvSpPr/>
            <p:nvPr/>
          </p:nvSpPr>
          <p:spPr>
            <a:xfrm>
              <a:off x="7151634" y="2713794"/>
              <a:ext cx="340830" cy="3408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29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1F6E9D-6921-F2E6-C586-2EF11005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814" y="643467"/>
            <a:ext cx="920837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59F87-56B6-8DEB-8FC9-9077FDD391AD}"/>
              </a:ext>
            </a:extLst>
          </p:cNvPr>
          <p:cNvSpPr txBox="1"/>
          <p:nvPr/>
        </p:nvSpPr>
        <p:spPr>
          <a:xfrm>
            <a:off x="2935840" y="3060621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군집화 이유</a:t>
            </a:r>
            <a:r>
              <a:rPr lang="en-US" altLang="ko-KR" sz="3600" b="1" dirty="0"/>
              <a:t>: 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부동산 가격의 지역성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66751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DTW(Dynamic Time Warping)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7088" y="255715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8C28D-D249-C4FA-ED24-59FE6D36B8AA}"/>
              </a:ext>
            </a:extLst>
          </p:cNvPr>
          <p:cNvSpPr txBox="1"/>
          <p:nvPr/>
        </p:nvSpPr>
        <p:spPr>
          <a:xfrm>
            <a:off x="1620748" y="1972384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시계열데이터 군집화 방법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DAEA3-950F-10A9-A924-F6CDEC40CCF8}"/>
              </a:ext>
            </a:extLst>
          </p:cNvPr>
          <p:cNvSpPr txBox="1"/>
          <p:nvPr/>
        </p:nvSpPr>
        <p:spPr>
          <a:xfrm>
            <a:off x="3367355" y="2643859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DTW(Dynamic Time Warping)</a:t>
            </a:r>
            <a:endParaRPr lang="ko-KR" alt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9C3AC83-180A-95EE-B9DB-2A64159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20" y="3315335"/>
            <a:ext cx="83724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6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DTW(Dynamic Time Warping)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890" y="32722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8C28D-D249-C4FA-ED24-59FE6D36B8AA}"/>
              </a:ext>
            </a:extLst>
          </p:cNvPr>
          <p:cNvSpPr txBox="1"/>
          <p:nvPr/>
        </p:nvSpPr>
        <p:spPr>
          <a:xfrm>
            <a:off x="602830" y="2080191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군집 개수 정하기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2F4798-5000-620F-8A36-4F6C78F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6" y="2181578"/>
            <a:ext cx="6432467" cy="462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B39AE-0C1D-6D71-B12E-E6F8A3979B40}"/>
              </a:ext>
            </a:extLst>
          </p:cNvPr>
          <p:cNvSpPr txBox="1"/>
          <p:nvPr/>
        </p:nvSpPr>
        <p:spPr>
          <a:xfrm>
            <a:off x="7023971" y="1621564"/>
            <a:ext cx="308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 Elbow method</a:t>
            </a:r>
            <a:endParaRPr lang="ko-KR" altLang="en-US" sz="2800" b="1" dirty="0"/>
          </a:p>
        </p:txBody>
      </p:sp>
      <p:pic>
        <p:nvPicPr>
          <p:cNvPr id="4" name="그래픽 3" descr="근육질의 팔 단색으로 채워진">
            <a:extLst>
              <a:ext uri="{FF2B5EF4-FFF2-40B4-BE49-F238E27FC236}">
                <a16:creationId xmlns:a16="http://schemas.microsoft.com/office/drawing/2014/main" id="{85DA0617-992B-B53C-F9BE-BB74D4FD3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96888" flipH="1">
            <a:off x="7637424" y="3011127"/>
            <a:ext cx="2350980" cy="23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332017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DTW(Dynamic Time Warping)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754" y="1616157"/>
            <a:ext cx="914400" cy="91440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FCF8EC7-1400-D35A-5E07-95414664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5" y="2851463"/>
            <a:ext cx="5202219" cy="36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B00566CC-DCB2-E3F6-98A6-D27C3CCA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58" y="2844998"/>
            <a:ext cx="5202218" cy="360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75397-7339-81FE-7E46-E8DFA20A61A5}"/>
              </a:ext>
            </a:extLst>
          </p:cNvPr>
          <p:cNvSpPr txBox="1"/>
          <p:nvPr/>
        </p:nvSpPr>
        <p:spPr>
          <a:xfrm>
            <a:off x="2487578" y="1697041"/>
            <a:ext cx="308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2. </a:t>
            </a:r>
            <a:r>
              <a:rPr lang="ko-KR" altLang="en-US" sz="2800" b="1" dirty="0"/>
              <a:t>실루엣 계수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C4668-684D-2982-C22A-A9AB9A8C4F38}"/>
              </a:ext>
            </a:extLst>
          </p:cNvPr>
          <p:cNvSpPr txBox="1"/>
          <p:nvPr/>
        </p:nvSpPr>
        <p:spPr>
          <a:xfrm>
            <a:off x="2847169" y="243425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K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=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3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42AAF-B6B9-8564-B2AA-C1525252DA85}"/>
              </a:ext>
            </a:extLst>
          </p:cNvPr>
          <p:cNvSpPr txBox="1"/>
          <p:nvPr/>
        </p:nvSpPr>
        <p:spPr>
          <a:xfrm>
            <a:off x="7721507" y="243425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K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=</a:t>
            </a: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4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1" name="그래픽 20" descr="확인 표시 단색으로 채워진">
            <a:extLst>
              <a:ext uri="{FF2B5EF4-FFF2-40B4-BE49-F238E27FC236}">
                <a16:creationId xmlns:a16="http://schemas.microsoft.com/office/drawing/2014/main" id="{23F54D9F-AF41-A56A-F205-D3E6B13A4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5939" y="20570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59F87-56B6-8DEB-8FC9-9077FDD391AD}"/>
              </a:ext>
            </a:extLst>
          </p:cNvPr>
          <p:cNvSpPr txBox="1"/>
          <p:nvPr/>
        </p:nvSpPr>
        <p:spPr>
          <a:xfrm>
            <a:off x="2935840" y="3060621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K = 3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클러스터링 실행</a:t>
            </a:r>
            <a:endParaRPr lang="en-US" altLang="ko-KR" sz="36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3F0F614-2ABC-4AFA-9F8E-B9D8F989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91" y="2468418"/>
            <a:ext cx="8315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래픽 10" descr="두 번 탭 제스처 단색으로 채워진">
            <a:extLst>
              <a:ext uri="{FF2B5EF4-FFF2-40B4-BE49-F238E27FC236}">
                <a16:creationId xmlns:a16="http://schemas.microsoft.com/office/drawing/2014/main" id="{C31E09D1-74ED-259B-D352-76758C735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337" y="4108161"/>
            <a:ext cx="1319892" cy="13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4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02EDE1C-C28C-016D-A54E-3A1EC965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80" y="609860"/>
            <a:ext cx="1032783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8A74FED-A9A3-152A-D307-A1ED3ED7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3" y="643467"/>
            <a:ext cx="1061155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8E2C14-B128-77A4-385E-A7876BC4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70" y="916706"/>
            <a:ext cx="9201490" cy="48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FF16A8D8-5AFC-AF85-E287-F13EE50B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9" b="95957" l="9674" r="94075">
                        <a14:foregroundMark x1="29867" y1="13073" x2="38331" y2="16577"/>
                        <a14:foregroundMark x1="38331" y1="16577" x2="33011" y2="23046"/>
                        <a14:foregroundMark x1="33011" y1="23046" x2="25998" y2="25741"/>
                        <a14:foregroundMark x1="25998" y1="25741" x2="26360" y2="31806"/>
                        <a14:foregroundMark x1="29141" y1="12803" x2="29141" y2="12803"/>
                        <a14:foregroundMark x1="28900" y1="12803" x2="35792" y2="8491"/>
                        <a14:foregroundMark x1="35792" y1="8491" x2="50665" y2="3639"/>
                        <a14:foregroundMark x1="50665" y1="3639" x2="45586" y2="4313"/>
                        <a14:foregroundMark x1="51149" y1="4852" x2="54293" y2="14286"/>
                        <a14:foregroundMark x1="54293" y1="14286" x2="52842" y2="22776"/>
                        <a14:foregroundMark x1="52842" y1="22776" x2="36397" y2="21294"/>
                        <a14:foregroundMark x1="36397" y1="21294" x2="45828" y2="21429"/>
                        <a14:foregroundMark x1="45828" y1="21429" x2="38210" y2="18598"/>
                        <a14:foregroundMark x1="38210" y1="18598" x2="51028" y2="18733"/>
                        <a14:foregroundMark x1="51028" y1="18733" x2="41112" y2="18598"/>
                        <a14:foregroundMark x1="41112" y1="18598" x2="43531" y2="18464"/>
                        <a14:foregroundMark x1="41959" y1="13747" x2="49940" y2="13881"/>
                        <a14:foregroundMark x1="49940" y1="13881" x2="39420" y2="14286"/>
                        <a14:foregroundMark x1="39420" y1="14286" x2="49577" y2="14420"/>
                        <a14:foregroundMark x1="49577" y1="14420" x2="41959" y2="13208"/>
                        <a14:foregroundMark x1="41959" y1="13208" x2="49456" y2="12803"/>
                        <a14:foregroundMark x1="49456" y1="12803" x2="45949" y2="12803"/>
                        <a14:foregroundMark x1="46917" y1="8356" x2="38936" y2="11725"/>
                        <a14:foregroundMark x1="38936" y1="11725" x2="40629" y2="12264"/>
                        <a14:foregroundMark x1="71463" y1="19272" x2="76784" y2="22776"/>
                        <a14:foregroundMark x1="77993" y1="23585" x2="76179" y2="42857"/>
                        <a14:foregroundMark x1="76179" y1="42857" x2="79444" y2="50404"/>
                        <a14:foregroundMark x1="69166" y1="22911" x2="76663" y2="54043"/>
                        <a14:foregroundMark x1="76663" y1="54043" x2="78235" y2="57817"/>
                        <a14:foregroundMark x1="60339" y1="31536" x2="81016" y2="67790"/>
                        <a14:foregroundMark x1="57074" y1="40296" x2="76058" y2="66307"/>
                        <a14:foregroundMark x1="76058" y1="66307" x2="77509" y2="67790"/>
                        <a14:foregroundMark x1="64813" y1="26415" x2="79202" y2="65499"/>
                        <a14:foregroundMark x1="78960" y1="47844" x2="81983" y2="47574"/>
                        <a14:foregroundMark x1="81741" y1="47574" x2="87908" y2="52022"/>
                        <a14:foregroundMark x1="88875" y1="51482" x2="94075" y2="52830"/>
                        <a14:foregroundMark x1="79686" y1="53908" x2="90447" y2="61051"/>
                        <a14:foregroundMark x1="90447" y1="61051" x2="91536" y2="61051"/>
                        <a14:foregroundMark x1="35429" y1="91105" x2="47521" y2="93531"/>
                        <a14:foregroundMark x1="47521" y1="93531" x2="53204" y2="91644"/>
                        <a14:foregroundMark x1="53204" y1="91644" x2="53204" y2="91644"/>
                        <a14:foregroundMark x1="61669" y1="95957" x2="59250" y2="92453"/>
                        <a14:foregroundMark x1="18259" y1="71429" x2="20556" y2="73315"/>
                        <a14:foregroundMark x1="18984" y1="69946" x2="22370" y2="68464"/>
                        <a14:foregroundMark x1="68319" y1="25337" x2="76300" y2="27493"/>
                        <a14:foregroundMark x1="74486" y1="28571" x2="76784" y2="42992"/>
                        <a14:foregroundMark x1="67110" y1="47844" x2="81983" y2="63342"/>
                        <a14:foregroundMark x1="81983" y1="63342" x2="81983" y2="63342"/>
                        <a14:foregroundMark x1="80290" y1="49057" x2="84522" y2="62938"/>
                        <a14:foregroundMark x1="72672" y1="56469" x2="77751" y2="63208"/>
                        <a14:foregroundMark x1="77751" y1="63208" x2="78356" y2="63342"/>
                        <a14:foregroundMark x1="85973" y1="57008" x2="89480" y2="62399"/>
                        <a14:foregroundMark x1="90568" y1="57951" x2="90085" y2="64286"/>
                        <a14:foregroundMark x1="44740" y1="23989" x2="50786" y2="29380"/>
                        <a14:foregroundMark x1="79686" y1="26954" x2="80532" y2="27089"/>
                        <a14:foregroundMark x1="81016" y1="29919" x2="81016" y2="29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046" y="1458173"/>
            <a:ext cx="5870265" cy="50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A2E0EF-02DC-E323-B010-18974113BE9F}"/>
              </a:ext>
            </a:extLst>
          </p:cNvPr>
          <p:cNvSpPr txBox="1"/>
          <p:nvPr/>
        </p:nvSpPr>
        <p:spPr>
          <a:xfrm>
            <a:off x="6656802" y="2001318"/>
            <a:ext cx="3750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가설 설정</a:t>
            </a:r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</p:txBody>
      </p:sp>
      <p:pic>
        <p:nvPicPr>
          <p:cNvPr id="21" name="그래픽 20" descr="연구 단색으로 채워진">
            <a:extLst>
              <a:ext uri="{FF2B5EF4-FFF2-40B4-BE49-F238E27FC236}">
                <a16:creationId xmlns:a16="http://schemas.microsoft.com/office/drawing/2014/main" id="{8A46BB7B-6D7F-BCC9-37C3-AA5CF95E7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3208" y="4395379"/>
            <a:ext cx="831273" cy="8312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70FD75-6154-4F5A-2333-ADD57A9E0409}"/>
              </a:ext>
            </a:extLst>
          </p:cNvPr>
          <p:cNvSpPr txBox="1"/>
          <p:nvPr/>
        </p:nvSpPr>
        <p:spPr>
          <a:xfrm>
            <a:off x="6634481" y="2783044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서울과의 거리에 따라 </a:t>
            </a:r>
            <a:endParaRPr lang="en-US" altLang="ko-KR" sz="2400" dirty="0"/>
          </a:p>
          <a:p>
            <a:r>
              <a:rPr lang="ko-KR" altLang="en-US" sz="2400" dirty="0"/>
              <a:t>가격지수의 변화가 비슷한 경향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D2377E-5D91-47E2-3179-6EDAECD30923}"/>
              </a:ext>
            </a:extLst>
          </p:cNvPr>
          <p:cNvSpPr txBox="1"/>
          <p:nvPr/>
        </p:nvSpPr>
        <p:spPr>
          <a:xfrm>
            <a:off x="6680351" y="4395379"/>
            <a:ext cx="3750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가설 검증</a:t>
            </a:r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</p:txBody>
      </p:sp>
      <p:pic>
        <p:nvPicPr>
          <p:cNvPr id="24" name="그래픽 23" descr="물음표 단색으로 채워진">
            <a:extLst>
              <a:ext uri="{FF2B5EF4-FFF2-40B4-BE49-F238E27FC236}">
                <a16:creationId xmlns:a16="http://schemas.microsoft.com/office/drawing/2014/main" id="{7B618DF6-B813-17CE-5B22-AF9F5FE34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19144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163BAD-5BA3-D175-4D98-41027D0AEFFD}"/>
              </a:ext>
            </a:extLst>
          </p:cNvPr>
          <p:cNvSpPr txBox="1"/>
          <p:nvPr/>
        </p:nvSpPr>
        <p:spPr>
          <a:xfrm>
            <a:off x="6634481" y="515151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서울시 가격지수</a:t>
            </a:r>
            <a:r>
              <a:rPr lang="en-US" altLang="ko-KR" sz="2400" dirty="0"/>
              <a:t>, </a:t>
            </a:r>
            <a:r>
              <a:rPr lang="ko-KR" altLang="en-US" sz="2400" dirty="0"/>
              <a:t>군집 평균 데이터를 </a:t>
            </a:r>
            <a:endParaRPr lang="en-US" altLang="ko-KR" sz="2400" dirty="0"/>
          </a:p>
          <a:p>
            <a:r>
              <a:rPr lang="ko-KR" altLang="en-US" sz="2400" dirty="0"/>
              <a:t>변수로 </a:t>
            </a:r>
            <a:r>
              <a:rPr lang="en-US" altLang="ko-KR" sz="2400" dirty="0" err="1"/>
              <a:t>Lstm</a:t>
            </a:r>
            <a:r>
              <a:rPr lang="en-US" altLang="ko-KR" sz="2400" dirty="0"/>
              <a:t> </a:t>
            </a:r>
            <a:r>
              <a:rPr lang="ko-KR" altLang="en-US" sz="2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130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C85AE73-DDDA-B022-E2BF-3020D15E6E20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4ECA9-E67A-77F4-B36F-1DA75493AD5D}"/>
              </a:ext>
            </a:extLst>
          </p:cNvPr>
          <p:cNvSpPr/>
          <p:nvPr/>
        </p:nvSpPr>
        <p:spPr>
          <a:xfrm rot="18786600">
            <a:off x="2405066" y="1452836"/>
            <a:ext cx="12554598" cy="7524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 descr="건물 단색으로 채워진">
            <a:extLst>
              <a:ext uri="{FF2B5EF4-FFF2-40B4-BE49-F238E27FC236}">
                <a16:creationId xmlns:a16="http://schemas.microsoft.com/office/drawing/2014/main" id="{C26402AA-8D75-39F4-E48F-6CAE3E7A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680" y="2346960"/>
            <a:ext cx="914400" cy="914400"/>
          </a:xfrm>
          <a:prstGeom prst="rect">
            <a:avLst/>
          </a:prstGeom>
        </p:spPr>
      </p:pic>
      <p:pic>
        <p:nvPicPr>
          <p:cNvPr id="20" name="그래픽 19" descr="다양한 건물, 고층빌딩과 나무가 있는 도시 블록">
            <a:extLst>
              <a:ext uri="{FF2B5EF4-FFF2-40B4-BE49-F238E27FC236}">
                <a16:creationId xmlns:a16="http://schemas.microsoft.com/office/drawing/2014/main" id="{CC424508-D9F5-B74F-AFC0-67D8EE826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680" y="2974620"/>
            <a:ext cx="4142739" cy="414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E28CBB-4822-19E0-3636-888B4C8D698F}"/>
              </a:ext>
            </a:extLst>
          </p:cNvPr>
          <p:cNvSpPr txBox="1"/>
          <p:nvPr/>
        </p:nvSpPr>
        <p:spPr>
          <a:xfrm>
            <a:off x="1910080" y="2450217"/>
            <a:ext cx="299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22B9B-8D64-17C5-776A-2F3467388E7F}"/>
              </a:ext>
            </a:extLst>
          </p:cNvPr>
          <p:cNvSpPr txBox="1"/>
          <p:nvPr/>
        </p:nvSpPr>
        <p:spPr>
          <a:xfrm>
            <a:off x="5763885" y="1366271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C713D-38D2-B725-8AF9-878FFF0DDCE6}"/>
              </a:ext>
            </a:extLst>
          </p:cNvPr>
          <p:cNvSpPr txBox="1"/>
          <p:nvPr/>
        </p:nvSpPr>
        <p:spPr>
          <a:xfrm>
            <a:off x="5763885" y="2137330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1AD67-DD2E-1F21-D5CC-389F0E6D41F8}"/>
              </a:ext>
            </a:extLst>
          </p:cNvPr>
          <p:cNvSpPr txBox="1"/>
          <p:nvPr/>
        </p:nvSpPr>
        <p:spPr>
          <a:xfrm>
            <a:off x="5763885" y="2978338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D13973-2E24-C449-1565-8E4EF924EC13}"/>
              </a:ext>
            </a:extLst>
          </p:cNvPr>
          <p:cNvSpPr txBox="1"/>
          <p:nvPr/>
        </p:nvSpPr>
        <p:spPr>
          <a:xfrm>
            <a:off x="5763885" y="3819346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94677F-486C-343C-0B47-B1BFBE47CF62}"/>
              </a:ext>
            </a:extLst>
          </p:cNvPr>
          <p:cNvSpPr txBox="1"/>
          <p:nvPr/>
        </p:nvSpPr>
        <p:spPr>
          <a:xfrm>
            <a:off x="5763885" y="4660355"/>
            <a:ext cx="957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ABF8BE-178F-42F6-164A-DEABB735B463}"/>
              </a:ext>
            </a:extLst>
          </p:cNvPr>
          <p:cNvSpPr txBox="1"/>
          <p:nvPr/>
        </p:nvSpPr>
        <p:spPr>
          <a:xfrm>
            <a:off x="6583680" y="1495717"/>
            <a:ext cx="37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8199A2-A38E-2CD3-6293-DFA1CD8C9C07}"/>
              </a:ext>
            </a:extLst>
          </p:cNvPr>
          <p:cNvSpPr txBox="1"/>
          <p:nvPr/>
        </p:nvSpPr>
        <p:spPr>
          <a:xfrm>
            <a:off x="6583680" y="2342254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선정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F7338-358D-2872-3C03-1153C12B33DC}"/>
              </a:ext>
            </a:extLst>
          </p:cNvPr>
          <p:cNvSpPr txBox="1"/>
          <p:nvPr/>
        </p:nvSpPr>
        <p:spPr>
          <a:xfrm>
            <a:off x="6583680" y="3158103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선정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AECEE1-7947-9245-E8DD-7EB79F18941D}"/>
              </a:ext>
            </a:extLst>
          </p:cNvPr>
          <p:cNvSpPr txBox="1"/>
          <p:nvPr/>
        </p:nvSpPr>
        <p:spPr>
          <a:xfrm>
            <a:off x="6583680" y="3973952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다변량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DDC45-D5C2-5EAD-4042-EA441F3992FA}"/>
              </a:ext>
            </a:extLst>
          </p:cNvPr>
          <p:cNvSpPr txBox="1"/>
          <p:nvPr/>
        </p:nvSpPr>
        <p:spPr>
          <a:xfrm>
            <a:off x="6583680" y="4789801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방향</a:t>
            </a:r>
          </a:p>
        </p:txBody>
      </p:sp>
    </p:spTree>
    <p:extLst>
      <p:ext uri="{BB962C8B-B14F-4D97-AF65-F5344CB8AC3E}">
        <p14:creationId xmlns:p14="http://schemas.microsoft.com/office/powerpoint/2010/main" val="19474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A39DADB-9291-EEC0-A596-14894A4A2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3"/>
          <a:stretch/>
        </p:blipFill>
        <p:spPr bwMode="auto">
          <a:xfrm>
            <a:off x="1481359" y="1654672"/>
            <a:ext cx="9458610" cy="437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3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4231F5-E022-B70E-332B-07212E7946B9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/>
          </a:p>
          <a:p>
            <a:r>
              <a:rPr lang="ko-KR" altLang="en-US" sz="1800"/>
              <a:t>변수로서 서울 가격지수와 각 군집의 평균 가격지수를 추가하게 됨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0125E0-12B5-4721-84B8-245F73267F5A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29" name="그래픽 28" descr="건물 단색으로 채워진">
              <a:extLst>
                <a:ext uri="{FF2B5EF4-FFF2-40B4-BE49-F238E27FC236}">
                  <a16:creationId xmlns:a16="http://schemas.microsoft.com/office/drawing/2014/main" id="{CB313AE2-B1D0-404B-72F3-E8B79090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4A8F4B-23AF-3A45-AAB5-3199C68C7446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9E9418-0AC1-7D3E-5BA0-D6FB196594A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485BB-A8AB-011C-F393-CE6ABF580B7F}"/>
              </a:ext>
            </a:extLst>
          </p:cNvPr>
          <p:cNvSpPr txBox="1"/>
          <p:nvPr/>
        </p:nvSpPr>
        <p:spPr>
          <a:xfrm>
            <a:off x="4088950" y="2194027"/>
            <a:ext cx="410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상관성이 있다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303A-486E-8E30-1DB3-8318B16C95FF}"/>
              </a:ext>
            </a:extLst>
          </p:cNvPr>
          <p:cNvSpPr txBox="1"/>
          <p:nvPr/>
        </p:nvSpPr>
        <p:spPr>
          <a:xfrm>
            <a:off x="4707564" y="4990451"/>
            <a:ext cx="28653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추가</a:t>
            </a:r>
          </a:p>
        </p:txBody>
      </p:sp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5F5BD00F-8A25-C863-BC97-71E6B1483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676640" y="3354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31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879D32-2F06-CD87-7599-22F0C2B02E60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1" y="1906493"/>
            <a:ext cx="10001637" cy="39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0FA96B-99F5-BCDC-8643-9EC39853FC1E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9" name="그래픽 18" descr="건물 단색으로 채워진">
              <a:extLst>
                <a:ext uri="{FF2B5EF4-FFF2-40B4-BE49-F238E27FC236}">
                  <a16:creationId xmlns:a16="http://schemas.microsoft.com/office/drawing/2014/main" id="{6C94D2EB-97BD-9B78-DF5C-F497AC1FE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D616B-DBEF-14D3-1364-4BECDA098AD3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추출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4A9EB4-1210-F62A-83CA-75F534D15DAE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33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F0C1AA6-759B-4A6B-1247-F0161925068D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A9BF-4599-4701-F0FE-19A00CE54B03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0" name="그래픽 9" descr="건물 단색으로 채워진">
              <a:extLst>
                <a:ext uri="{FF2B5EF4-FFF2-40B4-BE49-F238E27FC236}">
                  <a16:creationId xmlns:a16="http://schemas.microsoft.com/office/drawing/2014/main" id="{73AD14D9-8BB1-A9D6-DE26-B03FDCE8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1FC62-9F60-B629-D6BC-2F4422E78472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추출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D22C1-FC35-2F95-777D-99D2AD99ED44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95930"/>
            <a:ext cx="5865341" cy="388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3" y="2395930"/>
            <a:ext cx="6145427" cy="38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BA85C2-7C92-DE03-E08C-2AA723308F02}"/>
              </a:ext>
            </a:extLst>
          </p:cNvPr>
          <p:cNvSpPr txBox="1"/>
          <p:nvPr/>
        </p:nvSpPr>
        <p:spPr>
          <a:xfrm>
            <a:off x="2393111" y="1749599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2060"/>
                </a:solidFill>
              </a:rPr>
              <a:t>추출전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7FBCB-D2B7-5AE6-0DB8-3615B1C1078C}"/>
              </a:ext>
            </a:extLst>
          </p:cNvPr>
          <p:cNvSpPr txBox="1"/>
          <p:nvPr/>
        </p:nvSpPr>
        <p:spPr>
          <a:xfrm>
            <a:off x="8370958" y="1749598"/>
            <a:ext cx="23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002060"/>
                </a:solidFill>
              </a:rPr>
              <a:t>추출후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도시 블록">
            <a:extLst>
              <a:ext uri="{FF2B5EF4-FFF2-40B4-BE49-F238E27FC236}">
                <a16:creationId xmlns:a16="http://schemas.microsoft.com/office/drawing/2014/main" id="{999F9F05-B6BE-9488-8F37-F909B7CD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943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8F87-9CB2-C948-697B-FFEA186DDA34}"/>
              </a:ext>
            </a:extLst>
          </p:cNvPr>
          <p:cNvSpPr txBox="1"/>
          <p:nvPr/>
        </p:nvSpPr>
        <p:spPr>
          <a:xfrm>
            <a:off x="493276" y="4768564"/>
            <a:ext cx="683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</a:t>
            </a:r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6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양방향 </a:t>
            </a:r>
            <a:r>
              <a:rPr lang="en-US" altLang="ko-KR" dirty="0" err="1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145060"/>
            <a:ext cx="10834816" cy="5031904"/>
          </a:xfrm>
        </p:spPr>
        <p:txBody>
          <a:bodyPr>
            <a:normAutofit/>
          </a:bodyPr>
          <a:lstStyle/>
          <a:p>
            <a:r>
              <a:rPr lang="ko-KR" altLang="en-US" dirty="0"/>
              <a:t>서울과의 관계성이 낮은 군집</a:t>
            </a:r>
            <a:r>
              <a:rPr lang="en-US" altLang="ko-KR" dirty="0"/>
              <a:t>2</a:t>
            </a:r>
            <a:r>
              <a:rPr lang="ko-KR" altLang="en-US" dirty="0"/>
              <a:t>의 평가지수가 다른 군집에 비해 높은 경향을 파악하고 이를 고치기 위해서 연도별 상관관계를 추출</a:t>
            </a:r>
          </a:p>
          <a:p>
            <a:r>
              <a:rPr lang="en-US" altLang="ko-KR" dirty="0"/>
              <a:t>4</a:t>
            </a:r>
            <a:r>
              <a:rPr lang="ko-KR" altLang="en-US" dirty="0" err="1"/>
              <a:t>년전</a:t>
            </a:r>
            <a:r>
              <a:rPr lang="ko-KR" altLang="en-US" dirty="0"/>
              <a:t> 부터 최근으로 올수록 상관도가 </a:t>
            </a:r>
            <a:r>
              <a:rPr lang="ko-KR" altLang="en-US" dirty="0" err="1"/>
              <a:t>높아지는것을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있다 이런 변화된 경향을 반영하기 위해 양방향 </a:t>
            </a:r>
            <a:r>
              <a:rPr lang="en-US" altLang="ko-KR" dirty="0" err="1"/>
              <a:t>lstm</a:t>
            </a:r>
            <a:r>
              <a:rPr lang="ko-KR" altLang="en-US" dirty="0"/>
              <a:t>모델을 설계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47E681-E2A5-54E3-83DD-AF0BC97E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4" y="3962842"/>
            <a:ext cx="3492844" cy="197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122E6B4-2336-5057-CFDC-1D28C1D5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89" y="3962842"/>
            <a:ext cx="3503317" cy="197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8F6CA54-FAC9-668D-D712-851C5B82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07" y="3962842"/>
            <a:ext cx="3513946" cy="197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2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양방향 </a:t>
            </a:r>
            <a:r>
              <a:rPr lang="en-US" altLang="ko-KR" dirty="0" err="1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44" y="1626329"/>
            <a:ext cx="6289758" cy="433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46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양방향 </a:t>
            </a:r>
            <a:r>
              <a:rPr lang="en-US" altLang="ko-KR" dirty="0" err="1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평가지표 비교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053217"/>
            <a:ext cx="8467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07" y="4330658"/>
            <a:ext cx="84677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5546" y="24452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양방향 </a:t>
            </a:r>
            <a:r>
              <a:rPr lang="en-US" altLang="ko-KR" dirty="0" err="1"/>
              <a:t>Lstm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546" y="5103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en-US" altLang="ko-KR" dirty="0" err="1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14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5. Multi step forecasting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-&gt; 6</a:t>
            </a:r>
            <a:r>
              <a:rPr lang="ko-KR" altLang="en-US" sz="2000" dirty="0"/>
              <a:t>개월의 미래 가격지수를 예측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데이터를 비교하기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실제 가격지수가 있는 </a:t>
            </a:r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01</a:t>
            </a:r>
            <a:r>
              <a:rPr lang="ko-KR" altLang="en-US" sz="2000" dirty="0"/>
              <a:t>월부터 예측</a:t>
            </a:r>
            <a:endParaRPr lang="en-US" altLang="ko-K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1" y="3525280"/>
            <a:ext cx="11316718" cy="167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85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E17DF7-ED31-39D2-2EBE-4C030B4CB17D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기획의도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462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5. Multi step forecasting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en-US" altLang="ko-KR" dirty="0"/>
              <a:t>5.2 </a:t>
            </a:r>
            <a:r>
              <a:rPr lang="ko-KR" altLang="en-US" dirty="0"/>
              <a:t>예측 데이터 분석</a:t>
            </a:r>
            <a:endParaRPr lang="en-US" altLang="ko-KR" dirty="0"/>
          </a:p>
          <a:p>
            <a:r>
              <a:rPr lang="ko-KR" altLang="en-US" dirty="0"/>
              <a:t>이천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6" y="2164621"/>
            <a:ext cx="25527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4519" y="2224216"/>
            <a:ext cx="836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현재 </a:t>
            </a:r>
            <a:r>
              <a:rPr lang="en-US" altLang="ko-KR" dirty="0"/>
              <a:t>2020</a:t>
            </a:r>
            <a:r>
              <a:rPr lang="ko-KR" altLang="en-US" dirty="0"/>
              <a:t>년부터 투기과열지구지정제도에서 </a:t>
            </a:r>
            <a:r>
              <a:rPr lang="ko-KR" altLang="en-US" dirty="0" err="1"/>
              <a:t>비규제지역으로</a:t>
            </a:r>
            <a:r>
              <a:rPr lang="ko-KR" altLang="en-US" dirty="0"/>
              <a:t> 선정되면서 투자가 집중되고 있다</a:t>
            </a:r>
            <a:r>
              <a:rPr lang="en-US" altLang="ko-KR" dirty="0"/>
              <a:t>. </a:t>
            </a:r>
            <a:r>
              <a:rPr lang="ko-KR" altLang="en-US" dirty="0"/>
              <a:t>실제데이터에서 </a:t>
            </a:r>
            <a:r>
              <a:rPr lang="en-US" altLang="ko-KR" dirty="0"/>
              <a:t>2019</a:t>
            </a:r>
            <a:r>
              <a:rPr lang="ko-KR" altLang="en-US" dirty="0"/>
              <a:t>년까지 하락세이던 추세가 상승세로 전환된 것이 최근임에도 불구하고 지속되는 상승세를 잘 반영하고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2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5. Multi step forecasting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en-US" altLang="ko-KR" dirty="0"/>
              <a:t>5.2 </a:t>
            </a:r>
            <a:r>
              <a:rPr lang="ko-KR" altLang="en-US" dirty="0"/>
              <a:t>예측 데이터 분석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예측이 잘 수행된 곳</a:t>
            </a:r>
            <a:r>
              <a:rPr lang="en-US" altLang="ko-KR" sz="2400" dirty="0"/>
              <a:t>: </a:t>
            </a:r>
            <a:r>
              <a:rPr lang="ko-KR" altLang="en-US" sz="2400" dirty="0"/>
              <a:t>이천</a:t>
            </a:r>
            <a:endParaRPr lang="en-US" altLang="ko-K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" y="2110738"/>
            <a:ext cx="25527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7254" y="531340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현재 </a:t>
            </a:r>
            <a:r>
              <a:rPr lang="en-US" altLang="ko-KR" dirty="0"/>
              <a:t>2020</a:t>
            </a:r>
            <a:r>
              <a:rPr lang="ko-KR" altLang="en-US" dirty="0"/>
              <a:t>년부터 투기과열지구지정제도에서 </a:t>
            </a:r>
            <a:r>
              <a:rPr lang="ko-KR" altLang="en-US" dirty="0" err="1"/>
              <a:t>비규제지역으로</a:t>
            </a:r>
            <a:r>
              <a:rPr lang="ko-KR" altLang="en-US" dirty="0"/>
              <a:t> 선정되면서 투자가 집중되고 있다</a:t>
            </a:r>
            <a:r>
              <a:rPr lang="en-US" altLang="ko-KR" dirty="0"/>
              <a:t>. </a:t>
            </a:r>
            <a:r>
              <a:rPr lang="ko-KR" altLang="en-US" dirty="0"/>
              <a:t>실제데이터에서 </a:t>
            </a:r>
            <a:r>
              <a:rPr lang="en-US" altLang="ko-KR" dirty="0"/>
              <a:t>2019</a:t>
            </a:r>
            <a:r>
              <a:rPr lang="ko-KR" altLang="en-US" dirty="0"/>
              <a:t>년까지 하락세이던 추세가 상승세로 전환된 것이 최근임에도 불구하고 지속되는 상승세를 잘 반영하고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81" y="1579270"/>
            <a:ext cx="2439793" cy="321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491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서비스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r>
              <a:rPr lang="ko-KR" altLang="en-US" dirty="0"/>
              <a:t>실수요자를 위한 정보 제공 서비스</a:t>
            </a:r>
            <a:endParaRPr lang="en-US" altLang="ko-KR" dirty="0"/>
          </a:p>
          <a:p>
            <a:r>
              <a:rPr lang="ko-KR" altLang="en-US" sz="1600" dirty="0"/>
              <a:t>상승세 </a:t>
            </a:r>
            <a:r>
              <a:rPr lang="en-US" altLang="ko-KR" sz="1600" dirty="0"/>
              <a:t>- </a:t>
            </a:r>
            <a:r>
              <a:rPr lang="ko-KR" altLang="en-US" sz="1600" dirty="0"/>
              <a:t>평택시</a:t>
            </a:r>
            <a:r>
              <a:rPr lang="en-US" altLang="ko-KR" sz="1600" dirty="0"/>
              <a:t>, </a:t>
            </a:r>
            <a:r>
              <a:rPr lang="ko-KR" altLang="en-US" sz="1600" dirty="0"/>
              <a:t>이천시</a:t>
            </a:r>
            <a:r>
              <a:rPr lang="en-US" altLang="ko-KR" sz="1600" dirty="0"/>
              <a:t>, </a:t>
            </a:r>
            <a:r>
              <a:rPr lang="ko-KR" altLang="en-US" sz="1600" dirty="0"/>
              <a:t>안성시</a:t>
            </a:r>
          </a:p>
          <a:p>
            <a:r>
              <a:rPr lang="ko-KR" altLang="en-US" sz="1600" dirty="0" err="1"/>
              <a:t>유지세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김포시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양주시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여주시</a:t>
            </a:r>
            <a:endParaRPr lang="ko-KR" altLang="en-US" sz="1600" dirty="0"/>
          </a:p>
          <a:p>
            <a:r>
              <a:rPr lang="ko-KR" altLang="en-US" sz="1600" dirty="0"/>
              <a:t>하락세 </a:t>
            </a:r>
            <a:r>
              <a:rPr lang="en-US" altLang="ko-KR" sz="1600" dirty="0"/>
              <a:t>- </a:t>
            </a:r>
            <a:r>
              <a:rPr lang="ko-KR" altLang="en-US" sz="1600" dirty="0"/>
              <a:t>수원시</a:t>
            </a:r>
            <a:r>
              <a:rPr lang="en-US" altLang="ko-KR" sz="1600" dirty="0"/>
              <a:t>, </a:t>
            </a:r>
            <a:r>
              <a:rPr lang="ko-KR" altLang="en-US" sz="1600" dirty="0"/>
              <a:t>안양시</a:t>
            </a:r>
            <a:r>
              <a:rPr lang="en-US" altLang="ko-KR" sz="1600" dirty="0"/>
              <a:t>, </a:t>
            </a:r>
            <a:r>
              <a:rPr lang="ko-KR" altLang="en-US" sz="1600" dirty="0"/>
              <a:t>광명시</a:t>
            </a:r>
            <a:r>
              <a:rPr lang="en-US" altLang="ko-KR" sz="1600" dirty="0"/>
              <a:t>, </a:t>
            </a:r>
            <a:r>
              <a:rPr lang="ko-KR" altLang="en-US" sz="1600" dirty="0"/>
              <a:t>동두천시</a:t>
            </a:r>
            <a:r>
              <a:rPr lang="en-US" altLang="ko-KR" sz="1600" dirty="0"/>
              <a:t>, </a:t>
            </a:r>
            <a:r>
              <a:rPr lang="ko-KR" altLang="en-US" sz="1600" dirty="0"/>
              <a:t>하남시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화성시</a:t>
            </a:r>
            <a:r>
              <a:rPr lang="en-US" altLang="ko-KR" sz="1600" dirty="0"/>
              <a:t>, </a:t>
            </a:r>
            <a:r>
              <a:rPr lang="ko-KR" altLang="en-US" sz="1600" dirty="0"/>
              <a:t>의왕시</a:t>
            </a:r>
            <a:endParaRPr lang="en-US" altLang="ko-KR" sz="1600" dirty="0"/>
          </a:p>
          <a:p>
            <a:r>
              <a:rPr lang="ko-KR" altLang="en-US" sz="1600" dirty="0"/>
              <a:t>해당 지역들은 실제 값과 예측 값이 같은 방향성을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예측 데이터 역시 신뢰할 수 있으므로 제시된 정보에 맞춰 실수요자들이 부동산 매매 및 대출과 </a:t>
            </a:r>
            <a:r>
              <a:rPr lang="ko-KR" altLang="en-US" sz="1600" dirty="0" err="1"/>
              <a:t>시기등을</a:t>
            </a:r>
            <a:r>
              <a:rPr lang="ko-KR" altLang="en-US" sz="1600" dirty="0"/>
              <a:t> 고려할 수 있습니다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497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594E-B25B-650A-155A-698223F5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서비스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432FB-CE38-1569-8178-97D2384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8" y="1117642"/>
            <a:ext cx="10834816" cy="503190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피그마</a:t>
            </a:r>
            <a:r>
              <a:rPr lang="ko-KR" altLang="en-US" dirty="0"/>
              <a:t> 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335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자연, 실루엣이(가) 표시된 사진&#10;&#10;자동 생성된 설명">
            <a:extLst>
              <a:ext uri="{FF2B5EF4-FFF2-40B4-BE49-F238E27FC236}">
                <a16:creationId xmlns:a16="http://schemas.microsoft.com/office/drawing/2014/main" id="{D6EFA923-D1A5-34D3-4DE3-27FF3813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50" y="528857"/>
            <a:ext cx="5136350" cy="5800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DBD89-3503-B088-C467-600103BD1C87}"/>
              </a:ext>
            </a:extLst>
          </p:cNvPr>
          <p:cNvSpPr txBox="1"/>
          <p:nvPr/>
        </p:nvSpPr>
        <p:spPr>
          <a:xfrm>
            <a:off x="3484880" y="3070032"/>
            <a:ext cx="5222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2">
                    <a:lumMod val="9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4567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도시 블록">
            <a:extLst>
              <a:ext uri="{FF2B5EF4-FFF2-40B4-BE49-F238E27FC236}">
                <a16:creationId xmlns:a16="http://schemas.microsoft.com/office/drawing/2014/main" id="{999F9F05-B6BE-9488-8F37-F909B7CD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99433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8F87-9CB2-C948-697B-FFEA186DDA34}"/>
              </a:ext>
            </a:extLst>
          </p:cNvPr>
          <p:cNvSpPr txBox="1"/>
          <p:nvPr/>
        </p:nvSpPr>
        <p:spPr>
          <a:xfrm>
            <a:off x="4120054" y="2497976"/>
            <a:ext cx="6831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1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04D7C0-E029-3075-D513-B39D96145840}"/>
              </a:ext>
            </a:extLst>
          </p:cNvPr>
          <p:cNvSpPr/>
          <p:nvPr/>
        </p:nvSpPr>
        <p:spPr>
          <a:xfrm>
            <a:off x="279400" y="299720"/>
            <a:ext cx="11633200" cy="6258560"/>
          </a:xfrm>
          <a:prstGeom prst="rect">
            <a:avLst/>
          </a:prstGeom>
          <a:pattFill prst="horzBrick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6D73E3-763C-9546-F085-AE0BC9F9147F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3" name="그래픽 2" descr="건물 단색으로 채워진">
              <a:extLst>
                <a:ext uri="{FF2B5EF4-FFF2-40B4-BE49-F238E27FC236}">
                  <a16:creationId xmlns:a16="http://schemas.microsoft.com/office/drawing/2014/main" id="{D91E473A-FFE2-ECC4-BDAA-DCA87088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01572E-00DF-293E-FE4F-E1460031B0DD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모델선정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E6FB08-358F-F706-7003-E4CE0D152A5D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AF5B43-69F5-63C1-7C94-2CB316944F1A}"/>
              </a:ext>
            </a:extLst>
          </p:cNvPr>
          <p:cNvSpPr txBox="1"/>
          <p:nvPr/>
        </p:nvSpPr>
        <p:spPr>
          <a:xfrm>
            <a:off x="2720939" y="3161055"/>
            <a:ext cx="675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FBprophet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그래픽 17" descr="물음표 단색으로 채워진">
            <a:extLst>
              <a:ext uri="{FF2B5EF4-FFF2-40B4-BE49-F238E27FC236}">
                <a16:creationId xmlns:a16="http://schemas.microsoft.com/office/drawing/2014/main" id="{E800A0A1-D86A-9E82-FE53-237B3D94E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0230" y="3077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E5FD191-F766-A680-DB40-E5845380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6131" y="434824"/>
            <a:ext cx="887819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174006" cy="839671"/>
            <a:chOff x="416847" y="602127"/>
            <a:chExt cx="3808587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724727" cy="52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BFCB69-ADDF-7C98-84EF-B41B837A23D5}"/>
              </a:ext>
            </a:extLst>
          </p:cNvPr>
          <p:cNvGrpSpPr/>
          <p:nvPr/>
        </p:nvGrpSpPr>
        <p:grpSpPr>
          <a:xfrm>
            <a:off x="1476356" y="2443480"/>
            <a:ext cx="7462304" cy="914400"/>
            <a:chOff x="1615628" y="2443480"/>
            <a:chExt cx="7462304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254B6F-72B6-8FE8-54BB-FB831280B5AB}"/>
                </a:ext>
              </a:extLst>
            </p:cNvPr>
            <p:cNvSpPr txBox="1"/>
            <p:nvPr/>
          </p:nvSpPr>
          <p:spPr>
            <a:xfrm>
              <a:off x="3129195" y="2734194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변수추가가능</a:t>
              </a:r>
              <a:endParaRPr lang="en-US" altLang="ko-KR" sz="2800" b="1" dirty="0"/>
            </a:p>
          </p:txBody>
        </p:sp>
        <p:pic>
          <p:nvPicPr>
            <p:cNvPr id="5" name="그래픽 4" descr="확인 표시 단색으로 채워진">
              <a:extLst>
                <a:ext uri="{FF2B5EF4-FFF2-40B4-BE49-F238E27FC236}">
                  <a16:creationId xmlns:a16="http://schemas.microsoft.com/office/drawing/2014/main" id="{6F753E83-12A8-F415-1B1B-E1246058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15628" y="2443480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2E1B4ED5-A990-DE90-388C-BA7CBA9D2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2049" y="544165"/>
            <a:ext cx="914400" cy="914400"/>
          </a:xfrm>
          <a:prstGeom prst="rect">
            <a:avLst/>
          </a:prstGeom>
        </p:spPr>
      </p:pic>
      <p:pic>
        <p:nvPicPr>
          <p:cNvPr id="11" name="그래픽 10" descr="두 번 탭 제스처 단색으로 채워진">
            <a:extLst>
              <a:ext uri="{FF2B5EF4-FFF2-40B4-BE49-F238E27FC236}">
                <a16:creationId xmlns:a16="http://schemas.microsoft.com/office/drawing/2014/main" id="{B30EED63-BEC1-78A1-A594-19E77FABD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1600" y="467573"/>
            <a:ext cx="914400" cy="914400"/>
          </a:xfrm>
          <a:prstGeom prst="rect">
            <a:avLst/>
          </a:prstGeom>
        </p:spPr>
      </p:pic>
      <p:pic>
        <p:nvPicPr>
          <p:cNvPr id="17" name="그래픽 16" descr="하향 경향 그래프 단색으로 채워진">
            <a:extLst>
              <a:ext uri="{FF2B5EF4-FFF2-40B4-BE49-F238E27FC236}">
                <a16:creationId xmlns:a16="http://schemas.microsoft.com/office/drawing/2014/main" id="{0AD8EEAC-4FF0-E4E9-BF0F-940076BC0F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16" y="356440"/>
            <a:ext cx="914400" cy="914400"/>
          </a:xfrm>
          <a:prstGeom prst="rect">
            <a:avLst/>
          </a:prstGeom>
        </p:spPr>
      </p:pic>
      <p:pic>
        <p:nvPicPr>
          <p:cNvPr id="19" name="그래픽 18" descr="내려가는 에스컬레이터 단색으로 채워진">
            <a:extLst>
              <a:ext uri="{FF2B5EF4-FFF2-40B4-BE49-F238E27FC236}">
                <a16:creationId xmlns:a16="http://schemas.microsoft.com/office/drawing/2014/main" id="{AAFCCF27-D94D-5C3A-4B44-2844DC369A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89114" y="361071"/>
            <a:ext cx="914400" cy="914400"/>
          </a:xfrm>
          <a:prstGeom prst="rect">
            <a:avLst/>
          </a:prstGeom>
        </p:spPr>
      </p:pic>
      <p:pic>
        <p:nvPicPr>
          <p:cNvPr id="21" name="그래픽 20" descr="올라가는 에스컬레이터 단색으로 채워진">
            <a:extLst>
              <a:ext uri="{FF2B5EF4-FFF2-40B4-BE49-F238E27FC236}">
                <a16:creationId xmlns:a16="http://schemas.microsoft.com/office/drawing/2014/main" id="{3A92B8EC-896A-5EF8-1777-D8771850CA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10429" y="260739"/>
            <a:ext cx="914400" cy="914400"/>
          </a:xfrm>
          <a:prstGeom prst="rect">
            <a:avLst/>
          </a:prstGeom>
        </p:spPr>
      </p:pic>
      <p:pic>
        <p:nvPicPr>
          <p:cNvPr id="23" name="그래픽 22" descr="지수 그래프 단색으로 채워진">
            <a:extLst>
              <a:ext uri="{FF2B5EF4-FFF2-40B4-BE49-F238E27FC236}">
                <a16:creationId xmlns:a16="http://schemas.microsoft.com/office/drawing/2014/main" id="{876168D2-AD48-FE0B-9C73-B717CD16A4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38660" y="163841"/>
            <a:ext cx="914400" cy="914400"/>
          </a:xfrm>
          <a:prstGeom prst="rect">
            <a:avLst/>
          </a:prstGeom>
        </p:spPr>
      </p:pic>
      <p:pic>
        <p:nvPicPr>
          <p:cNvPr id="25" name="그래픽 24" descr="빨리 감기 단색으로 채워진">
            <a:extLst>
              <a:ext uri="{FF2B5EF4-FFF2-40B4-BE49-F238E27FC236}">
                <a16:creationId xmlns:a16="http://schemas.microsoft.com/office/drawing/2014/main" id="{FAA83BD0-E9B3-7D46-2007-8C787BCDDD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96241" y="51895"/>
            <a:ext cx="914400" cy="914400"/>
          </a:xfrm>
          <a:prstGeom prst="rect">
            <a:avLst/>
          </a:prstGeom>
        </p:spPr>
      </p:pic>
      <p:pic>
        <p:nvPicPr>
          <p:cNvPr id="27" name="그래픽 26" descr="구두 발자국 단색으로 채워진">
            <a:extLst>
              <a:ext uri="{FF2B5EF4-FFF2-40B4-BE49-F238E27FC236}">
                <a16:creationId xmlns:a16="http://schemas.microsoft.com/office/drawing/2014/main" id="{934CE8DF-89A9-E199-A01C-B6E40298C7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88402" y="116654"/>
            <a:ext cx="914400" cy="914400"/>
          </a:xfrm>
          <a:prstGeom prst="rect">
            <a:avLst/>
          </a:prstGeom>
        </p:spPr>
      </p:pic>
      <p:pic>
        <p:nvPicPr>
          <p:cNvPr id="29" name="그래픽 28" descr="네 잎 클로버 단색으로 채워진">
            <a:extLst>
              <a:ext uri="{FF2B5EF4-FFF2-40B4-BE49-F238E27FC236}">
                <a16:creationId xmlns:a16="http://schemas.microsoft.com/office/drawing/2014/main" id="{CBE1A4F9-AAD0-19F5-4405-8C551424B2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77600" y="153146"/>
            <a:ext cx="914400" cy="9144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B929FC92-8EA9-6595-3D23-0ED2BF1E9959}"/>
              </a:ext>
            </a:extLst>
          </p:cNvPr>
          <p:cNvGrpSpPr/>
          <p:nvPr/>
        </p:nvGrpSpPr>
        <p:grpSpPr>
          <a:xfrm>
            <a:off x="1476356" y="3430080"/>
            <a:ext cx="7462304" cy="914400"/>
            <a:chOff x="1608064" y="3398532"/>
            <a:chExt cx="7462304" cy="9144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E84FAF-F670-62F7-9F09-DDDB61013AF8}"/>
                </a:ext>
              </a:extLst>
            </p:cNvPr>
            <p:cNvSpPr txBox="1"/>
            <p:nvPr/>
          </p:nvSpPr>
          <p:spPr>
            <a:xfrm>
              <a:off x="3121631" y="3689246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Epoch</a:t>
              </a:r>
              <a:r>
                <a:rPr lang="ko-KR" altLang="en-US" sz="2800" b="1" dirty="0"/>
                <a:t> 조정가능</a:t>
              </a:r>
              <a:endParaRPr lang="en-US" altLang="ko-KR" sz="2800" b="1" dirty="0"/>
            </a:p>
          </p:txBody>
        </p:sp>
        <p:pic>
          <p:nvPicPr>
            <p:cNvPr id="31" name="그래픽 30" descr="확인 표시 단색으로 채워진">
              <a:extLst>
                <a:ext uri="{FF2B5EF4-FFF2-40B4-BE49-F238E27FC236}">
                  <a16:creationId xmlns:a16="http://schemas.microsoft.com/office/drawing/2014/main" id="{F9639C55-FF32-0BA1-2903-2486F967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8064" y="3398532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52BA05-52D4-258A-4BA9-6E27DEB6D646}"/>
              </a:ext>
            </a:extLst>
          </p:cNvPr>
          <p:cNvGrpSpPr/>
          <p:nvPr/>
        </p:nvGrpSpPr>
        <p:grpSpPr>
          <a:xfrm>
            <a:off x="1476356" y="4416679"/>
            <a:ext cx="7462304" cy="914400"/>
            <a:chOff x="1476356" y="4416679"/>
            <a:chExt cx="7462304" cy="9144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660012-7652-2B67-6715-0BC11E35CC8C}"/>
                </a:ext>
              </a:extLst>
            </p:cNvPr>
            <p:cNvSpPr txBox="1"/>
            <p:nvPr/>
          </p:nvSpPr>
          <p:spPr>
            <a:xfrm>
              <a:off x="2989923" y="4707393"/>
              <a:ext cx="5948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/>
                <a:t>학습률</a:t>
              </a:r>
              <a:r>
                <a:rPr lang="ko-KR" altLang="en-US" sz="2800" b="1" dirty="0"/>
                <a:t> 조장가능</a:t>
              </a:r>
              <a:endParaRPr lang="en-US" altLang="ko-KR" sz="2800" b="1" dirty="0"/>
            </a:p>
          </p:txBody>
        </p:sp>
        <p:pic>
          <p:nvPicPr>
            <p:cNvPr id="33" name="그래픽 32" descr="확인 표시 단색으로 채워진">
              <a:extLst>
                <a:ext uri="{FF2B5EF4-FFF2-40B4-BE49-F238E27FC236}">
                  <a16:creationId xmlns:a16="http://schemas.microsoft.com/office/drawing/2014/main" id="{D1C93D0F-F3EA-CB11-1164-38F8472B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356" y="4416679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그래픽 36" descr="다양한 건물, 고층빌딩과 나무가 있는 도시 블록">
            <a:extLst>
              <a:ext uri="{FF2B5EF4-FFF2-40B4-BE49-F238E27FC236}">
                <a16:creationId xmlns:a16="http://schemas.microsoft.com/office/drawing/2014/main" id="{79164D4D-63D9-0061-1575-2D11628580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92061" y="2060220"/>
            <a:ext cx="4142739" cy="41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MMI(</a:t>
            </a:r>
            <a:r>
              <a:rPr lang="ko-KR" altLang="en-US" dirty="0"/>
              <a:t>광공업지수</a:t>
            </a:r>
            <a:r>
              <a:rPr lang="en-US" altLang="ko-KR" dirty="0"/>
              <a:t>) CPI(</a:t>
            </a:r>
            <a:r>
              <a:rPr lang="ko-KR" altLang="en-US" dirty="0"/>
              <a:t>소비자물가지수</a:t>
            </a:r>
            <a:r>
              <a:rPr lang="en-US" altLang="ko-KR" dirty="0"/>
              <a:t>) </a:t>
            </a:r>
            <a:r>
              <a:rPr lang="ko-KR" altLang="en-US" dirty="0"/>
              <a:t>대출금리</a:t>
            </a:r>
          </a:p>
          <a:p>
            <a:r>
              <a:rPr lang="ko-KR" altLang="en-US" dirty="0"/>
              <a:t>전국</a:t>
            </a:r>
            <a:r>
              <a:rPr lang="en-US" altLang="ko-KR" dirty="0"/>
              <a:t>-</a:t>
            </a:r>
            <a:r>
              <a:rPr lang="ko-KR" altLang="en-US" dirty="0"/>
              <a:t>전세가격지수 경기도</a:t>
            </a:r>
            <a:r>
              <a:rPr lang="en-US" altLang="ko-KR" dirty="0"/>
              <a:t>-</a:t>
            </a:r>
            <a:r>
              <a:rPr lang="ko-KR" altLang="en-US" dirty="0"/>
              <a:t>전세가격지수</a:t>
            </a:r>
          </a:p>
          <a:p>
            <a:r>
              <a:rPr lang="ko-KR" altLang="en-US" dirty="0"/>
              <a:t>환율 </a:t>
            </a:r>
            <a:r>
              <a:rPr lang="en-US" altLang="ko-KR" dirty="0"/>
              <a:t>M2(</a:t>
            </a:r>
            <a:r>
              <a:rPr lang="ko-KR" altLang="en-US" dirty="0"/>
              <a:t>통화량</a:t>
            </a:r>
            <a:r>
              <a:rPr lang="en-US" altLang="ko-KR" dirty="0"/>
              <a:t>) </a:t>
            </a:r>
            <a:r>
              <a:rPr lang="ko-KR" altLang="en-US" dirty="0"/>
              <a:t>코스피 코스닥</a:t>
            </a:r>
            <a:r>
              <a:rPr lang="en-US" altLang="ko-KR" dirty="0"/>
              <a:t>(</a:t>
            </a:r>
            <a:r>
              <a:rPr lang="ko-KR" altLang="en-US" dirty="0"/>
              <a:t>주가</a:t>
            </a:r>
            <a:r>
              <a:rPr lang="en-US" altLang="ko-KR" dirty="0"/>
              <a:t>) </a:t>
            </a:r>
            <a:r>
              <a:rPr lang="ko-KR" altLang="en-US" dirty="0"/>
              <a:t>건축허용면적</a:t>
            </a:r>
          </a:p>
          <a:p>
            <a:r>
              <a:rPr lang="ko-KR" altLang="en-US" dirty="0"/>
              <a:t>전국아파트거래량 경기도아파트거래량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5538436" cy="839671"/>
            <a:chOff x="416847" y="602127"/>
            <a:chExt cx="4076844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2992984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그래픽 7" descr="지구본 윤곽선">
            <a:extLst>
              <a:ext uri="{FF2B5EF4-FFF2-40B4-BE49-F238E27FC236}">
                <a16:creationId xmlns:a16="http://schemas.microsoft.com/office/drawing/2014/main" id="{CE2C07F8-1345-6BEF-5A7E-D1CD872A6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749" y="2590308"/>
            <a:ext cx="1781907" cy="1781907"/>
          </a:xfrm>
          <a:prstGeom prst="rect">
            <a:avLst/>
          </a:prstGeom>
        </p:spPr>
      </p:pic>
      <p:pic>
        <p:nvPicPr>
          <p:cNvPr id="10" name="그래픽 9" descr="집 Wi-Fi에서 작업 윤곽선">
            <a:extLst>
              <a:ext uri="{FF2B5EF4-FFF2-40B4-BE49-F238E27FC236}">
                <a16:creationId xmlns:a16="http://schemas.microsoft.com/office/drawing/2014/main" id="{AA18D0E0-F7E0-D811-E1DB-7890451EC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3588" y="2575693"/>
            <a:ext cx="1781907" cy="178190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6B4ADB-341A-4D8C-69C8-91B08F854AE8}"/>
              </a:ext>
            </a:extLst>
          </p:cNvPr>
          <p:cNvGrpSpPr/>
          <p:nvPr/>
        </p:nvGrpSpPr>
        <p:grpSpPr>
          <a:xfrm>
            <a:off x="1090772" y="4495480"/>
            <a:ext cx="9618324" cy="1102687"/>
            <a:chOff x="1090772" y="3149565"/>
            <a:chExt cx="9618324" cy="110268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1F22FEB-BDA1-B0D3-1E23-2EB2FC686DC7}"/>
                </a:ext>
              </a:extLst>
            </p:cNvPr>
            <p:cNvSpPr/>
            <p:nvPr/>
          </p:nvSpPr>
          <p:spPr>
            <a:xfrm>
              <a:off x="1090772" y="3149565"/>
              <a:ext cx="4441861" cy="11026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D2FAB4-2E5B-7FAB-01AF-DA33983755FD}"/>
                </a:ext>
              </a:extLst>
            </p:cNvPr>
            <p:cNvSpPr/>
            <p:nvPr/>
          </p:nvSpPr>
          <p:spPr>
            <a:xfrm>
              <a:off x="6344005" y="3149565"/>
              <a:ext cx="4365091" cy="11026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AE74C3-DFA9-B581-1177-A3507BA43CE5}"/>
                </a:ext>
              </a:extLst>
            </p:cNvPr>
            <p:cNvSpPr txBox="1"/>
            <p:nvPr/>
          </p:nvSpPr>
          <p:spPr>
            <a:xfrm>
              <a:off x="2178117" y="3497262"/>
              <a:ext cx="2250041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거시경제 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88AEE-EF53-19AF-A84B-353FF5F86AB8}"/>
                </a:ext>
              </a:extLst>
            </p:cNvPr>
            <p:cNvSpPr txBox="1"/>
            <p:nvPr/>
          </p:nvSpPr>
          <p:spPr>
            <a:xfrm>
              <a:off x="7611436" y="3497262"/>
              <a:ext cx="2220929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부동산 지역성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1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70DD83-D183-9264-93D7-A19C0DBB281E}"/>
              </a:ext>
            </a:extLst>
          </p:cNvPr>
          <p:cNvSpPr/>
          <p:nvPr/>
        </p:nvSpPr>
        <p:spPr>
          <a:xfrm>
            <a:off x="279400" y="228600"/>
            <a:ext cx="11633200" cy="62585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D526A8-A903-DC5C-AF6B-F235113F4F1B}"/>
              </a:ext>
            </a:extLst>
          </p:cNvPr>
          <p:cNvGrpSpPr/>
          <p:nvPr/>
        </p:nvGrpSpPr>
        <p:grpSpPr>
          <a:xfrm>
            <a:off x="466124" y="652048"/>
            <a:ext cx="6168357" cy="839671"/>
            <a:chOff x="416847" y="602127"/>
            <a:chExt cx="4540529" cy="624548"/>
          </a:xfrm>
        </p:grpSpPr>
        <p:pic>
          <p:nvPicPr>
            <p:cNvPr id="13" name="그래픽 12" descr="건물 단색으로 채워진">
              <a:extLst>
                <a:ext uri="{FF2B5EF4-FFF2-40B4-BE49-F238E27FC236}">
                  <a16:creationId xmlns:a16="http://schemas.microsoft.com/office/drawing/2014/main" id="{F31F491F-161A-2103-63D0-DD18C286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847" y="602127"/>
              <a:ext cx="624547" cy="6245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40734B-5CA1-DA5D-C9EE-6B64DF0BDC19}"/>
                </a:ext>
              </a:extLst>
            </p:cNvPr>
            <p:cNvSpPr txBox="1"/>
            <p:nvPr/>
          </p:nvSpPr>
          <p:spPr>
            <a:xfrm>
              <a:off x="1500707" y="651137"/>
              <a:ext cx="3456669" cy="52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LSTM-</a:t>
              </a:r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거시변수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53CE2-12C9-0323-FD46-7AD546280F30}"/>
                </a:ext>
              </a:extLst>
            </p:cNvPr>
            <p:cNvSpPr txBox="1"/>
            <p:nvPr/>
          </p:nvSpPr>
          <p:spPr>
            <a:xfrm>
              <a:off x="1065326" y="602127"/>
              <a:ext cx="870761" cy="6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141B89-1E48-B940-204E-D3F876E5B61C}"/>
              </a:ext>
            </a:extLst>
          </p:cNvPr>
          <p:cNvSpPr txBox="1"/>
          <p:nvPr/>
        </p:nvSpPr>
        <p:spPr>
          <a:xfrm>
            <a:off x="3278512" y="2617664"/>
            <a:ext cx="36565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MMI(</a:t>
            </a:r>
            <a:r>
              <a:rPr lang="ko-KR" altLang="en-US" sz="2800" b="1" dirty="0"/>
              <a:t>광공업지수</a:t>
            </a:r>
            <a:r>
              <a:rPr lang="en-US" altLang="ko-KR" sz="2800" b="1" dirty="0"/>
              <a:t>) </a:t>
            </a:r>
          </a:p>
          <a:p>
            <a:r>
              <a:rPr lang="en-US" altLang="ko-KR" sz="2800" b="1" dirty="0"/>
              <a:t>CPI(</a:t>
            </a:r>
            <a:r>
              <a:rPr lang="ko-KR" altLang="en-US" sz="2800" b="1" dirty="0"/>
              <a:t>소비자물가지수</a:t>
            </a:r>
            <a:r>
              <a:rPr lang="en-US" altLang="ko-KR" sz="2800" b="1" dirty="0"/>
              <a:t>) </a:t>
            </a:r>
          </a:p>
          <a:p>
            <a:r>
              <a:rPr lang="ko-KR" altLang="en-US" sz="2800" b="1" dirty="0"/>
              <a:t>대출금리</a:t>
            </a:r>
          </a:p>
          <a:p>
            <a:r>
              <a:rPr lang="ko-KR" altLang="en-US" sz="2800" b="1" dirty="0"/>
              <a:t>환율 </a:t>
            </a:r>
            <a:endParaRPr lang="en-US" altLang="ko-KR" sz="2800" b="1" dirty="0"/>
          </a:p>
          <a:p>
            <a:r>
              <a:rPr lang="en-US" altLang="ko-KR" sz="2800" b="1" dirty="0"/>
              <a:t>M2(</a:t>
            </a:r>
            <a:r>
              <a:rPr lang="ko-KR" altLang="en-US" sz="2800" b="1" dirty="0"/>
              <a:t>통화량</a:t>
            </a:r>
            <a:r>
              <a:rPr lang="en-US" altLang="ko-KR" sz="2800" b="1" dirty="0"/>
              <a:t>)</a:t>
            </a:r>
          </a:p>
          <a:p>
            <a:r>
              <a:rPr lang="ko-KR" altLang="en-US" sz="2800" b="1" dirty="0"/>
              <a:t>주가</a:t>
            </a:r>
          </a:p>
        </p:txBody>
      </p:sp>
      <p:pic>
        <p:nvPicPr>
          <p:cNvPr id="9" name="그래픽 8" descr="빨리 감기 단색으로 채워진">
            <a:extLst>
              <a:ext uri="{FF2B5EF4-FFF2-40B4-BE49-F238E27FC236}">
                <a16:creationId xmlns:a16="http://schemas.microsoft.com/office/drawing/2014/main" id="{DBA5A15C-4E5D-555A-3BB1-7C2871F0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1359" y="34805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9BC0-5975-24AF-A878-CFBA6847175B}"/>
              </a:ext>
            </a:extLst>
          </p:cNvPr>
          <p:cNvSpPr txBox="1"/>
          <p:nvPr/>
        </p:nvSpPr>
        <p:spPr>
          <a:xfrm>
            <a:off x="7429272" y="3245286"/>
            <a:ext cx="3132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전세가격지수 </a:t>
            </a:r>
            <a:endParaRPr lang="en-US" altLang="ko-KR" sz="2800" b="1" dirty="0"/>
          </a:p>
          <a:p>
            <a:r>
              <a:rPr lang="ko-KR" altLang="en-US" sz="2800" b="1" dirty="0"/>
              <a:t>건축허용면적</a:t>
            </a:r>
          </a:p>
          <a:p>
            <a:r>
              <a:rPr lang="ko-KR" altLang="en-US" sz="2800" b="1" dirty="0"/>
              <a:t>거래량</a:t>
            </a:r>
          </a:p>
        </p:txBody>
      </p:sp>
    </p:spTree>
    <p:extLst>
      <p:ext uri="{BB962C8B-B14F-4D97-AF65-F5344CB8AC3E}">
        <p14:creationId xmlns:p14="http://schemas.microsoft.com/office/powerpoint/2010/main" val="7754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D2997-E98D-48B9-F0E5-00A4C2CA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1359228"/>
            <a:ext cx="11394412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499</Words>
  <Application>Microsoft Office PowerPoint</Application>
  <PresentationFormat>와이드스크린</PresentationFormat>
  <Paragraphs>134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4.양방향 Lstm</vt:lpstr>
      <vt:lpstr>4.양방향 Lstm</vt:lpstr>
      <vt:lpstr>4.양방향 Lstm</vt:lpstr>
      <vt:lpstr>5. Multi step forecasting</vt:lpstr>
      <vt:lpstr>5. Multi step forecasting</vt:lpstr>
      <vt:lpstr>5. Multi step forecasting</vt:lpstr>
      <vt:lpstr>6. 서비스 방향</vt:lpstr>
      <vt:lpstr>6. 서비스 방향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은원</dc:creator>
  <cp:lastModifiedBy>정 은원</cp:lastModifiedBy>
  <cp:revision>16</cp:revision>
  <dcterms:created xsi:type="dcterms:W3CDTF">2022-05-15T03:08:09Z</dcterms:created>
  <dcterms:modified xsi:type="dcterms:W3CDTF">2022-05-15T11:34:40Z</dcterms:modified>
</cp:coreProperties>
</file>