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2" r:id="rId20"/>
    <p:sldId id="273" r:id="rId21"/>
    <p:sldId id="290" r:id="rId22"/>
    <p:sldId id="293" r:id="rId23"/>
    <p:sldId id="279" r:id="rId24"/>
    <p:sldId id="280" r:id="rId25"/>
    <p:sldId id="291" r:id="rId26"/>
    <p:sldId id="294" r:id="rId27"/>
    <p:sldId id="295" r:id="rId28"/>
    <p:sldId id="296" r:id="rId29"/>
    <p:sldId id="297" r:id="rId30"/>
    <p:sldId id="287" r:id="rId31"/>
    <p:sldId id="298" r:id="rId32"/>
    <p:sldId id="292" r:id="rId33"/>
    <p:sldId id="2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460"/>
    <a:srgbClr val="003366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3225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B1263-2E62-4C0F-8D2A-4DE03F46754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D3AD8-830F-4A7C-8B20-46C713423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9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8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1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5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  <a:p>
            <a:r>
              <a:rPr lang="ko-KR" altLang="en-US" sz="1200" dirty="0"/>
              <a:t>변수로서 서울 가격지수와 각 군집의 평균 가격지수를 추가하게 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4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  <a:p>
            <a:r>
              <a:rPr lang="ko-KR" altLang="en-US" sz="1200" dirty="0"/>
              <a:t>변수로서 서울 가격지수와 각 군집의 평균 가격지수를 추가하게 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5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9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7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B9D64-4573-3FD9-D110-981729147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6ED21-1C9E-E555-7B22-58D2E763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6D92E-25FD-86F5-85A1-12E713F5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B5946-2BBE-BAED-897C-EF8E89C3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70E75-1547-B8AA-688B-4E61B915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8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52503-1A07-0C40-ADBE-FE19CAE8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BDA4B-AF08-6D1F-9CDC-1670D204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61530-35F8-D509-121B-B7B5294C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C7518-61AE-784E-CF34-6658914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BD57A-EBD0-3862-5A89-D96DB684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1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19FAD-5B14-29B0-6141-22FAC9688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17F949-02E8-82F4-E0E2-25B93C07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79F25-59ED-8E1E-414A-C57B67B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A7401-F92A-22CF-84C2-83ACCF99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9E74-B855-4A2F-C93C-30D4B4A0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5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ACB2F-6EE1-797F-BC67-ED336329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5AF02-E2B5-D939-C991-451D5C5E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D09B5-A78D-9B88-72B5-FAD415E6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5169E-0D65-4FDF-1FFC-C1A67A15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6CAF-7560-3826-73FE-21957EE6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9EC7-9879-8D9A-13D1-C6F2251B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F34C2-97B4-06C8-3C20-4576B8BBC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EA03C-AD53-5ADE-F483-74F1B3D5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5A7ED-8D08-7CE3-DFF9-0D502970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B7558-7EB5-7B15-5FB0-C3A049D5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54230-DE90-2735-44A2-87A5BC47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1C192-0C80-0138-15D7-CDDBB69D5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3D62A-CCA2-41DF-BA37-0E32E2566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AB3FF-B8E1-225D-DB4F-791F80B3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6FF01-C7D8-4941-CEE8-7E148943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9DD70-1F12-1ADE-2E47-D4DCD814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8C715-5F53-036D-4EA3-55C53CB1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C8201-3850-1E18-8719-C3FF0362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0855E-D4C2-1E56-0C91-29F3109A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011337-8F27-3B2F-4CBF-B02E0F62A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8581E-7042-57BA-DA2C-BBB8D9506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4534FC-2E52-7B11-F313-F077060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6CDCA8-EBBE-C155-058C-180BD8C3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E56765-E1C4-275A-6A73-6AFDF5DA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19C7-3F75-5393-5FAD-FB1018E6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0F0110-073C-584B-6154-83504296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FDBD93-F8A5-75CA-23A2-CB9151B6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B947AB-D669-A456-2B1B-4D4EC9F7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154FE-245D-563B-C381-BD6C535E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C39F03-0B2C-68A4-E6CD-22F5C624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6510A-3E21-831F-1F97-8FB37256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5A882-F5CC-CDCD-CCD9-7CF8B4C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C569F-E0B7-D89B-BFD9-15474E9D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48A22-4A87-3C1E-B030-AD5F4D73A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DABC0-751D-33FA-3DBC-A0B6C77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1E7C5F-8E09-4734-1084-DA2814D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8B30F-8C9B-7183-0887-97F05AC0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0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FAD1E-19B5-C085-D308-8D844145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C11C5-D015-D1D3-0FAB-68F188141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D8ABE-57BD-7562-9679-4DA3FC24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9C0A-87C1-89A5-DE9E-49C3A761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87B0D-89AB-BC07-B3B9-59F8D835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21069-D698-4EDC-8030-3BC3B54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FF54A-D9BA-A775-6EEA-E668AA5B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F5C82-F6CC-F5F1-43F3-6CFD7A7AA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5C0A1-1B00-A54A-D57A-160194B0D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36406-B9EE-1DB5-9921-CC4874CA2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370A4-06A7-2220-6F36-D5D593DE6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sv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.sv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1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.sv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svg"/><Relationship Id="rId7" Type="http://schemas.openxmlformats.org/officeDocument/2006/relationships/image" Target="../media/image5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sv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tx1">
              <a:lumMod val="65000"/>
              <a:lumOff val="3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자연, 실루엣이(가) 표시된 사진&#10;&#10;자동 생성된 설명">
            <a:extLst>
              <a:ext uri="{FF2B5EF4-FFF2-40B4-BE49-F238E27FC236}">
                <a16:creationId xmlns:a16="http://schemas.microsoft.com/office/drawing/2014/main" id="{D6EFA923-D1A5-34D3-4DE3-27FF3813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50" y="528857"/>
            <a:ext cx="5136350" cy="5800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DBD89-3503-B088-C467-600103BD1C87}"/>
              </a:ext>
            </a:extLst>
          </p:cNvPr>
          <p:cNvSpPr txBox="1"/>
          <p:nvPr/>
        </p:nvSpPr>
        <p:spPr>
          <a:xfrm>
            <a:off x="3033231" y="2936468"/>
            <a:ext cx="5222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90000"/>
                  </a:schemeClr>
                </a:solidFill>
              </a:rPr>
              <a:t>GO or NOT</a:t>
            </a:r>
            <a:endParaRPr lang="ko-KR" altLang="en-US" sz="6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50C94-6F1D-2EBE-280E-314D4193B6A8}"/>
              </a:ext>
            </a:extLst>
          </p:cNvPr>
          <p:cNvSpPr txBox="1"/>
          <p:nvPr/>
        </p:nvSpPr>
        <p:spPr>
          <a:xfrm>
            <a:off x="2625577" y="2657672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90000"/>
                  </a:schemeClr>
                </a:solidFill>
              </a:rPr>
              <a:t>경기도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2">
                    <a:lumMod val="90000"/>
                  </a:schemeClr>
                </a:solidFill>
              </a:rPr>
              <a:t>부동산 가격 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CAEEB-F0C0-4007-E5B5-C1DBF4F59B0B}"/>
              </a:ext>
            </a:extLst>
          </p:cNvPr>
          <p:cNvSpPr txBox="1"/>
          <p:nvPr/>
        </p:nvSpPr>
        <p:spPr>
          <a:xfrm>
            <a:off x="5781040" y="5083017"/>
            <a:ext cx="350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sz="2400" b="1" dirty="0">
                <a:solidFill>
                  <a:schemeClr val="bg2">
                    <a:lumMod val="90000"/>
                  </a:schemeClr>
                </a:solidFill>
              </a:rPr>
              <a:t>조 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</a:rPr>
              <a:t>link to </a:t>
            </a:r>
            <a:r>
              <a:rPr lang="en-US" altLang="ko-KR" sz="2400" b="1" dirty="0" err="1">
                <a:solidFill>
                  <a:schemeClr val="bg2">
                    <a:lumMod val="90000"/>
                  </a:schemeClr>
                </a:solidFill>
              </a:rPr>
              <a:t>korea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</a:rPr>
              <a:t> -</a:t>
            </a:r>
            <a:r>
              <a:rPr lang="ko-KR" altLang="en-US" sz="2400" b="1" dirty="0" err="1">
                <a:solidFill>
                  <a:schemeClr val="bg2">
                    <a:lumMod val="90000"/>
                  </a:schemeClr>
                </a:solidFill>
              </a:rPr>
              <a:t>링코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382A64-F3BC-DB5D-06F6-782D2171D0DD}"/>
              </a:ext>
            </a:extLst>
          </p:cNvPr>
          <p:cNvGrpSpPr/>
          <p:nvPr/>
        </p:nvGrpSpPr>
        <p:grpSpPr>
          <a:xfrm>
            <a:off x="6432379" y="2589014"/>
            <a:ext cx="1206847" cy="347454"/>
            <a:chOff x="6285617" y="2713794"/>
            <a:chExt cx="1206847" cy="34745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E16E1E-2973-8DA8-7CE0-709B39947E7F}"/>
                </a:ext>
              </a:extLst>
            </p:cNvPr>
            <p:cNvSpPr/>
            <p:nvPr/>
          </p:nvSpPr>
          <p:spPr>
            <a:xfrm>
              <a:off x="6285617" y="2713794"/>
              <a:ext cx="340830" cy="34083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E4A5F6-7C4B-D663-06EE-6E5E5893AC4F}"/>
                </a:ext>
              </a:extLst>
            </p:cNvPr>
            <p:cNvSpPr/>
            <p:nvPr/>
          </p:nvSpPr>
          <p:spPr>
            <a:xfrm>
              <a:off x="6719186" y="2720418"/>
              <a:ext cx="340830" cy="3408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A7AAFA9-E82E-D421-67FA-7ADEE4DA118D}"/>
                </a:ext>
              </a:extLst>
            </p:cNvPr>
            <p:cNvSpPr/>
            <p:nvPr/>
          </p:nvSpPr>
          <p:spPr>
            <a:xfrm>
              <a:off x="7151634" y="2713794"/>
              <a:ext cx="340830" cy="34083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29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F1F6E9D-6921-F2E6-C586-2EF11005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814" y="643467"/>
            <a:ext cx="9208371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839FB69-2C9B-8D56-B576-43903F6723D7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1359" y="34805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059F87-56B6-8DEB-8FC9-9077FDD391AD}"/>
              </a:ext>
            </a:extLst>
          </p:cNvPr>
          <p:cNvSpPr txBox="1"/>
          <p:nvPr/>
        </p:nvSpPr>
        <p:spPr>
          <a:xfrm>
            <a:off x="2935840" y="3060621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군집화 이유</a:t>
            </a:r>
            <a:r>
              <a:rPr lang="en-US" altLang="ko-KR" sz="3600" b="1" dirty="0"/>
              <a:t>: </a:t>
            </a:r>
          </a:p>
          <a:p>
            <a:endParaRPr lang="en-US" altLang="ko-KR" sz="3600" b="1" dirty="0"/>
          </a:p>
          <a:p>
            <a:r>
              <a:rPr lang="ko-KR" altLang="en-US" sz="3600" b="1" dirty="0"/>
              <a:t>부동산 가격의 지역성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66751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62F3A-4B87-A176-828A-45F34233A272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7088" y="2557159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78C28D-D249-C4FA-ED24-59FE6D36B8AA}"/>
              </a:ext>
            </a:extLst>
          </p:cNvPr>
          <p:cNvSpPr txBox="1"/>
          <p:nvPr/>
        </p:nvSpPr>
        <p:spPr>
          <a:xfrm>
            <a:off x="1620748" y="1972384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시계열데이터 군집화 방법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DAEA3-950F-10A9-A924-F6CDEC40CCF8}"/>
              </a:ext>
            </a:extLst>
          </p:cNvPr>
          <p:cNvSpPr txBox="1"/>
          <p:nvPr/>
        </p:nvSpPr>
        <p:spPr>
          <a:xfrm>
            <a:off x="3367355" y="2643859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DTW(Dynamic Time Warping)</a:t>
            </a:r>
            <a:endParaRPr lang="ko-KR" altLang="en-US" sz="32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9C3AC83-180A-95EE-B9DB-2A64159C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20" y="3315335"/>
            <a:ext cx="83724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66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D12247-3FAB-AA0F-AAF1-E8742A7EA3DD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890" y="32722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78C28D-D249-C4FA-ED24-59FE6D36B8AA}"/>
              </a:ext>
            </a:extLst>
          </p:cNvPr>
          <p:cNvSpPr txBox="1"/>
          <p:nvPr/>
        </p:nvSpPr>
        <p:spPr>
          <a:xfrm>
            <a:off x="602830" y="2080191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군집 개수 정하기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2F4798-5000-620F-8A36-4F6C78F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46" y="2181578"/>
            <a:ext cx="6432467" cy="462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EB39AE-0C1D-6D71-B12E-E6F8A3979B40}"/>
              </a:ext>
            </a:extLst>
          </p:cNvPr>
          <p:cNvSpPr txBox="1"/>
          <p:nvPr/>
        </p:nvSpPr>
        <p:spPr>
          <a:xfrm>
            <a:off x="7023971" y="1621564"/>
            <a:ext cx="308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 Elbow method</a:t>
            </a:r>
            <a:endParaRPr lang="ko-KR" altLang="en-US" sz="2800" b="1" dirty="0"/>
          </a:p>
        </p:txBody>
      </p:sp>
      <p:pic>
        <p:nvPicPr>
          <p:cNvPr id="4" name="그래픽 3" descr="근육질의 팔 단색으로 채워진">
            <a:extLst>
              <a:ext uri="{FF2B5EF4-FFF2-40B4-BE49-F238E27FC236}">
                <a16:creationId xmlns:a16="http://schemas.microsoft.com/office/drawing/2014/main" id="{85DA0617-992B-B53C-F9BE-BB74D4FD32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96888" flipH="1">
            <a:off x="7637424" y="3011127"/>
            <a:ext cx="2350980" cy="235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6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0952BE-A3E5-2DEA-BA93-C8FCE13B386A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754" y="1616157"/>
            <a:ext cx="914400" cy="914400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FCF8EC7-1400-D35A-5E07-95414664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5" y="2851463"/>
            <a:ext cx="5202219" cy="367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B00566CC-DCB2-E3F6-98A6-D27C3CCA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58" y="2844998"/>
            <a:ext cx="5202218" cy="360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675397-7339-81FE-7E46-E8DFA20A61A5}"/>
              </a:ext>
            </a:extLst>
          </p:cNvPr>
          <p:cNvSpPr txBox="1"/>
          <p:nvPr/>
        </p:nvSpPr>
        <p:spPr>
          <a:xfrm>
            <a:off x="2487578" y="1697041"/>
            <a:ext cx="308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2. </a:t>
            </a:r>
            <a:r>
              <a:rPr lang="ko-KR" altLang="en-US" sz="2800" b="1" dirty="0"/>
              <a:t>실루엣 계수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C4668-684D-2982-C22A-A9AB9A8C4F38}"/>
              </a:ext>
            </a:extLst>
          </p:cNvPr>
          <p:cNvSpPr txBox="1"/>
          <p:nvPr/>
        </p:nvSpPr>
        <p:spPr>
          <a:xfrm>
            <a:off x="2847169" y="2434258"/>
            <a:ext cx="23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K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</a:rPr>
              <a:t>=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</a:rPr>
              <a:t>3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42AAF-B6B9-8564-B2AA-C1525252DA85}"/>
              </a:ext>
            </a:extLst>
          </p:cNvPr>
          <p:cNvSpPr txBox="1"/>
          <p:nvPr/>
        </p:nvSpPr>
        <p:spPr>
          <a:xfrm>
            <a:off x="7721507" y="2434258"/>
            <a:ext cx="23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K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</a:rPr>
              <a:t>=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</a:rPr>
              <a:t>4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/>
              <a:t>K = 3</a:t>
            </a:r>
            <a:endParaRPr lang="en-US" altLang="ko-KR" sz="18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1359" y="34805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059F87-56B6-8DEB-8FC9-9077FDD391AD}"/>
              </a:ext>
            </a:extLst>
          </p:cNvPr>
          <p:cNvSpPr txBox="1"/>
          <p:nvPr/>
        </p:nvSpPr>
        <p:spPr>
          <a:xfrm>
            <a:off x="2925566" y="4288867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클러스터링 실행</a:t>
            </a:r>
            <a:endParaRPr lang="en-US" altLang="ko-KR" sz="36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3F0F614-2ABC-4AFA-9F8E-B9D8F989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91" y="2468418"/>
            <a:ext cx="8315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래픽 10" descr="두 번 탭 제스처 단색으로 채워진">
            <a:extLst>
              <a:ext uri="{FF2B5EF4-FFF2-40B4-BE49-F238E27FC236}">
                <a16:creationId xmlns:a16="http://schemas.microsoft.com/office/drawing/2014/main" id="{C31E09D1-74ED-259B-D352-76758C735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4726" y="3601701"/>
            <a:ext cx="1319892" cy="1319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37D509-6832-34A8-F5D2-66100706116D}"/>
              </a:ext>
            </a:extLst>
          </p:cNvPr>
          <p:cNvSpPr txBox="1"/>
          <p:nvPr/>
        </p:nvSpPr>
        <p:spPr>
          <a:xfrm>
            <a:off x="3757772" y="3419295"/>
            <a:ext cx="1358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</a:rPr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238344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02EDE1C-C28C-016D-A54E-3A1EC9650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980" y="609860"/>
            <a:ext cx="1032783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C8A74FED-A9A3-152A-D307-A1ED3ED73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3" y="643467"/>
            <a:ext cx="10611553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8E2C14-B128-77A4-385E-A7876BC43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19" y="998876"/>
            <a:ext cx="9863833" cy="519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3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BF26ED-3DC5-B36F-20CE-906E785108BC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FF16A8D8-5AFC-AF85-E287-F13EE50B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39" b="95957" l="9674" r="94075">
                        <a14:foregroundMark x1="29867" y1="13073" x2="38331" y2="16577"/>
                        <a14:foregroundMark x1="38331" y1="16577" x2="33011" y2="23046"/>
                        <a14:foregroundMark x1="33011" y1="23046" x2="25998" y2="25741"/>
                        <a14:foregroundMark x1="25998" y1="25741" x2="26360" y2="31806"/>
                        <a14:foregroundMark x1="29141" y1="12803" x2="29141" y2="12803"/>
                        <a14:foregroundMark x1="28900" y1="12803" x2="35792" y2="8491"/>
                        <a14:foregroundMark x1="35792" y1="8491" x2="50665" y2="3639"/>
                        <a14:foregroundMark x1="50665" y1="3639" x2="45586" y2="4313"/>
                        <a14:foregroundMark x1="51149" y1="4852" x2="54293" y2="14286"/>
                        <a14:foregroundMark x1="54293" y1="14286" x2="52842" y2="22776"/>
                        <a14:foregroundMark x1="52842" y1="22776" x2="36397" y2="21294"/>
                        <a14:foregroundMark x1="36397" y1="21294" x2="45828" y2="21429"/>
                        <a14:foregroundMark x1="45828" y1="21429" x2="38210" y2="18598"/>
                        <a14:foregroundMark x1="38210" y1="18598" x2="51028" y2="18733"/>
                        <a14:foregroundMark x1="51028" y1="18733" x2="41112" y2="18598"/>
                        <a14:foregroundMark x1="41112" y1="18598" x2="43531" y2="18464"/>
                        <a14:foregroundMark x1="41959" y1="13747" x2="49940" y2="13881"/>
                        <a14:foregroundMark x1="49940" y1="13881" x2="39420" y2="14286"/>
                        <a14:foregroundMark x1="39420" y1="14286" x2="49577" y2="14420"/>
                        <a14:foregroundMark x1="49577" y1="14420" x2="41959" y2="13208"/>
                        <a14:foregroundMark x1="41959" y1="13208" x2="49456" y2="12803"/>
                        <a14:foregroundMark x1="49456" y1="12803" x2="45949" y2="12803"/>
                        <a14:foregroundMark x1="46917" y1="8356" x2="38936" y2="11725"/>
                        <a14:foregroundMark x1="38936" y1="11725" x2="40629" y2="12264"/>
                        <a14:foregroundMark x1="71463" y1="19272" x2="76784" y2="22776"/>
                        <a14:foregroundMark x1="77993" y1="23585" x2="76179" y2="42857"/>
                        <a14:foregroundMark x1="76179" y1="42857" x2="79444" y2="50404"/>
                        <a14:foregroundMark x1="69166" y1="22911" x2="76663" y2="54043"/>
                        <a14:foregroundMark x1="76663" y1="54043" x2="78235" y2="57817"/>
                        <a14:foregroundMark x1="60339" y1="31536" x2="81016" y2="67790"/>
                        <a14:foregroundMark x1="57074" y1="40296" x2="76058" y2="66307"/>
                        <a14:foregroundMark x1="76058" y1="66307" x2="77509" y2="67790"/>
                        <a14:foregroundMark x1="64813" y1="26415" x2="79202" y2="65499"/>
                        <a14:foregroundMark x1="78960" y1="47844" x2="81983" y2="47574"/>
                        <a14:foregroundMark x1="81741" y1="47574" x2="87908" y2="52022"/>
                        <a14:foregroundMark x1="88875" y1="51482" x2="94075" y2="52830"/>
                        <a14:foregroundMark x1="79686" y1="53908" x2="90447" y2="61051"/>
                        <a14:foregroundMark x1="90447" y1="61051" x2="91536" y2="61051"/>
                        <a14:foregroundMark x1="35429" y1="91105" x2="47521" y2="93531"/>
                        <a14:foregroundMark x1="47521" y1="93531" x2="53204" y2="91644"/>
                        <a14:foregroundMark x1="53204" y1="91644" x2="53204" y2="91644"/>
                        <a14:foregroundMark x1="61669" y1="95957" x2="59250" y2="92453"/>
                        <a14:foregroundMark x1="18259" y1="71429" x2="20556" y2="73315"/>
                        <a14:foregroundMark x1="18984" y1="69946" x2="22370" y2="68464"/>
                        <a14:foregroundMark x1="68319" y1="25337" x2="76300" y2="27493"/>
                        <a14:foregroundMark x1="74486" y1="28571" x2="76784" y2="42992"/>
                        <a14:foregroundMark x1="67110" y1="47844" x2="81983" y2="63342"/>
                        <a14:foregroundMark x1="81983" y1="63342" x2="81983" y2="63342"/>
                        <a14:foregroundMark x1="80290" y1="49057" x2="84522" y2="62938"/>
                        <a14:foregroundMark x1="72672" y1="56469" x2="77751" y2="63208"/>
                        <a14:foregroundMark x1="77751" y1="63208" x2="78356" y2="63342"/>
                        <a14:foregroundMark x1="85973" y1="57008" x2="89480" y2="62399"/>
                        <a14:foregroundMark x1="90568" y1="57951" x2="90085" y2="64286"/>
                        <a14:foregroundMark x1="44740" y1="23989" x2="50786" y2="29380"/>
                        <a14:foregroundMark x1="79686" y1="26954" x2="80532" y2="27089"/>
                        <a14:foregroundMark x1="81016" y1="29919" x2="81016" y2="29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046" y="1458173"/>
            <a:ext cx="5870265" cy="50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A2E0EF-02DC-E323-B010-18974113BE9F}"/>
              </a:ext>
            </a:extLst>
          </p:cNvPr>
          <p:cNvSpPr txBox="1"/>
          <p:nvPr/>
        </p:nvSpPr>
        <p:spPr>
          <a:xfrm>
            <a:off x="6656802" y="2001318"/>
            <a:ext cx="37509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가설 설정</a:t>
            </a:r>
            <a:r>
              <a:rPr lang="en-US" altLang="ko-KR" sz="3600" b="1" dirty="0"/>
              <a:t> 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</p:txBody>
      </p:sp>
      <p:pic>
        <p:nvPicPr>
          <p:cNvPr id="21" name="그래픽 20" descr="연구 단색으로 채워진">
            <a:extLst>
              <a:ext uri="{FF2B5EF4-FFF2-40B4-BE49-F238E27FC236}">
                <a16:creationId xmlns:a16="http://schemas.microsoft.com/office/drawing/2014/main" id="{8A46BB7B-6D7F-BCC9-37C3-AA5CF95E7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03208" y="4395379"/>
            <a:ext cx="831273" cy="8312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70FD75-6154-4F5A-2333-ADD57A9E0409}"/>
              </a:ext>
            </a:extLst>
          </p:cNvPr>
          <p:cNvSpPr txBox="1"/>
          <p:nvPr/>
        </p:nvSpPr>
        <p:spPr>
          <a:xfrm>
            <a:off x="6634481" y="2783044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서울과의 거리에 따라 </a:t>
            </a:r>
            <a:endParaRPr lang="en-US" altLang="ko-KR" sz="2400" dirty="0"/>
          </a:p>
          <a:p>
            <a:r>
              <a:rPr lang="ko-KR" altLang="en-US" sz="2400" dirty="0"/>
              <a:t>가격지수의 변화가 비슷한 경향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D2377E-5D91-47E2-3179-6EDAECD30923}"/>
              </a:ext>
            </a:extLst>
          </p:cNvPr>
          <p:cNvSpPr txBox="1"/>
          <p:nvPr/>
        </p:nvSpPr>
        <p:spPr>
          <a:xfrm>
            <a:off x="6680351" y="4395379"/>
            <a:ext cx="37509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가설 검증</a:t>
            </a:r>
            <a:r>
              <a:rPr lang="en-US" altLang="ko-KR" sz="3600" b="1" dirty="0"/>
              <a:t> 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</p:txBody>
      </p:sp>
      <p:pic>
        <p:nvPicPr>
          <p:cNvPr id="24" name="그래픽 23" descr="물음표 단색으로 채워진">
            <a:extLst>
              <a:ext uri="{FF2B5EF4-FFF2-40B4-BE49-F238E27FC236}">
                <a16:creationId xmlns:a16="http://schemas.microsoft.com/office/drawing/2014/main" id="{7B618DF6-B813-17CE-5B22-AF9F5FE34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191447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163BAD-5BA3-D175-4D98-41027D0AEFFD}"/>
              </a:ext>
            </a:extLst>
          </p:cNvPr>
          <p:cNvSpPr txBox="1"/>
          <p:nvPr/>
        </p:nvSpPr>
        <p:spPr>
          <a:xfrm>
            <a:off x="6634481" y="5151511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서울시 가격지수</a:t>
            </a:r>
            <a:r>
              <a:rPr lang="en-US" altLang="ko-KR" sz="2400" dirty="0"/>
              <a:t>, </a:t>
            </a:r>
            <a:r>
              <a:rPr lang="ko-KR" altLang="en-US" sz="2400" dirty="0"/>
              <a:t>군집 평균 데이터를 </a:t>
            </a:r>
            <a:endParaRPr lang="en-US" altLang="ko-KR" sz="2400" dirty="0"/>
          </a:p>
          <a:p>
            <a:r>
              <a:rPr lang="ko-KR" altLang="en-US" sz="2400" dirty="0"/>
              <a:t>변수로 </a:t>
            </a:r>
            <a:r>
              <a:rPr lang="en-US" altLang="ko-KR" sz="2400" dirty="0" err="1"/>
              <a:t>Lstm</a:t>
            </a:r>
            <a:r>
              <a:rPr lang="en-US" altLang="ko-KR" sz="2400" dirty="0"/>
              <a:t> </a:t>
            </a:r>
            <a:r>
              <a:rPr lang="ko-KR" altLang="en-US" sz="2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71303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C85AE73-DDDA-B022-E2BF-3020D15E6E20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64ECA9-E67A-77F4-B36F-1DA75493AD5D}"/>
              </a:ext>
            </a:extLst>
          </p:cNvPr>
          <p:cNvSpPr/>
          <p:nvPr/>
        </p:nvSpPr>
        <p:spPr>
          <a:xfrm rot="18786600">
            <a:off x="2405066" y="1452836"/>
            <a:ext cx="12554598" cy="75248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 descr="건물 단색으로 채워진">
            <a:extLst>
              <a:ext uri="{FF2B5EF4-FFF2-40B4-BE49-F238E27FC236}">
                <a16:creationId xmlns:a16="http://schemas.microsoft.com/office/drawing/2014/main" id="{C26402AA-8D75-39F4-E48F-6CAE3E7AC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680" y="2346960"/>
            <a:ext cx="914400" cy="914400"/>
          </a:xfrm>
          <a:prstGeom prst="rect">
            <a:avLst/>
          </a:prstGeom>
        </p:spPr>
      </p:pic>
      <p:pic>
        <p:nvPicPr>
          <p:cNvPr id="20" name="그래픽 19" descr="다양한 건물, 고층빌딩과 나무가 있는 도시 블록">
            <a:extLst>
              <a:ext uri="{FF2B5EF4-FFF2-40B4-BE49-F238E27FC236}">
                <a16:creationId xmlns:a16="http://schemas.microsoft.com/office/drawing/2014/main" id="{CC424508-D9F5-B74F-AFC0-67D8EE826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680" y="2974620"/>
            <a:ext cx="4142739" cy="414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E28CBB-4822-19E0-3636-888B4C8D698F}"/>
              </a:ext>
            </a:extLst>
          </p:cNvPr>
          <p:cNvSpPr txBox="1"/>
          <p:nvPr/>
        </p:nvSpPr>
        <p:spPr>
          <a:xfrm>
            <a:off x="1910080" y="2450217"/>
            <a:ext cx="299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22B9B-8D64-17C5-776A-2F3467388E7F}"/>
              </a:ext>
            </a:extLst>
          </p:cNvPr>
          <p:cNvSpPr txBox="1"/>
          <p:nvPr/>
        </p:nvSpPr>
        <p:spPr>
          <a:xfrm>
            <a:off x="5763885" y="1366271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0C713D-38D2-B725-8AF9-878FFF0DDCE6}"/>
              </a:ext>
            </a:extLst>
          </p:cNvPr>
          <p:cNvSpPr txBox="1"/>
          <p:nvPr/>
        </p:nvSpPr>
        <p:spPr>
          <a:xfrm>
            <a:off x="5763885" y="2137330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1AD67-DD2E-1F21-D5CC-389F0E6D41F8}"/>
              </a:ext>
            </a:extLst>
          </p:cNvPr>
          <p:cNvSpPr txBox="1"/>
          <p:nvPr/>
        </p:nvSpPr>
        <p:spPr>
          <a:xfrm>
            <a:off x="5763885" y="2978338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D13973-2E24-C449-1565-8E4EF924EC13}"/>
              </a:ext>
            </a:extLst>
          </p:cNvPr>
          <p:cNvSpPr txBox="1"/>
          <p:nvPr/>
        </p:nvSpPr>
        <p:spPr>
          <a:xfrm>
            <a:off x="5763885" y="3819346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94677F-486C-343C-0B47-B1BFBE47CF62}"/>
              </a:ext>
            </a:extLst>
          </p:cNvPr>
          <p:cNvSpPr txBox="1"/>
          <p:nvPr/>
        </p:nvSpPr>
        <p:spPr>
          <a:xfrm>
            <a:off x="5763885" y="4660355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ABF8BE-178F-42F6-164A-DEABB735B463}"/>
              </a:ext>
            </a:extLst>
          </p:cNvPr>
          <p:cNvSpPr txBox="1"/>
          <p:nvPr/>
        </p:nvSpPr>
        <p:spPr>
          <a:xfrm>
            <a:off x="6583680" y="1495717"/>
            <a:ext cx="370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8199A2-A38E-2CD3-6293-DFA1CD8C9C07}"/>
              </a:ext>
            </a:extLst>
          </p:cNvPr>
          <p:cNvSpPr txBox="1"/>
          <p:nvPr/>
        </p:nvSpPr>
        <p:spPr>
          <a:xfrm>
            <a:off x="6583680" y="2342254"/>
            <a:ext cx="369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선정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5F7338-358D-2872-3C03-1153C12B33DC}"/>
              </a:ext>
            </a:extLst>
          </p:cNvPr>
          <p:cNvSpPr txBox="1"/>
          <p:nvPr/>
        </p:nvSpPr>
        <p:spPr>
          <a:xfrm>
            <a:off x="6583680" y="3158103"/>
            <a:ext cx="369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선정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AECEE1-7947-9245-E8DD-7EB79F18941D}"/>
              </a:ext>
            </a:extLst>
          </p:cNvPr>
          <p:cNvSpPr txBox="1"/>
          <p:nvPr/>
        </p:nvSpPr>
        <p:spPr>
          <a:xfrm>
            <a:off x="6583680" y="3973952"/>
            <a:ext cx="369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다변량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DDC45-D5C2-5EAD-4042-EA441F3992FA}"/>
              </a:ext>
            </a:extLst>
          </p:cNvPr>
          <p:cNvSpPr txBox="1"/>
          <p:nvPr/>
        </p:nvSpPr>
        <p:spPr>
          <a:xfrm>
            <a:off x="6583680" y="4789801"/>
            <a:ext cx="369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방향</a:t>
            </a:r>
          </a:p>
        </p:txBody>
      </p:sp>
    </p:spTree>
    <p:extLst>
      <p:ext uri="{BB962C8B-B14F-4D97-AF65-F5344CB8AC3E}">
        <p14:creationId xmlns:p14="http://schemas.microsoft.com/office/powerpoint/2010/main" val="194743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1359" y="3480584"/>
            <a:ext cx="914400" cy="9144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A39DADB-9291-EEC0-A596-14894A4A2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3"/>
          <a:stretch/>
        </p:blipFill>
        <p:spPr bwMode="auto">
          <a:xfrm>
            <a:off x="1481359" y="1654672"/>
            <a:ext cx="9458610" cy="437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43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43A45E2-A703-131F-9AC5-BB86A32785F7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80125E0-12B5-4721-84B8-245F73267F5A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29" name="그래픽 28" descr="건물 단색으로 채워진">
              <a:extLst>
                <a:ext uri="{FF2B5EF4-FFF2-40B4-BE49-F238E27FC236}">
                  <a16:creationId xmlns:a16="http://schemas.microsoft.com/office/drawing/2014/main" id="{CB313AE2-B1D0-404B-72F3-E8B79090D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4A8F4B-23AF-3A45-AAB5-3199C68C7446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9E9418-0AC1-7D3E-5BA0-D6FB196594AD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5485BB-A8AB-011C-F393-CE6ABF580B7F}"/>
              </a:ext>
            </a:extLst>
          </p:cNvPr>
          <p:cNvSpPr txBox="1"/>
          <p:nvPr/>
        </p:nvSpPr>
        <p:spPr>
          <a:xfrm>
            <a:off x="4088950" y="2194027"/>
            <a:ext cx="410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상관성이 있다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303A-486E-8E30-1DB3-8318B16C95FF}"/>
              </a:ext>
            </a:extLst>
          </p:cNvPr>
          <p:cNvSpPr txBox="1"/>
          <p:nvPr/>
        </p:nvSpPr>
        <p:spPr>
          <a:xfrm>
            <a:off x="4707564" y="4990451"/>
            <a:ext cx="28653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추가</a:t>
            </a:r>
          </a:p>
        </p:txBody>
      </p:sp>
      <p:pic>
        <p:nvPicPr>
          <p:cNvPr id="12" name="그래픽 11" descr="갈매기형 화살표 단색으로 채워진">
            <a:extLst>
              <a:ext uri="{FF2B5EF4-FFF2-40B4-BE49-F238E27FC236}">
                <a16:creationId xmlns:a16="http://schemas.microsoft.com/office/drawing/2014/main" id="{5F5BD00F-8A25-C863-BC97-71E6B1483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676640" y="33542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A77ED1-4A37-A8EB-254D-F4F901B24FDE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80125E0-12B5-4721-84B8-245F73267F5A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29" name="그래픽 28" descr="건물 단색으로 채워진">
              <a:extLst>
                <a:ext uri="{FF2B5EF4-FFF2-40B4-BE49-F238E27FC236}">
                  <a16:creationId xmlns:a16="http://schemas.microsoft.com/office/drawing/2014/main" id="{CB313AE2-B1D0-404B-72F3-E8B79090D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4A8F4B-23AF-3A45-AAB5-3199C68C7446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변수추출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9E9418-0AC1-7D3E-5BA0-D6FB196594AD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5485BB-A8AB-011C-F393-CE6ABF580B7F}"/>
              </a:ext>
            </a:extLst>
          </p:cNvPr>
          <p:cNvSpPr txBox="1"/>
          <p:nvPr/>
        </p:nvSpPr>
        <p:spPr>
          <a:xfrm>
            <a:off x="4088950" y="2194027"/>
            <a:ext cx="410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왜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303A-486E-8E30-1DB3-8318B16C95FF}"/>
              </a:ext>
            </a:extLst>
          </p:cNvPr>
          <p:cNvSpPr txBox="1"/>
          <p:nvPr/>
        </p:nvSpPr>
        <p:spPr>
          <a:xfrm>
            <a:off x="3044290" y="4994045"/>
            <a:ext cx="6871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시간이라는 한정된 데이터</a:t>
            </a:r>
          </a:p>
        </p:txBody>
      </p:sp>
      <p:pic>
        <p:nvPicPr>
          <p:cNvPr id="3" name="그래픽 2" descr="모래 시계 60% 단색으로 채워진">
            <a:extLst>
              <a:ext uri="{FF2B5EF4-FFF2-40B4-BE49-F238E27FC236}">
                <a16:creationId xmlns:a16="http://schemas.microsoft.com/office/drawing/2014/main" id="{ABEBD731-A87C-543E-460C-1DBEE4492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4803" y="2991780"/>
            <a:ext cx="1682393" cy="16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4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AA07C4-6964-A0AD-6056-FE3708D4B3B5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51" y="2513446"/>
            <a:ext cx="10001637" cy="397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0FA96B-99F5-BCDC-8643-9EC39853FC1E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9" name="그래픽 18" descr="건물 단색으로 채워진">
              <a:extLst>
                <a:ext uri="{FF2B5EF4-FFF2-40B4-BE49-F238E27FC236}">
                  <a16:creationId xmlns:a16="http://schemas.microsoft.com/office/drawing/2014/main" id="{6C94D2EB-97BD-9B78-DF5C-F497AC1FE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3D616B-DBEF-14D3-1364-4BECDA098AD3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변수 추출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4A9EB4-1210-F62A-83CA-75F534D15DAE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86A425-715D-A057-C773-36F4A4BACE88}"/>
              </a:ext>
            </a:extLst>
          </p:cNvPr>
          <p:cNvSpPr txBox="1"/>
          <p:nvPr/>
        </p:nvSpPr>
        <p:spPr>
          <a:xfrm>
            <a:off x="963225" y="1880348"/>
            <a:ext cx="6719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변수와 </a:t>
            </a:r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군집별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상관관계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&gt;0.7</a:t>
            </a:r>
          </a:p>
        </p:txBody>
      </p: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F434CFBF-5C4D-B307-C427-852C62076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2688" y="178668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E88FB6-40B5-07DA-93A5-E659CC619049}"/>
              </a:ext>
            </a:extLst>
          </p:cNvPr>
          <p:cNvSpPr txBox="1"/>
          <p:nvPr/>
        </p:nvSpPr>
        <p:spPr>
          <a:xfrm>
            <a:off x="8938935" y="1873580"/>
            <a:ext cx="137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추출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96E38-15F6-6FF7-41A2-F4B01F779424}"/>
              </a:ext>
            </a:extLst>
          </p:cNvPr>
          <p:cNvSpPr txBox="1"/>
          <p:nvPr/>
        </p:nvSpPr>
        <p:spPr>
          <a:xfrm>
            <a:off x="4040481" y="2590458"/>
            <a:ext cx="312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Pearson 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상관계수</a:t>
            </a:r>
          </a:p>
        </p:txBody>
      </p:sp>
    </p:spTree>
    <p:extLst>
      <p:ext uri="{BB962C8B-B14F-4D97-AF65-F5344CB8AC3E}">
        <p14:creationId xmlns:p14="http://schemas.microsoft.com/office/powerpoint/2010/main" val="172933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D67D61-654E-4A46-C794-8B20E44EBA25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FBA9BF-4599-4701-F0FE-19A00CE54B03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0" name="그래픽 9" descr="건물 단색으로 채워진">
              <a:extLst>
                <a:ext uri="{FF2B5EF4-FFF2-40B4-BE49-F238E27FC236}">
                  <a16:creationId xmlns:a16="http://schemas.microsoft.com/office/drawing/2014/main" id="{73AD14D9-8BB1-A9D6-DE26-B03FDCE8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81FC62-9F60-B629-D6BC-2F4422E78472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변수 추출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D22C1-FC35-2F95-777D-99D2AD99ED44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95930"/>
            <a:ext cx="5865341" cy="388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73" y="2395930"/>
            <a:ext cx="6145427" cy="387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BA85C2-7C92-DE03-E08C-2AA723308F02}"/>
              </a:ext>
            </a:extLst>
          </p:cNvPr>
          <p:cNvSpPr txBox="1"/>
          <p:nvPr/>
        </p:nvSpPr>
        <p:spPr>
          <a:xfrm>
            <a:off x="2393111" y="1749599"/>
            <a:ext cx="23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002060"/>
                </a:solidFill>
              </a:rPr>
              <a:t>추출전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7FBCB-D2B7-5AE6-0DB8-3615B1C1078C}"/>
              </a:ext>
            </a:extLst>
          </p:cNvPr>
          <p:cNvSpPr txBox="1"/>
          <p:nvPr/>
        </p:nvSpPr>
        <p:spPr>
          <a:xfrm>
            <a:off x="8370958" y="1749598"/>
            <a:ext cx="23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002060"/>
                </a:solidFill>
              </a:rPr>
              <a:t>추출후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5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도시 블록">
            <a:extLst>
              <a:ext uri="{FF2B5EF4-FFF2-40B4-BE49-F238E27FC236}">
                <a16:creationId xmlns:a16="http://schemas.microsoft.com/office/drawing/2014/main" id="{999F9F05-B6BE-9488-8F37-F909B7CD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99433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28F87-9CB2-C948-697B-FFEA186DDA34}"/>
              </a:ext>
            </a:extLst>
          </p:cNvPr>
          <p:cNvSpPr txBox="1"/>
          <p:nvPr/>
        </p:nvSpPr>
        <p:spPr>
          <a:xfrm>
            <a:off x="493276" y="4768564"/>
            <a:ext cx="683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양방향 </a:t>
            </a:r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6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D48E6A-D855-B6FD-155F-0C8BDBB022D0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FBA9BF-4599-4701-F0FE-19A00CE54B03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0" name="그래픽 9" descr="건물 단색으로 채워진">
              <a:extLst>
                <a:ext uri="{FF2B5EF4-FFF2-40B4-BE49-F238E27FC236}">
                  <a16:creationId xmlns:a16="http://schemas.microsoft.com/office/drawing/2014/main" id="{73AD14D9-8BB1-A9D6-DE26-B03FDCE8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81FC62-9F60-B629-D6BC-2F4422E78472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양방향 </a:t>
              </a:r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D22C1-FC35-2F95-777D-99D2AD99ED44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52DC0E-0325-44A5-D4C9-14F477EF454C}"/>
              </a:ext>
            </a:extLst>
          </p:cNvPr>
          <p:cNvSpPr txBox="1"/>
          <p:nvPr/>
        </p:nvSpPr>
        <p:spPr>
          <a:xfrm>
            <a:off x="975153" y="2293381"/>
            <a:ext cx="4573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군집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의 평가지수 상대적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Low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9D58143-3C52-935A-B8B1-D3089045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43" y="377627"/>
            <a:ext cx="4762151" cy="269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2D201DB5-282B-C7B5-4387-42D8C6723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2" y="3604303"/>
            <a:ext cx="5048417" cy="284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ECE46205-D215-ABD4-9AB0-F15DA8571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18" y="3604303"/>
            <a:ext cx="4924402" cy="284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CEDB33-C364-65D9-FC42-1C515CD868EF}"/>
              </a:ext>
            </a:extLst>
          </p:cNvPr>
          <p:cNvSpPr txBox="1"/>
          <p:nvPr/>
        </p:nvSpPr>
        <p:spPr>
          <a:xfrm>
            <a:off x="3262067" y="3429000"/>
            <a:ext cx="153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년전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2ABFD-B197-B7A2-DDA6-EA92366E4EDA}"/>
              </a:ext>
            </a:extLst>
          </p:cNvPr>
          <p:cNvSpPr txBox="1"/>
          <p:nvPr/>
        </p:nvSpPr>
        <p:spPr>
          <a:xfrm>
            <a:off x="8346073" y="3478660"/>
            <a:ext cx="153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년전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그래픽 30" descr="갈매기형 화살표 단색으로 채워진">
            <a:extLst>
              <a:ext uri="{FF2B5EF4-FFF2-40B4-BE49-F238E27FC236}">
                <a16:creationId xmlns:a16="http://schemas.microsoft.com/office/drawing/2014/main" id="{F9128B56-5C6D-481D-CCC0-212C7EC6C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2713" y="4102554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FEACCA-6DB2-7572-7EFF-FD33357B4ACE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FBA9BF-4599-4701-F0FE-19A00CE54B03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0" name="그래픽 9" descr="건물 단색으로 채워진">
              <a:extLst>
                <a:ext uri="{FF2B5EF4-FFF2-40B4-BE49-F238E27FC236}">
                  <a16:creationId xmlns:a16="http://schemas.microsoft.com/office/drawing/2014/main" id="{73AD14D9-8BB1-A9D6-DE26-B03FDCE8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81FC62-9F60-B629-D6BC-2F4422E78472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양방향 </a:t>
              </a:r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D22C1-FC35-2F95-777D-99D2AD99ED44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52DC0E-0325-44A5-D4C9-14F477EF454C}"/>
              </a:ext>
            </a:extLst>
          </p:cNvPr>
          <p:cNvSpPr txBox="1"/>
          <p:nvPr/>
        </p:nvSpPr>
        <p:spPr>
          <a:xfrm>
            <a:off x="699250" y="1784467"/>
            <a:ext cx="2088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평가지표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1F359CD-1C24-CCE3-B996-3766CD5B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25" y="2077223"/>
            <a:ext cx="84677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255CFBEF-701B-FFFC-EF75-41334F60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07" y="4330658"/>
            <a:ext cx="84677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EAE895-B809-333F-0094-742E3FEC215A}"/>
              </a:ext>
            </a:extLst>
          </p:cNvPr>
          <p:cNvSpPr txBox="1"/>
          <p:nvPr/>
        </p:nvSpPr>
        <p:spPr>
          <a:xfrm>
            <a:off x="1055779" y="2693575"/>
            <a:ext cx="153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</a:rPr>
              <a:t>단방향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304FA-1D5C-8F51-CC58-D8D39D1E58EB}"/>
              </a:ext>
            </a:extLst>
          </p:cNvPr>
          <p:cNvSpPr txBox="1"/>
          <p:nvPr/>
        </p:nvSpPr>
        <p:spPr>
          <a:xfrm>
            <a:off x="1064343" y="4993277"/>
            <a:ext cx="153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accent5">
                    <a:lumMod val="50000"/>
                  </a:schemeClr>
                </a:solidFill>
              </a:rPr>
              <a:t>양방향</a:t>
            </a:r>
          </a:p>
        </p:txBody>
      </p:sp>
      <p:pic>
        <p:nvPicPr>
          <p:cNvPr id="4" name="그래픽 3" descr="오른쪽 화살표 단색으로 채워진">
            <a:extLst>
              <a:ext uri="{FF2B5EF4-FFF2-40B4-BE49-F238E27FC236}">
                <a16:creationId xmlns:a16="http://schemas.microsoft.com/office/drawing/2014/main" id="{E5A1490A-B6BF-2494-B69A-FE5AC55E3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7090" y="3055441"/>
            <a:ext cx="914400" cy="914400"/>
          </a:xfrm>
          <a:prstGeom prst="rect">
            <a:avLst/>
          </a:prstGeom>
        </p:spPr>
      </p:pic>
      <p:pic>
        <p:nvPicPr>
          <p:cNvPr id="6" name="그래픽 5" descr="전송 단색으로 채워진">
            <a:extLst>
              <a:ext uri="{FF2B5EF4-FFF2-40B4-BE49-F238E27FC236}">
                <a16:creationId xmlns:a16="http://schemas.microsoft.com/office/drawing/2014/main" id="{DE40D4FD-E307-4838-E06F-0322AB5D8A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4578" y="5441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E60C1-F37F-43C6-0280-DADCE9F7D6E7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FBA9BF-4599-4701-F0FE-19A00CE54B03}"/>
              </a:ext>
            </a:extLst>
          </p:cNvPr>
          <p:cNvGrpSpPr/>
          <p:nvPr/>
        </p:nvGrpSpPr>
        <p:grpSpPr>
          <a:xfrm>
            <a:off x="466124" y="652048"/>
            <a:ext cx="9029928" cy="1389330"/>
            <a:chOff x="416847" y="602127"/>
            <a:chExt cx="6646930" cy="1033385"/>
          </a:xfrm>
        </p:grpSpPr>
        <p:pic>
          <p:nvPicPr>
            <p:cNvPr id="10" name="그래픽 9" descr="건물 단색으로 채워진">
              <a:extLst>
                <a:ext uri="{FF2B5EF4-FFF2-40B4-BE49-F238E27FC236}">
                  <a16:creationId xmlns:a16="http://schemas.microsoft.com/office/drawing/2014/main" id="{73AD14D9-8BB1-A9D6-DE26-B03FDCE8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81FC62-9F60-B629-D6BC-2F4422E78472}"/>
                </a:ext>
              </a:extLst>
            </p:cNvPr>
            <p:cNvSpPr txBox="1"/>
            <p:nvPr/>
          </p:nvSpPr>
          <p:spPr>
            <a:xfrm>
              <a:off x="1496776" y="651137"/>
              <a:ext cx="5567001" cy="9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양방향 </a:t>
              </a:r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 - forecasting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D22C1-FC35-2F95-777D-99D2AD99ED44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C0E44F13-4893-6017-8597-1A18698F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1" y="3980225"/>
            <a:ext cx="11316718" cy="167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6DC1FF-9AB4-908B-DC9B-167E89A05621}"/>
              </a:ext>
            </a:extLst>
          </p:cNvPr>
          <p:cNvSpPr txBox="1"/>
          <p:nvPr/>
        </p:nvSpPr>
        <p:spPr>
          <a:xfrm>
            <a:off x="1347090" y="2349125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6</a:t>
            </a:r>
            <a:r>
              <a:rPr lang="ko-KR" altLang="en-US" sz="2800" b="1" dirty="0">
                <a:solidFill>
                  <a:srgbClr val="002060"/>
                </a:solidFill>
              </a:rPr>
              <a:t>개월 후 미래 가격지수를 예측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94621-33B3-FC7F-BF2A-BF4343449D57}"/>
              </a:ext>
            </a:extLst>
          </p:cNvPr>
          <p:cNvSpPr txBox="1"/>
          <p:nvPr/>
        </p:nvSpPr>
        <p:spPr>
          <a:xfrm>
            <a:off x="3048856" y="3108403"/>
            <a:ext cx="7800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검증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실제 가격지수 있는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22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월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~3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월 비교</a:t>
            </a:r>
          </a:p>
        </p:txBody>
      </p:sp>
      <p:pic>
        <p:nvPicPr>
          <p:cNvPr id="20" name="그래픽 19" descr="외계인 얼굴 단색으로 채워진">
            <a:extLst>
              <a:ext uri="{FF2B5EF4-FFF2-40B4-BE49-F238E27FC236}">
                <a16:creationId xmlns:a16="http://schemas.microsoft.com/office/drawing/2014/main" id="{62F11D22-B961-0F85-1618-298929614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2112" y="28607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7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565DE4-0C72-3F18-96FF-8488EC0B99A5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FBA9BF-4599-4701-F0FE-19A00CE54B03}"/>
              </a:ext>
            </a:extLst>
          </p:cNvPr>
          <p:cNvGrpSpPr/>
          <p:nvPr/>
        </p:nvGrpSpPr>
        <p:grpSpPr>
          <a:xfrm>
            <a:off x="466124" y="652048"/>
            <a:ext cx="9029928" cy="1389330"/>
            <a:chOff x="416847" y="602127"/>
            <a:chExt cx="6646930" cy="1033385"/>
          </a:xfrm>
        </p:grpSpPr>
        <p:pic>
          <p:nvPicPr>
            <p:cNvPr id="10" name="그래픽 9" descr="건물 단색으로 채워진">
              <a:extLst>
                <a:ext uri="{FF2B5EF4-FFF2-40B4-BE49-F238E27FC236}">
                  <a16:creationId xmlns:a16="http://schemas.microsoft.com/office/drawing/2014/main" id="{73AD14D9-8BB1-A9D6-DE26-B03FDCE8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81FC62-9F60-B629-D6BC-2F4422E78472}"/>
                </a:ext>
              </a:extLst>
            </p:cNvPr>
            <p:cNvSpPr txBox="1"/>
            <p:nvPr/>
          </p:nvSpPr>
          <p:spPr>
            <a:xfrm>
              <a:off x="1496776" y="651137"/>
              <a:ext cx="5567001" cy="98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양방향 </a:t>
              </a:r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 - forecasting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D22C1-FC35-2F95-777D-99D2AD99ED44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6DC1FF-9AB4-908B-DC9B-167E89A05621}"/>
              </a:ext>
            </a:extLst>
          </p:cNvPr>
          <p:cNvSpPr txBox="1"/>
          <p:nvPr/>
        </p:nvSpPr>
        <p:spPr>
          <a:xfrm>
            <a:off x="1429282" y="2318303"/>
            <a:ext cx="1182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</a:rPr>
              <a:t>이천</a:t>
            </a:r>
          </a:p>
        </p:txBody>
      </p:sp>
      <p:pic>
        <p:nvPicPr>
          <p:cNvPr id="3" name="그래픽 2" descr="별이 달린 수상 리본">
            <a:extLst>
              <a:ext uri="{FF2B5EF4-FFF2-40B4-BE49-F238E27FC236}">
                <a16:creationId xmlns:a16="http://schemas.microsoft.com/office/drawing/2014/main" id="{C53AE9A3-527F-761E-365D-30BF6F059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76" y="2057707"/>
            <a:ext cx="1066435" cy="1066435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D3B8FCC-0653-E35C-6140-FAB55854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7" y="3429000"/>
            <a:ext cx="3126500" cy="208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C12FE65-C13E-73EF-1D5C-7FB4CB71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53" y="2022481"/>
            <a:ext cx="3126500" cy="411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653E03-1F05-E7F5-D076-C8F399E92105}"/>
              </a:ext>
            </a:extLst>
          </p:cNvPr>
          <p:cNvSpPr txBox="1"/>
          <p:nvPr/>
        </p:nvSpPr>
        <p:spPr>
          <a:xfrm>
            <a:off x="8675854" y="3387106"/>
            <a:ext cx="32367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err="1">
                <a:solidFill>
                  <a:srgbClr val="002060"/>
                </a:solidFill>
              </a:rPr>
              <a:t>비규제</a:t>
            </a:r>
            <a:r>
              <a:rPr lang="ko-KR" altLang="en-US" sz="3200" b="1" dirty="0">
                <a:solidFill>
                  <a:srgbClr val="002060"/>
                </a:solidFill>
              </a:rPr>
              <a:t> 지역선정</a:t>
            </a:r>
          </a:p>
        </p:txBody>
      </p:sp>
      <p:pic>
        <p:nvPicPr>
          <p:cNvPr id="7" name="그래픽 6" descr="자녀 단색으로 채워진">
            <a:extLst>
              <a:ext uri="{FF2B5EF4-FFF2-40B4-BE49-F238E27FC236}">
                <a16:creationId xmlns:a16="http://schemas.microsoft.com/office/drawing/2014/main" id="{86A2332C-51BB-C3E8-8B9E-F4AE6B607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5087" y="3857920"/>
            <a:ext cx="914400" cy="914400"/>
          </a:xfrm>
          <a:prstGeom prst="rect">
            <a:avLst/>
          </a:prstGeom>
        </p:spPr>
      </p:pic>
      <p:pic>
        <p:nvPicPr>
          <p:cNvPr id="21" name="그래픽 20" descr="자녀 단색으로 채워진">
            <a:extLst>
              <a:ext uri="{FF2B5EF4-FFF2-40B4-BE49-F238E27FC236}">
                <a16:creationId xmlns:a16="http://schemas.microsoft.com/office/drawing/2014/main" id="{8E1FDFC1-889E-606C-319C-D15C654F0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0441" y="3847620"/>
            <a:ext cx="914400" cy="914400"/>
          </a:xfrm>
          <a:prstGeom prst="rect">
            <a:avLst/>
          </a:prstGeom>
        </p:spPr>
      </p:pic>
      <p:pic>
        <p:nvPicPr>
          <p:cNvPr id="22" name="그래픽 21" descr="자녀 단색으로 채워진">
            <a:extLst>
              <a:ext uri="{FF2B5EF4-FFF2-40B4-BE49-F238E27FC236}">
                <a16:creationId xmlns:a16="http://schemas.microsoft.com/office/drawing/2014/main" id="{2AD24333-EB8B-B3F0-B6B7-D236BD60F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3726" y="38579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E17DF7-ED31-39D2-2EBE-4C030B4CB17D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5174006" cy="839671"/>
            <a:chOff x="416847" y="602127"/>
            <a:chExt cx="3808587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2724727" cy="52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기획의도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462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39C37-44CE-E0C1-7BB7-165757A2B81E}"/>
              </a:ext>
            </a:extLst>
          </p:cNvPr>
          <p:cNvSpPr/>
          <p:nvPr/>
        </p:nvSpPr>
        <p:spPr>
          <a:xfrm>
            <a:off x="279400" y="214847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한 팔을 올린 로봇">
            <a:extLst>
              <a:ext uri="{FF2B5EF4-FFF2-40B4-BE49-F238E27FC236}">
                <a16:creationId xmlns:a16="http://schemas.microsoft.com/office/drawing/2014/main" id="{B02E8A89-9F4F-4AAA-A8CC-BE0D04FB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351" y="1425825"/>
            <a:ext cx="4343074" cy="434307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ko-KR" altLang="en-US" sz="2200"/>
              <a:t>실수요자를 위한 정보 제공 서비스</a:t>
            </a:r>
            <a:endParaRPr lang="en-US" altLang="ko-KR" sz="2200"/>
          </a:p>
          <a:p>
            <a:r>
              <a:rPr lang="ko-KR" altLang="en-US" sz="2200"/>
              <a:t>상승세 </a:t>
            </a:r>
            <a:r>
              <a:rPr lang="en-US" altLang="ko-KR" sz="2200"/>
              <a:t>- </a:t>
            </a:r>
            <a:r>
              <a:rPr lang="ko-KR" altLang="en-US" sz="2200"/>
              <a:t>평택시</a:t>
            </a:r>
            <a:r>
              <a:rPr lang="en-US" altLang="ko-KR" sz="2200"/>
              <a:t>, </a:t>
            </a:r>
            <a:r>
              <a:rPr lang="ko-KR" altLang="en-US" sz="2200"/>
              <a:t>이천시</a:t>
            </a:r>
            <a:r>
              <a:rPr lang="en-US" altLang="ko-KR" sz="2200"/>
              <a:t>, </a:t>
            </a:r>
            <a:r>
              <a:rPr lang="ko-KR" altLang="en-US" sz="2200"/>
              <a:t>안성시</a:t>
            </a:r>
          </a:p>
          <a:p>
            <a:r>
              <a:rPr lang="ko-KR" altLang="en-US" sz="2200" err="1"/>
              <a:t>유지세</a:t>
            </a:r>
            <a:r>
              <a:rPr lang="ko-KR" altLang="en-US" sz="2200"/>
              <a:t> </a:t>
            </a:r>
            <a:r>
              <a:rPr lang="en-US" altLang="ko-KR" sz="2200"/>
              <a:t>- </a:t>
            </a:r>
            <a:r>
              <a:rPr lang="ko-KR" altLang="en-US" sz="2200"/>
              <a:t>김포시</a:t>
            </a:r>
            <a:r>
              <a:rPr lang="en-US" altLang="ko-KR" sz="2200"/>
              <a:t>, </a:t>
            </a:r>
            <a:r>
              <a:rPr lang="ko-KR" altLang="en-US" sz="2200" err="1"/>
              <a:t>양주시</a:t>
            </a:r>
            <a:r>
              <a:rPr lang="en-US" altLang="ko-KR" sz="2200"/>
              <a:t>, </a:t>
            </a:r>
            <a:r>
              <a:rPr lang="ko-KR" altLang="en-US" sz="2200" err="1"/>
              <a:t>여주시</a:t>
            </a:r>
            <a:endParaRPr lang="ko-KR" altLang="en-US" sz="2200"/>
          </a:p>
          <a:p>
            <a:r>
              <a:rPr lang="ko-KR" altLang="en-US" sz="2200"/>
              <a:t>하락세 </a:t>
            </a:r>
            <a:r>
              <a:rPr lang="en-US" altLang="ko-KR" sz="2200"/>
              <a:t>- </a:t>
            </a:r>
            <a:r>
              <a:rPr lang="ko-KR" altLang="en-US" sz="2200"/>
              <a:t>수원시</a:t>
            </a:r>
            <a:r>
              <a:rPr lang="en-US" altLang="ko-KR" sz="2200"/>
              <a:t>, </a:t>
            </a:r>
            <a:r>
              <a:rPr lang="ko-KR" altLang="en-US" sz="2200"/>
              <a:t>안양시</a:t>
            </a:r>
            <a:r>
              <a:rPr lang="en-US" altLang="ko-KR" sz="2200"/>
              <a:t>, </a:t>
            </a:r>
            <a:r>
              <a:rPr lang="ko-KR" altLang="en-US" sz="2200"/>
              <a:t>광명시</a:t>
            </a:r>
            <a:r>
              <a:rPr lang="en-US" altLang="ko-KR" sz="2200"/>
              <a:t>, </a:t>
            </a:r>
            <a:r>
              <a:rPr lang="ko-KR" altLang="en-US" sz="2200"/>
              <a:t>동두천시</a:t>
            </a:r>
            <a:r>
              <a:rPr lang="en-US" altLang="ko-KR" sz="2200"/>
              <a:t>, </a:t>
            </a:r>
            <a:r>
              <a:rPr lang="ko-KR" altLang="en-US" sz="2200"/>
              <a:t>하남시</a:t>
            </a:r>
            <a:r>
              <a:rPr lang="en-US" altLang="ko-KR" sz="2200"/>
              <a:t>, </a:t>
            </a:r>
            <a:r>
              <a:rPr lang="ko-KR" altLang="en-US" sz="2200" err="1"/>
              <a:t>화성시</a:t>
            </a:r>
            <a:r>
              <a:rPr lang="en-US" altLang="ko-KR" sz="2200"/>
              <a:t>, </a:t>
            </a:r>
            <a:r>
              <a:rPr lang="ko-KR" altLang="en-US" sz="2200"/>
              <a:t>의왕시</a:t>
            </a:r>
            <a:endParaRPr lang="en-US" altLang="ko-KR" sz="2200"/>
          </a:p>
          <a:p>
            <a:r>
              <a:rPr lang="ko-KR" altLang="en-US" sz="2200"/>
              <a:t>해당 지역들은 실제 값과 예측 값이 같은 방향성을 보이며</a:t>
            </a:r>
            <a:r>
              <a:rPr lang="en-US" altLang="ko-KR" sz="2200"/>
              <a:t>, </a:t>
            </a:r>
            <a:r>
              <a:rPr lang="ko-KR" altLang="en-US" sz="2200"/>
              <a:t>예측 데이터 역시 신뢰할 수 있으므로 제시된 정보에 맞춰 실수요자들이 부동산 매매 및 대출과 </a:t>
            </a:r>
            <a:r>
              <a:rPr lang="ko-KR" altLang="en-US" sz="2200" err="1"/>
              <a:t>시기등을</a:t>
            </a:r>
            <a:r>
              <a:rPr lang="ko-KR" altLang="en-US" sz="2200"/>
              <a:t> 고려할 수 있습니다</a:t>
            </a:r>
          </a:p>
          <a:p>
            <a:endParaRPr lang="en-US" altLang="ko-KR" sz="22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31A861-EC14-212F-A6E8-3DBDE562A524}"/>
              </a:ext>
            </a:extLst>
          </p:cNvPr>
          <p:cNvGrpSpPr/>
          <p:nvPr/>
        </p:nvGrpSpPr>
        <p:grpSpPr>
          <a:xfrm>
            <a:off x="466124" y="652048"/>
            <a:ext cx="9029928" cy="839671"/>
            <a:chOff x="416847" y="602127"/>
            <a:chExt cx="6646930" cy="624548"/>
          </a:xfrm>
        </p:grpSpPr>
        <p:pic>
          <p:nvPicPr>
            <p:cNvPr id="17" name="그래픽 16" descr="건물 단색으로 채워진">
              <a:extLst>
                <a:ext uri="{FF2B5EF4-FFF2-40B4-BE49-F238E27FC236}">
                  <a16:creationId xmlns:a16="http://schemas.microsoft.com/office/drawing/2014/main" id="{2E8C6085-61D0-7A8D-FC20-AAE622A1D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10E59F-B4BD-109A-3251-A42BAED862D4}"/>
                </a:ext>
              </a:extLst>
            </p:cNvPr>
            <p:cNvSpPr txBox="1"/>
            <p:nvPr/>
          </p:nvSpPr>
          <p:spPr>
            <a:xfrm>
              <a:off x="1496776" y="651137"/>
              <a:ext cx="5567001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서비스 구현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565C60-A9C0-1D4F-18B7-59B9C5D9908D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49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 descr="도시 블록">
            <a:extLst>
              <a:ext uri="{FF2B5EF4-FFF2-40B4-BE49-F238E27FC236}">
                <a16:creationId xmlns:a16="http://schemas.microsoft.com/office/drawing/2014/main" id="{96F3D848-157F-4B04-3196-83AD123F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9433"/>
            <a:ext cx="12192000" cy="6858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31A861-EC14-212F-A6E8-3DBDE562A524}"/>
              </a:ext>
            </a:extLst>
          </p:cNvPr>
          <p:cNvGrpSpPr/>
          <p:nvPr/>
        </p:nvGrpSpPr>
        <p:grpSpPr>
          <a:xfrm>
            <a:off x="466124" y="652048"/>
            <a:ext cx="9029928" cy="839671"/>
            <a:chOff x="416847" y="602127"/>
            <a:chExt cx="6646930" cy="624548"/>
          </a:xfrm>
        </p:grpSpPr>
        <p:pic>
          <p:nvPicPr>
            <p:cNvPr id="17" name="그래픽 16" descr="건물 단색으로 채워진">
              <a:extLst>
                <a:ext uri="{FF2B5EF4-FFF2-40B4-BE49-F238E27FC236}">
                  <a16:creationId xmlns:a16="http://schemas.microsoft.com/office/drawing/2014/main" id="{2E8C6085-61D0-7A8D-FC20-AAE622A1D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10E59F-B4BD-109A-3251-A42BAED862D4}"/>
                </a:ext>
              </a:extLst>
            </p:cNvPr>
            <p:cNvSpPr txBox="1"/>
            <p:nvPr/>
          </p:nvSpPr>
          <p:spPr>
            <a:xfrm>
              <a:off x="1496776" y="651137"/>
              <a:ext cx="5567001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서비스 구현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565C60-A9C0-1D4F-18B7-59B9C5D9908D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1E863132-9D12-0838-FF63-A1F02D45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626" y="1287837"/>
            <a:ext cx="2931925" cy="499036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8508E1A-3F8E-B763-02B8-A2ABFF55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51" y="1254446"/>
            <a:ext cx="2812458" cy="49764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47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자연, 실루엣이(가) 표시된 사진&#10;&#10;자동 생성된 설명">
            <a:extLst>
              <a:ext uri="{FF2B5EF4-FFF2-40B4-BE49-F238E27FC236}">
                <a16:creationId xmlns:a16="http://schemas.microsoft.com/office/drawing/2014/main" id="{D6EFA923-D1A5-34D3-4DE3-27FF3813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50" y="528857"/>
            <a:ext cx="5136350" cy="5800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DBD89-3503-B088-C467-600103BD1C87}"/>
              </a:ext>
            </a:extLst>
          </p:cNvPr>
          <p:cNvSpPr txBox="1"/>
          <p:nvPr/>
        </p:nvSpPr>
        <p:spPr>
          <a:xfrm>
            <a:off x="3484880" y="3070032"/>
            <a:ext cx="5222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solidFill>
                  <a:schemeClr val="bg2">
                    <a:lumMod val="90000"/>
                  </a:schemeClr>
                </a:solidFill>
              </a:rPr>
              <a:t>감사합니다</a:t>
            </a:r>
            <a:endParaRPr lang="ko-KR" altLang="en-US" sz="6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그래픽 4" descr="네 잎 클로버 단색으로 채워진">
            <a:extLst>
              <a:ext uri="{FF2B5EF4-FFF2-40B4-BE49-F238E27FC236}">
                <a16:creationId xmlns:a16="http://schemas.microsoft.com/office/drawing/2014/main" id="{0E43C4BF-FECF-764B-CEBA-FD688BDEC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714" y="2122231"/>
            <a:ext cx="2055797" cy="20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71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도시 블록">
            <a:extLst>
              <a:ext uri="{FF2B5EF4-FFF2-40B4-BE49-F238E27FC236}">
                <a16:creationId xmlns:a16="http://schemas.microsoft.com/office/drawing/2014/main" id="{999F9F05-B6BE-9488-8F37-F909B7CD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99433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28F87-9CB2-C948-697B-FFEA186DDA34}"/>
              </a:ext>
            </a:extLst>
          </p:cNvPr>
          <p:cNvSpPr txBox="1"/>
          <p:nvPr/>
        </p:nvSpPr>
        <p:spPr>
          <a:xfrm>
            <a:off x="4120054" y="2497976"/>
            <a:ext cx="68317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1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래픽 5" descr="말풍선 2개">
            <a:extLst>
              <a:ext uri="{FF2B5EF4-FFF2-40B4-BE49-F238E27FC236}">
                <a16:creationId xmlns:a16="http://schemas.microsoft.com/office/drawing/2014/main" id="{D7D45A70-FAC2-86E7-8551-9252764C2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2364" y="-26984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04D7C0-E029-3075-D513-B39D96145840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6D73E3-763C-9546-F085-AE0BC9F9147F}"/>
              </a:ext>
            </a:extLst>
          </p:cNvPr>
          <p:cNvGrpSpPr/>
          <p:nvPr/>
        </p:nvGrpSpPr>
        <p:grpSpPr>
          <a:xfrm>
            <a:off x="466124" y="652048"/>
            <a:ext cx="5174006" cy="839671"/>
            <a:chOff x="416847" y="602127"/>
            <a:chExt cx="3808587" cy="624548"/>
          </a:xfrm>
        </p:grpSpPr>
        <p:pic>
          <p:nvPicPr>
            <p:cNvPr id="3" name="그래픽 2" descr="건물 단색으로 채워진">
              <a:extLst>
                <a:ext uri="{FF2B5EF4-FFF2-40B4-BE49-F238E27FC236}">
                  <a16:creationId xmlns:a16="http://schemas.microsoft.com/office/drawing/2014/main" id="{D91E473A-FFE2-ECC4-BDAA-DCA87088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01572E-00DF-293E-FE4F-E1460031B0DD}"/>
                </a:ext>
              </a:extLst>
            </p:cNvPr>
            <p:cNvSpPr txBox="1"/>
            <p:nvPr/>
          </p:nvSpPr>
          <p:spPr>
            <a:xfrm>
              <a:off x="1500707" y="651137"/>
              <a:ext cx="2724727" cy="52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모델선정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E6FB08-358F-F706-7003-E4CE0D152A5D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AF5B43-69F5-63C1-7C94-2CB316944F1A}"/>
              </a:ext>
            </a:extLst>
          </p:cNvPr>
          <p:cNvSpPr txBox="1"/>
          <p:nvPr/>
        </p:nvSpPr>
        <p:spPr>
          <a:xfrm>
            <a:off x="2720939" y="3161055"/>
            <a:ext cx="6750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</a:t>
            </a: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FBprophet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래픽 17" descr="물음표 단색으로 채워진">
            <a:extLst>
              <a:ext uri="{FF2B5EF4-FFF2-40B4-BE49-F238E27FC236}">
                <a16:creationId xmlns:a16="http://schemas.microsoft.com/office/drawing/2014/main" id="{E800A0A1-D86A-9E82-FE53-237B3D94E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0230" y="3077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E5FD191-F766-A680-DB40-E5845380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6131" y="434824"/>
            <a:ext cx="887819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88CE15-EA15-89F8-B953-04B3BC6365C3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5174006" cy="839671"/>
            <a:chOff x="416847" y="602127"/>
            <a:chExt cx="3808587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2724727" cy="52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9BFCB69-ADDF-7C98-84EF-B41B837A23D5}"/>
              </a:ext>
            </a:extLst>
          </p:cNvPr>
          <p:cNvGrpSpPr/>
          <p:nvPr/>
        </p:nvGrpSpPr>
        <p:grpSpPr>
          <a:xfrm>
            <a:off x="1476356" y="2443480"/>
            <a:ext cx="7462304" cy="914400"/>
            <a:chOff x="1615628" y="2443480"/>
            <a:chExt cx="7462304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254B6F-72B6-8FE8-54BB-FB831280B5AB}"/>
                </a:ext>
              </a:extLst>
            </p:cNvPr>
            <p:cNvSpPr txBox="1"/>
            <p:nvPr/>
          </p:nvSpPr>
          <p:spPr>
            <a:xfrm>
              <a:off x="3129195" y="2734194"/>
              <a:ext cx="5948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변수추가가능</a:t>
              </a:r>
              <a:endParaRPr lang="en-US" altLang="ko-KR" sz="2800" b="1" dirty="0"/>
            </a:p>
          </p:txBody>
        </p:sp>
        <p:pic>
          <p:nvPicPr>
            <p:cNvPr id="5" name="그래픽 4" descr="확인 표시 단색으로 채워진">
              <a:extLst>
                <a:ext uri="{FF2B5EF4-FFF2-40B4-BE49-F238E27FC236}">
                  <a16:creationId xmlns:a16="http://schemas.microsoft.com/office/drawing/2014/main" id="{6F753E83-12A8-F415-1B1B-E1246058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15628" y="2443480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929FC92-8EA9-6595-3D23-0ED2BF1E9959}"/>
              </a:ext>
            </a:extLst>
          </p:cNvPr>
          <p:cNvGrpSpPr/>
          <p:nvPr/>
        </p:nvGrpSpPr>
        <p:grpSpPr>
          <a:xfrm>
            <a:off x="1476356" y="3430080"/>
            <a:ext cx="7462304" cy="914400"/>
            <a:chOff x="1608064" y="3398532"/>
            <a:chExt cx="7462304" cy="9144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E84FAF-F670-62F7-9F09-DDDB61013AF8}"/>
                </a:ext>
              </a:extLst>
            </p:cNvPr>
            <p:cNvSpPr txBox="1"/>
            <p:nvPr/>
          </p:nvSpPr>
          <p:spPr>
            <a:xfrm>
              <a:off x="3121631" y="3689246"/>
              <a:ext cx="5948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Epoch</a:t>
              </a:r>
              <a:r>
                <a:rPr lang="ko-KR" altLang="en-US" sz="2800" b="1" dirty="0"/>
                <a:t> 조정가능</a:t>
              </a:r>
              <a:endParaRPr lang="en-US" altLang="ko-KR" sz="2800" b="1" dirty="0"/>
            </a:p>
          </p:txBody>
        </p:sp>
        <p:pic>
          <p:nvPicPr>
            <p:cNvPr id="31" name="그래픽 30" descr="확인 표시 단색으로 채워진">
              <a:extLst>
                <a:ext uri="{FF2B5EF4-FFF2-40B4-BE49-F238E27FC236}">
                  <a16:creationId xmlns:a16="http://schemas.microsoft.com/office/drawing/2014/main" id="{F9639C55-FF32-0BA1-2903-2486F967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8064" y="3398532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552BA05-52D4-258A-4BA9-6E27DEB6D646}"/>
              </a:ext>
            </a:extLst>
          </p:cNvPr>
          <p:cNvGrpSpPr/>
          <p:nvPr/>
        </p:nvGrpSpPr>
        <p:grpSpPr>
          <a:xfrm>
            <a:off x="1476356" y="4416679"/>
            <a:ext cx="7462304" cy="914400"/>
            <a:chOff x="1476356" y="4416679"/>
            <a:chExt cx="7462304" cy="9144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660012-7652-2B67-6715-0BC11E35CC8C}"/>
                </a:ext>
              </a:extLst>
            </p:cNvPr>
            <p:cNvSpPr txBox="1"/>
            <p:nvPr/>
          </p:nvSpPr>
          <p:spPr>
            <a:xfrm>
              <a:off x="2989923" y="4707393"/>
              <a:ext cx="5948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/>
                <a:t>학습률</a:t>
              </a:r>
              <a:r>
                <a:rPr lang="ko-KR" altLang="en-US" sz="2800" b="1" dirty="0"/>
                <a:t> 조장가능</a:t>
              </a:r>
              <a:endParaRPr lang="en-US" altLang="ko-KR" sz="2800" b="1" dirty="0"/>
            </a:p>
          </p:txBody>
        </p:sp>
        <p:pic>
          <p:nvPicPr>
            <p:cNvPr id="33" name="그래픽 32" descr="확인 표시 단색으로 채워진">
              <a:extLst>
                <a:ext uri="{FF2B5EF4-FFF2-40B4-BE49-F238E27FC236}">
                  <a16:creationId xmlns:a16="http://schemas.microsoft.com/office/drawing/2014/main" id="{D1C93D0F-F3EA-CB11-1164-38F8472BA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356" y="4416679"/>
              <a:ext cx="914400" cy="914400"/>
            </a:xfrm>
            <a:prstGeom prst="rect">
              <a:avLst/>
            </a:prstGeom>
          </p:spPr>
        </p:pic>
      </p:grpSp>
      <p:pic>
        <p:nvPicPr>
          <p:cNvPr id="37" name="그래픽 36" descr="다양한 건물, 고층빌딩과 나무가 있는 도시 블록">
            <a:extLst>
              <a:ext uri="{FF2B5EF4-FFF2-40B4-BE49-F238E27FC236}">
                <a16:creationId xmlns:a16="http://schemas.microsoft.com/office/drawing/2014/main" id="{79164D4D-63D9-0061-1575-2D1162858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2061" y="2060220"/>
            <a:ext cx="4142739" cy="41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1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F657B7-A387-0BF3-9AA4-90444D53BCFA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5538436" cy="839671"/>
            <a:chOff x="416847" y="602127"/>
            <a:chExt cx="4076844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2992984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" name="그래픽 7" descr="지구본 윤곽선">
            <a:extLst>
              <a:ext uri="{FF2B5EF4-FFF2-40B4-BE49-F238E27FC236}">
                <a16:creationId xmlns:a16="http://schemas.microsoft.com/office/drawing/2014/main" id="{CE2C07F8-1345-6BEF-5A7E-D1CD872A6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749" y="2590308"/>
            <a:ext cx="1781907" cy="1781907"/>
          </a:xfrm>
          <a:prstGeom prst="rect">
            <a:avLst/>
          </a:prstGeom>
        </p:spPr>
      </p:pic>
      <p:pic>
        <p:nvPicPr>
          <p:cNvPr id="10" name="그래픽 9" descr="집 Wi-Fi에서 작업 윤곽선">
            <a:extLst>
              <a:ext uri="{FF2B5EF4-FFF2-40B4-BE49-F238E27FC236}">
                <a16:creationId xmlns:a16="http://schemas.microsoft.com/office/drawing/2014/main" id="{AA18D0E0-F7E0-D811-E1DB-7890451EC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3588" y="2575693"/>
            <a:ext cx="1781907" cy="178190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6B4ADB-341A-4D8C-69C8-91B08F854AE8}"/>
              </a:ext>
            </a:extLst>
          </p:cNvPr>
          <p:cNvGrpSpPr/>
          <p:nvPr/>
        </p:nvGrpSpPr>
        <p:grpSpPr>
          <a:xfrm>
            <a:off x="1090772" y="4495480"/>
            <a:ext cx="9618324" cy="1102687"/>
            <a:chOff x="1090772" y="3149565"/>
            <a:chExt cx="9618324" cy="110268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1F22FEB-BDA1-B0D3-1E23-2EB2FC686DC7}"/>
                </a:ext>
              </a:extLst>
            </p:cNvPr>
            <p:cNvSpPr/>
            <p:nvPr/>
          </p:nvSpPr>
          <p:spPr>
            <a:xfrm>
              <a:off x="1090772" y="3149565"/>
              <a:ext cx="4441861" cy="11026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FD2FAB4-2E5B-7FAB-01AF-DA33983755FD}"/>
                </a:ext>
              </a:extLst>
            </p:cNvPr>
            <p:cNvSpPr/>
            <p:nvPr/>
          </p:nvSpPr>
          <p:spPr>
            <a:xfrm>
              <a:off x="6344005" y="3149565"/>
              <a:ext cx="4365091" cy="11026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AE74C3-DFA9-B581-1177-A3507BA43CE5}"/>
                </a:ext>
              </a:extLst>
            </p:cNvPr>
            <p:cNvSpPr txBox="1"/>
            <p:nvPr/>
          </p:nvSpPr>
          <p:spPr>
            <a:xfrm>
              <a:off x="2178117" y="3497262"/>
              <a:ext cx="2250041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거시경제 변수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388AEE-EF53-19AF-A84B-353FF5F86AB8}"/>
                </a:ext>
              </a:extLst>
            </p:cNvPr>
            <p:cNvSpPr txBox="1"/>
            <p:nvPr/>
          </p:nvSpPr>
          <p:spPr>
            <a:xfrm>
              <a:off x="7611436" y="3497262"/>
              <a:ext cx="2220929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부동산 지역성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19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99D2E89-A485-A895-B6A1-87AB06193D4F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거시변수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141B89-1E48-B940-204E-D3F876E5B61C}"/>
              </a:ext>
            </a:extLst>
          </p:cNvPr>
          <p:cNvSpPr txBox="1"/>
          <p:nvPr/>
        </p:nvSpPr>
        <p:spPr>
          <a:xfrm>
            <a:off x="3278512" y="2617664"/>
            <a:ext cx="36565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MMI(</a:t>
            </a:r>
            <a:r>
              <a:rPr lang="ko-KR" altLang="en-US" sz="2800" b="1" dirty="0"/>
              <a:t>광공업지수</a:t>
            </a:r>
            <a:r>
              <a:rPr lang="en-US" altLang="ko-KR" sz="2800" b="1" dirty="0"/>
              <a:t>) </a:t>
            </a:r>
          </a:p>
          <a:p>
            <a:r>
              <a:rPr lang="en-US" altLang="ko-KR" sz="2800" b="1" dirty="0"/>
              <a:t>CPI(</a:t>
            </a:r>
            <a:r>
              <a:rPr lang="ko-KR" altLang="en-US" sz="2800" b="1" dirty="0"/>
              <a:t>소비자물가지수</a:t>
            </a:r>
            <a:r>
              <a:rPr lang="en-US" altLang="ko-KR" sz="2800" b="1" dirty="0"/>
              <a:t>) </a:t>
            </a:r>
          </a:p>
          <a:p>
            <a:r>
              <a:rPr lang="ko-KR" altLang="en-US" sz="2800" b="1" dirty="0"/>
              <a:t>대출금리</a:t>
            </a:r>
          </a:p>
          <a:p>
            <a:r>
              <a:rPr lang="ko-KR" altLang="en-US" sz="2800" b="1" dirty="0"/>
              <a:t>환율 </a:t>
            </a:r>
            <a:endParaRPr lang="en-US" altLang="ko-KR" sz="2800" b="1" dirty="0"/>
          </a:p>
          <a:p>
            <a:r>
              <a:rPr lang="en-US" altLang="ko-KR" sz="2800" b="1" dirty="0"/>
              <a:t>M2(</a:t>
            </a:r>
            <a:r>
              <a:rPr lang="ko-KR" altLang="en-US" sz="2800" b="1" dirty="0"/>
              <a:t>통화량</a:t>
            </a:r>
            <a:r>
              <a:rPr lang="en-US" altLang="ko-KR" sz="2800" b="1" dirty="0"/>
              <a:t>)</a:t>
            </a:r>
          </a:p>
          <a:p>
            <a:r>
              <a:rPr lang="ko-KR" altLang="en-US" sz="2800" b="1" dirty="0"/>
              <a:t>주가</a:t>
            </a:r>
          </a:p>
        </p:txBody>
      </p: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1359" y="348058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9BC0-5975-24AF-A878-CFBA6847175B}"/>
              </a:ext>
            </a:extLst>
          </p:cNvPr>
          <p:cNvSpPr txBox="1"/>
          <p:nvPr/>
        </p:nvSpPr>
        <p:spPr>
          <a:xfrm>
            <a:off x="7429272" y="3245286"/>
            <a:ext cx="3132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전세가격지수 </a:t>
            </a:r>
            <a:endParaRPr lang="en-US" altLang="ko-KR" sz="2800" b="1" dirty="0"/>
          </a:p>
          <a:p>
            <a:r>
              <a:rPr lang="ko-KR" altLang="en-US" sz="2800" b="1" dirty="0"/>
              <a:t>건축허용면적</a:t>
            </a:r>
          </a:p>
          <a:p>
            <a:r>
              <a:rPr lang="ko-KR" altLang="en-US" sz="2800" b="1" dirty="0"/>
              <a:t>거래량</a:t>
            </a:r>
          </a:p>
        </p:txBody>
      </p:sp>
    </p:spTree>
    <p:extLst>
      <p:ext uri="{BB962C8B-B14F-4D97-AF65-F5344CB8AC3E}">
        <p14:creationId xmlns:p14="http://schemas.microsoft.com/office/powerpoint/2010/main" val="77547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CD2997-E98D-48B9-F0E5-00A4C2CA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4" y="1359228"/>
            <a:ext cx="11394412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366</Words>
  <Application>Microsoft Office PowerPoint</Application>
  <PresentationFormat>와이드스크린</PresentationFormat>
  <Paragraphs>131</Paragraphs>
  <Slides>33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은원</dc:creator>
  <cp:lastModifiedBy>정 은원</cp:lastModifiedBy>
  <cp:revision>20</cp:revision>
  <dcterms:created xsi:type="dcterms:W3CDTF">2022-05-15T03:08:09Z</dcterms:created>
  <dcterms:modified xsi:type="dcterms:W3CDTF">2022-05-15T13:12:49Z</dcterms:modified>
</cp:coreProperties>
</file>