
<file path=[Content_Types].xml><?xml version="1.0" encoding="utf-8"?>
<Types xmlns="http://schemas.openxmlformats.org/package/2006/content-types">
  <Default Extension="jpeg" ContentType="image/jpeg"/>
  <Default Extension="png" ContentType="image/png"/>
  <Default Extension="avi" ContentType="video/avi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8" r:id="rId4"/>
    <p:sldId id="269" r:id="rId5"/>
    <p:sldId id="258" r:id="rId6"/>
    <p:sldId id="266" r:id="rId7"/>
    <p:sldId id="267" r:id="rId8"/>
    <p:sldId id="27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2887-0217-4176-8BD3-1A22049386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C8D3-CA80-4FC0-B901-9E9414345E1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media" Target="../media/media1.avi"/><Relationship Id="rId2" Type="http://schemas.openxmlformats.org/officeDocument/2006/relationships/video" Target="../media/media1.avi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</p:pic>
      <p:sp>
        <p:nvSpPr>
          <p:cNvPr id="5" name="Rectangle 4"/>
          <p:cNvSpPr/>
          <p:nvPr/>
        </p:nvSpPr>
        <p:spPr>
          <a:xfrm>
            <a:off x="104503" y="261257"/>
            <a:ext cx="2194560" cy="513806"/>
          </a:xfrm>
          <a:prstGeom prst="rect">
            <a:avLst/>
          </a:prstGeom>
          <a:solidFill>
            <a:srgbClr val="3D3D47"/>
          </a:solidFill>
          <a:ln>
            <a:solidFill>
              <a:srgbClr val="3D3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4553" y="1535056"/>
            <a:ext cx="6914605" cy="337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29" y="1156156"/>
            <a:ext cx="386443" cy="2153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523" y="3370512"/>
            <a:ext cx="3143795" cy="29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6528" y="3297451"/>
            <a:ext cx="3133725" cy="21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1999" y="888183"/>
            <a:ext cx="390526" cy="2580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525" y="1918485"/>
            <a:ext cx="156463" cy="209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56" y="932813"/>
            <a:ext cx="865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951" y="932718"/>
            <a:ext cx="75864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FPGA-based fluorescence microscope</a:t>
            </a:r>
            <a:endParaRPr lang="en-US" sz="36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529715" y="5820410"/>
            <a:ext cx="6474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Yi Zhang		Zhihao Yuan	Tianzhi Wu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48" y="1652614"/>
            <a:ext cx="4116625" cy="326085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24086" y="4947812"/>
            <a:ext cx="66948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Bring real time to multi-channel microscope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" y="209006"/>
            <a:ext cx="2185851" cy="557348"/>
          </a:xfrm>
          <a:prstGeom prst="rect">
            <a:avLst/>
          </a:prstGeom>
          <a:solidFill>
            <a:srgbClr val="3D3D47"/>
          </a:solidFill>
          <a:ln>
            <a:solidFill>
              <a:srgbClr val="3D3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354" y="1785257"/>
            <a:ext cx="7350035" cy="3204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47611" y="6531429"/>
            <a:ext cx="391886" cy="25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795" y="256847"/>
            <a:ext cx="391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Goals and big picture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beads_imag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1064882"/>
            <a:ext cx="2057400" cy="2057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618115"/>
            <a:ext cx="2057400" cy="2057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4800" y="3119428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Fluorescence lifetime imaging </a:t>
            </a:r>
            <a:endParaRPr 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04800" y="5675515"/>
            <a:ext cx="248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Off-line processed by MATLAB</a:t>
            </a:r>
            <a:endParaRPr 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" y="6096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separate different components based on fluorescence lifetime and display it. 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59" y="885246"/>
            <a:ext cx="2780442" cy="244390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51426" y="32905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Fluorescence working principle</a:t>
            </a:r>
            <a:endParaRPr lang="en-US" sz="12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56" y="3518389"/>
            <a:ext cx="3202588" cy="2443904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1371600" y="4267200"/>
            <a:ext cx="179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76400" y="54102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70592" y="5839062"/>
            <a:ext cx="304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Different components have different lifetime</a:t>
            </a:r>
            <a:endParaRPr lang="en-US" sz="12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3793" y="3286625"/>
            <a:ext cx="1485900" cy="3905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134722" y="3518774"/>
            <a:ext cx="228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decay curve can be described by exponential function. </a:t>
            </a:r>
            <a:endParaRPr lang="en-US" sz="12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11" y="1193292"/>
            <a:ext cx="2780443" cy="2085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4:artisticCrisscrossEtching id="{6643E2DF-6F5A-4670-B052-175FFBE8CBB0}"/>
                  </a:ext>
                </a:extLst>
              </p:cNvPr>
              <p:cNvSpPr txBox="1"/>
              <p:nvPr/>
            </p:nvSpPr>
            <p:spPr>
              <a:xfrm>
                <a:off x="6756536" y="1995970"/>
                <a:ext cx="1237893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 = 270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−0.158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536" y="1995970"/>
                <a:ext cx="1237893" cy="310150"/>
              </a:xfrm>
              <a:prstGeom prst="rect">
                <a:avLst/>
              </a:prstGeom>
              <a:blipFill rotWithShape="1">
                <a:blip r:embed="rId10"/>
                <a:stretch>
                  <a:fillRect l="-1478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4:artisticCrisscrossEtching id="{1BE238C9-DABB-4383-AAEA-589575A46FFA}"/>
                  </a:ext>
                </a:extLst>
              </p:cNvPr>
              <p:cNvSpPr txBox="1"/>
              <p:nvPr/>
            </p:nvSpPr>
            <p:spPr>
              <a:xfrm>
                <a:off x="6019800" y="4114800"/>
                <a:ext cx="24475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For the red beads: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=6.33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For the green beads: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22.12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can not be used as a criteria, because in general it is decided by the concentration rather than chemical property. </a:t>
                </a: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14800"/>
                <a:ext cx="2447554" cy="1600438"/>
              </a:xfrm>
              <a:prstGeom prst="rect">
                <a:avLst/>
              </a:prstGeom>
              <a:blipFill rotWithShape="1">
                <a:blip r:embed="rId11"/>
                <a:stretch>
                  <a:fillRect l="-748" t="-760" r="-1247" b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5562600" y="5486400"/>
            <a:ext cx="57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ns</a:t>
            </a:r>
            <a:endParaRPr 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397614" y="3380274"/>
            <a:ext cx="97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Amplitude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" y="209006"/>
            <a:ext cx="2185851" cy="557348"/>
          </a:xfrm>
          <a:prstGeom prst="rect">
            <a:avLst/>
          </a:prstGeom>
          <a:solidFill>
            <a:srgbClr val="3D3D47"/>
          </a:solidFill>
          <a:ln>
            <a:solidFill>
              <a:srgbClr val="3D3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719" y="1806847"/>
            <a:ext cx="7350035" cy="3204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47611" y="6531429"/>
            <a:ext cx="391886" cy="25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751" y="256847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System Setup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5545" y="1242060"/>
            <a:ext cx="6311900" cy="2573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/>
          <p:cNvSpPr txBox="1"/>
          <p:nvPr/>
        </p:nvSpPr>
        <p:spPr>
          <a:xfrm>
            <a:off x="6740105" y="2269013"/>
            <a:ext cx="5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328295" y="2383155"/>
            <a:ext cx="943610" cy="720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7200" y="242031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 card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1920" y="3276600"/>
            <a:ext cx="163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Raw data Taken from Microscope is store here</a:t>
            </a:r>
            <a:endParaRPr 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3" y="4989980"/>
            <a:ext cx="1752600" cy="1314450"/>
          </a:xfrm>
          <a:prstGeom prst="rect">
            <a:avLst/>
          </a:prstGeom>
        </p:spPr>
      </p:pic>
      <p:cxnSp>
        <p:nvCxnSpPr>
          <p:cNvPr id="29" name="直接连接符 28"/>
          <p:cNvCxnSpPr>
            <a:stCxn id="24" idx="3"/>
          </p:cNvCxnSpPr>
          <p:nvPr/>
        </p:nvCxnSpPr>
        <p:spPr>
          <a:xfrm flipV="1">
            <a:off x="1271633" y="2738402"/>
            <a:ext cx="1500777" cy="5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43200" y="2329543"/>
            <a:ext cx="1018971" cy="79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interface</a:t>
            </a:r>
            <a:endParaRPr lang="en-US" dirty="0"/>
          </a:p>
        </p:txBody>
      </p:sp>
      <p:cxnSp>
        <p:nvCxnSpPr>
          <p:cNvPr id="32" name="直接连接符 31"/>
          <p:cNvCxnSpPr>
            <a:stCxn id="30" idx="2"/>
          </p:cNvCxnSpPr>
          <p:nvPr/>
        </p:nvCxnSpPr>
        <p:spPr>
          <a:xfrm flipH="1">
            <a:off x="3252685" y="3127178"/>
            <a:ext cx="1" cy="174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743200" y="4900295"/>
            <a:ext cx="2439035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/>
          <p:cNvSpPr txBox="1"/>
          <p:nvPr/>
        </p:nvSpPr>
        <p:spPr>
          <a:xfrm>
            <a:off x="3240950" y="5128018"/>
            <a:ext cx="144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 </a:t>
            </a:r>
            <a:endParaRPr 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3835831" y="4876800"/>
            <a:ext cx="184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648200" y="3127178"/>
            <a:ext cx="0" cy="174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6644" y="2329543"/>
            <a:ext cx="1018969" cy="79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3111680" y="5697646"/>
            <a:ext cx="17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SRAM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243981" y="2406590"/>
            <a:ext cx="101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Signal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54723" y="1806570"/>
            <a:ext cx="148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got the life time here</a:t>
            </a:r>
            <a:endParaRPr lang="en-US" sz="1400" dirty="0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5181600" y="2723210"/>
            <a:ext cx="680652" cy="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62252" y="2324710"/>
            <a:ext cx="1096358" cy="79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en-US" dirty="0"/>
          </a:p>
          <a:p>
            <a:pPr algn="ctr"/>
            <a:r>
              <a:rPr lang="en-US" dirty="0"/>
              <a:t>&amp;Pseudo color</a:t>
            </a:r>
            <a:endParaRPr lang="en-US" dirty="0"/>
          </a:p>
        </p:txBody>
      </p:sp>
      <p:cxnSp>
        <p:nvCxnSpPr>
          <p:cNvPr id="48" name="直接连接符 47"/>
          <p:cNvCxnSpPr>
            <a:stCxn id="46" idx="2"/>
          </p:cNvCxnSpPr>
          <p:nvPr/>
        </p:nvCxnSpPr>
        <p:spPr>
          <a:xfrm>
            <a:off x="6410431" y="3122101"/>
            <a:ext cx="0" cy="174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862955" y="4876800"/>
            <a:ext cx="2477770" cy="81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6454359" y="498951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memory</a:t>
            </a:r>
            <a:endParaRPr 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387700" y="5697725"/>
            <a:ext cx="142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SRAM</a:t>
            </a:r>
            <a:endParaRPr 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696200" y="3122101"/>
            <a:ext cx="0" cy="174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285446" y="1447800"/>
            <a:ext cx="1054792" cy="167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VGA interface</a:t>
            </a:r>
            <a:endParaRPr 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1242423" y="1600200"/>
            <a:ext cx="60430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38455" y="1188085"/>
            <a:ext cx="942975" cy="768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58"/>
          <p:cNvSpPr txBox="1"/>
          <p:nvPr/>
        </p:nvSpPr>
        <p:spPr>
          <a:xfrm>
            <a:off x="328023" y="1387207"/>
            <a:ext cx="94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</a:t>
            </a:r>
            <a:endParaRPr 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976208" y="4014841"/>
            <a:ext cx="10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3" y="261257"/>
            <a:ext cx="2194560" cy="513806"/>
          </a:xfrm>
          <a:prstGeom prst="rect">
            <a:avLst/>
          </a:prstGeom>
          <a:solidFill>
            <a:srgbClr val="3D3D47"/>
          </a:solidFill>
          <a:ln>
            <a:solidFill>
              <a:srgbClr val="3D3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9932" y="1508694"/>
            <a:ext cx="6914605" cy="337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ym typeface="+mn-ea"/>
              </a:rPr>
              <a:t>Classifier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&amp;Pseudo color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9992" y="-790969"/>
            <a:ext cx="92715" cy="660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823" y="3383847"/>
            <a:ext cx="3143795" cy="29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6528" y="3297451"/>
            <a:ext cx="3133725" cy="21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1999" y="888183"/>
            <a:ext cx="390526" cy="2580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02" y="261257"/>
            <a:ext cx="75361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State of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525" y="1918485"/>
            <a:ext cx="156463" cy="209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129" y="1163740"/>
            <a:ext cx="8128861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Finished Parts:</a:t>
            </a:r>
            <a:endParaRPr lang="en-US" sz="2000" b="1" dirty="0"/>
          </a:p>
          <a:p>
            <a:r>
              <a:rPr lang="en-US" sz="2000" b="1" dirty="0"/>
              <a:t>1. serialiser &amp; deserialiser</a:t>
            </a:r>
            <a:endParaRPr lang="en-US" sz="2000" b="1" dirty="0"/>
          </a:p>
          <a:p>
            <a:r>
              <a:rPr lang="en-US" sz="2000" b="1" dirty="0"/>
              <a:t>2. Signal process (part used to calculate lifetime, in picture, counter)</a:t>
            </a:r>
            <a:endParaRPr lang="en-US" sz="2000" b="1" dirty="0"/>
          </a:p>
          <a:p>
            <a:r>
              <a:rPr lang="en-US" sz="2000" b="1" dirty="0"/>
              <a:t>3. 31-bit pseduo radom generator &amp; look up table</a:t>
            </a:r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/>
              <a:t>these parts are used to test 1 &amp; 2</a:t>
            </a:r>
            <a:endParaRPr lang="en-US" sz="2000" dirty="0"/>
          </a:p>
          <a:p>
            <a:r>
              <a:rPr lang="en-US" sz="2000" b="1" dirty="0">
                <a:sym typeface="+mn-ea"/>
              </a:rPr>
              <a:t>4. VGA display interface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图片 2" descr="QQ截图20180327124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95" y="3682365"/>
            <a:ext cx="4500245" cy="2976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3" y="261257"/>
            <a:ext cx="2194560" cy="513806"/>
          </a:xfrm>
          <a:prstGeom prst="rect">
            <a:avLst/>
          </a:prstGeom>
          <a:solidFill>
            <a:srgbClr val="3D3D47"/>
          </a:solidFill>
          <a:ln>
            <a:solidFill>
              <a:srgbClr val="3D3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9932" y="1508694"/>
            <a:ext cx="6914605" cy="337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523" y="3370512"/>
            <a:ext cx="3143795" cy="29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6528" y="3297451"/>
            <a:ext cx="3133725" cy="21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1999" y="888183"/>
            <a:ext cx="390526" cy="2580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02" y="261257"/>
            <a:ext cx="75361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State of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525" y="1918485"/>
            <a:ext cx="156463" cy="209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129" y="1177075"/>
            <a:ext cx="8128861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Modules in progress:</a:t>
            </a:r>
            <a:endParaRPr lang="en-US" sz="3200" b="1" dirty="0"/>
          </a:p>
          <a:p>
            <a:r>
              <a:rPr lang="en-US" sz="2000" b="1" dirty="0"/>
              <a:t>1. SDcard interface</a:t>
            </a:r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/>
              <a:t>Read data from SDcard and store it in SRAM on FPGA</a:t>
            </a:r>
            <a:endParaRPr lang="en-US" sz="2000" dirty="0"/>
          </a:p>
          <a:p>
            <a:r>
              <a:rPr lang="en-US" sz="2000" b="1" dirty="0"/>
              <a:t> 	problems &amp; difficulty:</a:t>
            </a:r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/>
              <a:t>- not fimliar with reading SDcard on board</a:t>
            </a:r>
            <a:endParaRPr lang="en-US" sz="2000" dirty="0"/>
          </a:p>
          <a:p>
            <a:r>
              <a:rPr lang="en-US" sz="2000" b="1" dirty="0"/>
              <a:t>2. test of whole signal process block</a:t>
            </a:r>
            <a:endParaRPr lang="en-US" sz="2000" b="1" dirty="0"/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图片 2" descr="QQ截图20180327124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95" y="3669030"/>
            <a:ext cx="4500245" cy="2976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3" y="261257"/>
            <a:ext cx="2194560" cy="513806"/>
          </a:xfrm>
          <a:prstGeom prst="rect">
            <a:avLst/>
          </a:prstGeom>
          <a:solidFill>
            <a:srgbClr val="3D3D47"/>
          </a:solidFill>
          <a:ln>
            <a:solidFill>
              <a:srgbClr val="3D3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9932" y="1508694"/>
            <a:ext cx="6914605" cy="337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523" y="3370512"/>
            <a:ext cx="3143795" cy="298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6528" y="3297451"/>
            <a:ext cx="3133725" cy="21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1999" y="888183"/>
            <a:ext cx="390526" cy="2580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02" y="261257"/>
            <a:ext cx="75361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State of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525" y="1918485"/>
            <a:ext cx="156463" cy="209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129" y="1163740"/>
            <a:ext cx="8128861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Not started yet:</a:t>
            </a:r>
            <a:endParaRPr lang="en-US" sz="3200" b="1" dirty="0"/>
          </a:p>
          <a:p>
            <a:r>
              <a:rPr lang="en-US" sz="2000" b="1" dirty="0"/>
              <a:t>1. classifier pesduo color</a:t>
            </a:r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/>
              <a:t>Read data from SDcard and store it in SRAM on FPGA</a:t>
            </a:r>
            <a:endParaRPr lang="en-US" sz="2000" dirty="0"/>
          </a:p>
          <a:p>
            <a:r>
              <a:rPr lang="en-US" sz="2000" b="1" dirty="0"/>
              <a:t>2. Cache interface</a:t>
            </a:r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/>
              <a:t>they will be used to store data from SDcard and output image</a:t>
            </a:r>
            <a:endParaRPr lang="en-US" sz="2000" dirty="0"/>
          </a:p>
          <a:p>
            <a:endParaRPr lang="en-US" sz="2000" dirty="0"/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" y="209006"/>
            <a:ext cx="2185851" cy="557348"/>
          </a:xfrm>
          <a:prstGeom prst="rect">
            <a:avLst/>
          </a:prstGeom>
          <a:solidFill>
            <a:srgbClr val="3D3D47"/>
          </a:solidFill>
          <a:ln>
            <a:solidFill>
              <a:srgbClr val="3D3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354" y="1785257"/>
            <a:ext cx="7350035" cy="3204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47611" y="6531429"/>
            <a:ext cx="391886" cy="25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20" y="256847"/>
            <a:ext cx="345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line 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7199" y="1066800"/>
          <a:ext cx="819041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7447"/>
                <a:gridCol w="1638499"/>
                <a:gridCol w="1638082"/>
                <a:gridCol w="1638082"/>
              </a:tblGrid>
              <a:tr h="944880">
                <a:tc>
                  <a:txBody>
                    <a:bodyPr/>
                    <a:lstStyle/>
                    <a:p>
                      <a:r>
                        <a:rPr lang="en-US" dirty="0"/>
                        <a:t>Week/group member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3/27-4/1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4/2-4/8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4/9-4/15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4/16-4/24</a:t>
                      </a:r>
                      <a:endParaRPr lang="en-US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dirty="0"/>
                        <a:t>Yi Zhang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VGA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VGA display and integrate with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dirty="0"/>
                        <a:t>Tianzhi Wu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sz="1800" dirty="0">
                          <a:sym typeface="+mn-ea"/>
                        </a:rPr>
                        <a:t>D- Card interface and SRAM 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SD- Card interface and SRAM 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&amp; Integrate with system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dirty="0"/>
                        <a:t>Zhihao Yuan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</a:t>
                      </a:r>
                      <a:endParaRPr lang="en-US" dirty="0"/>
                    </a:p>
                    <a:p>
                      <a:r>
                        <a:rPr lang="en-US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Pseudo Color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  <a:endParaRPr lang="en-US" dirty="0"/>
                    </a:p>
                    <a:p>
                      <a:r>
                        <a:rPr lang="en-US" dirty="0"/>
                        <a:t>Integrate with </a:t>
                      </a:r>
                      <a:endParaRPr lang="en-US" dirty="0"/>
                    </a:p>
                    <a:p>
                      <a:r>
                        <a:rPr lang="en-US" dirty="0"/>
                        <a:t>System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test</a:t>
                      </a:r>
                      <a:endParaRPr lang="en-US" dirty="0"/>
                    </a:p>
                    <a:p>
                      <a:r>
                        <a:rPr lang="en-US" dirty="0"/>
                        <a:t>Process </a:t>
                      </a:r>
                      <a:r>
                        <a:rPr lang="en-US"/>
                        <a:t>more dat</a:t>
                      </a:r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717" y="-297"/>
            <a:ext cx="9144793" cy="68585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273685"/>
            <a:ext cx="2433955" cy="405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" y="1038225"/>
            <a:ext cx="8916670" cy="5768975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>
          <a:xfrm>
            <a:off x="1793875" y="3213100"/>
            <a:ext cx="5556250" cy="100774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zh-CN" sz="6000" b="1"/>
              <a:t>THANK YOU!</a:t>
            </a:r>
            <a:endParaRPr lang="en-US" altLang="zh-CN" sz="6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1665</Words>
  <Application>WPS 演示</Application>
  <PresentationFormat>全屏显示(4:3)</PresentationFormat>
  <Paragraphs>144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Concept of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Zhang</dc:creator>
  <cp:lastModifiedBy>Administrator</cp:lastModifiedBy>
  <cp:revision>33</cp:revision>
  <dcterms:created xsi:type="dcterms:W3CDTF">2018-02-10T03:43:00Z</dcterms:created>
  <dcterms:modified xsi:type="dcterms:W3CDTF">2018-03-27T18:35:55Z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