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257" r:id="rId3"/>
    <p:sldId id="546" r:id="rId4"/>
    <p:sldId id="547" r:id="rId5"/>
    <p:sldId id="258" r:id="rId6"/>
    <p:sldId id="259" r:id="rId7"/>
    <p:sldId id="260" r:id="rId8"/>
    <p:sldId id="548" r:id="rId9"/>
    <p:sldId id="549" r:id="rId10"/>
    <p:sldId id="5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128"/>
    <a:srgbClr val="1B449C"/>
    <a:srgbClr val="75C2D4"/>
    <a:srgbClr val="009FAC"/>
    <a:srgbClr val="A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1008"/>
  </p:normalViewPr>
  <p:slideViewPr>
    <p:cSldViewPr snapToGrid="0" snapToObjects="1">
      <p:cViewPr varScale="1">
        <p:scale>
          <a:sx n="154" d="100"/>
          <a:sy n="154" d="100"/>
        </p:scale>
        <p:origin x="1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094C8-6BAA-0D43-B5FB-46B347CDD169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5E97-0E24-C94E-BE3A-D7DAEF4B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59272-40EF-FD4E-B330-0D78D1D9B966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C89B-44CE-8F46-9111-7C9C9EED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28675" y="547687"/>
            <a:ext cx="6653568" cy="67004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347416"/>
            <a:ext cx="10506075" cy="3777340"/>
          </a:xfrm>
          <a:prstGeom prst="rect">
            <a:avLst/>
          </a:prstGeom>
        </p:spPr>
        <p:txBody>
          <a:bodyPr/>
          <a:lstStyle>
            <a:lvl1pPr>
              <a:buClr>
                <a:srgbClr val="2E8ACA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2E8ACA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2E8ACA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2E8ACA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2E8ACA"/>
              </a:buCl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4FA8E31E-46DE-43AC-B712-8FC6DB20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47687"/>
            <a:ext cx="6653568" cy="67004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C465-3060-694C-8295-DCD663A9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7F55-E351-DD4C-BAC5-CBF4106D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1790-E5CE-E747-AF51-2785965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05F-6EA2-B346-BAF6-9AFD655A6F44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B613-56C6-774D-9478-8BF0E3F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598A-C089-214B-ADD7-C3EC0705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D26-FFD8-094C-A4DC-74BD9101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7458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F53D4-EA90-D342-9208-FF1101EF5DC0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DD32C-2D5C-5043-8DB5-1F78F9FCECA6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889158" y="1509575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FA5AD0-1057-4A4C-88FE-DF859EA50EDE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932684" y="3004650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2015631" y="3311027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</p:spTree>
    <p:extLst>
      <p:ext uri="{BB962C8B-B14F-4D97-AF65-F5344CB8AC3E}">
        <p14:creationId xmlns:p14="http://schemas.microsoft.com/office/powerpoint/2010/main" val="2895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89;p35">
            <a:extLst>
              <a:ext uri="{FF2B5EF4-FFF2-40B4-BE49-F238E27FC236}">
                <a16:creationId xmlns:a16="http://schemas.microsoft.com/office/drawing/2014/main" id="{1C4506D3-BCF7-4543-8D59-6AF9CA7333DC}"/>
              </a:ext>
            </a:extLst>
          </p:cNvPr>
          <p:cNvSpPr txBox="1"/>
          <p:nvPr/>
        </p:nvSpPr>
        <p:spPr>
          <a:xfrm>
            <a:off x="3106833" y="3236843"/>
            <a:ext cx="1175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1. Invoke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3457E093-9B7D-4D4C-886B-2B139CC11BDB}"/>
              </a:ext>
            </a:extLst>
          </p:cNvPr>
          <p:cNvSpPr/>
          <p:nvPr/>
        </p:nvSpPr>
        <p:spPr>
          <a:xfrm>
            <a:off x="1459608" y="3806658"/>
            <a:ext cx="2024871" cy="729001"/>
          </a:xfrm>
          <a:prstGeom prst="wedgeRoundRectCallout">
            <a:avLst>
              <a:gd name="adj1" fmla="val 49575"/>
              <a:gd name="adj2" fmla="val -843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Invocation and response are Fabric standard, but with encrypted and authenticated payloads. </a:t>
            </a: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C9BE2C04-08A7-2243-AF21-FB1323A0CE34}"/>
              </a:ext>
            </a:extLst>
          </p:cNvPr>
          <p:cNvSpPr/>
          <p:nvPr/>
        </p:nvSpPr>
        <p:spPr>
          <a:xfrm>
            <a:off x="4469237" y="1545806"/>
            <a:ext cx="1774707" cy="561969"/>
          </a:xfrm>
          <a:prstGeom prst="wedgeRoundRectCallout">
            <a:avLst>
              <a:gd name="adj1" fmla="val 1693"/>
              <a:gd name="adj2" fmla="val 1981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FPC Shim is compiled from C++ into the FPC </a:t>
            </a:r>
            <a:r>
              <a:rPr lang="en-US" sz="1050" dirty="0" err="1">
                <a:solidFill>
                  <a:schemeClr val="tx1"/>
                </a:solidFill>
              </a:rPr>
              <a:t>Chaincode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A5AD0-1057-4A4C-88FE-DF859EA50EDE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269985-F025-F84A-9D45-5AEF7D51F01B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755E4B-CEC0-7B4D-8469-4C901FE5F1A8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39620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5" grpId="0" animBg="1"/>
      <p:bldP spid="45" grpId="1" animBg="1"/>
      <p:bldP spid="85" grpId="0" animBg="1"/>
      <p:bldP spid="8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3457E093-9B7D-4D4C-886B-2B139CC11BDB}"/>
              </a:ext>
            </a:extLst>
          </p:cNvPr>
          <p:cNvSpPr/>
          <p:nvPr/>
        </p:nvSpPr>
        <p:spPr>
          <a:xfrm>
            <a:off x="2444366" y="4984512"/>
            <a:ext cx="2024871" cy="674228"/>
          </a:xfrm>
          <a:prstGeom prst="wedgeRoundRectCallout">
            <a:avLst>
              <a:gd name="adj1" fmla="val 49575"/>
              <a:gd name="adj2" fmla="val -843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FPC </a:t>
            </a:r>
            <a:r>
              <a:rPr lang="en-US" sz="1050" dirty="0" err="1">
                <a:solidFill>
                  <a:schemeClr val="tx1"/>
                </a:solidFill>
              </a:rPr>
              <a:t>Chaincodes</a:t>
            </a:r>
            <a:r>
              <a:rPr lang="en-US" sz="1050" dirty="0">
                <a:solidFill>
                  <a:schemeClr val="tx1"/>
                </a:solidFill>
              </a:rPr>
              <a:t> always verify current World State with the Trusted Ledger</a:t>
            </a: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400;p35">
            <a:extLst>
              <a:ext uri="{FF2B5EF4-FFF2-40B4-BE49-F238E27FC236}">
                <a16:creationId xmlns:a16="http://schemas.microsoft.com/office/drawing/2014/main" id="{21AFE7E8-64AA-204C-AB6D-C0DC16585384}"/>
              </a:ext>
            </a:extLst>
          </p:cNvPr>
          <p:cNvSpPr txBox="1"/>
          <p:nvPr/>
        </p:nvSpPr>
        <p:spPr>
          <a:xfrm>
            <a:off x="5523991" y="3542008"/>
            <a:ext cx="1668648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2. Execute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C9BE2C04-08A7-2243-AF21-FB1323A0CE34}"/>
              </a:ext>
            </a:extLst>
          </p:cNvPr>
          <p:cNvSpPr/>
          <p:nvPr/>
        </p:nvSpPr>
        <p:spPr>
          <a:xfrm>
            <a:off x="4469237" y="1545806"/>
            <a:ext cx="1774707" cy="561969"/>
          </a:xfrm>
          <a:prstGeom prst="wedgeRoundRectCallout">
            <a:avLst>
              <a:gd name="adj1" fmla="val 1693"/>
              <a:gd name="adj2" fmla="val 1981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FPC Shim is compiled from C++ into the FPC </a:t>
            </a:r>
            <a:r>
              <a:rPr lang="en-US" sz="1050" dirty="0" err="1">
                <a:solidFill>
                  <a:schemeClr val="tx1"/>
                </a:solidFill>
              </a:rPr>
              <a:t>Chaincode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A5AD0-1057-4A4C-88FE-DF859EA50EDE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3CD1C-89E0-B546-9904-A81E1B0C367D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16C0A7-29A0-C745-81C8-4666A1B50A68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10912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63" grpId="0"/>
      <p:bldP spid="85" grpId="0" animBg="1"/>
      <p:bldP spid="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986E8CB-DF5E-DA40-8558-1127A0796BFD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90;p35">
            <a:extLst>
              <a:ext uri="{FF2B5EF4-FFF2-40B4-BE49-F238E27FC236}">
                <a16:creationId xmlns:a16="http://schemas.microsoft.com/office/drawing/2014/main" id="{36D927D6-2053-844C-8C05-00B4C9AB8C6C}"/>
              </a:ext>
            </a:extLst>
          </p:cNvPr>
          <p:cNvSpPr txBox="1"/>
          <p:nvPr/>
        </p:nvSpPr>
        <p:spPr>
          <a:xfrm>
            <a:off x="2836933" y="2882152"/>
            <a:ext cx="1536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3. Endorsement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1C39E29-3EC4-3D41-BCB5-5622F428475C}"/>
              </a:ext>
            </a:extLst>
          </p:cNvPr>
          <p:cNvSpPr/>
          <p:nvPr/>
        </p:nvSpPr>
        <p:spPr>
          <a:xfrm>
            <a:off x="2174421" y="1003898"/>
            <a:ext cx="1774707" cy="849254"/>
          </a:xfrm>
          <a:prstGeom prst="wedgeRoundRectCallout">
            <a:avLst>
              <a:gd name="adj1" fmla="val 45932"/>
              <a:gd name="adj2" fmla="val 1658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Endorsement is Fabric standard; but on attested, encrypted data</a:t>
            </a: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73841-DD38-BC4B-A251-B7E24574E280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E51E2C-C60C-5E40-8F58-5E879B6270ED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72712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4CF1768-3866-4E45-8100-D32F12F9604B}"/>
              </a:ext>
            </a:extLst>
          </p:cNvPr>
          <p:cNvSpPr/>
          <p:nvPr/>
        </p:nvSpPr>
        <p:spPr>
          <a:xfrm>
            <a:off x="14986" y="36941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92;p35">
            <a:extLst>
              <a:ext uri="{FF2B5EF4-FFF2-40B4-BE49-F238E27FC236}">
                <a16:creationId xmlns:a16="http://schemas.microsoft.com/office/drawing/2014/main" id="{0548FD22-F46A-4946-A02F-65E873751776}"/>
              </a:ext>
            </a:extLst>
          </p:cNvPr>
          <p:cNvSpPr txBox="1"/>
          <p:nvPr/>
        </p:nvSpPr>
        <p:spPr>
          <a:xfrm>
            <a:off x="4550713" y="1273778"/>
            <a:ext cx="1536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4. Ordering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5" name="Google Shape;397;p35">
            <a:extLst>
              <a:ext uri="{FF2B5EF4-FFF2-40B4-BE49-F238E27FC236}">
                <a16:creationId xmlns:a16="http://schemas.microsoft.com/office/drawing/2014/main" id="{BDB2FC0A-20B5-D14E-B283-2793A9633918}"/>
              </a:ext>
            </a:extLst>
          </p:cNvPr>
          <p:cNvCxnSpPr>
            <a:cxnSpLocks/>
          </p:cNvCxnSpPr>
          <p:nvPr/>
        </p:nvCxnSpPr>
        <p:spPr>
          <a:xfrm>
            <a:off x="6082587" y="1323984"/>
            <a:ext cx="1134757" cy="176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259BB0EE-56D0-BB4B-A745-44AE6AFF2068}"/>
              </a:ext>
            </a:extLst>
          </p:cNvPr>
          <p:cNvSpPr/>
          <p:nvPr/>
        </p:nvSpPr>
        <p:spPr>
          <a:xfrm>
            <a:off x="6692436" y="1015434"/>
            <a:ext cx="1774707" cy="849254"/>
          </a:xfrm>
          <a:prstGeom prst="wedgeRoundRectCallout">
            <a:avLst>
              <a:gd name="adj1" fmla="val -79371"/>
              <a:gd name="adj2" fmla="val -27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Orderer</a:t>
            </a:r>
            <a:r>
              <a:rPr lang="en-US" sz="1050" dirty="0">
                <a:solidFill>
                  <a:schemeClr val="tx1"/>
                </a:solidFill>
              </a:rPr>
              <a:t> is unmodified, but ordered transactions now include attested endorsements</a:t>
            </a: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5F3D211-2ECB-CA40-BC87-32791A670717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E2629-6C48-0143-AC70-0CB6560E515B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11546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D851C79-B917-C546-85A0-0EC199891400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97;p35">
            <a:extLst>
              <a:ext uri="{FF2B5EF4-FFF2-40B4-BE49-F238E27FC236}">
                <a16:creationId xmlns:a16="http://schemas.microsoft.com/office/drawing/2014/main" id="{BDB2FC0A-20B5-D14E-B283-2793A9633918}"/>
              </a:ext>
            </a:extLst>
          </p:cNvPr>
          <p:cNvCxnSpPr>
            <a:cxnSpLocks/>
          </p:cNvCxnSpPr>
          <p:nvPr/>
        </p:nvCxnSpPr>
        <p:spPr>
          <a:xfrm>
            <a:off x="6082587" y="1323984"/>
            <a:ext cx="1134757" cy="176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Google Shape;397;p35">
            <a:extLst>
              <a:ext uri="{FF2B5EF4-FFF2-40B4-BE49-F238E27FC236}">
                <a16:creationId xmlns:a16="http://schemas.microsoft.com/office/drawing/2014/main" id="{1D898E19-C5C6-D54E-93C1-5C8AA94064B6}"/>
              </a:ext>
            </a:extLst>
          </p:cNvPr>
          <p:cNvCxnSpPr>
            <a:cxnSpLocks/>
          </p:cNvCxnSpPr>
          <p:nvPr/>
        </p:nvCxnSpPr>
        <p:spPr>
          <a:xfrm flipH="1">
            <a:off x="7856665" y="4054330"/>
            <a:ext cx="276" cy="379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97;p35">
            <a:extLst>
              <a:ext uri="{FF2B5EF4-FFF2-40B4-BE49-F238E27FC236}">
                <a16:creationId xmlns:a16="http://schemas.microsoft.com/office/drawing/2014/main" id="{49993947-8D07-A047-831F-72C99C14A419}"/>
              </a:ext>
            </a:extLst>
          </p:cNvPr>
          <p:cNvCxnSpPr>
            <a:cxnSpLocks/>
          </p:cNvCxnSpPr>
          <p:nvPr/>
        </p:nvCxnSpPr>
        <p:spPr>
          <a:xfrm flipV="1">
            <a:off x="7925235" y="4042411"/>
            <a:ext cx="0" cy="3833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400;p35">
            <a:extLst>
              <a:ext uri="{FF2B5EF4-FFF2-40B4-BE49-F238E27FC236}">
                <a16:creationId xmlns:a16="http://schemas.microsoft.com/office/drawing/2014/main" id="{48589454-AE89-C54B-9B53-985820DDF4C5}"/>
              </a:ext>
            </a:extLst>
          </p:cNvPr>
          <p:cNvSpPr txBox="1"/>
          <p:nvPr/>
        </p:nvSpPr>
        <p:spPr>
          <a:xfrm>
            <a:off x="7944975" y="4097489"/>
            <a:ext cx="1011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5. Validate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CFBC7336-12AA-C845-BF7E-B1427A05BC80}"/>
              </a:ext>
            </a:extLst>
          </p:cNvPr>
          <p:cNvSpPr/>
          <p:nvPr/>
        </p:nvSpPr>
        <p:spPr>
          <a:xfrm>
            <a:off x="9219285" y="2967230"/>
            <a:ext cx="1774707" cy="1418655"/>
          </a:xfrm>
          <a:prstGeom prst="wedgeRoundRectCallout">
            <a:avLst>
              <a:gd name="adj1" fmla="val -89384"/>
              <a:gd name="adj2" fmla="val 135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Additional Validation logic verifies that transactions have been signed by a valid registered </a:t>
            </a:r>
            <a:r>
              <a:rPr lang="en-US" sz="1050" dirty="0" err="1">
                <a:solidFill>
                  <a:schemeClr val="tx1"/>
                </a:solidFill>
              </a:rPr>
              <a:t>Chaincode</a:t>
            </a:r>
            <a:r>
              <a:rPr lang="en-US" sz="1050" dirty="0">
                <a:solidFill>
                  <a:schemeClr val="tx1"/>
                </a:solidFill>
              </a:rPr>
              <a:t> TEE, and forwards validated blocks to the Ledger TEE for further validation</a:t>
            </a:r>
          </a:p>
        </p:txBody>
      </p: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6E47491D-D3B0-0C47-9012-0033EAB8CFE2}"/>
              </a:ext>
            </a:extLst>
          </p:cNvPr>
          <p:cNvSpPr/>
          <p:nvPr/>
        </p:nvSpPr>
        <p:spPr>
          <a:xfrm>
            <a:off x="7856666" y="5070058"/>
            <a:ext cx="1878142" cy="965640"/>
          </a:xfrm>
          <a:prstGeom prst="wedgeRoundRectCallout">
            <a:avLst>
              <a:gd name="adj1" fmla="val -24328"/>
              <a:gd name="adj2" fmla="val -725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Maintains on the Ledger a list of all </a:t>
            </a:r>
            <a:r>
              <a:rPr lang="en-US" sz="1050" dirty="0" err="1">
                <a:solidFill>
                  <a:schemeClr val="tx1"/>
                </a:solidFill>
              </a:rPr>
              <a:t>Chaincode</a:t>
            </a:r>
            <a:r>
              <a:rPr lang="en-US" sz="1050" dirty="0">
                <a:solidFill>
                  <a:schemeClr val="tx1"/>
                </a:solidFill>
              </a:rPr>
              <a:t> TEEs on the Channel, with their public keys and Attestations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C9295-DAD3-444F-B74F-4AC169D3F9DA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AB6BA-FAA2-F54F-BA99-593371E8B7ED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31623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73" grpId="0" animBg="1"/>
      <p:bldP spid="7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283A0C-1B29-A54F-871C-1D082461FACC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97;p35">
            <a:extLst>
              <a:ext uri="{FF2B5EF4-FFF2-40B4-BE49-F238E27FC236}">
                <a16:creationId xmlns:a16="http://schemas.microsoft.com/office/drawing/2014/main" id="{BDB2FC0A-20B5-D14E-B283-2793A9633918}"/>
              </a:ext>
            </a:extLst>
          </p:cNvPr>
          <p:cNvCxnSpPr>
            <a:cxnSpLocks/>
          </p:cNvCxnSpPr>
          <p:nvPr/>
        </p:nvCxnSpPr>
        <p:spPr>
          <a:xfrm>
            <a:off x="6082587" y="1323984"/>
            <a:ext cx="1134757" cy="176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Google Shape;397;p35">
            <a:extLst>
              <a:ext uri="{FF2B5EF4-FFF2-40B4-BE49-F238E27FC236}">
                <a16:creationId xmlns:a16="http://schemas.microsoft.com/office/drawing/2014/main" id="{687243E1-96FA-894B-91D2-A51B2A99B8E2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7906713" y="2723613"/>
            <a:ext cx="0" cy="407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397;p35">
            <a:extLst>
              <a:ext uri="{FF2B5EF4-FFF2-40B4-BE49-F238E27FC236}">
                <a16:creationId xmlns:a16="http://schemas.microsoft.com/office/drawing/2014/main" id="{1D898E19-C5C6-D54E-93C1-5C8AA94064B6}"/>
              </a:ext>
            </a:extLst>
          </p:cNvPr>
          <p:cNvCxnSpPr>
            <a:cxnSpLocks/>
          </p:cNvCxnSpPr>
          <p:nvPr/>
        </p:nvCxnSpPr>
        <p:spPr>
          <a:xfrm flipH="1">
            <a:off x="7856665" y="4054330"/>
            <a:ext cx="276" cy="379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97;p35">
            <a:extLst>
              <a:ext uri="{FF2B5EF4-FFF2-40B4-BE49-F238E27FC236}">
                <a16:creationId xmlns:a16="http://schemas.microsoft.com/office/drawing/2014/main" id="{49993947-8D07-A047-831F-72C99C14A419}"/>
              </a:ext>
            </a:extLst>
          </p:cNvPr>
          <p:cNvCxnSpPr>
            <a:cxnSpLocks/>
          </p:cNvCxnSpPr>
          <p:nvPr/>
        </p:nvCxnSpPr>
        <p:spPr>
          <a:xfrm flipV="1">
            <a:off x="7925235" y="4042411"/>
            <a:ext cx="0" cy="3833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397;p35">
            <a:extLst>
              <a:ext uri="{FF2B5EF4-FFF2-40B4-BE49-F238E27FC236}">
                <a16:creationId xmlns:a16="http://schemas.microsoft.com/office/drawing/2014/main" id="{4733AEFD-7A76-3044-A790-85E7E2887954}"/>
              </a:ext>
            </a:extLst>
          </p:cNvPr>
          <p:cNvCxnSpPr>
            <a:cxnSpLocks/>
          </p:cNvCxnSpPr>
          <p:nvPr/>
        </p:nvCxnSpPr>
        <p:spPr>
          <a:xfrm flipH="1">
            <a:off x="5902120" y="3908108"/>
            <a:ext cx="1446640" cy="4584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54AE332-2034-8544-9F1F-767BC0E70979}"/>
              </a:ext>
            </a:extLst>
          </p:cNvPr>
          <p:cNvSpPr/>
          <p:nvPr/>
        </p:nvSpPr>
        <p:spPr>
          <a:xfrm>
            <a:off x="3592945" y="5051569"/>
            <a:ext cx="2073833" cy="1008797"/>
          </a:xfrm>
          <a:prstGeom prst="wedgeRoundRectCallout">
            <a:avLst>
              <a:gd name="adj1" fmla="val 26981"/>
              <a:gd name="adj2" fmla="val -8349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Re-performs Validation and records a hash of each new key-value pair to create a Trusted view of World State </a:t>
            </a:r>
          </a:p>
        </p:txBody>
      </p:sp>
      <p:sp>
        <p:nvSpPr>
          <p:cNvPr id="31" name="Google Shape;400;p35">
            <a:extLst>
              <a:ext uri="{FF2B5EF4-FFF2-40B4-BE49-F238E27FC236}">
                <a16:creationId xmlns:a16="http://schemas.microsoft.com/office/drawing/2014/main" id="{42FD76BE-A020-0942-B6D4-3D28947B2DEC}"/>
              </a:ext>
            </a:extLst>
          </p:cNvPr>
          <p:cNvSpPr txBox="1"/>
          <p:nvPr/>
        </p:nvSpPr>
        <p:spPr>
          <a:xfrm>
            <a:off x="6378139" y="4085109"/>
            <a:ext cx="1084206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6.Revalidate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9A756-5121-3A48-B7C2-8403FC41708F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6DD723-6397-B548-A492-98748A3AEFB4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252493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283A0C-1B29-A54F-871C-1D082461FACC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97;p35">
            <a:extLst>
              <a:ext uri="{FF2B5EF4-FFF2-40B4-BE49-F238E27FC236}">
                <a16:creationId xmlns:a16="http://schemas.microsoft.com/office/drawing/2014/main" id="{BDB2FC0A-20B5-D14E-B283-2793A9633918}"/>
              </a:ext>
            </a:extLst>
          </p:cNvPr>
          <p:cNvCxnSpPr>
            <a:cxnSpLocks/>
          </p:cNvCxnSpPr>
          <p:nvPr/>
        </p:nvCxnSpPr>
        <p:spPr>
          <a:xfrm>
            <a:off x="6082587" y="1323984"/>
            <a:ext cx="1134757" cy="176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Google Shape;397;p35">
            <a:extLst>
              <a:ext uri="{FF2B5EF4-FFF2-40B4-BE49-F238E27FC236}">
                <a16:creationId xmlns:a16="http://schemas.microsoft.com/office/drawing/2014/main" id="{687243E1-96FA-894B-91D2-A51B2A99B8E2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7906713" y="2723613"/>
            <a:ext cx="0" cy="407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397;p35">
            <a:extLst>
              <a:ext uri="{FF2B5EF4-FFF2-40B4-BE49-F238E27FC236}">
                <a16:creationId xmlns:a16="http://schemas.microsoft.com/office/drawing/2014/main" id="{1D898E19-C5C6-D54E-93C1-5C8AA94064B6}"/>
              </a:ext>
            </a:extLst>
          </p:cNvPr>
          <p:cNvCxnSpPr>
            <a:cxnSpLocks/>
          </p:cNvCxnSpPr>
          <p:nvPr/>
        </p:nvCxnSpPr>
        <p:spPr>
          <a:xfrm flipH="1">
            <a:off x="7856665" y="4054330"/>
            <a:ext cx="276" cy="379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97;p35">
            <a:extLst>
              <a:ext uri="{FF2B5EF4-FFF2-40B4-BE49-F238E27FC236}">
                <a16:creationId xmlns:a16="http://schemas.microsoft.com/office/drawing/2014/main" id="{49993947-8D07-A047-831F-72C99C14A419}"/>
              </a:ext>
            </a:extLst>
          </p:cNvPr>
          <p:cNvCxnSpPr>
            <a:cxnSpLocks/>
          </p:cNvCxnSpPr>
          <p:nvPr/>
        </p:nvCxnSpPr>
        <p:spPr>
          <a:xfrm flipV="1">
            <a:off x="7925235" y="4042411"/>
            <a:ext cx="0" cy="3833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397;p35">
            <a:extLst>
              <a:ext uri="{FF2B5EF4-FFF2-40B4-BE49-F238E27FC236}">
                <a16:creationId xmlns:a16="http://schemas.microsoft.com/office/drawing/2014/main" id="{4733AEFD-7A76-3044-A790-85E7E2887954}"/>
              </a:ext>
            </a:extLst>
          </p:cNvPr>
          <p:cNvCxnSpPr>
            <a:cxnSpLocks/>
          </p:cNvCxnSpPr>
          <p:nvPr/>
        </p:nvCxnSpPr>
        <p:spPr>
          <a:xfrm flipH="1">
            <a:off x="5902120" y="3908108"/>
            <a:ext cx="1446640" cy="4584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A7B7CAC3-31F8-8644-B3F4-3B85A2919BB4}"/>
              </a:ext>
            </a:extLst>
          </p:cNvPr>
          <p:cNvSpPr/>
          <p:nvPr/>
        </p:nvSpPr>
        <p:spPr>
          <a:xfrm>
            <a:off x="7519984" y="1559660"/>
            <a:ext cx="1774707" cy="413222"/>
          </a:xfrm>
          <a:prstGeom prst="wedgeRoundRectCallout">
            <a:avLst>
              <a:gd name="adj1" fmla="val -25805"/>
              <a:gd name="adj2" fmla="val 132383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Ledger is Fabric standard, unmodified</a:t>
            </a:r>
          </a:p>
        </p:txBody>
      </p:sp>
      <p:sp>
        <p:nvSpPr>
          <p:cNvPr id="32" name="Google Shape;400;p35">
            <a:extLst>
              <a:ext uri="{FF2B5EF4-FFF2-40B4-BE49-F238E27FC236}">
                <a16:creationId xmlns:a16="http://schemas.microsoft.com/office/drawing/2014/main" id="{FEBD68BF-E64B-774D-8212-5860568A3321}"/>
              </a:ext>
            </a:extLst>
          </p:cNvPr>
          <p:cNvSpPr txBox="1"/>
          <p:nvPr/>
        </p:nvSpPr>
        <p:spPr>
          <a:xfrm>
            <a:off x="7901388" y="2735419"/>
            <a:ext cx="1011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7. commit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937068-71CD-B348-8A8D-83078E59E03D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CA40C6-132B-904D-BC30-CEF91C4E68B6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30728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283A0C-1B29-A54F-871C-1D082461FACC}"/>
              </a:ext>
            </a:extLst>
          </p:cNvPr>
          <p:cNvSpPr/>
          <p:nvPr/>
        </p:nvSpPr>
        <p:spPr>
          <a:xfrm>
            <a:off x="0" y="0"/>
            <a:ext cx="4531500" cy="154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65D84-65F6-A144-BFA7-F29E0918DFA5}"/>
              </a:ext>
            </a:extLst>
          </p:cNvPr>
          <p:cNvSpPr/>
          <p:nvPr/>
        </p:nvSpPr>
        <p:spPr>
          <a:xfrm>
            <a:off x="4125604" y="2176613"/>
            <a:ext cx="4878126" cy="2782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444F-C113-1545-8305-A9964C8A17EC}"/>
              </a:ext>
            </a:extLst>
          </p:cNvPr>
          <p:cNvSpPr/>
          <p:nvPr/>
        </p:nvSpPr>
        <p:spPr>
          <a:xfrm>
            <a:off x="7206396" y="4463589"/>
            <a:ext cx="1406498" cy="375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FPC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B9C63-D96C-B441-92B0-48D9C0E44C5D}"/>
              </a:ext>
            </a:extLst>
          </p:cNvPr>
          <p:cNvSpPr/>
          <p:nvPr/>
        </p:nvSpPr>
        <p:spPr>
          <a:xfrm>
            <a:off x="4520675" y="2645914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Chaincode</a:t>
            </a:r>
            <a:r>
              <a:rPr lang="en-US" sz="1400" dirty="0">
                <a:solidFill>
                  <a:schemeClr val="tx1"/>
                </a:solidFill>
              </a:rPr>
              <a:t> Enclave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0176D-B4F0-A54E-A5D5-53D3BF8A8E29}"/>
              </a:ext>
            </a:extLst>
          </p:cNvPr>
          <p:cNvSpPr/>
          <p:nvPr/>
        </p:nvSpPr>
        <p:spPr>
          <a:xfrm>
            <a:off x="4531500" y="3900470"/>
            <a:ext cx="1889361" cy="934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Ledger 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A8F27-279B-B246-9CAD-0838811DC6DF}"/>
              </a:ext>
            </a:extLst>
          </p:cNvPr>
          <p:cNvSpPr/>
          <p:nvPr/>
        </p:nvSpPr>
        <p:spPr>
          <a:xfrm>
            <a:off x="5073858" y="4201859"/>
            <a:ext cx="828262" cy="460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Trusted Ledger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467E8-738C-0E4E-BB05-57F784C4F2A3}"/>
              </a:ext>
            </a:extLst>
          </p:cNvPr>
          <p:cNvSpPr/>
          <p:nvPr/>
        </p:nvSpPr>
        <p:spPr>
          <a:xfrm>
            <a:off x="7203464" y="3131075"/>
            <a:ext cx="1406498" cy="104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B9C15-E9F3-CA43-92A3-9D5484C52EFA}"/>
              </a:ext>
            </a:extLst>
          </p:cNvPr>
          <p:cNvSpPr/>
          <p:nvPr/>
        </p:nvSpPr>
        <p:spPr>
          <a:xfrm>
            <a:off x="1381702" y="2977036"/>
            <a:ext cx="1406498" cy="576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CCA7A-E527-3740-A89D-E8DC3391D860}"/>
              </a:ext>
            </a:extLst>
          </p:cNvPr>
          <p:cNvSpPr/>
          <p:nvPr/>
        </p:nvSpPr>
        <p:spPr>
          <a:xfrm>
            <a:off x="7350269" y="3748028"/>
            <a:ext cx="1102239" cy="278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Validator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18AB-8868-664F-85F8-B86AD84472BC}"/>
              </a:ext>
            </a:extLst>
          </p:cNvPr>
          <p:cNvSpPr/>
          <p:nvPr/>
        </p:nvSpPr>
        <p:spPr>
          <a:xfrm>
            <a:off x="7203464" y="2347833"/>
            <a:ext cx="1406498" cy="37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B4FAA-605D-2740-AC6B-59B964F6C645}"/>
              </a:ext>
            </a:extLst>
          </p:cNvPr>
          <p:cNvSpPr/>
          <p:nvPr/>
        </p:nvSpPr>
        <p:spPr>
          <a:xfrm>
            <a:off x="1448869" y="3286459"/>
            <a:ext cx="1270237" cy="23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FPC SDK Extension</a:t>
            </a:r>
          </a:p>
        </p:txBody>
      </p:sp>
      <p:cxnSp>
        <p:nvCxnSpPr>
          <p:cNvPr id="17" name="Google Shape;387;p35">
            <a:extLst>
              <a:ext uri="{FF2B5EF4-FFF2-40B4-BE49-F238E27FC236}">
                <a16:creationId xmlns:a16="http://schemas.microsoft.com/office/drawing/2014/main" id="{8F3153F6-0270-0042-B77D-43DA8399FE69}"/>
              </a:ext>
            </a:extLst>
          </p:cNvPr>
          <p:cNvCxnSpPr>
            <a:cxnSpLocks/>
          </p:cNvCxnSpPr>
          <p:nvPr/>
        </p:nvCxnSpPr>
        <p:spPr>
          <a:xfrm>
            <a:off x="2788200" y="3287981"/>
            <a:ext cx="18720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8;p35">
            <a:extLst>
              <a:ext uri="{FF2B5EF4-FFF2-40B4-BE49-F238E27FC236}">
                <a16:creationId xmlns:a16="http://schemas.microsoft.com/office/drawing/2014/main" id="{BB37B958-9D1C-3148-BE7E-776FF9F7D2C6}"/>
              </a:ext>
            </a:extLst>
          </p:cNvPr>
          <p:cNvCxnSpPr>
            <a:cxnSpLocks/>
          </p:cNvCxnSpPr>
          <p:nvPr/>
        </p:nvCxnSpPr>
        <p:spPr>
          <a:xfrm flipH="1">
            <a:off x="2783022" y="3217394"/>
            <a:ext cx="18277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91;p35">
            <a:extLst>
              <a:ext uri="{FF2B5EF4-FFF2-40B4-BE49-F238E27FC236}">
                <a16:creationId xmlns:a16="http://schemas.microsoft.com/office/drawing/2014/main" id="{08F8DFAF-3AEB-7840-BF1E-67BE25CD67F0}"/>
              </a:ext>
            </a:extLst>
          </p:cNvPr>
          <p:cNvCxnSpPr>
            <a:cxnSpLocks/>
          </p:cNvCxnSpPr>
          <p:nvPr/>
        </p:nvCxnSpPr>
        <p:spPr>
          <a:xfrm flipV="1">
            <a:off x="2703298" y="1310190"/>
            <a:ext cx="1956983" cy="163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97;p35">
            <a:extLst>
              <a:ext uri="{FF2B5EF4-FFF2-40B4-BE49-F238E27FC236}">
                <a16:creationId xmlns:a16="http://schemas.microsoft.com/office/drawing/2014/main" id="{BDB2FC0A-20B5-D14E-B283-2793A9633918}"/>
              </a:ext>
            </a:extLst>
          </p:cNvPr>
          <p:cNvCxnSpPr>
            <a:cxnSpLocks/>
          </p:cNvCxnSpPr>
          <p:nvPr/>
        </p:nvCxnSpPr>
        <p:spPr>
          <a:xfrm>
            <a:off x="6082587" y="1323984"/>
            <a:ext cx="1134757" cy="176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247E7-6AE1-274C-B845-4A97B072D854}"/>
              </a:ext>
            </a:extLst>
          </p:cNvPr>
          <p:cNvSpPr/>
          <p:nvPr/>
        </p:nvSpPr>
        <p:spPr>
          <a:xfrm>
            <a:off x="4660281" y="957191"/>
            <a:ext cx="1406498" cy="3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Orderer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Google Shape;397;p35">
            <a:extLst>
              <a:ext uri="{FF2B5EF4-FFF2-40B4-BE49-F238E27FC236}">
                <a16:creationId xmlns:a16="http://schemas.microsoft.com/office/drawing/2014/main" id="{687243E1-96FA-894B-91D2-A51B2A99B8E2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7906713" y="2723613"/>
            <a:ext cx="0" cy="407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397;p35">
            <a:extLst>
              <a:ext uri="{FF2B5EF4-FFF2-40B4-BE49-F238E27FC236}">
                <a16:creationId xmlns:a16="http://schemas.microsoft.com/office/drawing/2014/main" id="{1D898E19-C5C6-D54E-93C1-5C8AA94064B6}"/>
              </a:ext>
            </a:extLst>
          </p:cNvPr>
          <p:cNvCxnSpPr>
            <a:cxnSpLocks/>
          </p:cNvCxnSpPr>
          <p:nvPr/>
        </p:nvCxnSpPr>
        <p:spPr>
          <a:xfrm flipH="1">
            <a:off x="7856665" y="4054330"/>
            <a:ext cx="276" cy="379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97;p35">
            <a:extLst>
              <a:ext uri="{FF2B5EF4-FFF2-40B4-BE49-F238E27FC236}">
                <a16:creationId xmlns:a16="http://schemas.microsoft.com/office/drawing/2014/main" id="{49993947-8D07-A047-831F-72C99C14A419}"/>
              </a:ext>
            </a:extLst>
          </p:cNvPr>
          <p:cNvCxnSpPr>
            <a:cxnSpLocks/>
          </p:cNvCxnSpPr>
          <p:nvPr/>
        </p:nvCxnSpPr>
        <p:spPr>
          <a:xfrm flipV="1">
            <a:off x="7925235" y="4042411"/>
            <a:ext cx="0" cy="3833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397;p35">
            <a:extLst>
              <a:ext uri="{FF2B5EF4-FFF2-40B4-BE49-F238E27FC236}">
                <a16:creationId xmlns:a16="http://schemas.microsoft.com/office/drawing/2014/main" id="{4DB6ED89-24F3-DC42-9011-11F15BFBDD85}"/>
              </a:ext>
            </a:extLst>
          </p:cNvPr>
          <p:cNvCxnSpPr>
            <a:cxnSpLocks/>
          </p:cNvCxnSpPr>
          <p:nvPr/>
        </p:nvCxnSpPr>
        <p:spPr>
          <a:xfrm>
            <a:off x="5454819" y="3478348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97;p35">
            <a:extLst>
              <a:ext uri="{FF2B5EF4-FFF2-40B4-BE49-F238E27FC236}">
                <a16:creationId xmlns:a16="http://schemas.microsoft.com/office/drawing/2014/main" id="{83B1960A-45CF-5B49-9CF3-EB66A477228D}"/>
              </a:ext>
            </a:extLst>
          </p:cNvPr>
          <p:cNvCxnSpPr>
            <a:cxnSpLocks/>
          </p:cNvCxnSpPr>
          <p:nvPr/>
        </p:nvCxnSpPr>
        <p:spPr>
          <a:xfrm flipV="1">
            <a:off x="5523991" y="3473951"/>
            <a:ext cx="0" cy="72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397;p35">
            <a:extLst>
              <a:ext uri="{FF2B5EF4-FFF2-40B4-BE49-F238E27FC236}">
                <a16:creationId xmlns:a16="http://schemas.microsoft.com/office/drawing/2014/main" id="{4733AEFD-7A76-3044-A790-85E7E2887954}"/>
              </a:ext>
            </a:extLst>
          </p:cNvPr>
          <p:cNvCxnSpPr>
            <a:cxnSpLocks/>
          </p:cNvCxnSpPr>
          <p:nvPr/>
        </p:nvCxnSpPr>
        <p:spPr>
          <a:xfrm flipH="1">
            <a:off x="5902120" y="3908108"/>
            <a:ext cx="1446640" cy="4584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A7B7CAC3-31F8-8644-B3F4-3B85A2919BB4}"/>
              </a:ext>
            </a:extLst>
          </p:cNvPr>
          <p:cNvSpPr/>
          <p:nvPr/>
        </p:nvSpPr>
        <p:spPr>
          <a:xfrm>
            <a:off x="2255135" y="3939950"/>
            <a:ext cx="1774707" cy="377621"/>
          </a:xfrm>
          <a:prstGeom prst="wedgeRoundRectCallout">
            <a:avLst>
              <a:gd name="adj1" fmla="val 25719"/>
              <a:gd name="adj2" fmla="val -12982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Invocation arguments are encrypted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002CA-9448-264F-BBAE-21354C138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4" t="19416" r="23636" b="39959"/>
          <a:stretch/>
        </p:blipFill>
        <p:spPr>
          <a:xfrm>
            <a:off x="3358330" y="3339764"/>
            <a:ext cx="500216" cy="3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E0A90-A897-A345-8D11-8788437BF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9" t="16413" r="26976" b="22077"/>
          <a:stretch/>
        </p:blipFill>
        <p:spPr>
          <a:xfrm>
            <a:off x="6266968" y="3277790"/>
            <a:ext cx="258369" cy="378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92DB44-BF8F-5645-9562-057F69CBA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9" t="16413" r="26976" b="22077"/>
          <a:stretch/>
        </p:blipFill>
        <p:spPr>
          <a:xfrm>
            <a:off x="6267964" y="4526669"/>
            <a:ext cx="258369" cy="378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25587A-D097-6144-8772-41F59869C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6" r="45500" b="75798"/>
          <a:stretch/>
        </p:blipFill>
        <p:spPr>
          <a:xfrm>
            <a:off x="7948139" y="2441342"/>
            <a:ext cx="515274" cy="2045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94A8566-3F0B-B347-BF90-B1C87EAB5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9" t="16413" r="26976" b="22077"/>
          <a:stretch/>
        </p:blipFill>
        <p:spPr>
          <a:xfrm>
            <a:off x="8351908" y="2486509"/>
            <a:ext cx="139482" cy="204572"/>
          </a:xfrm>
          <a:prstGeom prst="rect">
            <a:avLst/>
          </a:prstGeom>
        </p:spPr>
      </p:pic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30D1B6DC-D387-7348-8ECA-A92E9CAAE0F2}"/>
              </a:ext>
            </a:extLst>
          </p:cNvPr>
          <p:cNvSpPr/>
          <p:nvPr/>
        </p:nvSpPr>
        <p:spPr>
          <a:xfrm>
            <a:off x="5072558" y="5230606"/>
            <a:ext cx="1774707" cy="377621"/>
          </a:xfrm>
          <a:prstGeom prst="wedgeRoundRectCallout">
            <a:avLst>
              <a:gd name="adj1" fmla="val 25719"/>
              <a:gd name="adj2" fmla="val -12982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All enclave memory contents are encrypted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B7DC77D5-381B-8F4B-A891-F1E23680E9D0}"/>
              </a:ext>
            </a:extLst>
          </p:cNvPr>
          <p:cNvSpPr/>
          <p:nvPr/>
        </p:nvSpPr>
        <p:spPr>
          <a:xfrm>
            <a:off x="8042298" y="1661735"/>
            <a:ext cx="1774707" cy="377621"/>
          </a:xfrm>
          <a:prstGeom prst="wedgeRoundRectCallout">
            <a:avLst>
              <a:gd name="adj1" fmla="val -28126"/>
              <a:gd name="adj2" fmla="val 12541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Transactions are encrypted on the Ledger (by default)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98242B-91E0-704F-A669-73DD6E1D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4" t="19416" r="23636" b="39959"/>
          <a:stretch/>
        </p:blipFill>
        <p:spPr>
          <a:xfrm>
            <a:off x="3373637" y="2898233"/>
            <a:ext cx="500216" cy="301208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2C21CB40-FB51-D84D-9E80-07065306E606}"/>
              </a:ext>
            </a:extLst>
          </p:cNvPr>
          <p:cNvSpPr/>
          <p:nvPr/>
        </p:nvSpPr>
        <p:spPr>
          <a:xfrm>
            <a:off x="2225021" y="2247639"/>
            <a:ext cx="1774707" cy="377621"/>
          </a:xfrm>
          <a:prstGeom prst="wedgeRoundRectCallout">
            <a:avLst>
              <a:gd name="adj1" fmla="val 27111"/>
              <a:gd name="adj2" fmla="val 114505"/>
              <a:gd name="adj3" fmla="val 16667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Endorsement execution results are encrypted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28F103-6F60-2B45-9D12-06F5DBDBD502}"/>
              </a:ext>
            </a:extLst>
          </p:cNvPr>
          <p:cNvSpPr/>
          <p:nvPr/>
        </p:nvSpPr>
        <p:spPr>
          <a:xfrm>
            <a:off x="5477164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</a:t>
            </a:r>
            <a:r>
              <a:rPr lang="en-US" sz="1200" dirty="0" err="1">
                <a:solidFill>
                  <a:schemeClr val="tx1"/>
                </a:solidFill>
              </a:rPr>
              <a:t>Chaincode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3259A4-CE81-954C-AF8C-D2E15056502A}"/>
              </a:ext>
            </a:extLst>
          </p:cNvPr>
          <p:cNvSpPr/>
          <p:nvPr/>
        </p:nvSpPr>
        <p:spPr>
          <a:xfrm>
            <a:off x="4635976" y="2965488"/>
            <a:ext cx="854114" cy="50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FPC Shim</a:t>
            </a:r>
          </a:p>
        </p:txBody>
      </p:sp>
    </p:spTree>
    <p:extLst>
      <p:ext uri="{BB962C8B-B14F-4D97-AF65-F5344CB8AC3E}">
        <p14:creationId xmlns:p14="http://schemas.microsoft.com/office/powerpoint/2010/main" val="5290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0" grpId="0" animBg="1"/>
      <p:bldP spid="41" grpId="0" animBg="1"/>
      <p:bldP spid="43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20458</TotalTime>
  <Words>397</Words>
  <Application>Microsoft Macintosh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CTPClassification=CTP_NT</cp:keywords>
  <cp:lastModifiedBy>JEB LINTON</cp:lastModifiedBy>
  <cp:revision>143</cp:revision>
  <dcterms:created xsi:type="dcterms:W3CDTF">2016-08-09T14:32:52Z</dcterms:created>
  <dcterms:modified xsi:type="dcterms:W3CDTF">2020-06-24T15:40:37Z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4a093d44-ab5d-4e1f-8d88-d95946ccc54e</vt:lpwstr>
  </property>
  <property fmtid="{D5CDD505-2E9C-101B-9397-08002B2CF9AE}" pid="3" name="CTP_TimeStamp">
    <vt:lpwstr>2020-03-03 14:55:38Z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