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30D6DD9-DA4B-41DA-B704-62D845C3A01D}">
  <a:tblStyle styleId="{030D6DD9-DA4B-41DA-B704-62D845C3A01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0e555844d1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0e555844d1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fc7c596fec_7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fc7c596fec_7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0e555844d1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0e555844d1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fc7c596fe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fc7c596fe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fc7c596fe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fc7c596fe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fc7c596fe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fc7c596fe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fc7c596fe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fc7c596fe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address the curse of dimensionality using a neural network-based probabilistic language model that learns distributed representations for words.</a:t>
            </a:r>
            <a:endParaRPr/>
          </a:p>
          <a:p>
            <a:pPr indent="0" lvl="0" marL="0" rtl="0" algn="l">
              <a:spcBef>
                <a:spcPts val="0"/>
              </a:spcBef>
              <a:spcAft>
                <a:spcPts val="0"/>
              </a:spcAft>
              <a:buNone/>
            </a:pPr>
            <a:r>
              <a:rPr lang="en"/>
              <a:t>Each element in the output vector, P(wt=i∣context)P(w_t = i | \text{context})P(wt​=i∣context), represents the probability of the next word wtw_twt​ being the iii-th word in the vocabulary, given the context of the previous words.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fc7c596fec_1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g2fc7c596fec_1_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a:solidFill>
                  <a:schemeClr val="dk1"/>
                </a:solidFill>
              </a:rPr>
              <a:t>imagine the sentence </a:t>
            </a:r>
            <a:r>
              <a:rPr b="1" lang="en">
                <a:solidFill>
                  <a:schemeClr val="dk1"/>
                </a:solidFill>
              </a:rPr>
              <a:t>“The dog was running in a room”</a:t>
            </a:r>
            <a:r>
              <a:rPr lang="en">
                <a:solidFill>
                  <a:schemeClr val="dk1"/>
                </a:solidFill>
              </a:rPr>
              <a:t> is in the training corpus, but </a:t>
            </a:r>
            <a:r>
              <a:rPr b="1" lang="en">
                <a:solidFill>
                  <a:schemeClr val="dk1"/>
                </a:solidFill>
              </a:rPr>
              <a:t>“The cat is walking in the room”</a:t>
            </a:r>
            <a:r>
              <a:rPr lang="en">
                <a:solidFill>
                  <a:schemeClr val="dk1"/>
                </a:solidFill>
              </a:rPr>
              <a:t> is not.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if the word embeddings of </a:t>
            </a:r>
            <a:r>
              <a:rPr b="1" lang="en">
                <a:solidFill>
                  <a:schemeClr val="dk1"/>
                </a:solidFill>
              </a:rPr>
              <a:t>“dog”</a:t>
            </a:r>
            <a:r>
              <a:rPr lang="en">
                <a:solidFill>
                  <a:schemeClr val="dk1"/>
                </a:solidFill>
              </a:rPr>
              <a:t> and </a:t>
            </a:r>
            <a:r>
              <a:rPr b="1" lang="en">
                <a:solidFill>
                  <a:schemeClr val="dk1"/>
                </a:solidFill>
              </a:rPr>
              <a:t>“cat”</a:t>
            </a:r>
            <a:r>
              <a:rPr lang="en">
                <a:solidFill>
                  <a:schemeClr val="dk1"/>
                </a:solidFill>
              </a:rPr>
              <a:t> are similar, the model will generalize to the case of </a:t>
            </a:r>
            <a:r>
              <a:rPr b="1" lang="en">
                <a:solidFill>
                  <a:schemeClr val="dk1"/>
                </a:solidFill>
              </a:rPr>
              <a:t>“cat”</a:t>
            </a: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neural network could predict similar sentences based on the representation of those words:</a:t>
            </a:r>
            <a:br>
              <a:rPr lang="en">
                <a:solidFill>
                  <a:schemeClr val="dk1"/>
                </a:solidFill>
              </a:rPr>
            </a:br>
            <a:r>
              <a:rPr b="1" lang="en">
                <a:solidFill>
                  <a:schemeClr val="dk1"/>
                </a:solidFill>
              </a:rPr>
              <a:t>“The cat was sleeping in the room”</a:t>
            </a:r>
            <a:br>
              <a:rPr b="1" lang="en">
                <a:solidFill>
                  <a:schemeClr val="dk1"/>
                </a:solidFill>
              </a:rPr>
            </a:br>
            <a:r>
              <a:rPr b="1" lang="en">
                <a:solidFill>
                  <a:schemeClr val="dk1"/>
                </a:solidFill>
              </a:rPr>
              <a:t>“The dog was sleeping in the room”</a:t>
            </a:r>
            <a:endParaRPr b="1">
              <a:solidFill>
                <a:schemeClr val="dk1"/>
              </a:solidFill>
            </a:endParaRPr>
          </a:p>
          <a:p>
            <a:pPr indent="0" lvl="0" marL="0" rtl="0" algn="l">
              <a:spcBef>
                <a:spcPts val="0"/>
              </a:spcBef>
              <a:spcAft>
                <a:spcPts val="0"/>
              </a:spcAft>
              <a:buNone/>
            </a:pPr>
            <a:r>
              <a:t/>
            </a:r>
            <a:endParaRPr/>
          </a:p>
        </p:txBody>
      </p:sp>
      <p:sp>
        <p:nvSpPr>
          <p:cNvPr id="90" name="Google Shape;90;g2fc7c596fec_1_8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0e555844d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0e555844d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0e555844d1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0e555844d1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Why do similar </a:t>
            </a:r>
            <a:r>
              <a:rPr lang="en">
                <a:solidFill>
                  <a:schemeClr val="dk1"/>
                </a:solidFill>
              </a:rPr>
              <a:t>tokens have similar embeddings</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Because that minimizes loss.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If two tokens like "dog" and "puppy" are both used in similar sentences in the training corpus, then it helps the model for them to have close vector representations. That helps in making better </a:t>
            </a:r>
            <a:r>
              <a:rPr lang="en">
                <a:solidFill>
                  <a:schemeClr val="dk1"/>
                </a:solidFill>
              </a:rPr>
              <a:t>predictions. F</a:t>
            </a:r>
            <a:r>
              <a:rPr lang="en">
                <a:solidFill>
                  <a:schemeClr val="dk1"/>
                </a:solidFill>
              </a:rPr>
              <a:t>or example predicting that </a:t>
            </a:r>
            <a:r>
              <a:rPr lang="en">
                <a:solidFill>
                  <a:schemeClr val="dk1"/>
                </a:solidFill>
              </a:rPr>
              <a:t>“barks” comes after both</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fc7c596fe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fc7c596fe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1200"/>
              </a:spcBef>
              <a:spcAft>
                <a:spcPts val="0"/>
              </a:spcAft>
              <a:buClr>
                <a:schemeClr val="dk1"/>
              </a:buClr>
              <a:buSzPts val="1400"/>
              <a:buChar char="○"/>
              <a:defRPr/>
            </a:lvl2pPr>
            <a:lvl3pPr indent="-317500" lvl="2" marL="1371600" algn="l">
              <a:lnSpc>
                <a:spcPct val="90000"/>
              </a:lnSpc>
              <a:spcBef>
                <a:spcPts val="1200"/>
              </a:spcBef>
              <a:spcAft>
                <a:spcPts val="0"/>
              </a:spcAft>
              <a:buClr>
                <a:schemeClr val="dk1"/>
              </a:buClr>
              <a:buSzPts val="1400"/>
              <a:buChar char="■"/>
              <a:defRPr/>
            </a:lvl3pPr>
            <a:lvl4pPr indent="-317500" lvl="3" marL="1828800" algn="l">
              <a:lnSpc>
                <a:spcPct val="90000"/>
              </a:lnSpc>
              <a:spcBef>
                <a:spcPts val="1200"/>
              </a:spcBef>
              <a:spcAft>
                <a:spcPts val="0"/>
              </a:spcAft>
              <a:buClr>
                <a:schemeClr val="dk1"/>
              </a:buClr>
              <a:buSzPts val="1400"/>
              <a:buChar char="●"/>
              <a:defRPr/>
            </a:lvl4pPr>
            <a:lvl5pPr indent="-317500" lvl="4" marL="2286000" algn="l">
              <a:lnSpc>
                <a:spcPct val="90000"/>
              </a:lnSpc>
              <a:spcBef>
                <a:spcPts val="1200"/>
              </a:spcBef>
              <a:spcAft>
                <a:spcPts val="0"/>
              </a:spcAft>
              <a:buClr>
                <a:schemeClr val="dk1"/>
              </a:buClr>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 Neural Probabilistic Language Model</a:t>
            </a:r>
            <a:endParaRPr/>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SzPts val="935"/>
              <a:buNone/>
            </a:pPr>
            <a:r>
              <a:rPr lang="en" sz="1180"/>
              <a:t>Yoshua Bengio, Réjean Ducharme, Pascal Vincent, Christian Jauvin</a:t>
            </a:r>
            <a:endParaRPr sz="118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In practice today</a:t>
            </a:r>
            <a:endParaRPr/>
          </a:p>
        </p:txBody>
      </p:sp>
      <p:pic>
        <p:nvPicPr>
          <p:cNvPr id="119" name="Google Shape;119;p23"/>
          <p:cNvPicPr preferRelativeResize="0"/>
          <p:nvPr/>
        </p:nvPicPr>
        <p:blipFill>
          <a:blip r:embed="rId3">
            <a:alphaModFix/>
          </a:blip>
          <a:stretch>
            <a:fillRect/>
          </a:stretch>
        </p:blipFill>
        <p:spPr>
          <a:xfrm>
            <a:off x="1025725" y="1304225"/>
            <a:ext cx="7092548" cy="33933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Results</a:t>
            </a:r>
            <a:endParaRPr/>
          </a:p>
        </p:txBody>
      </p:sp>
      <p:graphicFrame>
        <p:nvGraphicFramePr>
          <p:cNvPr id="125" name="Google Shape;125;p24"/>
          <p:cNvGraphicFramePr/>
          <p:nvPr/>
        </p:nvGraphicFramePr>
        <p:xfrm>
          <a:off x="952500" y="1977450"/>
          <a:ext cx="3000000" cy="3000000"/>
        </p:xfrm>
        <a:graphic>
          <a:graphicData uri="http://schemas.openxmlformats.org/drawingml/2006/table">
            <a:tbl>
              <a:tblPr>
                <a:noFill/>
                <a:tableStyleId>{030D6DD9-DA4B-41DA-B704-62D845C3A01D}</a:tableStyleId>
              </a:tblPr>
              <a:tblGrid>
                <a:gridCol w="3619500"/>
                <a:gridCol w="3619500"/>
              </a:tblGrid>
              <a:tr h="381000">
                <a:tc>
                  <a:txBody>
                    <a:bodyPr/>
                    <a:lstStyle/>
                    <a:p>
                      <a:pPr indent="0" lvl="0" marL="0" rtl="0" algn="l">
                        <a:spcBef>
                          <a:spcPts val="0"/>
                        </a:spcBef>
                        <a:spcAft>
                          <a:spcPts val="0"/>
                        </a:spcAft>
                        <a:buNone/>
                      </a:pPr>
                      <a:r>
                        <a:rPr b="1" lang="en"/>
                        <a:t>Model</a:t>
                      </a:r>
                      <a:endParaRPr b="1"/>
                    </a:p>
                  </a:txBody>
                  <a:tcPr marT="91425" marB="91425" marR="91425" marL="91425"/>
                </a:tc>
                <a:tc>
                  <a:txBody>
                    <a:bodyPr/>
                    <a:lstStyle/>
                    <a:p>
                      <a:pPr indent="0" lvl="0" marL="0" rtl="0" algn="l">
                        <a:spcBef>
                          <a:spcPts val="0"/>
                        </a:spcBef>
                        <a:spcAft>
                          <a:spcPts val="0"/>
                        </a:spcAft>
                        <a:buNone/>
                      </a:pPr>
                      <a:r>
                        <a:rPr b="1" lang="en"/>
                        <a:t>P</a:t>
                      </a:r>
                      <a:r>
                        <a:rPr b="1" lang="en"/>
                        <a:t>erplexity on test data</a:t>
                      </a:r>
                      <a:endParaRPr b="1"/>
                    </a:p>
                  </a:txBody>
                  <a:tcPr marT="91425" marB="91425" marR="91425" marL="91425"/>
                </a:tc>
              </a:tr>
              <a:tr h="381000">
                <a:tc>
                  <a:txBody>
                    <a:bodyPr/>
                    <a:lstStyle/>
                    <a:p>
                      <a:pPr indent="0" lvl="0" marL="0" rtl="0" algn="l">
                        <a:spcBef>
                          <a:spcPts val="0"/>
                        </a:spcBef>
                        <a:spcAft>
                          <a:spcPts val="0"/>
                        </a:spcAft>
                        <a:buNone/>
                      </a:pPr>
                      <a:r>
                        <a:rPr lang="en"/>
                        <a:t>Embedding-based </a:t>
                      </a:r>
                      <a:r>
                        <a:rPr lang="en"/>
                        <a:t>MLP</a:t>
                      </a:r>
                      <a:endParaRPr/>
                    </a:p>
                  </a:txBody>
                  <a:tcPr marT="91425" marB="91425" marR="91425" marL="91425"/>
                </a:tc>
                <a:tc>
                  <a:txBody>
                    <a:bodyPr/>
                    <a:lstStyle/>
                    <a:p>
                      <a:pPr indent="0" lvl="0" marL="0" rtl="0" algn="l">
                        <a:spcBef>
                          <a:spcPts val="0"/>
                        </a:spcBef>
                        <a:spcAft>
                          <a:spcPts val="0"/>
                        </a:spcAft>
                        <a:buNone/>
                      </a:pPr>
                      <a:r>
                        <a:rPr lang="en"/>
                        <a:t>252</a:t>
                      </a:r>
                      <a:endParaRPr/>
                    </a:p>
                  </a:txBody>
                  <a:tcPr marT="91425" marB="91425" marR="91425" marL="91425"/>
                </a:tc>
              </a:tr>
              <a:tr h="381000">
                <a:tc>
                  <a:txBody>
                    <a:bodyPr/>
                    <a:lstStyle/>
                    <a:p>
                      <a:pPr indent="0" lvl="0" marL="0" rtl="0" algn="l">
                        <a:spcBef>
                          <a:spcPts val="0"/>
                        </a:spcBef>
                        <a:spcAft>
                          <a:spcPts val="0"/>
                        </a:spcAft>
                        <a:buNone/>
                      </a:pPr>
                      <a:r>
                        <a:rPr lang="en"/>
                        <a:t>class-based back-off n-gram model</a:t>
                      </a:r>
                      <a:endParaRPr/>
                    </a:p>
                  </a:txBody>
                  <a:tcPr marT="91425" marB="91425" marR="91425" marL="91425"/>
                </a:tc>
                <a:tc>
                  <a:txBody>
                    <a:bodyPr/>
                    <a:lstStyle/>
                    <a:p>
                      <a:pPr indent="0" lvl="0" marL="0" rtl="0" algn="l">
                        <a:spcBef>
                          <a:spcPts val="0"/>
                        </a:spcBef>
                        <a:spcAft>
                          <a:spcPts val="0"/>
                        </a:spcAft>
                        <a:buNone/>
                      </a:pPr>
                      <a:r>
                        <a:rPr lang="en"/>
                        <a:t>312</a:t>
                      </a:r>
                      <a:endParaRPr/>
                    </a:p>
                  </a:txBody>
                  <a:tcPr marT="91425" marB="91425" marR="91425" marL="91425"/>
                </a:tc>
              </a:tr>
            </a:tbl>
          </a:graphicData>
        </a:graphic>
      </p:graphicFrame>
      <p:sp>
        <p:nvSpPr>
          <p:cNvPr id="126" name="Google Shape;126;p24"/>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317500" lvl="0" marL="457200" rtl="0" algn="l">
              <a:spcBef>
                <a:spcPts val="800"/>
              </a:spcBef>
              <a:spcAft>
                <a:spcPts val="0"/>
              </a:spcAft>
              <a:buSzPts val="1400"/>
              <a:buChar char="●"/>
            </a:pPr>
            <a:r>
              <a:rPr lang="en"/>
              <a:t>Better perplexity than previously best n-gram models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7500" lvl="0" marL="457200" rtl="0" algn="l">
              <a:spcBef>
                <a:spcPts val="1200"/>
              </a:spcBef>
              <a:spcAft>
                <a:spcPts val="0"/>
              </a:spcAft>
              <a:buSzPts val="1400"/>
              <a:buChar char="●"/>
            </a:pPr>
            <a:r>
              <a:rPr lang="en"/>
              <a:t>N</a:t>
            </a:r>
            <a:r>
              <a:rPr lang="en"/>
              <a:t>eural network was able to take advantage of more context (on Brown corpus, going from 2 words of context to 4 words brought improvements to the neural network, not to the n-grams)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t/>
            </a:r>
            <a:endParaRPr/>
          </a:p>
        </p:txBody>
      </p:sp>
      <p:sp>
        <p:nvSpPr>
          <p:cNvPr id="132" name="Google Shape;132;p25"/>
          <p:cNvSpPr txBox="1"/>
          <p:nvPr>
            <p:ph idx="1" type="body"/>
          </p:nvPr>
        </p:nvSpPr>
        <p:spPr>
          <a:xfrm>
            <a:off x="628650" y="1369219"/>
            <a:ext cx="7886700" cy="3263400"/>
          </a:xfrm>
          <a:prstGeom prst="rect">
            <a:avLst/>
          </a:prstGeom>
        </p:spPr>
        <p:txBody>
          <a:bodyPr anchorCtr="0" anchor="ctr" bIns="34275" lIns="68575" spcFirstLastPara="1" rIns="68575" wrap="square" tIns="34275">
            <a:normAutofit/>
          </a:bodyPr>
          <a:lstStyle/>
          <a:p>
            <a:pPr indent="0" lvl="0" marL="0" rtl="0" algn="ctr">
              <a:spcBef>
                <a:spcPts val="0"/>
              </a:spcBef>
              <a:spcAft>
                <a:spcPts val="0"/>
              </a:spcAft>
              <a:buClr>
                <a:schemeClr val="dk1"/>
              </a:buClr>
              <a:buSzPts val="1100"/>
              <a:buFont typeface="Arial"/>
              <a:buNone/>
            </a:pPr>
            <a:r>
              <a:rPr lang="en" sz="2800">
                <a:solidFill>
                  <a:schemeClr val="dk1"/>
                </a:solidFill>
              </a:rPr>
              <a:t>Thank you</a:t>
            </a:r>
            <a:endParaRPr sz="2800">
              <a:solidFill>
                <a:schemeClr val="dk1"/>
              </a:solidFill>
            </a:endParaRPr>
          </a:p>
          <a:p>
            <a:pPr indent="0" lvl="0" marL="0" rtl="0" algn="l">
              <a:spcBef>
                <a:spcPts val="800"/>
              </a:spcBef>
              <a:spcAft>
                <a:spcPts val="1200"/>
              </a:spcAft>
              <a:buNone/>
            </a:pPr>
            <a:r>
              <a:t/>
            </a:r>
            <a:endParaRPr sz="2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the problem</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Curse of Dimensionality in language modelling</a:t>
            </a:r>
            <a:endParaRPr/>
          </a:p>
          <a:p>
            <a:pPr indent="-342900" lvl="0" marL="457200" rtl="0" algn="l">
              <a:lnSpc>
                <a:spcPct val="200000"/>
              </a:lnSpc>
              <a:spcBef>
                <a:spcPts val="0"/>
              </a:spcBef>
              <a:spcAft>
                <a:spcPts val="0"/>
              </a:spcAft>
              <a:buSzPts val="1800"/>
              <a:buChar char="●"/>
            </a:pPr>
            <a:r>
              <a:rPr lang="en"/>
              <a:t>Estimating probabilities for word sequence is </a:t>
            </a:r>
            <a:r>
              <a:rPr lang="en"/>
              <a:t>difficult</a:t>
            </a:r>
            <a:endParaRPr/>
          </a:p>
          <a:p>
            <a:pPr indent="-342900" lvl="0" marL="457200" rtl="0" algn="l">
              <a:lnSpc>
                <a:spcPct val="200000"/>
              </a:lnSpc>
              <a:spcBef>
                <a:spcPts val="0"/>
              </a:spcBef>
              <a:spcAft>
                <a:spcPts val="0"/>
              </a:spcAft>
              <a:buSzPts val="1800"/>
              <a:buChar char="●"/>
            </a:pPr>
            <a:r>
              <a:rPr lang="en"/>
              <a:t>Large vocabulary &gt;&gt;&gt; huge </a:t>
            </a:r>
            <a:r>
              <a:rPr lang="en"/>
              <a:t>number</a:t>
            </a:r>
            <a:r>
              <a:rPr lang="en"/>
              <a:t> of potential word combinations</a:t>
            </a:r>
            <a:endParaRPr/>
          </a:p>
          <a:p>
            <a:pPr indent="-342900" lvl="0" marL="457200" rtl="0" algn="l">
              <a:lnSpc>
                <a:spcPct val="200000"/>
              </a:lnSpc>
              <a:spcBef>
                <a:spcPts val="0"/>
              </a:spcBef>
              <a:spcAft>
                <a:spcPts val="0"/>
              </a:spcAft>
              <a:buSzPts val="1800"/>
              <a:buChar char="●"/>
            </a:pPr>
            <a:r>
              <a:rPr lang="en"/>
              <a:t>Need for </a:t>
            </a:r>
            <a:r>
              <a:rPr lang="en"/>
              <a:t>efficient</a:t>
            </a:r>
            <a:r>
              <a:rPr lang="en"/>
              <a:t> generalization to unseen word sequences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Previous Approach: N-Gram Model</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291197" lvl="0" marL="457200" rtl="0" algn="l">
              <a:lnSpc>
                <a:spcPct val="200000"/>
              </a:lnSpc>
              <a:spcBef>
                <a:spcPts val="0"/>
              </a:spcBef>
              <a:spcAft>
                <a:spcPts val="0"/>
              </a:spcAft>
              <a:buSzPct val="100000"/>
              <a:buChar char="●"/>
            </a:pPr>
            <a:r>
              <a:rPr lang="en" sz="3943"/>
              <a:t>N-gra</a:t>
            </a:r>
            <a:r>
              <a:rPr lang="en" sz="3943"/>
              <a:t>m models(e.g. trigrams, bigrams, etc)</a:t>
            </a:r>
            <a:endParaRPr sz="3943"/>
          </a:p>
          <a:p>
            <a:pPr indent="-286068" lvl="1" marL="914400" rtl="0" algn="l">
              <a:lnSpc>
                <a:spcPct val="200000"/>
              </a:lnSpc>
              <a:spcBef>
                <a:spcPts val="0"/>
              </a:spcBef>
              <a:spcAft>
                <a:spcPts val="0"/>
              </a:spcAft>
              <a:buSzPct val="100000"/>
              <a:buChar char="○"/>
            </a:pPr>
            <a:r>
              <a:rPr lang="en" sz="3620"/>
              <a:t>Predict next word based on preceding words</a:t>
            </a:r>
            <a:endParaRPr sz="3620"/>
          </a:p>
          <a:p>
            <a:pPr indent="-295837" lvl="2" marL="1371600" rtl="0" algn="l">
              <a:lnSpc>
                <a:spcPct val="200000"/>
              </a:lnSpc>
              <a:spcBef>
                <a:spcPts val="0"/>
              </a:spcBef>
              <a:spcAft>
                <a:spcPts val="0"/>
              </a:spcAft>
              <a:buSzPct val="100000"/>
              <a:buChar char="■"/>
            </a:pPr>
            <a:r>
              <a:rPr i="1" lang="en" sz="4235"/>
              <a:t>P(wt​∣wt−1​,wt−2​,…,wt−n+1​)</a:t>
            </a:r>
            <a:endParaRPr i="1" sz="4235"/>
          </a:p>
          <a:p>
            <a:pPr indent="-295837" lvl="2" marL="1371600" rtl="0" algn="l">
              <a:lnSpc>
                <a:spcPct val="200000"/>
              </a:lnSpc>
              <a:spcBef>
                <a:spcPts val="0"/>
              </a:spcBef>
              <a:spcAft>
                <a:spcPts val="0"/>
              </a:spcAft>
              <a:buSzPct val="100000"/>
              <a:buChar char="■"/>
            </a:pPr>
            <a:r>
              <a:rPr i="1" lang="en" sz="4235"/>
              <a:t>P(wt​∣wt−1​,wt−2​,…,wt−n+1​) ≈ Count(wt−n+1​,…,wt−1​) / Count(wt−n+1​,…,wt​)​</a:t>
            </a:r>
            <a:endParaRPr i="1" sz="4235"/>
          </a:p>
          <a:p>
            <a:pPr indent="-295837" lvl="2" marL="1371600" rtl="0" algn="l">
              <a:lnSpc>
                <a:spcPct val="200000"/>
              </a:lnSpc>
              <a:spcBef>
                <a:spcPts val="0"/>
              </a:spcBef>
              <a:spcAft>
                <a:spcPts val="0"/>
              </a:spcAft>
              <a:buSzPct val="100000"/>
              <a:buChar char="■"/>
            </a:pPr>
            <a:r>
              <a:rPr i="1" lang="en" sz="4235"/>
              <a:t>P(running∣the dog is )=Count("the dog is running") / Count("running")​</a:t>
            </a:r>
            <a:endParaRPr i="1" sz="4235"/>
          </a:p>
          <a:p>
            <a:pPr indent="-286068" lvl="1" marL="914400" rtl="0" algn="l">
              <a:lnSpc>
                <a:spcPct val="200000"/>
              </a:lnSpc>
              <a:spcBef>
                <a:spcPts val="0"/>
              </a:spcBef>
              <a:spcAft>
                <a:spcPts val="0"/>
              </a:spcAft>
              <a:buSzPct val="100000"/>
              <a:buChar char="○"/>
            </a:pPr>
            <a:r>
              <a:rPr lang="en" sz="3620"/>
              <a:t>Build conditional probabilities for short word contexts</a:t>
            </a:r>
            <a:endParaRPr sz="3620"/>
          </a:p>
          <a:p>
            <a:pPr indent="-290586" lvl="0" marL="457200" rtl="0" algn="l">
              <a:lnSpc>
                <a:spcPct val="200000"/>
              </a:lnSpc>
              <a:spcBef>
                <a:spcPts val="0"/>
              </a:spcBef>
              <a:spcAft>
                <a:spcPts val="0"/>
              </a:spcAft>
              <a:buSzPct val="100000"/>
              <a:buChar char="●"/>
            </a:pPr>
            <a:r>
              <a:rPr lang="en" sz="3904"/>
              <a:t>Techniques to handle unseen word sequences</a:t>
            </a:r>
            <a:endParaRPr sz="3904"/>
          </a:p>
          <a:p>
            <a:pPr indent="-284236" lvl="1" marL="914400" rtl="0" algn="l">
              <a:lnSpc>
                <a:spcPct val="200000"/>
              </a:lnSpc>
              <a:spcBef>
                <a:spcPts val="0"/>
              </a:spcBef>
              <a:spcAft>
                <a:spcPts val="0"/>
              </a:spcAft>
              <a:buSzPct val="100000"/>
              <a:buChar char="○"/>
            </a:pPr>
            <a:r>
              <a:rPr lang="en" sz="3504"/>
              <a:t>Backoff: If a trigram is unseen, we back off to the bigram: P(wt​∣wt−1​,wt−2​)≈&gt;P(wt​∣wt−1​)</a:t>
            </a:r>
            <a:endParaRPr sz="3504"/>
          </a:p>
          <a:p>
            <a:pPr indent="-284236" lvl="1" marL="914400" rtl="0" algn="l">
              <a:lnSpc>
                <a:spcPct val="200000"/>
              </a:lnSpc>
              <a:spcBef>
                <a:spcPts val="0"/>
              </a:spcBef>
              <a:spcAft>
                <a:spcPts val="0"/>
              </a:spcAft>
              <a:buSzPct val="100000"/>
              <a:buChar char="○"/>
            </a:pPr>
            <a:r>
              <a:rPr lang="en" sz="3504"/>
              <a:t>Smoothing: helps prevent zero probabilities for unseen word combinations</a:t>
            </a:r>
            <a:endParaRPr sz="3504"/>
          </a:p>
          <a:p>
            <a:pPr indent="-284236" lvl="2" marL="1371600" rtl="0" algn="l">
              <a:lnSpc>
                <a:spcPct val="200000"/>
              </a:lnSpc>
              <a:spcBef>
                <a:spcPts val="0"/>
              </a:spcBef>
              <a:spcAft>
                <a:spcPts val="0"/>
              </a:spcAft>
              <a:buSzPct val="100000"/>
              <a:buChar char="■"/>
            </a:pPr>
            <a:r>
              <a:rPr lang="en" sz="3504"/>
              <a:t>Katz Back-off Smoothing</a:t>
            </a:r>
            <a:endParaRPr sz="3504"/>
          </a:p>
          <a:p>
            <a:pPr indent="-284236" lvl="2" marL="1371600" rtl="0" algn="l">
              <a:lnSpc>
                <a:spcPct val="200000"/>
              </a:lnSpc>
              <a:spcBef>
                <a:spcPts val="0"/>
              </a:spcBef>
              <a:spcAft>
                <a:spcPts val="0"/>
              </a:spcAft>
              <a:buSzPct val="100000"/>
              <a:buChar char="■"/>
            </a:pPr>
            <a:r>
              <a:rPr lang="en" sz="3504"/>
              <a:t>Kneser-Ney Smoothing</a:t>
            </a:r>
            <a:endParaRPr sz="3504"/>
          </a:p>
          <a:p>
            <a:pPr indent="0" lvl="0" marL="457200" rtl="0" algn="l">
              <a:lnSpc>
                <a:spcPct val="200000"/>
              </a:lnSpc>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a:t>
            </a:r>
            <a:r>
              <a:rPr lang="en"/>
              <a:t> of N-Gram Models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Short context windows (only 2-3 words considered)</a:t>
            </a:r>
            <a:endParaRPr/>
          </a:p>
          <a:p>
            <a:pPr indent="-342900" lvl="0" marL="457200" rtl="0" algn="l">
              <a:lnSpc>
                <a:spcPct val="200000"/>
              </a:lnSpc>
              <a:spcBef>
                <a:spcPts val="0"/>
              </a:spcBef>
              <a:spcAft>
                <a:spcPts val="0"/>
              </a:spcAft>
              <a:buSzPts val="1800"/>
              <a:buChar char="●"/>
            </a:pPr>
            <a:r>
              <a:rPr lang="en"/>
              <a:t>No semantic similarity between words (e.g., "dog" vs. "cat")</a:t>
            </a:r>
            <a:endParaRPr/>
          </a:p>
          <a:p>
            <a:pPr indent="-342900" lvl="0" marL="457200" rtl="0" algn="l">
              <a:lnSpc>
                <a:spcPct val="200000"/>
              </a:lnSpc>
              <a:spcBef>
                <a:spcPts val="0"/>
              </a:spcBef>
              <a:spcAft>
                <a:spcPts val="0"/>
              </a:spcAft>
              <a:buSzPts val="1800"/>
              <a:buChar char="●"/>
            </a:pPr>
            <a:r>
              <a:rPr lang="en"/>
              <a:t>Curse of dimensionality: exponential growth in the number of word</a:t>
            </a:r>
            <a:endParaRPr/>
          </a:p>
          <a:p>
            <a:pPr indent="-342900" lvl="0" marL="457200" rtl="0" algn="l">
              <a:lnSpc>
                <a:spcPct val="200000"/>
              </a:lnSpc>
              <a:spcBef>
                <a:spcPts val="0"/>
              </a:spcBef>
              <a:spcAft>
                <a:spcPts val="0"/>
              </a:spcAft>
              <a:buSzPts val="1800"/>
              <a:buChar char="●"/>
            </a:pPr>
            <a:r>
              <a:rPr lang="en"/>
              <a:t>Poor generalization to new word combinations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8"/>
          <p:cNvPicPr preferRelativeResize="0"/>
          <p:nvPr/>
        </p:nvPicPr>
        <p:blipFill>
          <a:blip r:embed="rId3">
            <a:alphaModFix/>
          </a:blip>
          <a:stretch>
            <a:fillRect/>
          </a:stretch>
        </p:blipFill>
        <p:spPr>
          <a:xfrm>
            <a:off x="5465450" y="1988725"/>
            <a:ext cx="3678550" cy="3154775"/>
          </a:xfrm>
          <a:prstGeom prst="rect">
            <a:avLst/>
          </a:prstGeom>
          <a:noFill/>
          <a:ln>
            <a:noFill/>
          </a:ln>
        </p:spPr>
      </p:pic>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Neural Probabilistic Language Model(NPLM)</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
              <a:t>Idea: Use distributed word representations (word embeddings)</a:t>
            </a:r>
            <a:endParaRPr/>
          </a:p>
          <a:p>
            <a:pPr indent="-342900" lvl="0" marL="457200" rtl="0" algn="l">
              <a:lnSpc>
                <a:spcPct val="200000"/>
              </a:lnSpc>
              <a:spcBef>
                <a:spcPts val="0"/>
              </a:spcBef>
              <a:spcAft>
                <a:spcPts val="0"/>
              </a:spcAft>
              <a:buSzPts val="1800"/>
              <a:buChar char="●"/>
            </a:pPr>
            <a:r>
              <a:rPr lang="en"/>
              <a:t>Word embeddings: each word mapped to a real-valued vector</a:t>
            </a:r>
            <a:endParaRPr/>
          </a:p>
          <a:p>
            <a:pPr indent="-342900" lvl="0" marL="457200" rtl="0" algn="l">
              <a:lnSpc>
                <a:spcPct val="200000"/>
              </a:lnSpc>
              <a:spcBef>
                <a:spcPts val="0"/>
              </a:spcBef>
              <a:spcAft>
                <a:spcPts val="0"/>
              </a:spcAft>
              <a:buSzPts val="1800"/>
              <a:buChar char="●"/>
            </a:pPr>
            <a:r>
              <a:rPr lang="en"/>
              <a:t>Neural Network Architecture</a:t>
            </a:r>
            <a:endParaRPr/>
          </a:p>
          <a:p>
            <a:pPr indent="-317500" lvl="1" marL="914400" rtl="0" algn="l">
              <a:lnSpc>
                <a:spcPct val="200000"/>
              </a:lnSpc>
              <a:spcBef>
                <a:spcPts val="0"/>
              </a:spcBef>
              <a:spcAft>
                <a:spcPts val="0"/>
              </a:spcAft>
              <a:buSzPts val="1400"/>
              <a:buChar char="○"/>
            </a:pPr>
            <a:r>
              <a:rPr lang="en" sz="1100">
                <a:solidFill>
                  <a:schemeClr val="dk1"/>
                </a:solidFill>
              </a:rPr>
              <a:t>The </a:t>
            </a:r>
            <a:r>
              <a:rPr b="1" lang="en" sz="1100">
                <a:solidFill>
                  <a:schemeClr val="dk1"/>
                </a:solidFill>
              </a:rPr>
              <a:t>embedding layer</a:t>
            </a:r>
            <a:r>
              <a:rPr lang="en" sz="1100">
                <a:solidFill>
                  <a:schemeClr val="dk1"/>
                </a:solidFill>
              </a:rPr>
              <a:t> that converts words into vector representations.</a:t>
            </a:r>
            <a:endParaRPr sz="1100">
              <a:solidFill>
                <a:schemeClr val="dk1"/>
              </a:solidFill>
            </a:endParaRPr>
          </a:p>
          <a:p>
            <a:pPr indent="-317500" lvl="1" marL="914400" rtl="0" algn="l">
              <a:lnSpc>
                <a:spcPct val="200000"/>
              </a:lnSpc>
              <a:spcBef>
                <a:spcPts val="0"/>
              </a:spcBef>
              <a:spcAft>
                <a:spcPts val="0"/>
              </a:spcAft>
              <a:buSzPts val="1400"/>
              <a:buChar char="○"/>
            </a:pPr>
            <a:r>
              <a:rPr lang="en" sz="1100">
                <a:solidFill>
                  <a:schemeClr val="dk1"/>
                </a:solidFill>
              </a:rPr>
              <a:t>The </a:t>
            </a:r>
            <a:r>
              <a:rPr b="1" lang="en" sz="1100">
                <a:solidFill>
                  <a:schemeClr val="dk1"/>
                </a:solidFill>
              </a:rPr>
              <a:t>feed-forward neural network</a:t>
            </a:r>
            <a:r>
              <a:rPr lang="en" sz="1100">
                <a:solidFill>
                  <a:schemeClr val="dk1"/>
                </a:solidFill>
              </a:rPr>
              <a:t> that learns to predict the next word.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9"/>
          <p:cNvPicPr preferRelativeResize="0"/>
          <p:nvPr/>
        </p:nvPicPr>
        <p:blipFill>
          <a:blip r:embed="rId3">
            <a:alphaModFix/>
          </a:blip>
          <a:stretch>
            <a:fillRect/>
          </a:stretch>
        </p:blipFill>
        <p:spPr>
          <a:xfrm>
            <a:off x="5518350" y="1360100"/>
            <a:ext cx="3553125" cy="3630375"/>
          </a:xfrm>
          <a:prstGeom prst="rect">
            <a:avLst/>
          </a:prstGeom>
          <a:noFill/>
          <a:ln>
            <a:noFill/>
          </a:ln>
        </p:spPr>
      </p:pic>
      <p:sp>
        <p:nvSpPr>
          <p:cNvPr id="93" name="Google Shape;93;p19"/>
          <p:cNvSpPr txBox="1"/>
          <p:nvPr>
            <p:ph idx="1" type="body"/>
          </p:nvPr>
        </p:nvSpPr>
        <p:spPr>
          <a:xfrm>
            <a:off x="454250" y="1152095"/>
            <a:ext cx="5915100" cy="4046400"/>
          </a:xfrm>
          <a:prstGeom prst="rect">
            <a:avLst/>
          </a:prstGeom>
          <a:noFill/>
          <a:ln>
            <a:noFill/>
          </a:ln>
        </p:spPr>
        <p:txBody>
          <a:bodyPr anchorCtr="0" anchor="t" bIns="34275" lIns="68575" spcFirstLastPara="1" rIns="68575" wrap="square" tIns="34275">
            <a:normAutofit/>
          </a:bodyPr>
          <a:lstStyle/>
          <a:p>
            <a:pPr indent="-203200" lvl="0" marL="177800" rtl="0" algn="l">
              <a:lnSpc>
                <a:spcPct val="200000"/>
              </a:lnSpc>
              <a:spcBef>
                <a:spcPts val="0"/>
              </a:spcBef>
              <a:spcAft>
                <a:spcPts val="0"/>
              </a:spcAft>
              <a:buClr>
                <a:schemeClr val="dk2"/>
              </a:buClr>
              <a:buSzPts val="1800"/>
              <a:buChar char="●"/>
            </a:pPr>
            <a:r>
              <a:rPr lang="en"/>
              <a:t>Ensuring that semantically similar are close to each other in the vector space.</a:t>
            </a:r>
            <a:endParaRPr/>
          </a:p>
          <a:p>
            <a:pPr indent="-203200" lvl="0" marL="177800" rtl="0" algn="l">
              <a:lnSpc>
                <a:spcPct val="200000"/>
              </a:lnSpc>
              <a:spcBef>
                <a:spcPts val="0"/>
              </a:spcBef>
              <a:spcAft>
                <a:spcPts val="0"/>
              </a:spcAft>
              <a:buClr>
                <a:schemeClr val="dk2"/>
              </a:buClr>
              <a:buSzPts val="1800"/>
              <a:buChar char="●"/>
            </a:pPr>
            <a:r>
              <a:rPr lang="en"/>
              <a:t>Example:</a:t>
            </a:r>
            <a:endParaRPr/>
          </a:p>
          <a:p>
            <a:pPr indent="0" lvl="0" marL="177800" rtl="0" algn="l">
              <a:lnSpc>
                <a:spcPct val="200000"/>
              </a:lnSpc>
              <a:spcBef>
                <a:spcPts val="1200"/>
              </a:spcBef>
              <a:spcAft>
                <a:spcPts val="0"/>
              </a:spcAft>
              <a:buNone/>
            </a:pPr>
            <a:r>
              <a:rPr lang="en">
                <a:solidFill>
                  <a:srgbClr val="1919FD"/>
                </a:solidFill>
              </a:rPr>
              <a:t>“The dog was running in a room” </a:t>
            </a:r>
            <a:endParaRPr/>
          </a:p>
          <a:p>
            <a:pPr indent="0" lvl="0" marL="0" rtl="0" algn="l">
              <a:lnSpc>
                <a:spcPct val="90000"/>
              </a:lnSpc>
              <a:spcBef>
                <a:spcPts val="1200"/>
              </a:spcBef>
              <a:spcAft>
                <a:spcPts val="0"/>
              </a:spcAft>
              <a:buClr>
                <a:srgbClr val="FF0000"/>
              </a:buClr>
              <a:buSzPts val="2100"/>
              <a:buNone/>
            </a:pPr>
            <a:r>
              <a:rPr lang="en">
                <a:solidFill>
                  <a:srgbClr val="FF0000"/>
                </a:solidFill>
              </a:rPr>
              <a:t> “The cat is walking in the room”</a:t>
            </a:r>
            <a:endParaRPr/>
          </a:p>
          <a:p>
            <a:pPr indent="-38100" lvl="0" marL="177800" rtl="0" algn="l">
              <a:lnSpc>
                <a:spcPct val="90000"/>
              </a:lnSpc>
              <a:spcBef>
                <a:spcPts val="800"/>
              </a:spcBef>
              <a:spcAft>
                <a:spcPts val="1200"/>
              </a:spcAft>
              <a:buClr>
                <a:schemeClr val="dk1"/>
              </a:buClr>
              <a:buSzPts val="2100"/>
              <a:buNone/>
            </a:pPr>
            <a:r>
              <a:t/>
            </a:r>
            <a:endParaRPr/>
          </a:p>
        </p:txBody>
      </p:sp>
      <p:sp>
        <p:nvSpPr>
          <p:cNvPr id="94" name="Google Shape;94;p19"/>
          <p:cNvSpPr txBox="1"/>
          <p:nvPr>
            <p:ph type="title"/>
          </p:nvPr>
        </p:nvSpPr>
        <p:spPr>
          <a:xfrm>
            <a:off x="311700" y="4542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Word Embeddings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Embedding is just using a lookup table</a:t>
            </a:r>
            <a:endParaRPr/>
          </a:p>
        </p:txBody>
      </p:sp>
      <p:pic>
        <p:nvPicPr>
          <p:cNvPr id="100" name="Google Shape;100;p20"/>
          <p:cNvPicPr preferRelativeResize="0"/>
          <p:nvPr/>
        </p:nvPicPr>
        <p:blipFill>
          <a:blip r:embed="rId3">
            <a:alphaModFix/>
          </a:blip>
          <a:stretch>
            <a:fillRect/>
          </a:stretch>
        </p:blipFill>
        <p:spPr>
          <a:xfrm>
            <a:off x="739000" y="1368650"/>
            <a:ext cx="7665999" cy="2406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How are these embeddings learned?</a:t>
            </a:r>
            <a:endParaRPr/>
          </a:p>
        </p:txBody>
      </p:sp>
      <p:sp>
        <p:nvSpPr>
          <p:cNvPr id="106" name="Google Shape;106;p21"/>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317500" lvl="0" marL="457200" rtl="0" algn="l">
              <a:lnSpc>
                <a:spcPct val="115000"/>
              </a:lnSpc>
              <a:spcBef>
                <a:spcPts val="800"/>
              </a:spcBef>
              <a:spcAft>
                <a:spcPts val="0"/>
              </a:spcAft>
              <a:buSzPts val="1400"/>
              <a:buChar char="●"/>
            </a:pPr>
            <a:r>
              <a:rPr lang="en"/>
              <a:t>Just like any other parameter:</a:t>
            </a:r>
            <a:endParaRPr/>
          </a:p>
          <a:p>
            <a:pPr indent="-317500" lvl="1" marL="914400" rtl="0" algn="l">
              <a:lnSpc>
                <a:spcPct val="115000"/>
              </a:lnSpc>
              <a:spcBef>
                <a:spcPts val="0"/>
              </a:spcBef>
              <a:spcAft>
                <a:spcPts val="0"/>
              </a:spcAft>
              <a:buSzPts val="1400"/>
              <a:buChar char="○"/>
            </a:pPr>
            <a:r>
              <a:rPr lang="en"/>
              <a:t>Initialized randomly</a:t>
            </a:r>
            <a:r>
              <a:rPr lang="en"/>
              <a:t> </a:t>
            </a:r>
            <a:endParaRPr/>
          </a:p>
          <a:p>
            <a:pPr indent="-317500" lvl="1" marL="914400" rtl="0" algn="l">
              <a:spcBef>
                <a:spcPts val="0"/>
              </a:spcBef>
              <a:spcAft>
                <a:spcPts val="0"/>
              </a:spcAft>
              <a:buSzPts val="1400"/>
              <a:buChar char="○"/>
            </a:pPr>
            <a:r>
              <a:rPr lang="en"/>
              <a:t>Updated </a:t>
            </a:r>
            <a:r>
              <a:rPr lang="en"/>
              <a:t>through</a:t>
            </a:r>
            <a:r>
              <a:rPr lang="en"/>
              <a:t> gradient descent &amp; backpropagation</a:t>
            </a:r>
            <a:endParaRPr/>
          </a:p>
          <a:p>
            <a:pPr indent="0" lvl="0" marL="457200" rtl="0" algn="l">
              <a:spcBef>
                <a:spcPts val="800"/>
              </a:spcBef>
              <a:spcAft>
                <a:spcPts val="0"/>
              </a:spcAft>
              <a:buNone/>
            </a:pPr>
            <a:r>
              <a:t/>
            </a:r>
            <a:endParaRPr/>
          </a:p>
          <a:p>
            <a:pPr indent="-317500" lvl="0" marL="457200" rtl="0" algn="l">
              <a:spcBef>
                <a:spcPts val="1200"/>
              </a:spcBef>
              <a:spcAft>
                <a:spcPts val="0"/>
              </a:spcAft>
              <a:buSzPts val="1400"/>
              <a:buChar char="●"/>
            </a:pPr>
            <a:r>
              <a:rPr lang="en"/>
              <a:t>Why do</a:t>
            </a:r>
            <a:r>
              <a:rPr lang="en"/>
              <a:t> similar tokens have similar embeddings</a:t>
            </a:r>
            <a:r>
              <a:rPr lang="en"/>
              <a:t>?</a:t>
            </a:r>
            <a:endParaRPr/>
          </a:p>
          <a:p>
            <a:pPr indent="-317500" lvl="1" marL="914400" rtl="0" algn="l">
              <a:lnSpc>
                <a:spcPct val="115000"/>
              </a:lnSpc>
              <a:spcBef>
                <a:spcPts val="0"/>
              </a:spcBef>
              <a:spcAft>
                <a:spcPts val="0"/>
              </a:spcAft>
              <a:buSzPts val="1400"/>
              <a:buChar char="○"/>
            </a:pPr>
            <a:r>
              <a:rPr lang="en"/>
              <a:t>Because that minimizes loss. </a:t>
            </a:r>
            <a:endParaRPr/>
          </a:p>
          <a:p>
            <a:pPr indent="-317500" lvl="1" marL="914400" rtl="0" algn="l">
              <a:spcBef>
                <a:spcPts val="0"/>
              </a:spcBef>
              <a:spcAft>
                <a:spcPts val="0"/>
              </a:spcAft>
              <a:buSzPts val="1400"/>
              <a:buChar char="○"/>
            </a:pPr>
            <a:r>
              <a:rPr lang="en"/>
              <a:t>If two tokens, like "dog" and "puppy" are both used in similar sentences, then it helps the model make better predictions for them to have close vector representations. </a:t>
            </a:r>
            <a:endParaRPr/>
          </a:p>
          <a:p>
            <a:pPr indent="-317500" lvl="1" marL="914400" rtl="0" algn="l">
              <a:spcBef>
                <a:spcPts val="0"/>
              </a:spcBef>
              <a:spcAft>
                <a:spcPts val="0"/>
              </a:spcAft>
              <a:buSzPts val="1400"/>
              <a:buChar char="○"/>
            </a:pPr>
            <a:r>
              <a:rPr lang="en"/>
              <a:t>The embeddings end up having semantic meaning.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Loss function</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Negative log-likelihood</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Maximizes the ML estimate of observing the the training corpus</a:t>
            </a:r>
            <a:endParaRPr/>
          </a:p>
          <a:p>
            <a:pPr indent="-342900" lvl="0" marL="457200" rtl="0" algn="l">
              <a:spcBef>
                <a:spcPts val="0"/>
              </a:spcBef>
              <a:spcAft>
                <a:spcPts val="0"/>
              </a:spcAft>
              <a:buSzPts val="1800"/>
              <a:buChar char="●"/>
            </a:pPr>
            <a:r>
              <a:rPr lang="en"/>
              <a:t>Regularized by weight decay</a:t>
            </a:r>
            <a:endParaRPr/>
          </a:p>
          <a:p>
            <a:pPr indent="0" lvl="0" marL="457200" rtl="0" algn="l">
              <a:spcBef>
                <a:spcPts val="1200"/>
              </a:spcBef>
              <a:spcAft>
                <a:spcPts val="0"/>
              </a:spcAft>
              <a:buNone/>
            </a:pPr>
            <a:r>
              <a:t/>
            </a:r>
            <a:endParaRPr/>
          </a:p>
          <a:p>
            <a:pPr indent="0" lvl="0" marL="0" rtl="0" algn="ctr">
              <a:spcBef>
                <a:spcPts val="1200"/>
              </a:spcBef>
              <a:spcAft>
                <a:spcPts val="1200"/>
              </a:spcAft>
              <a:buNone/>
            </a:pPr>
            <a:r>
              <a:t/>
            </a:r>
            <a:endParaRPr/>
          </a:p>
        </p:txBody>
      </p:sp>
      <p:pic>
        <p:nvPicPr>
          <p:cNvPr id="113" name="Google Shape;113;p22"/>
          <p:cNvPicPr preferRelativeResize="0"/>
          <p:nvPr/>
        </p:nvPicPr>
        <p:blipFill>
          <a:blip r:embed="rId3">
            <a:alphaModFix/>
          </a:blip>
          <a:stretch>
            <a:fillRect/>
          </a:stretch>
        </p:blipFill>
        <p:spPr>
          <a:xfrm>
            <a:off x="1256075" y="1790300"/>
            <a:ext cx="6631850" cy="781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