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207d0fb1a7_8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3207d0fb1a7_8_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207d0fb1a7_8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3207d0fb1a7_8_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207d0fb1a7_8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3207d0fb1a7_8_1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207d0fb1a7_8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3207d0fb1a7_8_10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207d0fb1a7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207d0fb1a7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207d0fb1a7_1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207d0fb1a7_1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207d0fb1a7_1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207d0fb1a7_1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207d0fb1a7_1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207d0fb1a7_1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0460de40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20460de40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zh-CN"/>
              <a:t>In BERT, each word in the input layer is represented by a vector, which is the sum of its word (content) embedding and position embedding.</a:t>
            </a:r>
            <a:br>
              <a:rPr lang="zh-CN"/>
            </a:br>
            <a:r>
              <a:rPr lang="zh-CN"/>
              <a:t>This method simply adds content and positional information, making it difficult to effectively separate the two.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This, in turn, affects the model's ability to capture relationships between words.</a:t>
            </a:r>
            <a:br>
              <a:rPr lang="zh-CN"/>
            </a:br>
            <a:r>
              <a:rPr lang="zh-CN"/>
              <a:t>For complex contexts and long texts, capturing the relative positional relationships between words is particularly important.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04e3cf3f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04e3cf3f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0460de40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0460de40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04e3cf3f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204e3cf3f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204e3cf3f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204e3cf3f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>
                <a:solidFill>
                  <a:schemeClr val="dk1"/>
                </a:solidFill>
              </a:rPr>
              <a:t>A~：</a:t>
            </a:r>
            <a:r>
              <a:rPr lang="zh-CN">
                <a:solidFill>
                  <a:schemeClr val="dk1"/>
                </a:solidFill>
              </a:rPr>
              <a:t> 综合的注意力分数矩阵。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>
                <a:solidFill>
                  <a:schemeClr val="dk1"/>
                </a:solidFill>
              </a:rPr>
              <a:t>ddd：</a:t>
            </a:r>
            <a:r>
              <a:rPr lang="zh-CN">
                <a:solidFill>
                  <a:schemeClr val="dk1"/>
                </a:solidFill>
              </a:rPr>
              <a:t> 表示向量的维度。缩放因子 3d\sqrt{3d}3d​ 用于稳定梯度，避免数值过大影响训练。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>
                <a:solidFill>
                  <a:schemeClr val="dk1"/>
                </a:solidFill>
              </a:rPr>
              <a:t>VcV_cVc​：</a:t>
            </a:r>
            <a:r>
              <a:rPr lang="zh-CN">
                <a:solidFill>
                  <a:schemeClr val="dk1"/>
                </a:solidFill>
              </a:rPr>
              <a:t> 内容向量的值（Value Content），用于生成最终的输出向量 HoH_oHo​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A~: The combined attention scores (content-to-content, content-to-position, and position-to-content).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>
                <a:solidFill>
                  <a:schemeClr val="dk1"/>
                </a:solidFill>
              </a:rPr>
              <a:t>Content-to-Content</a:t>
            </a:r>
            <a:r>
              <a:rPr lang="zh-CN">
                <a:solidFill>
                  <a:schemeClr val="dk1"/>
                </a:solidFill>
              </a:rPr>
              <a:t>: Standard attention mechanism focusing on semantic meaning.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>
                <a:solidFill>
                  <a:schemeClr val="dk1"/>
                </a:solidFill>
              </a:rPr>
              <a:t>Content-to-Position</a:t>
            </a:r>
            <a:r>
              <a:rPr lang="zh-CN">
                <a:solidFill>
                  <a:schemeClr val="dk1"/>
                </a:solidFill>
              </a:rPr>
              <a:t>: Captures how token meaning relates to its relative position.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>
                <a:solidFill>
                  <a:schemeClr val="dk1"/>
                </a:solidFill>
              </a:rPr>
              <a:t>Position-to-Content</a:t>
            </a:r>
            <a:r>
              <a:rPr lang="zh-CN">
                <a:solidFill>
                  <a:schemeClr val="dk1"/>
                </a:solidFill>
              </a:rPr>
              <a:t>: Captures how relative position influences token meaning.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207d0fb1a7_8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3207d0fb1a7_8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207d0fb1a7_8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3207d0fb1a7_8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207d0fb1a7_8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3207d0fb1a7_8_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gif"/><Relationship Id="rId4" Type="http://schemas.openxmlformats.org/officeDocument/2006/relationships/image" Target="../media/image16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55" y="1378051"/>
            <a:ext cx="8349746" cy="20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zh-CN" sz="2500">
                <a:latin typeface="Arial"/>
                <a:ea typeface="Arial"/>
                <a:cs typeface="Arial"/>
                <a:sym typeface="Arial"/>
              </a:rPr>
              <a:t>3 </a:t>
            </a:r>
            <a:r>
              <a:rPr b="1" lang="zh-CN" sz="2500">
                <a:latin typeface="Arial"/>
                <a:ea typeface="Arial"/>
                <a:cs typeface="Arial"/>
                <a:sym typeface="Arial"/>
              </a:rPr>
              <a:t>Enhanced Mask Decoder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zh-CN" sz="2500">
                <a:latin typeface="Arial"/>
                <a:ea typeface="Arial"/>
                <a:cs typeface="Arial"/>
                <a:sym typeface="Arial"/>
              </a:rPr>
              <a:t>3 </a:t>
            </a:r>
            <a:r>
              <a:rPr b="1" lang="zh-CN" sz="2500">
                <a:latin typeface="Arial"/>
                <a:ea typeface="Arial"/>
                <a:cs typeface="Arial"/>
                <a:sym typeface="Arial"/>
              </a:rPr>
              <a:t>Enhanced Mask Decoder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4864" r="0" t="2346"/>
          <a:stretch/>
        </p:blipFill>
        <p:spPr>
          <a:xfrm>
            <a:off x="2777915" y="1180971"/>
            <a:ext cx="3588170" cy="36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zh-CN" sz="2500">
                <a:latin typeface="Arial"/>
                <a:ea typeface="Arial"/>
                <a:cs typeface="Arial"/>
                <a:sym typeface="Arial"/>
              </a:rPr>
              <a:t>Why Enhanced Mask Decoder?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CN"/>
              <a:t>Empirically lead to better results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zh-CN"/>
              <a:t>DEBERTA outperforms RoBERTa-Large even with half the training data on a wide range of NLP tasks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zh-CN"/>
              <a:t>Removing EMD from DEBERTA results in significantly worse performance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CN"/>
              <a:t>EMD is more flexible it can be used to introduce other useful information, other than positions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zh-CN" sz="2500">
                <a:latin typeface="Arial"/>
                <a:ea typeface="Arial"/>
                <a:cs typeface="Arial"/>
                <a:sym typeface="Arial"/>
              </a:rPr>
              <a:t>Ablation study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6001" y="1302351"/>
            <a:ext cx="5671998" cy="3397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500">
                <a:latin typeface="Arial"/>
                <a:ea typeface="Arial"/>
                <a:cs typeface="Arial"/>
                <a:sym typeface="Arial"/>
              </a:rPr>
              <a:t>4 SiFT - Scale Invariant Fine Tuning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zh-CN"/>
              <a:t>Virtual Adversarial Training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298450" lvl="1" marL="914400" rtl="0" algn="l">
              <a:spcBef>
                <a:spcPts val="400"/>
              </a:spcBef>
              <a:spcAft>
                <a:spcPts val="0"/>
              </a:spcAft>
              <a:buSzPts val="1100"/>
              <a:buChar char="•"/>
            </a:pPr>
            <a:r>
              <a:rPr lang="zh-CN" sz="1500"/>
              <a:t>Regularization method for improving models robustness</a:t>
            </a:r>
            <a:endParaRPr sz="15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zh-CN" sz="1500"/>
              <a:t>Unstable when applied to large models</a:t>
            </a:r>
            <a:endParaRPr sz="1500"/>
          </a:p>
          <a:p>
            <a:pPr indent="0" lvl="0" marL="914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•"/>
            </a:pPr>
            <a:r>
              <a:rPr lang="zh-CN"/>
              <a:t>SiFT</a:t>
            </a:r>
            <a:endParaRPr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•"/>
            </a:pPr>
            <a:r>
              <a:rPr lang="zh-CN" sz="1500"/>
              <a:t>Add a normalization layer to the embeddings, and apply perturbation to normalized embeddings</a:t>
            </a:r>
            <a:endParaRPr sz="1200"/>
          </a:p>
        </p:txBody>
      </p:sp>
      <p:pic>
        <p:nvPicPr>
          <p:cNvPr id="220" name="Google Shape;22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2125" y="192200"/>
            <a:ext cx="2508975" cy="168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8"/>
          <p:cNvSpPr txBox="1"/>
          <p:nvPr/>
        </p:nvSpPr>
        <p:spPr>
          <a:xfrm>
            <a:off x="6850300" y="1841200"/>
            <a:ext cx="21708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Fig. The distribution of the variance of word embeddings of different models</a:t>
            </a:r>
            <a:endParaRPr i="1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0250" y="2343375"/>
            <a:ext cx="2657228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2550" y="3668425"/>
            <a:ext cx="220980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4900" y="3725575"/>
            <a:ext cx="23241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23025" y="3416975"/>
            <a:ext cx="2920976" cy="1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8"/>
          <p:cNvSpPr txBox="1"/>
          <p:nvPr/>
        </p:nvSpPr>
        <p:spPr>
          <a:xfrm>
            <a:off x="6419775" y="4674525"/>
            <a:ext cx="2508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zh-C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Fig. Performance on GLUE Dev</a:t>
            </a:r>
            <a:endParaRPr i="1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500">
                <a:latin typeface="Arial"/>
                <a:ea typeface="Arial"/>
                <a:cs typeface="Arial"/>
                <a:sym typeface="Arial"/>
              </a:rPr>
              <a:t>Comparison Results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900" y="2050975"/>
            <a:ext cx="7758200" cy="173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500">
                <a:latin typeface="Arial"/>
                <a:ea typeface="Arial"/>
                <a:cs typeface="Arial"/>
                <a:sym typeface="Arial"/>
              </a:rPr>
              <a:t>Summary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/>
              <a:t>Techniques to improve model performance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SzPts val="1300"/>
              <a:buChar char="•"/>
            </a:pPr>
            <a:r>
              <a:rPr b="1" lang="zh-CN" sz="2000"/>
              <a:t>Disentangled Attention</a:t>
            </a:r>
            <a:r>
              <a:rPr lang="zh-CN" sz="2000"/>
              <a:t> to improve position encoding in transformers</a:t>
            </a:r>
            <a:endParaRPr sz="2000"/>
          </a:p>
          <a:p>
            <a:pPr indent="0" lvl="0" marL="914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SzPts val="1300"/>
              <a:buChar char="•"/>
            </a:pPr>
            <a:r>
              <a:rPr b="1" lang="zh-CN" sz="2000"/>
              <a:t>Enhanced Mask Decoder</a:t>
            </a:r>
            <a:r>
              <a:rPr lang="zh-CN" sz="2000"/>
              <a:t> to overcome ambiguity issue with MLM</a:t>
            </a:r>
            <a:endParaRPr sz="2000"/>
          </a:p>
          <a:p>
            <a:pPr indent="0" lvl="0" marL="914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b="1" lang="zh-CN" sz="2000"/>
              <a:t>Scale Invariant Fine-tuning</a:t>
            </a:r>
            <a:r>
              <a:rPr lang="zh-CN" sz="2000"/>
              <a:t> to solve instability issue with adversarial training on large model</a:t>
            </a:r>
            <a:r>
              <a:rPr lang="zh-CN"/>
              <a:t>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1"/>
          <p:cNvSpPr txBox="1"/>
          <p:nvPr>
            <p:ph idx="1" type="body"/>
          </p:nvPr>
        </p:nvSpPr>
        <p:spPr>
          <a:xfrm>
            <a:off x="628650" y="940050"/>
            <a:ext cx="7886700" cy="3263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600"/>
              <a:t>Thank You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1 Introduction</a:t>
            </a:r>
            <a:endParaRPr b="1"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000000"/>
                </a:solidFill>
              </a:rPr>
              <a:t>1.1 Motivation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zh-CN">
                <a:solidFill>
                  <a:srgbClr val="CC0000"/>
                </a:solidFill>
              </a:rPr>
              <a:t>Relative informations </a:t>
            </a:r>
            <a:r>
              <a:rPr b="1" lang="zh-CN">
                <a:solidFill>
                  <a:srgbClr val="000000"/>
                </a:solidFill>
              </a:rPr>
              <a:t>is very important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zh-CN">
                <a:solidFill>
                  <a:srgbClr val="000000"/>
                </a:solidFill>
              </a:rPr>
              <a:t>Another way to use position information: </a:t>
            </a:r>
            <a:r>
              <a:rPr b="1" lang="zh-CN">
                <a:solidFill>
                  <a:srgbClr val="CC0000"/>
                </a:solidFill>
              </a:rPr>
              <a:t>Disentangled Attention</a:t>
            </a:r>
            <a:endParaRPr b="1">
              <a:solidFill>
                <a:srgbClr val="CC0000"/>
              </a:solidFill>
            </a:endParaRPr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6150" y="526325"/>
            <a:ext cx="1937025" cy="186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6376" y="2394663"/>
            <a:ext cx="6524225" cy="196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500" y="2394675"/>
            <a:ext cx="1743200" cy="1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 rotWithShape="1">
          <a:blip r:embed="rId3">
            <a:alphaModFix/>
          </a:blip>
          <a:srcRect b="9980" l="0" r="0" t="-9980"/>
          <a:stretch/>
        </p:blipFill>
        <p:spPr>
          <a:xfrm>
            <a:off x="2964656" y="-235200"/>
            <a:ext cx="321468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zh-CN"/>
              <a:t>2</a:t>
            </a:r>
            <a:r>
              <a:rPr b="1" lang="zh-CN"/>
              <a:t> DeBERTa</a:t>
            </a:r>
            <a:endParaRPr b="1"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000000"/>
                </a:solidFill>
              </a:rPr>
              <a:t>2.1 </a:t>
            </a:r>
            <a:r>
              <a:rPr b="1" lang="zh-CN">
                <a:solidFill>
                  <a:srgbClr val="CC0000"/>
                </a:solidFill>
              </a:rPr>
              <a:t>Dis</a:t>
            </a:r>
            <a:r>
              <a:rPr b="1" lang="zh-CN">
                <a:solidFill>
                  <a:srgbClr val="000000"/>
                </a:solidFill>
              </a:rPr>
              <a:t>entangled Attention Score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125" y="1913625"/>
            <a:ext cx="5438775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350" y="3005071"/>
            <a:ext cx="9143999" cy="1949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575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chemeClr val="dk1"/>
                </a:solidFill>
              </a:rPr>
              <a:t>2.1 </a:t>
            </a:r>
            <a:r>
              <a:rPr b="1" lang="zh-CN">
                <a:solidFill>
                  <a:schemeClr val="dk1"/>
                </a:solidFill>
              </a:rPr>
              <a:t>Relative Distance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1600">
                <a:solidFill>
                  <a:schemeClr val="dk1"/>
                </a:solidFill>
              </a:rPr>
              <a:t>k represents the </a:t>
            </a:r>
            <a:r>
              <a:rPr b="1" lang="zh-CN" sz="1600">
                <a:solidFill>
                  <a:schemeClr val="dk1"/>
                </a:solidFill>
              </a:rPr>
              <a:t>maximum relative distance</a:t>
            </a:r>
            <a:r>
              <a:rPr lang="zh-CN" sz="1600">
                <a:solidFill>
                  <a:schemeClr val="dk1"/>
                </a:solidFill>
              </a:rPr>
              <a:t> that the model will explicitly consider.</a:t>
            </a:r>
            <a:endParaRPr sz="2300"/>
          </a:p>
        </p:txBody>
      </p:sp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zh-CN"/>
              <a:t>2 DeBERTa</a:t>
            </a:r>
            <a:endParaRPr b="1"/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75" y="1548675"/>
            <a:ext cx="7983376" cy="18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1050" y="2966725"/>
            <a:ext cx="2894025" cy="20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9"/>
          <p:cNvSpPr txBox="1"/>
          <p:nvPr/>
        </p:nvSpPr>
        <p:spPr>
          <a:xfrm>
            <a:off x="7140300" y="2724025"/>
            <a:ext cx="9666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2"/>
                </a:solidFill>
              </a:rPr>
              <a:t>k=100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zh-CN"/>
              <a:t>2 DeBERTa</a:t>
            </a:r>
            <a:endParaRPr b="1"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chemeClr val="dk1"/>
                </a:solidFill>
              </a:rPr>
              <a:t>2.1 </a:t>
            </a:r>
            <a:r>
              <a:rPr b="1" lang="zh-CN">
                <a:solidFill>
                  <a:srgbClr val="000000"/>
                </a:solidFill>
              </a:rPr>
              <a:t>Disentangled Attention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88" y="1674463"/>
            <a:ext cx="812482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zh-CN" sz="2500">
                <a:latin typeface="Arial"/>
                <a:ea typeface="Arial"/>
                <a:cs typeface="Arial"/>
                <a:sym typeface="Arial"/>
              </a:rPr>
              <a:t>Sometimes relative distance is not enough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zh-CN"/>
              <a:t>Example: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zh-CN"/>
              <a:t>“a new store opened beside the new mall”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zh-CN"/>
              <a:t>“a new [MASK] opened beside the new [MASK]”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CN"/>
              <a:t>Both “store” and “mall” follow “new” with the same relative positions.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CN"/>
              <a:t>Similar local context, but very different syntactic roles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CN"/>
              <a:t>We need absolute positions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zh-CN" sz="2500">
                <a:latin typeface="Arial"/>
                <a:ea typeface="Arial"/>
                <a:cs typeface="Arial"/>
                <a:sym typeface="Arial"/>
              </a:rPr>
              <a:t>Where to include absolute positions?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CN"/>
              <a:t>BERT includes absolute positions in the input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CN"/>
              <a:t>DEBERTA’s inputs use relative positions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CN"/>
              <a:t>DEBERTA includes absolute positions in the “Enhanced Mask Decoder” component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zh-CN" sz="2500">
                <a:latin typeface="Arial"/>
                <a:ea typeface="Arial"/>
                <a:cs typeface="Arial"/>
                <a:sym typeface="Arial"/>
              </a:rPr>
              <a:t>3 Enhanced Mask Decoder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224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