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7"/>
  </p:notesMasterIdLst>
  <p:sldIdLst>
    <p:sldId id="275" r:id="rId2"/>
    <p:sldId id="274" r:id="rId3"/>
    <p:sldId id="273" r:id="rId4"/>
    <p:sldId id="271" r:id="rId5"/>
    <p:sldId id="277" r:id="rId6"/>
    <p:sldId id="281" r:id="rId7"/>
    <p:sldId id="282" r:id="rId8"/>
    <p:sldId id="269" r:id="rId9"/>
    <p:sldId id="261" r:id="rId10"/>
    <p:sldId id="264" r:id="rId11"/>
    <p:sldId id="265" r:id="rId12"/>
    <p:sldId id="270" r:id="rId13"/>
    <p:sldId id="27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Rg st="1" end="1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p:scale>
          <a:sx n="89" d="100"/>
          <a:sy n="89" d="100"/>
        </p:scale>
        <p:origin x="-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D3DFF-62E3-4C8D-8A47-B39A2D7D0EDB}" type="datetimeFigureOut">
              <a:rPr lang="en-US" smtClean="0"/>
              <a:t>12/15/2018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9B1BC-AE7D-410C-A0E0-E1607A563AD4}" type="slidenum">
              <a:rPr lang="en-US" smtClean="0"/>
              <a:t>‹#›</a:t>
            </a:fld>
            <a:endParaRPr lang="en-US" dirty="0"/>
          </a:p>
        </p:txBody>
      </p:sp>
    </p:spTree>
    <p:extLst>
      <p:ext uri="{BB962C8B-B14F-4D97-AF65-F5344CB8AC3E}">
        <p14:creationId xmlns:p14="http://schemas.microsoft.com/office/powerpoint/2010/main" val="308907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27555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5362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3599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4866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14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83237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82018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736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97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18722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0052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62847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33538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410564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71043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12/15/2018</a:t>
            </a:fld>
            <a:endParaRPr lang="en-US" dirty="0"/>
          </a:p>
        </p:txBody>
      </p:sp>
    </p:spTree>
    <p:extLst>
      <p:ext uri="{BB962C8B-B14F-4D97-AF65-F5344CB8AC3E}">
        <p14:creationId xmlns:p14="http://schemas.microsoft.com/office/powerpoint/2010/main" val="78140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AD03A6-5259-4905-A727-7BDBB95493AA}" type="datetimeFigureOut">
              <a:rPr lang="en-US" smtClean="0"/>
              <a:t>12/15/2018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D421BA-C1F1-4E01-9816-82094658FD5D}" type="slidenum">
              <a:rPr lang="en-US" smtClean="0"/>
              <a:t>‹#›</a:t>
            </a:fld>
            <a:endParaRPr lang="en-US" dirty="0"/>
          </a:p>
        </p:txBody>
      </p:sp>
    </p:spTree>
    <p:extLst>
      <p:ext uri="{BB962C8B-B14F-4D97-AF65-F5344CB8AC3E}">
        <p14:creationId xmlns:p14="http://schemas.microsoft.com/office/powerpoint/2010/main" val="112172878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ML%20Testing%20(ELH)-USCompany%20Dataset.ipynb" TargetMode="External"/><Relationship Id="rId2" Type="http://schemas.openxmlformats.org/officeDocument/2006/relationships/hyperlink" Target="DataPrep-US-Company-ML.ipynb" TargetMode="External"/><Relationship Id="rId1" Type="http://schemas.openxmlformats.org/officeDocument/2006/relationships/slideLayout" Target="../slideLayouts/slideLayout7.xml"/><Relationship Id="rId5" Type="http://schemas.openxmlformats.org/officeDocument/2006/relationships/hyperlink" Target="model_form.html" TargetMode="External"/><Relationship Id="rId4" Type="http://schemas.openxmlformats.org/officeDocument/2006/relationships/hyperlink" Target="model_app.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osmi/mental-health-in-tech-survey/hom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7B8D8-F8E3-471A-B8BE-41861808E09D}"/>
              </a:ext>
            </a:extLst>
          </p:cNvPr>
          <p:cNvSpPr txBox="1"/>
          <p:nvPr/>
        </p:nvSpPr>
        <p:spPr>
          <a:xfrm>
            <a:off x="1061156" y="711200"/>
            <a:ext cx="7992533"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Mental Health In Tech</a:t>
            </a:r>
            <a:endParaRPr lang="en-US" sz="4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861E95-FF56-42A0-A885-BBC18876DF62}"/>
              </a:ext>
            </a:extLst>
          </p:cNvPr>
          <p:cNvPicPr>
            <a:picLocks noChangeAspect="1"/>
          </p:cNvPicPr>
          <p:nvPr/>
        </p:nvPicPr>
        <p:blipFill>
          <a:blip r:embed="rId2"/>
          <a:stretch>
            <a:fillRect/>
          </a:stretch>
        </p:blipFill>
        <p:spPr>
          <a:xfrm>
            <a:off x="1727199" y="1636890"/>
            <a:ext cx="6558845" cy="3148588"/>
          </a:xfrm>
          <a:prstGeom prst="rect">
            <a:avLst/>
          </a:prstGeom>
        </p:spPr>
      </p:pic>
      <p:sp>
        <p:nvSpPr>
          <p:cNvPr id="4" name="TextBox 3">
            <a:extLst>
              <a:ext uri="{FF2B5EF4-FFF2-40B4-BE49-F238E27FC236}">
                <a16:creationId xmlns:a16="http://schemas.microsoft.com/office/drawing/2014/main" id="{A8301FCE-C36E-4E2D-8965-D93EEE31B5E5}"/>
              </a:ext>
            </a:extLst>
          </p:cNvPr>
          <p:cNvSpPr txBox="1"/>
          <p:nvPr/>
        </p:nvSpPr>
        <p:spPr>
          <a:xfrm>
            <a:off x="3860800" y="4995365"/>
            <a:ext cx="2235200" cy="1477328"/>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Prepared by</a:t>
            </a:r>
          </a:p>
          <a:p>
            <a:pPr algn="ctr"/>
            <a:r>
              <a:rPr lang="en-US" dirty="0">
                <a:latin typeface="Arial" panose="020B0604020202020204" pitchFamily="34" charset="0"/>
                <a:cs typeface="Arial" panose="020B0604020202020204" pitchFamily="34" charset="0"/>
              </a:rPr>
              <a:t>Nicholas Bergfeld</a:t>
            </a:r>
          </a:p>
          <a:p>
            <a:pPr algn="ctr"/>
            <a:r>
              <a:rPr lang="en-US" dirty="0">
                <a:latin typeface="Arial" panose="020B0604020202020204" pitchFamily="34" charset="0"/>
                <a:cs typeface="Arial" panose="020B0604020202020204" pitchFamily="34" charset="0"/>
              </a:rPr>
              <a:t>Courtney Charles</a:t>
            </a:r>
          </a:p>
          <a:p>
            <a:pPr algn="ctr"/>
            <a:r>
              <a:rPr lang="en-US" dirty="0">
                <a:latin typeface="Arial" panose="020B0604020202020204" pitchFamily="34" charset="0"/>
                <a:cs typeface="Arial" panose="020B0604020202020204" pitchFamily="34" charset="0"/>
              </a:rPr>
              <a:t>Jenn Collins</a:t>
            </a:r>
          </a:p>
          <a:p>
            <a:pPr algn="ctr"/>
            <a:r>
              <a:rPr lang="en-US" dirty="0">
                <a:latin typeface="Arial" panose="020B0604020202020204" pitchFamily="34" charset="0"/>
                <a:cs typeface="Arial" panose="020B0604020202020204" pitchFamily="34" charset="0"/>
              </a:rPr>
              <a:t>Ellen Hendricks</a:t>
            </a:r>
          </a:p>
        </p:txBody>
      </p:sp>
    </p:spTree>
    <p:extLst>
      <p:ext uri="{BB962C8B-B14F-4D97-AF65-F5344CB8AC3E}">
        <p14:creationId xmlns:p14="http://schemas.microsoft.com/office/powerpoint/2010/main" val="797452241"/>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127CE-7D3E-494D-9033-F6975C888EAF}"/>
              </a:ext>
            </a:extLst>
          </p:cNvPr>
          <p:cNvPicPr>
            <a:picLocks noChangeAspect="1"/>
          </p:cNvPicPr>
          <p:nvPr/>
        </p:nvPicPr>
        <p:blipFill>
          <a:blip r:embed="rId2"/>
          <a:stretch>
            <a:fillRect/>
          </a:stretch>
        </p:blipFill>
        <p:spPr>
          <a:xfrm>
            <a:off x="98474" y="98474"/>
            <a:ext cx="11971606" cy="6654017"/>
          </a:xfrm>
          <a:prstGeom prst="rect">
            <a:avLst/>
          </a:prstGeom>
        </p:spPr>
      </p:pic>
    </p:spTree>
    <p:extLst>
      <p:ext uri="{BB962C8B-B14F-4D97-AF65-F5344CB8AC3E}">
        <p14:creationId xmlns:p14="http://schemas.microsoft.com/office/powerpoint/2010/main" val="3823738049"/>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2A133-15B3-4690-8FD0-218419951491}"/>
              </a:ext>
            </a:extLst>
          </p:cNvPr>
          <p:cNvPicPr>
            <a:picLocks noChangeAspect="1"/>
          </p:cNvPicPr>
          <p:nvPr/>
        </p:nvPicPr>
        <p:blipFill>
          <a:blip r:embed="rId2"/>
          <a:stretch>
            <a:fillRect/>
          </a:stretch>
        </p:blipFill>
        <p:spPr>
          <a:xfrm>
            <a:off x="98474" y="98475"/>
            <a:ext cx="12013809" cy="6637892"/>
          </a:xfrm>
          <a:prstGeom prst="rect">
            <a:avLst/>
          </a:prstGeom>
        </p:spPr>
      </p:pic>
    </p:spTree>
    <p:extLst>
      <p:ext uri="{BB962C8B-B14F-4D97-AF65-F5344CB8AC3E}">
        <p14:creationId xmlns:p14="http://schemas.microsoft.com/office/powerpoint/2010/main" val="2489033812"/>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A209-C0C5-4E0C-897C-F9D9E1C0C162}"/>
              </a:ext>
            </a:extLst>
          </p:cNvPr>
          <p:cNvSpPr>
            <a:spLocks noGrp="1"/>
          </p:cNvSpPr>
          <p:nvPr>
            <p:ph type="title"/>
          </p:nvPr>
        </p:nvSpPr>
        <p:spPr>
          <a:xfrm>
            <a:off x="733777" y="544689"/>
            <a:ext cx="8596668" cy="1080912"/>
          </a:xfrm>
        </p:spPr>
        <p:txBody>
          <a:bodyPr>
            <a:normAutofit fontScale="90000"/>
          </a:bodyPr>
          <a:lstStyle/>
          <a:p>
            <a:pPr algn="ctr"/>
            <a:r>
              <a:rPr lang="en-US" sz="4900" b="1">
                <a:latin typeface="Arial" panose="020B0604020202020204" pitchFamily="34" charset="0"/>
                <a:cs typeface="Arial" panose="020B0604020202020204" pitchFamily="34" charset="0"/>
              </a:rPr>
              <a:t>Current Stance</a:t>
            </a:r>
            <a:br>
              <a:rPr lang="en-US" dirty="0"/>
            </a:br>
            <a:endParaRPr lang="en-US" sz="6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CF63263-337B-48ED-B15E-084A1CBF40DE}"/>
              </a:ext>
            </a:extLst>
          </p:cNvPr>
          <p:cNvSpPr txBox="1"/>
          <p:nvPr/>
        </p:nvSpPr>
        <p:spPr>
          <a:xfrm>
            <a:off x="835378" y="1625601"/>
            <a:ext cx="8207022" cy="341632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More recent data on positive work environments who have addressed the issue of mental health in tech jobs would have given us more of a comparison of 2014 compared to recent years. We believe that people are more open to talking about mental health in recent years since the stigma is down tremendously. Also, data on government policy to accommodate those with mental health in the workplace would be good to analyze.</a:t>
            </a:r>
            <a:endParaRPr lang="en-US" sz="2400" b="1" kern="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7526785"/>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4C36A-2D5A-DA44-879E-B7F63C6109D7}"/>
              </a:ext>
            </a:extLst>
          </p:cNvPr>
          <p:cNvSpPr txBox="1"/>
          <p:nvPr/>
        </p:nvSpPr>
        <p:spPr>
          <a:xfrm>
            <a:off x="2425148" y="1928191"/>
            <a:ext cx="2587568" cy="1015663"/>
          </a:xfrm>
          <a:prstGeom prst="rect">
            <a:avLst/>
          </a:prstGeom>
          <a:noFill/>
        </p:spPr>
        <p:txBody>
          <a:bodyPr wrap="none" rtlCol="0">
            <a:spAutoFit/>
          </a:bodyPr>
          <a:lstStyle/>
          <a:p>
            <a:r>
              <a:rPr lang="en-US" sz="2400" dirty="0"/>
              <a:t>Machine Learning</a:t>
            </a:r>
          </a:p>
          <a:p>
            <a:r>
              <a:rPr lang="en-US" dirty="0">
                <a:hlinkClick r:id="rId2"/>
              </a:rPr>
              <a:t>Data Preparation</a:t>
            </a:r>
            <a:endParaRPr lang="en-US" dirty="0"/>
          </a:p>
          <a:p>
            <a:r>
              <a:rPr lang="en-US" dirty="0">
                <a:hlinkClick r:id="rId3"/>
              </a:rPr>
              <a:t>Model Training</a:t>
            </a:r>
            <a:endParaRPr lang="en-US" dirty="0"/>
          </a:p>
        </p:txBody>
      </p:sp>
      <p:sp>
        <p:nvSpPr>
          <p:cNvPr id="3" name="TextBox 2">
            <a:extLst>
              <a:ext uri="{FF2B5EF4-FFF2-40B4-BE49-F238E27FC236}">
                <a16:creationId xmlns:a16="http://schemas.microsoft.com/office/drawing/2014/main" id="{0A0AB4C1-D796-0440-B477-76E042918B77}"/>
              </a:ext>
            </a:extLst>
          </p:cNvPr>
          <p:cNvSpPr txBox="1"/>
          <p:nvPr/>
        </p:nvSpPr>
        <p:spPr>
          <a:xfrm>
            <a:off x="2425148" y="3230217"/>
            <a:ext cx="1719470" cy="1015663"/>
          </a:xfrm>
          <a:prstGeom prst="rect">
            <a:avLst/>
          </a:prstGeom>
          <a:noFill/>
        </p:spPr>
        <p:txBody>
          <a:bodyPr wrap="square" rtlCol="0">
            <a:spAutoFit/>
          </a:bodyPr>
          <a:lstStyle/>
          <a:p>
            <a:r>
              <a:rPr lang="en-US" sz="2400" dirty="0"/>
              <a:t>Flask App</a:t>
            </a:r>
          </a:p>
          <a:p>
            <a:r>
              <a:rPr lang="en-US" dirty="0">
                <a:hlinkClick r:id="rId4"/>
              </a:rPr>
              <a:t>Python</a:t>
            </a:r>
            <a:endParaRPr lang="en-US" dirty="0"/>
          </a:p>
          <a:p>
            <a:r>
              <a:rPr lang="en-US" dirty="0">
                <a:hlinkClick r:id="rId5"/>
              </a:rPr>
              <a:t>HTML</a:t>
            </a:r>
            <a:endParaRPr lang="en-US" dirty="0"/>
          </a:p>
        </p:txBody>
      </p:sp>
    </p:spTree>
    <p:extLst>
      <p:ext uri="{BB962C8B-B14F-4D97-AF65-F5344CB8AC3E}">
        <p14:creationId xmlns:p14="http://schemas.microsoft.com/office/powerpoint/2010/main" val="663959809"/>
      </p:ext>
    </p:extLst>
  </p:cSld>
  <p:clrMapOvr>
    <a:masterClrMapping/>
  </p:clrMapOvr>
  <mc:AlternateContent xmlns:mc="http://schemas.openxmlformats.org/markup-compatibility/2006">
    <mc:Choice xmlns:p14="http://schemas.microsoft.com/office/powerpoint/2010/main" Requires="p14">
      <p:transition spd="slow" p14:dur="4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7CABC0-6EE6-4DEB-9DBA-4E9FE34045F8}"/>
              </a:ext>
            </a:extLst>
          </p:cNvPr>
          <p:cNvSpPr/>
          <p:nvPr/>
        </p:nvSpPr>
        <p:spPr>
          <a:xfrm>
            <a:off x="2901244" y="1001610"/>
            <a:ext cx="5226755" cy="2979085"/>
          </a:xfrm>
          <a:prstGeom prst="rect">
            <a:avLst/>
          </a:prstGeom>
        </p:spPr>
        <p:txBody>
          <a:bodyPr wrap="square">
            <a:spAutoFit/>
          </a:bodyPr>
          <a:lstStyle/>
          <a:p>
            <a:pPr>
              <a:lnSpc>
                <a:spcPct val="107000"/>
              </a:lnSpc>
              <a:spcAft>
                <a:spcPts val="800"/>
              </a:spcAft>
            </a:pPr>
            <a:r>
              <a:rPr lang="en-US" sz="4000" b="1" dirty="0">
                <a:solidFill>
                  <a:srgbClr val="2C2D30"/>
                </a:solidFill>
                <a:latin typeface="Arial" panose="020B0604020202020204" pitchFamily="34" charset="0"/>
                <a:ea typeface="Times New Roman" panose="02020603050405020304" pitchFamily="18" charset="0"/>
                <a:cs typeface="Arial" panose="020B0604020202020204" pitchFamily="34" charset="0"/>
              </a:rPr>
              <a:t>Technology Stack</a:t>
            </a:r>
          </a:p>
          <a:p>
            <a:pPr>
              <a:lnSpc>
                <a:spcPct val="107000"/>
              </a:lnSpc>
              <a:spcAft>
                <a:spcPts val="800"/>
              </a:spcAft>
            </a:pPr>
            <a:endParaRPr lang="en-US" sz="1600" b="1" dirty="0">
              <a:solidFill>
                <a:srgbClr val="2C2D30"/>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*Tableau</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*Machine Learning</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*Python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459948"/>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A2A-A2F0-41FB-8C08-1B8512689C2B}"/>
              </a:ext>
            </a:extLst>
          </p:cNvPr>
          <p:cNvSpPr>
            <a:spLocks noGrp="1"/>
          </p:cNvSpPr>
          <p:nvPr>
            <p:ph type="title"/>
          </p:nvPr>
        </p:nvSpPr>
        <p:spPr>
          <a:xfrm>
            <a:off x="677334" y="609600"/>
            <a:ext cx="8596668" cy="993422"/>
          </a:xfrm>
        </p:spPr>
        <p:txBody>
          <a:bodyPr>
            <a:normAutofit/>
          </a:bodyPr>
          <a:lstStyle/>
          <a:p>
            <a:pPr algn="ctr"/>
            <a:r>
              <a:rPr lang="en-US" sz="4400" b="1" dirty="0">
                <a:latin typeface="Arial" panose="020B0604020202020204" pitchFamily="34" charset="0"/>
                <a:cs typeface="Arial" panose="020B0604020202020204" pitchFamily="34" charset="0"/>
              </a:rPr>
              <a:t>Data Sources</a:t>
            </a:r>
          </a:p>
        </p:txBody>
      </p:sp>
      <p:sp>
        <p:nvSpPr>
          <p:cNvPr id="3" name="Rectangle 2">
            <a:extLst>
              <a:ext uri="{FF2B5EF4-FFF2-40B4-BE49-F238E27FC236}">
                <a16:creationId xmlns:a16="http://schemas.microsoft.com/office/drawing/2014/main" id="{B8E87654-568F-4648-967C-562933CA1C20}"/>
              </a:ext>
            </a:extLst>
          </p:cNvPr>
          <p:cNvSpPr/>
          <p:nvPr/>
        </p:nvSpPr>
        <p:spPr>
          <a:xfrm>
            <a:off x="1727200" y="2291645"/>
            <a:ext cx="7416800" cy="1778115"/>
          </a:xfrm>
          <a:prstGeom prst="rect">
            <a:avLst/>
          </a:prstGeom>
        </p:spPr>
        <p:txBody>
          <a:bodyPr wrap="square">
            <a:spAutoFit/>
          </a:bodyPr>
          <a:lstStyle/>
          <a:p>
            <a:r>
              <a:rPr lang="en-US"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Source: (survey.csv)</a:t>
            </a:r>
          </a:p>
          <a:p>
            <a:r>
              <a:rPr lang="en-US" u="sng" dirty="0">
                <a:hlinkClick r:id="rId2"/>
              </a:rPr>
              <a:t> https://www.kaggle.com/osmi/mental-health-in-tech-survey/home</a:t>
            </a:r>
            <a:endParaRPr lang="en-US" u="sng" dirty="0"/>
          </a:p>
          <a:p>
            <a:endParaRPr lang="en-US" u="sng" dirty="0"/>
          </a:p>
          <a:p>
            <a:endParaRPr lang="en-US" dirty="0"/>
          </a:p>
          <a:p>
            <a:pPr>
              <a:lnSpc>
                <a:spcPct val="107000"/>
              </a:lnSpc>
              <a:spcAft>
                <a:spcPts val="800"/>
              </a:spcAft>
            </a:pPr>
            <a:r>
              <a:rPr lang="en-US"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https://www.shrm.org/hr-today/news/hr-magazine/Pages/1014-mental-health.aspx</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8366343"/>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CBED-9858-4B36-9572-1CAF34BFD3E4}"/>
              </a:ext>
            </a:extLst>
          </p:cNvPr>
          <p:cNvSpPr>
            <a:spLocks noGrp="1"/>
          </p:cNvSpPr>
          <p:nvPr>
            <p:ph type="title"/>
          </p:nvPr>
        </p:nvSpPr>
        <p:spPr>
          <a:xfrm>
            <a:off x="677334" y="609600"/>
            <a:ext cx="8596668" cy="880533"/>
          </a:xfrm>
        </p:spPr>
        <p:txBody>
          <a:bodyPr>
            <a:normAutofit/>
          </a:bodyPr>
          <a:lstStyle/>
          <a:p>
            <a:pPr algn="ctr"/>
            <a:r>
              <a:rPr lang="en-US" sz="4400" b="1" dirty="0">
                <a:latin typeface="Arial" panose="020B0604020202020204" pitchFamily="34" charset="0"/>
                <a:cs typeface="Arial" panose="020B0604020202020204" pitchFamily="34" charset="0"/>
              </a:rPr>
              <a:t>Business Objectives</a:t>
            </a:r>
          </a:p>
        </p:txBody>
      </p:sp>
      <p:sp>
        <p:nvSpPr>
          <p:cNvPr id="4" name="TextBox 3">
            <a:extLst>
              <a:ext uri="{FF2B5EF4-FFF2-40B4-BE49-F238E27FC236}">
                <a16:creationId xmlns:a16="http://schemas.microsoft.com/office/drawing/2014/main" id="{DC3CFCA1-37FF-4DF2-8293-CFC27B469E85}"/>
              </a:ext>
            </a:extLst>
          </p:cNvPr>
          <p:cNvSpPr txBox="1"/>
          <p:nvPr/>
        </p:nvSpPr>
        <p:spPr>
          <a:xfrm>
            <a:off x="677334" y="1490133"/>
            <a:ext cx="531706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Research Questions </a:t>
            </a:r>
          </a:p>
        </p:txBody>
      </p:sp>
      <p:sp>
        <p:nvSpPr>
          <p:cNvPr id="5" name="TextBox 4">
            <a:extLst>
              <a:ext uri="{FF2B5EF4-FFF2-40B4-BE49-F238E27FC236}">
                <a16:creationId xmlns:a16="http://schemas.microsoft.com/office/drawing/2014/main" id="{7CEFFE64-B657-47F5-A8F0-76DAD3166AD1}"/>
              </a:ext>
            </a:extLst>
          </p:cNvPr>
          <p:cNvSpPr txBox="1"/>
          <p:nvPr/>
        </p:nvSpPr>
        <p:spPr>
          <a:xfrm>
            <a:off x="677334" y="2090943"/>
            <a:ext cx="8506358" cy="4555093"/>
          </a:xfrm>
          <a:prstGeom prst="rect">
            <a:avLst/>
          </a:prstGeom>
          <a:noFill/>
        </p:spPr>
        <p:txBody>
          <a:bodyPr wrap="square" rtlCol="0">
            <a:spAutoFit/>
          </a:bodyPr>
          <a:lstStyle/>
          <a:p>
            <a:pPr marL="342900" indent="-342900">
              <a:buAutoNum type="arabicPeriod"/>
            </a:pPr>
            <a:r>
              <a:rPr lang="en-US" sz="1600" dirty="0">
                <a:latin typeface="Arial" panose="020B0604020202020204" pitchFamily="34" charset="0"/>
                <a:cs typeface="Arial" panose="020B0604020202020204" pitchFamily="34" charset="0"/>
              </a:rPr>
              <a:t>What is the respondent demographics of those employees in tech that maybe facing mental illness in the tech world? </a:t>
            </a:r>
            <a:r>
              <a:rPr lang="en-US" sz="1600" b="1" dirty="0">
                <a:latin typeface="Arial" panose="020B0604020202020204" pitchFamily="34" charset="0"/>
                <a:cs typeface="Arial" panose="020B0604020202020204" pitchFamily="34" charset="0"/>
              </a:rPr>
              <a:t>We can take a close look at age, gender, and treatment in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2"/>
            </a:pPr>
            <a:r>
              <a:rPr lang="en-US" sz="1600" dirty="0">
                <a:latin typeface="Arial" panose="020B0604020202020204" pitchFamily="34" charset="0"/>
                <a:cs typeface="Arial" panose="020B0604020202020204" pitchFamily="34" charset="0"/>
              </a:rPr>
              <a:t>What is the prevalence of mental illness of employees in tech? </a:t>
            </a:r>
            <a:r>
              <a:rPr lang="en-US" sz="1600" b="1" dirty="0">
                <a:latin typeface="Arial" panose="020B0604020202020204" pitchFamily="34" charset="0"/>
                <a:cs typeface="Arial" panose="020B0604020202020204" pitchFamily="34" charset="0"/>
              </a:rPr>
              <a:t>We can analyze tech company, and family history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3"/>
            </a:pPr>
            <a:r>
              <a:rPr lang="en-US" sz="1600" dirty="0">
                <a:latin typeface="Arial" panose="020B0604020202020204" pitchFamily="34" charset="0"/>
                <a:cs typeface="Arial" panose="020B0604020202020204" pitchFamily="34" charset="0"/>
              </a:rPr>
              <a:t>Is there stigma placed on tech vs other employees that admit their mental health status</a:t>
            </a:r>
          </a:p>
          <a:p>
            <a:r>
              <a:rPr lang="en-US" sz="1600" dirty="0">
                <a:latin typeface="Arial" panose="020B0604020202020204" pitchFamily="34" charset="0"/>
                <a:cs typeface="Arial" panose="020B0604020202020204" pitchFamily="34" charset="0"/>
              </a:rPr>
              <a:t>      on the job? </a:t>
            </a:r>
            <a:r>
              <a:rPr lang="en-US" sz="1600" b="1" dirty="0">
                <a:latin typeface="Arial" panose="020B0604020202020204" pitchFamily="34" charset="0"/>
                <a:cs typeface="Arial" panose="020B0604020202020204" pitchFamily="34" charset="0"/>
              </a:rPr>
              <a:t>We can take a look at obs consequence, mental health interview,</a:t>
            </a:r>
          </a:p>
          <a:p>
            <a:r>
              <a:rPr lang="en-US" sz="1600" b="1" dirty="0">
                <a:latin typeface="Arial" panose="020B0604020202020204" pitchFamily="34" charset="0"/>
                <a:cs typeface="Arial" panose="020B0604020202020204" pitchFamily="34" charset="0"/>
              </a:rPr>
              <a:t>      anonymity, and tech company in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4"/>
            </a:pPr>
            <a:r>
              <a:rPr lang="en-US" sz="1600" dirty="0">
                <a:latin typeface="Arial" panose="020B0604020202020204" pitchFamily="34" charset="0"/>
                <a:cs typeface="Arial" panose="020B0604020202020204" pitchFamily="34" charset="0"/>
              </a:rPr>
              <a:t>Are employees more likely willing to discuss mental health with other employees or their</a:t>
            </a:r>
          </a:p>
          <a:p>
            <a:r>
              <a:rPr lang="en-US" sz="1600" dirty="0">
                <a:latin typeface="Arial" panose="020B0604020202020204" pitchFamily="34" charset="0"/>
                <a:cs typeface="Arial" panose="020B0604020202020204" pitchFamily="34" charset="0"/>
              </a:rPr>
              <a:t>      supervisor?  </a:t>
            </a:r>
            <a:r>
              <a:rPr lang="en-US" sz="1600" b="1" dirty="0">
                <a:latin typeface="Arial" panose="020B0604020202020204" pitchFamily="34" charset="0"/>
                <a:cs typeface="Arial" panose="020B0604020202020204" pitchFamily="34" charset="0"/>
              </a:rPr>
              <a:t>We can look at coworkers, supervisor, and treatment in the dataset.</a:t>
            </a:r>
          </a:p>
          <a:p>
            <a:endParaRPr lang="en-US" sz="1600" b="1" dirty="0">
              <a:latin typeface="Arial" panose="020B0604020202020204" pitchFamily="34" charset="0"/>
              <a:cs typeface="Arial" panose="020B0604020202020204" pitchFamily="34" charset="0"/>
            </a:endParaRPr>
          </a:p>
          <a:p>
            <a:pPr marL="342900" indent="-342900">
              <a:buAutoNum type="arabicPeriod" startAt="5"/>
            </a:pPr>
            <a:r>
              <a:rPr lang="en-US" sz="1600" dirty="0">
                <a:latin typeface="Arial" panose="020B0604020202020204" pitchFamily="34" charset="0"/>
                <a:cs typeface="Arial" panose="020B0604020202020204" pitchFamily="34" charset="0"/>
              </a:rPr>
              <a:t>What are the availability of resources and support to those that are dealing with mental</a:t>
            </a:r>
          </a:p>
          <a:p>
            <a:r>
              <a:rPr lang="en-US" sz="1600" dirty="0">
                <a:latin typeface="Arial" panose="020B0604020202020204" pitchFamily="34" charset="0"/>
                <a:cs typeface="Arial" panose="020B0604020202020204" pitchFamily="34" charset="0"/>
              </a:rPr>
              <a:t>      health on the job? </a:t>
            </a:r>
            <a:r>
              <a:rPr lang="en-US" sz="1600" b="1" dirty="0">
                <a:latin typeface="Arial" panose="020B0604020202020204" pitchFamily="34" charset="0"/>
                <a:cs typeface="Arial" panose="020B0604020202020204" pitchFamily="34" charset="0"/>
              </a:rPr>
              <a:t>We can look at the benefits, wellness program, and leave</a:t>
            </a:r>
          </a:p>
          <a:p>
            <a:r>
              <a:rPr lang="en-US" sz="1600" b="1" dirty="0">
                <a:latin typeface="Arial" panose="020B0604020202020204" pitchFamily="34" charset="0"/>
                <a:cs typeface="Arial" panose="020B0604020202020204" pitchFamily="34" charset="0"/>
              </a:rPr>
              <a:t>      dataset.</a:t>
            </a:r>
          </a:p>
          <a:p>
            <a:endParaRPr lang="en-US" dirty="0"/>
          </a:p>
        </p:txBody>
      </p:sp>
    </p:spTree>
    <p:extLst>
      <p:ext uri="{BB962C8B-B14F-4D97-AF65-F5344CB8AC3E}">
        <p14:creationId xmlns:p14="http://schemas.microsoft.com/office/powerpoint/2010/main" val="1167095956"/>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F8DE-DCDB-4444-B448-F212E865F16A}"/>
              </a:ext>
            </a:extLst>
          </p:cNvPr>
          <p:cNvSpPr>
            <a:spLocks noGrp="1"/>
          </p:cNvSpPr>
          <p:nvPr>
            <p:ph type="title"/>
          </p:nvPr>
        </p:nvSpPr>
        <p:spPr>
          <a:xfrm>
            <a:off x="677333" y="609600"/>
            <a:ext cx="9922933" cy="1320800"/>
          </a:xfrm>
        </p:spPr>
        <p:txBody>
          <a:bodyPr>
            <a:noAutofit/>
          </a:bodyPr>
          <a:lstStyle/>
          <a:p>
            <a:r>
              <a:rPr lang="en-US" b="1" dirty="0">
                <a:latin typeface="Arial" panose="020B0604020202020204" pitchFamily="34" charset="0"/>
                <a:cs typeface="Arial" panose="020B0604020202020204" pitchFamily="34" charset="0"/>
              </a:rPr>
              <a:t>The Total Cost of Hiring an Employee</a:t>
            </a:r>
          </a:p>
        </p:txBody>
      </p:sp>
      <p:sp>
        <p:nvSpPr>
          <p:cNvPr id="3" name="TextBox 2">
            <a:extLst>
              <a:ext uri="{FF2B5EF4-FFF2-40B4-BE49-F238E27FC236}">
                <a16:creationId xmlns:a16="http://schemas.microsoft.com/office/drawing/2014/main" id="{4D9D339A-A5FB-4195-89D8-DB77DE6B2366}"/>
              </a:ext>
            </a:extLst>
          </p:cNvPr>
          <p:cNvSpPr txBox="1"/>
          <p:nvPr/>
        </p:nvSpPr>
        <p:spPr>
          <a:xfrm>
            <a:off x="778932" y="1473200"/>
            <a:ext cx="8884357" cy="507831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Unfortunately, it’s very difficult to pinpoint a precise amount of money it takes to hire a new employee. However, there are some general guidelines to make an educated guess.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As stated in a study by the National Association of Colleges and Employers, hiring an employee in a company with 0-500 people costs an average of $7,645.</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Another study by the Society for Human Resource Management states that the average cost to hire an employee is $4,129, with around 42 days to fill a position.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According to Glassdoor, the average company in the United States spends about $4,000 to hire a new employee, taking up to 52 days to fill a position.</a:t>
            </a:r>
          </a:p>
          <a:p>
            <a:r>
              <a:rPr lang="en-US" b="1" dirty="0">
                <a:latin typeface="Arial" panose="020B0604020202020204" pitchFamily="34" charset="0"/>
                <a:cs typeface="Arial" panose="020B0604020202020204" pitchFamily="34" charset="0"/>
              </a:rPr>
              <a:t>If you’re replacing someone instead of filling a new position, stakes get even higher. Another research by SHRM states that it takes up to 50-60% of an employee’s annual salary to find a direct replacement. Turnover can be quite costly, summing up to a total of 90-200% of an employee’s annual salary.</a:t>
            </a:r>
          </a:p>
        </p:txBody>
      </p:sp>
    </p:spTree>
    <p:extLst>
      <p:ext uri="{BB962C8B-B14F-4D97-AF65-F5344CB8AC3E}">
        <p14:creationId xmlns:p14="http://schemas.microsoft.com/office/powerpoint/2010/main" val="3696588280"/>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C1DD-A54D-4040-AB7C-049BAEA2950E}"/>
              </a:ext>
            </a:extLst>
          </p:cNvPr>
          <p:cNvSpPr>
            <a:spLocks noGrp="1"/>
          </p:cNvSpPr>
          <p:nvPr>
            <p:ph type="title"/>
          </p:nvPr>
        </p:nvSpPr>
        <p:spPr>
          <a:xfrm>
            <a:off x="666046" y="508000"/>
            <a:ext cx="8596668" cy="1038578"/>
          </a:xfrm>
        </p:spPr>
        <p:txBody>
          <a:bodyPr>
            <a:normAutofit/>
          </a:bodyPr>
          <a:lstStyle/>
          <a:p>
            <a:pPr algn="ctr"/>
            <a:r>
              <a:rPr lang="en-US" sz="4400" b="1" dirty="0">
                <a:latin typeface="Arial" panose="020B0604020202020204" pitchFamily="34" charset="0"/>
                <a:cs typeface="Arial" panose="020B0604020202020204" pitchFamily="34" charset="0"/>
              </a:rPr>
              <a:t>Hypotheses</a:t>
            </a:r>
          </a:p>
        </p:txBody>
      </p:sp>
      <p:sp>
        <p:nvSpPr>
          <p:cNvPr id="3" name="TextBox 2">
            <a:extLst>
              <a:ext uri="{FF2B5EF4-FFF2-40B4-BE49-F238E27FC236}">
                <a16:creationId xmlns:a16="http://schemas.microsoft.com/office/drawing/2014/main" id="{D736C4FB-7923-480D-8B08-26BFBEB7F165}"/>
              </a:ext>
            </a:extLst>
          </p:cNvPr>
          <p:cNvSpPr txBox="1"/>
          <p:nvPr/>
        </p:nvSpPr>
        <p:spPr>
          <a:xfrm>
            <a:off x="666046" y="1828800"/>
            <a:ext cx="8681154" cy="452431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Does the “culture” of the company and attitude of the employee  influence the likelihood of an employee seeking help for a mental health issue?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 culture doesn’t influence the likelihood of an employee seeking help.</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Culture includes things like self employed or not, number of employees, willingness to discuss mental health issue with coworkers or supervisors, etc.</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Do more employees seek treatment in the US vs not the US?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country is not a factor in whether an employee seeks treatment or not.</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Within the US, does the state play any part in the likelihood of an employee seeking treatment or not?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they state does not play a part.</a:t>
            </a:r>
          </a:p>
        </p:txBody>
      </p:sp>
    </p:spTree>
    <p:extLst>
      <p:ext uri="{BB962C8B-B14F-4D97-AF65-F5344CB8AC3E}">
        <p14:creationId xmlns:p14="http://schemas.microsoft.com/office/powerpoint/2010/main" val="266778053"/>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33C-D143-41BB-8B3A-41B20A7C790F}"/>
              </a:ext>
            </a:extLst>
          </p:cNvPr>
          <p:cNvSpPr>
            <a:spLocks noGrp="1"/>
          </p:cNvSpPr>
          <p:nvPr>
            <p:ph type="title"/>
          </p:nvPr>
        </p:nvSpPr>
        <p:spPr>
          <a:xfrm>
            <a:off x="677335" y="609600"/>
            <a:ext cx="8596668" cy="1219200"/>
          </a:xfrm>
        </p:spPr>
        <p:txBody>
          <a:bodyPr/>
          <a:lstStyle/>
          <a:p>
            <a:pPr algn="ctr"/>
            <a:r>
              <a:rPr lang="en-US" b="1" dirty="0">
                <a:latin typeface="Arial" panose="020B0604020202020204" pitchFamily="34" charset="0"/>
                <a:cs typeface="Arial" panose="020B0604020202020204" pitchFamily="34" charset="0"/>
              </a:rPr>
              <a:t>Tech Industry Outlook </a:t>
            </a:r>
          </a:p>
        </p:txBody>
      </p:sp>
      <p:sp>
        <p:nvSpPr>
          <p:cNvPr id="3" name="Text Placeholder 2">
            <a:extLst>
              <a:ext uri="{FF2B5EF4-FFF2-40B4-BE49-F238E27FC236}">
                <a16:creationId xmlns:a16="http://schemas.microsoft.com/office/drawing/2014/main" id="{B9F3EAD6-6952-42CD-ACAA-D8FB252D8A16}"/>
              </a:ext>
            </a:extLst>
          </p:cNvPr>
          <p:cNvSpPr>
            <a:spLocks noGrp="1"/>
          </p:cNvSpPr>
          <p:nvPr>
            <p:ph type="body" idx="1"/>
          </p:nvPr>
        </p:nvSpPr>
        <p:spPr>
          <a:xfrm>
            <a:off x="925691" y="1828800"/>
            <a:ext cx="8596668" cy="3636829"/>
          </a:xfrm>
        </p:spPr>
        <p:txBody>
          <a:bodyPr>
            <a:normAutofit/>
          </a:bodyPr>
          <a:lstStyle/>
          <a:p>
            <a:r>
              <a:rPr lang="en-US" sz="2800" dirty="0">
                <a:latin typeface="Arial" panose="020B0604020202020204" pitchFamily="34" charset="0"/>
                <a:cs typeface="Arial" panose="020B0604020202020204" pitchFamily="34" charset="0"/>
              </a:rPr>
              <a:t>A growing number of HR professionals recognize that early detection and treatment of mental illness often can prevent a crisis and reduce employers’ health care costs down the road. They are developing programs and plans to provide more support for their employees with psychiatric disorders—similar to the help they provide those with physical injuries or ailments.</a:t>
            </a:r>
          </a:p>
        </p:txBody>
      </p:sp>
    </p:spTree>
    <p:extLst>
      <p:ext uri="{BB962C8B-B14F-4D97-AF65-F5344CB8AC3E}">
        <p14:creationId xmlns:p14="http://schemas.microsoft.com/office/powerpoint/2010/main" val="1044854870"/>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6B4A-FF51-4C8C-87D7-30F1B69A9DAA}"/>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Data Set</a:t>
            </a:r>
          </a:p>
        </p:txBody>
      </p:sp>
      <p:pic>
        <p:nvPicPr>
          <p:cNvPr id="3" name="Picture 2">
            <a:extLst>
              <a:ext uri="{FF2B5EF4-FFF2-40B4-BE49-F238E27FC236}">
                <a16:creationId xmlns:a16="http://schemas.microsoft.com/office/drawing/2014/main" id="{85BDB7D7-CD6F-44E6-9295-D8B74DB49703}"/>
              </a:ext>
            </a:extLst>
          </p:cNvPr>
          <p:cNvPicPr>
            <a:picLocks noChangeAspect="1"/>
          </p:cNvPicPr>
          <p:nvPr/>
        </p:nvPicPr>
        <p:blipFill>
          <a:blip r:embed="rId2"/>
          <a:stretch>
            <a:fillRect/>
          </a:stretch>
        </p:blipFill>
        <p:spPr>
          <a:xfrm>
            <a:off x="677335" y="1448972"/>
            <a:ext cx="6750408" cy="5219114"/>
          </a:xfrm>
          <a:prstGeom prst="rect">
            <a:avLst/>
          </a:prstGeom>
        </p:spPr>
      </p:pic>
    </p:spTree>
    <p:extLst>
      <p:ext uri="{BB962C8B-B14F-4D97-AF65-F5344CB8AC3E}">
        <p14:creationId xmlns:p14="http://schemas.microsoft.com/office/powerpoint/2010/main" val="234035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7E54-82B7-4908-9098-D7494CB78EC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Set</a:t>
            </a:r>
            <a:endParaRPr lang="en-US" dirty="0"/>
          </a:p>
        </p:txBody>
      </p:sp>
      <p:pic>
        <p:nvPicPr>
          <p:cNvPr id="4" name="Picture 3">
            <a:extLst>
              <a:ext uri="{FF2B5EF4-FFF2-40B4-BE49-F238E27FC236}">
                <a16:creationId xmlns:a16="http://schemas.microsoft.com/office/drawing/2014/main" id="{0D65565F-AC11-4C95-90D1-E218A3784C93}"/>
              </a:ext>
            </a:extLst>
          </p:cNvPr>
          <p:cNvPicPr>
            <a:picLocks noChangeAspect="1"/>
          </p:cNvPicPr>
          <p:nvPr/>
        </p:nvPicPr>
        <p:blipFill>
          <a:blip r:embed="rId2"/>
          <a:stretch>
            <a:fillRect/>
          </a:stretch>
        </p:blipFill>
        <p:spPr>
          <a:xfrm>
            <a:off x="677334" y="1427733"/>
            <a:ext cx="6103294" cy="4635442"/>
          </a:xfrm>
          <a:prstGeom prst="rect">
            <a:avLst/>
          </a:prstGeom>
        </p:spPr>
      </p:pic>
    </p:spTree>
    <p:extLst>
      <p:ext uri="{BB962C8B-B14F-4D97-AF65-F5344CB8AC3E}">
        <p14:creationId xmlns:p14="http://schemas.microsoft.com/office/powerpoint/2010/main" val="185908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4591-3DA6-47F0-BE50-6FEB0CC4D89E}"/>
              </a:ext>
            </a:extLst>
          </p:cNvPr>
          <p:cNvSpPr>
            <a:spLocks noGrp="1"/>
          </p:cNvSpPr>
          <p:nvPr>
            <p:ph type="title"/>
          </p:nvPr>
        </p:nvSpPr>
        <p:spPr>
          <a:xfrm>
            <a:off x="1117601" y="2723444"/>
            <a:ext cx="8596668" cy="1411111"/>
          </a:xfrm>
        </p:spPr>
        <p:txBody>
          <a:bodyPr>
            <a:normAutofit/>
          </a:bodyPr>
          <a:lstStyle/>
          <a:p>
            <a:pPr algn="ctr"/>
            <a:r>
              <a:rPr lang="en-US" sz="7200" b="1" dirty="0">
                <a:latin typeface="Arial" panose="020B0604020202020204" pitchFamily="34" charset="0"/>
                <a:cs typeface="Arial" panose="020B0604020202020204" pitchFamily="34" charset="0"/>
              </a:rPr>
              <a:t>Visualizations</a:t>
            </a:r>
          </a:p>
        </p:txBody>
      </p:sp>
    </p:spTree>
    <p:extLst>
      <p:ext uri="{BB962C8B-B14F-4D97-AF65-F5344CB8AC3E}">
        <p14:creationId xmlns:p14="http://schemas.microsoft.com/office/powerpoint/2010/main" val="2360546521"/>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80745-EE62-42CB-B0DB-A757629E9ED4}"/>
              </a:ext>
            </a:extLst>
          </p:cNvPr>
          <p:cNvPicPr>
            <a:picLocks noChangeAspect="1"/>
          </p:cNvPicPr>
          <p:nvPr/>
        </p:nvPicPr>
        <p:blipFill rotWithShape="1">
          <a:blip r:embed="rId2"/>
          <a:srcRect b="3567"/>
          <a:stretch/>
        </p:blipFill>
        <p:spPr>
          <a:xfrm>
            <a:off x="112542" y="98474"/>
            <a:ext cx="11971606" cy="6654018"/>
          </a:xfrm>
          <a:prstGeom prst="rect">
            <a:avLst/>
          </a:prstGeom>
        </p:spPr>
      </p:pic>
    </p:spTree>
    <p:extLst>
      <p:ext uri="{BB962C8B-B14F-4D97-AF65-F5344CB8AC3E}">
        <p14:creationId xmlns:p14="http://schemas.microsoft.com/office/powerpoint/2010/main" val="3981362263"/>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1746</TotalTime>
  <Words>578</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PowerPoint Presentation</vt:lpstr>
      <vt:lpstr>Business Objectives</vt:lpstr>
      <vt:lpstr>The Total Cost of Hiring an Employee</vt:lpstr>
      <vt:lpstr>Hypotheses</vt:lpstr>
      <vt:lpstr>Tech Industry Outlook </vt:lpstr>
      <vt:lpstr>Data Set</vt:lpstr>
      <vt:lpstr>Data Set</vt:lpstr>
      <vt:lpstr>Visualizations</vt:lpstr>
      <vt:lpstr>PowerPoint Presentation</vt:lpstr>
      <vt:lpstr>PowerPoint Presentation</vt:lpstr>
      <vt:lpstr>PowerPoint Presentation</vt:lpstr>
      <vt:lpstr>Current Stance </vt:lpstr>
      <vt:lpstr>PowerPoint Presentation</vt:lpstr>
      <vt:lpstr>PowerPoint Presentation</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Collins</dc:creator>
  <cp:lastModifiedBy>Courtney Charles</cp:lastModifiedBy>
  <cp:revision>35</cp:revision>
  <dcterms:created xsi:type="dcterms:W3CDTF">2018-12-12T19:41:06Z</dcterms:created>
  <dcterms:modified xsi:type="dcterms:W3CDTF">2018-12-15T17:37:58Z</dcterms:modified>
</cp:coreProperties>
</file>