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976C-C382-1C42-822A-816FA59E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BEFDC-BD2C-2248-8D77-8FCEAB22A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DD09E-F858-994C-A39C-5B98403A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DA30-9A79-D74B-9739-84C7EBE86FE4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AE8D9-1393-F048-B3C8-A9F9948B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40F85-5C9D-F646-AE38-E2D19659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2726-21DB-8F46-9AB0-75C667CD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9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D190-D2BD-3542-8503-79FA6E46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B3D97-FC6F-7143-BA2B-06ECCF599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3377F-4742-1C44-8B51-6C3B0B2E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DA30-9A79-D74B-9739-84C7EBE86FE4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8199-47E5-6F46-A408-EC88EA91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6EEA3-656A-604C-93AF-E7285B56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2726-21DB-8F46-9AB0-75C667CD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8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83F01-45BB-8840-B675-065269E60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2620-F499-E441-BA7B-1934C6176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C21D-FE81-314A-8E6D-8C7EDAFF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DA30-9A79-D74B-9739-84C7EBE86FE4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C5649-3D89-3B43-B018-FEB4CE8C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776BA-D215-9749-949B-EA9E0F67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2726-21DB-8F46-9AB0-75C667CD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F03C-7F01-2748-B406-A918A420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043D9-00A6-F54E-BB36-B073A87B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4BD8A-F598-2344-AADB-01DCE786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DA30-9A79-D74B-9739-84C7EBE86FE4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F7FB7-6FDB-2A41-AD26-92C65DC1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D1B6-E7FF-964F-84A0-7EF44982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2726-21DB-8F46-9AB0-75C667CD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9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63E6-A237-6C41-BC3F-1FCB3FCB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911D0-1B58-314E-9095-5731921A5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5EA7F-C5B9-A54E-9930-27DC3BD0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DA30-9A79-D74B-9739-84C7EBE86FE4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4308D-52AA-6349-BE68-D85FDFCB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A3AD9-31EB-B143-8166-81DF7C08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2726-21DB-8F46-9AB0-75C667CD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1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CFF-9EF2-A344-91D6-BBA2104F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0ECE-CCA3-F444-B42E-078F3A3A1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B33DE-9FCA-B54B-B081-A2F03B0BB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3C18B-B848-B648-B0AD-6F43975E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DA30-9A79-D74B-9739-84C7EBE86FE4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CB21F-92CD-684F-8B59-C1FFC440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69109-66E9-CF47-94B0-27F903B5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2726-21DB-8F46-9AB0-75C667CD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4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B8F2-271A-9045-8292-9E37B369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1F85C-EA55-4440-8E0E-509EB6D7F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C4D43-0E0F-6F45-B49C-9DD64CF33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171CC-CF1B-A24B-9934-612A594B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E4674-F7C3-4C49-93E4-39A5002E0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4A250-9B8C-1445-8152-929BE00B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DA30-9A79-D74B-9739-84C7EBE86FE4}" type="datetimeFigureOut">
              <a:rPr lang="en-US" smtClean="0"/>
              <a:t>12/1/18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783E2-417C-0E4D-86A2-FD5BC4D0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222C8-C170-2E4D-B9F7-A675E843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2726-21DB-8F46-9AB0-75C667CD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7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46FA-B704-D240-928F-EE93A738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43F63-AE2C-7647-90EA-85E276AD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DA30-9A79-D74B-9739-84C7EBE86FE4}" type="datetimeFigureOut">
              <a:rPr lang="en-US" smtClean="0"/>
              <a:t>12/1/18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86816-4E3B-7640-B1C7-1E72B722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DB237-049D-F649-A7E4-402C2B90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2726-21DB-8F46-9AB0-75C667CD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9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DCA88-B578-A249-8196-511D70E6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DA30-9A79-D74B-9739-84C7EBE86FE4}" type="datetimeFigureOut">
              <a:rPr lang="en-US" smtClean="0"/>
              <a:t>12/1/18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411CC-5F6C-824D-BC0E-34854098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3D5B4-64A9-1C44-8C6D-F760C5A5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2726-21DB-8F46-9AB0-75C667CD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1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8712-76C0-784C-80E0-B3D24628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F1CE0-E033-AB48-96C0-254C0BA2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7F627-5741-9549-88E2-C8B6FDB28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13BED-143D-F347-8F64-42D5077C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DA30-9A79-D74B-9739-84C7EBE86FE4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BE5B1-5FD5-8641-9806-BE99B813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59234-8FA8-4747-BD0C-FCBF4C38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2726-21DB-8F46-9AB0-75C667CD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0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85E2-4B91-0044-9FE9-1342066F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6CAA3B-B30B-0644-BDBF-B2B1F1126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9668D-DFDA-9843-B5C3-794D6DEF4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43D50-FF04-3F4A-BF65-67DEE017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DA30-9A79-D74B-9739-84C7EBE86FE4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75BE8-1091-9B4C-9127-2F6064D0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787EB-A056-C641-9C53-D8F57512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2726-21DB-8F46-9AB0-75C667CD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6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9A48D-7690-E64D-8036-9192D81B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B37E3-AB6C-C84C-8AB2-943775E43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00FB-DB12-9B43-B758-3230CA82E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4DA30-9A79-D74B-9739-84C7EBE86FE4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16D63-F94E-4246-8B54-C50043EFA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B3C63-CE65-6D43-89C2-A483A9BC4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32726-21DB-8F46-9AB0-75C667CD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5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tartupsci/titanic-data-science-solu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1D35-4D31-7148-A61F-B71D7D150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Titanic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74DB0-72A7-0443-A996-4E423C1C4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Ellen Hendricks</a:t>
            </a:r>
          </a:p>
        </p:txBody>
      </p:sp>
    </p:spTree>
    <p:extLst>
      <p:ext uri="{BB962C8B-B14F-4D97-AF65-F5344CB8AC3E}">
        <p14:creationId xmlns:p14="http://schemas.microsoft.com/office/powerpoint/2010/main" val="329247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C7E6-91A7-F44C-8167-907BEF56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Figuring out how to do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3717-624C-4B4B-8AA4-2CA9C9A29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Googled the different approaches (KNN, SVM, Decision Tree), went over activities, etc.</a:t>
            </a:r>
          </a:p>
          <a:p>
            <a:r>
              <a:rPr lang="en-US" dirty="0"/>
              <a:t>The Titanic data was very different from those examples.</a:t>
            </a:r>
          </a:p>
          <a:p>
            <a:r>
              <a:rPr lang="en-US" dirty="0"/>
              <a:t>Found a solution tutorial (</a:t>
            </a:r>
            <a:r>
              <a:rPr lang="en-US" dirty="0">
                <a:hlinkClick r:id="rId2"/>
              </a:rPr>
              <a:t>https://www.kaggle.com/startupsci/titanic-data-science-solutions</a:t>
            </a:r>
            <a:r>
              <a:rPr lang="en-US" dirty="0"/>
              <a:t>).  This REALLY helped.  Plus it is very detailed and the data analysis was excellent.</a:t>
            </a:r>
          </a:p>
        </p:txBody>
      </p:sp>
    </p:spTree>
    <p:extLst>
      <p:ext uri="{BB962C8B-B14F-4D97-AF65-F5344CB8AC3E}">
        <p14:creationId xmlns:p14="http://schemas.microsoft.com/office/powerpoint/2010/main" val="410149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BDB4-88F7-4A4A-84BF-BE137BA7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B5C7-9F70-2C48-B9F5-FA956433E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tutorial included every column in the original data set except Passenger ID, Ticket, and Cabin.</a:t>
            </a:r>
          </a:p>
          <a:p>
            <a:r>
              <a:rPr lang="en-US" dirty="0"/>
              <a:t>I decided to also drop the Name, Fare, and Embarked.  The title was extracted from the name and binned.  (tutorial only). Fare was also binned</a:t>
            </a:r>
          </a:p>
          <a:p>
            <a:r>
              <a:rPr lang="en-US" dirty="0"/>
              <a:t>For both the </a:t>
            </a:r>
            <a:r>
              <a:rPr lang="en-US" dirty="0" err="1"/>
              <a:t>SibSp</a:t>
            </a:r>
            <a:r>
              <a:rPr lang="en-US" dirty="0"/>
              <a:t> and Parch columns were combined into </a:t>
            </a:r>
            <a:r>
              <a:rPr lang="en-US" dirty="0" err="1"/>
              <a:t>IsAlone</a:t>
            </a:r>
            <a:r>
              <a:rPr lang="en-US" dirty="0"/>
              <a:t> column.  Also the Age column was binned.</a:t>
            </a:r>
          </a:p>
          <a:p>
            <a:r>
              <a:rPr lang="en-US" dirty="0"/>
              <a:t>So the resulting columns I used are Sex, Age, </a:t>
            </a:r>
            <a:r>
              <a:rPr lang="en-US" dirty="0" err="1"/>
              <a:t>IsAlone</a:t>
            </a:r>
            <a:r>
              <a:rPr lang="en-US" dirty="0"/>
              <a:t>, and </a:t>
            </a:r>
            <a:r>
              <a:rPr lang="en-US" dirty="0" err="1"/>
              <a:t>Pclass</a:t>
            </a:r>
            <a:r>
              <a:rPr lang="en-US" dirty="0"/>
              <a:t>.</a:t>
            </a:r>
          </a:p>
          <a:p>
            <a:r>
              <a:rPr lang="en-US" dirty="0"/>
              <a:t>One last point, there are several blank age rows.  The tutorial filled them in with a guessed age.  I analyzed the data with those rows removed and with guesses filled in.</a:t>
            </a:r>
          </a:p>
        </p:txBody>
      </p:sp>
    </p:spTree>
    <p:extLst>
      <p:ext uri="{BB962C8B-B14F-4D97-AF65-F5344CB8AC3E}">
        <p14:creationId xmlns:p14="http://schemas.microsoft.com/office/powerpoint/2010/main" val="56319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E6BE-3E01-D94C-9A4D-484B5A13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Data Example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CB355B3-7129-B349-80EB-506AC2E6C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935" y="1589734"/>
            <a:ext cx="3099315" cy="4310210"/>
          </a:xfrm>
        </p:spPr>
      </p:pic>
    </p:spTree>
    <p:extLst>
      <p:ext uri="{BB962C8B-B14F-4D97-AF65-F5344CB8AC3E}">
        <p14:creationId xmlns:p14="http://schemas.microsoft.com/office/powerpoint/2010/main" val="53189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2E3B-7971-254F-8A80-8F26766B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54149-C6AB-D04F-8657-C4E03B0DE953}"/>
              </a:ext>
            </a:extLst>
          </p:cNvPr>
          <p:cNvSpPr txBox="1"/>
          <p:nvPr/>
        </p:nvSpPr>
        <p:spPr>
          <a:xfrm>
            <a:off x="1493472" y="1506022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Tutorial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07958-7687-EF41-A0E9-550103BE72E0}"/>
              </a:ext>
            </a:extLst>
          </p:cNvPr>
          <p:cNvSpPr txBox="1"/>
          <p:nvPr/>
        </p:nvSpPr>
        <p:spPr>
          <a:xfrm>
            <a:off x="5030452" y="1875354"/>
            <a:ext cx="213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Blank Ages Removed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8611E9-CDA6-7545-BD41-7E20796641CA}"/>
              </a:ext>
            </a:extLst>
          </p:cNvPr>
          <p:cNvSpPr txBox="1"/>
          <p:nvPr/>
        </p:nvSpPr>
        <p:spPr>
          <a:xfrm>
            <a:off x="8367781" y="1875354"/>
            <a:ext cx="20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Blank Ages Guessed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BD2659-2095-6043-9227-3DE8AFF2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50" y="2286343"/>
            <a:ext cx="3213100" cy="2260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474FD6-88C3-A040-9A04-318034566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01" y="2244686"/>
            <a:ext cx="3225800" cy="2222500"/>
          </a:xfrm>
          <a:prstGeom prst="rect">
            <a:avLst/>
          </a:prstGeo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FDA91CD5-C072-2B49-A327-B186D0B02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5425" y="2006943"/>
            <a:ext cx="3594100" cy="2540000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4526DBC-033B-6542-B69D-6DCA683C2B4E}"/>
              </a:ext>
            </a:extLst>
          </p:cNvPr>
          <p:cNvSpPr txBox="1"/>
          <p:nvPr/>
        </p:nvSpPr>
        <p:spPr>
          <a:xfrm>
            <a:off x="1396314" y="5177481"/>
            <a:ext cx="98621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tutorial code to bin the ages didn’t give a bin value for 64+ and was writing the age value</a:t>
            </a:r>
          </a:p>
          <a:p>
            <a:r>
              <a:rPr lang="en-US" dirty="0"/>
              <a:t> in the field vs a bin value.  I added the 5</a:t>
            </a:r>
            <a:r>
              <a:rPr lang="en-US" baseline="30000" dirty="0"/>
              <a:t>th</a:t>
            </a:r>
            <a:r>
              <a:rPr lang="en-US" dirty="0"/>
              <a:t> bin and all the scores were lower.  All the scores were slightly</a:t>
            </a:r>
          </a:p>
          <a:p>
            <a:r>
              <a:rPr lang="en-US" dirty="0"/>
              <a:t> higher for Blank Ages Guessed without the 5</a:t>
            </a:r>
            <a:r>
              <a:rPr lang="en-US" baseline="30000" dirty="0"/>
              <a:t>th</a:t>
            </a:r>
            <a:r>
              <a:rPr lang="en-US" dirty="0"/>
              <a:t> bin (!?) for the decision tree models.</a:t>
            </a:r>
          </a:p>
          <a:p>
            <a:r>
              <a:rPr lang="en-US" dirty="0"/>
              <a:t>(Because it was then an odd number of bins?)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8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1919-7EE6-0A47-AFEA-D245840C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Accident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B0D3E-A22B-6A4D-954D-152ED622EB87}"/>
              </a:ext>
            </a:extLst>
          </p:cNvPr>
          <p:cNvSpPr txBox="1"/>
          <p:nvPr/>
        </p:nvSpPr>
        <p:spPr>
          <a:xfrm>
            <a:off x="4545798" y="1901531"/>
            <a:ext cx="310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Guessed Ages but NOT binned!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55843B-DA2D-A14F-9CE1-CC2BC54BAA13}"/>
              </a:ext>
            </a:extLst>
          </p:cNvPr>
          <p:cNvSpPr txBox="1"/>
          <p:nvPr/>
        </p:nvSpPr>
        <p:spPr>
          <a:xfrm>
            <a:off x="1493472" y="1622298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Tutorial 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FEB25A-0554-0843-A103-5E4AE3452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924" y="2268671"/>
            <a:ext cx="2717800" cy="3797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A5759E-ED32-3C4D-915C-7F5C50F034DB}"/>
              </a:ext>
            </a:extLst>
          </p:cNvPr>
          <p:cNvSpPr txBox="1"/>
          <p:nvPr/>
        </p:nvSpPr>
        <p:spPr>
          <a:xfrm>
            <a:off x="8400131" y="1901531"/>
            <a:ext cx="234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Non-binned Input Data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07F43558-E29D-1C49-AF86-5B96DF31F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20254" y="2341157"/>
            <a:ext cx="3149600" cy="2235200"/>
          </a:xfrm>
        </p:spPr>
      </p:pic>
      <p:sp>
        <p:nvSpPr>
          <p:cNvPr id="23" name="Frame 22">
            <a:extLst>
              <a:ext uri="{FF2B5EF4-FFF2-40B4-BE49-F238E27FC236}">
                <a16:creationId xmlns:a16="http://schemas.microsoft.com/office/drawing/2014/main" id="{61037031-CE0C-954E-A923-1DCBD5888723}"/>
              </a:ext>
            </a:extLst>
          </p:cNvPr>
          <p:cNvSpPr/>
          <p:nvPr/>
        </p:nvSpPr>
        <p:spPr>
          <a:xfrm>
            <a:off x="6717188" y="2560713"/>
            <a:ext cx="904297" cy="84357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66FFE99-DDC6-C043-822E-A1F459118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25" y="2091927"/>
            <a:ext cx="3594100" cy="2540000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8C3AC140-B35E-BC4A-9E7F-DAEBC95A49FB}"/>
              </a:ext>
            </a:extLst>
          </p:cNvPr>
          <p:cNvSpPr/>
          <p:nvPr/>
        </p:nvSpPr>
        <p:spPr>
          <a:xfrm>
            <a:off x="3233504" y="2518599"/>
            <a:ext cx="676477" cy="87333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5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4A46-A697-BE44-808C-D32F3231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Plot of the Decision Tree (With 5 Age Bins)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EA5808-CB9C-0644-AF60-EA2F449BC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4640"/>
            <a:ext cx="10515600" cy="3353308"/>
          </a:xfrm>
        </p:spPr>
      </p:pic>
    </p:spTree>
    <p:extLst>
      <p:ext uri="{BB962C8B-B14F-4D97-AF65-F5344CB8AC3E}">
        <p14:creationId xmlns:p14="http://schemas.microsoft.com/office/powerpoint/2010/main" val="332177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0C5D-78C3-2940-BD8E-8023E2C4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Plot of the Decision Tree Model (Without Age Bins)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47D3D-E96B-DE41-8925-DC073D34B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335" y="1791730"/>
            <a:ext cx="10812161" cy="4114800"/>
          </a:xfrm>
        </p:spPr>
      </p:pic>
    </p:spTree>
    <p:extLst>
      <p:ext uri="{BB962C8B-B14F-4D97-AF65-F5344CB8AC3E}">
        <p14:creationId xmlns:p14="http://schemas.microsoft.com/office/powerpoint/2010/main" val="81825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4677</TotalTime>
  <Words>319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Titanic Analysis</vt:lpstr>
      <vt:lpstr>Figuring out how to do this</vt:lpstr>
      <vt:lpstr>My Analysis Approach</vt:lpstr>
      <vt:lpstr>Resulting Data Example</vt:lpstr>
      <vt:lpstr>Results</vt:lpstr>
      <vt:lpstr>Interesting Accident</vt:lpstr>
      <vt:lpstr>Plot of the Decision Tree (With 5 Age Bins)</vt:lpstr>
      <vt:lpstr>Plot of the Decision Tree Model (Without Age Bins)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ANALYSIS</dc:title>
  <dc:creator>Ellen Hendricks</dc:creator>
  <cp:lastModifiedBy>Ellen Hendricks</cp:lastModifiedBy>
  <cp:revision>25</cp:revision>
  <dcterms:created xsi:type="dcterms:W3CDTF">2018-11-27T04:36:20Z</dcterms:created>
  <dcterms:modified xsi:type="dcterms:W3CDTF">2018-12-01T16:39:49Z</dcterms:modified>
</cp:coreProperties>
</file>