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61" r:id="rId4"/>
    <p:sldId id="259" r:id="rId5"/>
    <p:sldId id="262" r:id="rId6"/>
    <p:sldId id="263" r:id="rId7"/>
    <p:sldId id="257"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00CC00"/>
    <a:srgbClr val="F8F200"/>
    <a:srgbClr val="FAF400"/>
    <a:srgbClr val="F4EE00"/>
    <a:srgbClr val="DED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4555C8-8C73-40BF-96AA-7B891FDD6179}" type="datetimeFigureOut">
              <a:rPr lang="en-US" smtClean="0"/>
              <a:t>8/20/2018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6A812-FE51-474B-AFD0-254289DE170D}" type="slidenum">
              <a:rPr lang="en-US" smtClean="0"/>
              <a:t>‹#›</a:t>
            </a:fld>
            <a:endParaRPr lang="en-US"/>
          </a:p>
        </p:txBody>
      </p:sp>
    </p:spTree>
    <p:extLst>
      <p:ext uri="{BB962C8B-B14F-4D97-AF65-F5344CB8AC3E}">
        <p14:creationId xmlns:p14="http://schemas.microsoft.com/office/powerpoint/2010/main" val="2282675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Ditching slide to use overall line graph from start of 2016 data through all of 2017 data</a:t>
            </a:r>
          </a:p>
          <a:p>
            <a:endParaRPr lang="en-US" dirty="0"/>
          </a:p>
        </p:txBody>
      </p:sp>
      <p:sp>
        <p:nvSpPr>
          <p:cNvPr id="4" name="Slide Number Placeholder 3"/>
          <p:cNvSpPr>
            <a:spLocks noGrp="1"/>
          </p:cNvSpPr>
          <p:nvPr>
            <p:ph type="sldNum" sz="quarter" idx="10"/>
          </p:nvPr>
        </p:nvSpPr>
        <p:spPr/>
        <p:txBody>
          <a:bodyPr/>
          <a:lstStyle/>
          <a:p>
            <a:fld id="{2A26A812-FE51-474B-AFD0-254289DE170D}" type="slidenum">
              <a:rPr lang="en-US" smtClean="0"/>
              <a:t>8</a:t>
            </a:fld>
            <a:endParaRPr lang="en-US"/>
          </a:p>
        </p:txBody>
      </p:sp>
    </p:spTree>
    <p:extLst>
      <p:ext uri="{BB962C8B-B14F-4D97-AF65-F5344CB8AC3E}">
        <p14:creationId xmlns:p14="http://schemas.microsoft.com/office/powerpoint/2010/main" val="2592725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A0A37-400F-494B-AF09-5027AC3D2E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320AE8-9B1F-4BC6-B833-DBDE334B4D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4E803E-0D7A-4A04-AB6C-31B59E2F1900}"/>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5" name="Footer Placeholder 4">
            <a:extLst>
              <a:ext uri="{FF2B5EF4-FFF2-40B4-BE49-F238E27FC236}">
                <a16:creationId xmlns:a16="http://schemas.microsoft.com/office/drawing/2014/main" id="{A829FC01-0E1A-40BA-AD5F-4E84F4C39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7F18A-6307-492E-9F2A-BE35E14A35A2}"/>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646306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8144-FBF2-499E-A7EE-ADC78142F8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1EFB0F-C6AF-4F05-83B3-0660CEC7769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24893-11FC-42EF-AB7B-380CEA0B0358}"/>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5" name="Footer Placeholder 4">
            <a:extLst>
              <a:ext uri="{FF2B5EF4-FFF2-40B4-BE49-F238E27FC236}">
                <a16:creationId xmlns:a16="http://schemas.microsoft.com/office/drawing/2014/main" id="{771A4218-D1C7-461E-86FA-20A202B7B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B7271-ECAA-44F0-8577-F28F97560E6E}"/>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799372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691294-2BC6-4D32-B2FD-7DE43ED0C2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3B2834-3985-4952-B99F-317D48F355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CED01-4B99-4BB9-A662-317D34452E22}"/>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5" name="Footer Placeholder 4">
            <a:extLst>
              <a:ext uri="{FF2B5EF4-FFF2-40B4-BE49-F238E27FC236}">
                <a16:creationId xmlns:a16="http://schemas.microsoft.com/office/drawing/2014/main" id="{F5C95EFC-A234-4286-AA2F-A8718FB8A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F2664-C4FD-411A-BA69-FF92FC599DE7}"/>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43176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BB82-F0C8-416D-9389-A40B7E72EE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2EB0D1-AB84-45FF-A31A-A25E563B10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8F21B-42B8-4CFC-99A3-39E2F5A8F9BF}"/>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5" name="Footer Placeholder 4">
            <a:extLst>
              <a:ext uri="{FF2B5EF4-FFF2-40B4-BE49-F238E27FC236}">
                <a16:creationId xmlns:a16="http://schemas.microsoft.com/office/drawing/2014/main" id="{23DB20A4-0BAB-458E-80FF-8DBAB44F32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E529AF-57B0-42C2-B39F-A08A5051D326}"/>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1245732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0230-7A0B-4D2B-B3DE-C36CC53C85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C012ED-BC24-4BE3-BD79-94F0B0201B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E19ABAC-9FE1-4BB8-9633-3B6679ADD7A7}"/>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5" name="Footer Placeholder 4">
            <a:extLst>
              <a:ext uri="{FF2B5EF4-FFF2-40B4-BE49-F238E27FC236}">
                <a16:creationId xmlns:a16="http://schemas.microsoft.com/office/drawing/2014/main" id="{9A7849D5-B589-4FE1-AC0D-E75E96B9D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9BA50-5276-4F62-85ED-643BEDC8F14F}"/>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25333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C74-5772-48F6-9B20-EC1BD633AA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58F43F-8C72-42A3-B615-4C3136F5BE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259701-F309-4AA0-B88B-37F68F4EB1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A6F70D-8FB2-4A23-B301-E84811F3B062}"/>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6" name="Footer Placeholder 5">
            <a:extLst>
              <a:ext uri="{FF2B5EF4-FFF2-40B4-BE49-F238E27FC236}">
                <a16:creationId xmlns:a16="http://schemas.microsoft.com/office/drawing/2014/main" id="{246BAACF-A413-4D28-BA4D-399B05A855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2F4466-F19C-409C-B0BD-A13D0F6DF44C}"/>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916586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72394-3787-4268-A39D-6E2906506E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16577B-692C-498B-8800-0A06082080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85DF901-C52D-4B1B-8BBF-570D99302F6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7A3AD6-B5D6-4C0C-A4F9-ED5999D102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3ED3EC-9112-4F35-AC11-C4CEF780961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D27DA5-EA95-44CF-ACD0-81BB6F452208}"/>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8" name="Footer Placeholder 7">
            <a:extLst>
              <a:ext uri="{FF2B5EF4-FFF2-40B4-BE49-F238E27FC236}">
                <a16:creationId xmlns:a16="http://schemas.microsoft.com/office/drawing/2014/main" id="{824C0C80-42D0-4367-8F16-0142183BFD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BC8410-330C-470F-88FC-8C6D13869C2F}"/>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94942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2C72F-9ACD-4F3D-A419-285B8E065B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14F719-F31E-43D9-9A45-1AC327679BC4}"/>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4" name="Footer Placeholder 3">
            <a:extLst>
              <a:ext uri="{FF2B5EF4-FFF2-40B4-BE49-F238E27FC236}">
                <a16:creationId xmlns:a16="http://schemas.microsoft.com/office/drawing/2014/main" id="{71442F6A-1BF6-4D88-A69D-6E6C03AF56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75360D-42FB-4032-8EDA-E7C121530232}"/>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182662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340D2B-653E-4F57-819E-453873B5F5DE}"/>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3" name="Footer Placeholder 2">
            <a:extLst>
              <a:ext uri="{FF2B5EF4-FFF2-40B4-BE49-F238E27FC236}">
                <a16:creationId xmlns:a16="http://schemas.microsoft.com/office/drawing/2014/main" id="{94526FA9-3005-45EF-8FBC-2D6B11E2BF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01D853-F257-4C00-B08B-D3CD5DDDB356}"/>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15544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EFD6-1035-4537-A008-BF8DE5ED9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FD397C-85CE-446C-8A09-8500AD4759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6101F5-4E35-4829-8F10-750A8568F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4F749A-66BB-4D89-8969-0392A6DBA893}"/>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6" name="Footer Placeholder 5">
            <a:extLst>
              <a:ext uri="{FF2B5EF4-FFF2-40B4-BE49-F238E27FC236}">
                <a16:creationId xmlns:a16="http://schemas.microsoft.com/office/drawing/2014/main" id="{A80855A6-6E29-497B-AB4C-16F382A487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1565CF-0DB6-4271-BC56-60D88788B1C8}"/>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330470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44E2-4E7F-4821-A6B1-54ED2D23AA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68F21E-FF67-4BC0-B44C-6814F74535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ADDD04-0EA7-4737-8F58-2CE43AF50D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76C2CC-B199-4206-A361-7DDB1C2531C7}"/>
              </a:ext>
            </a:extLst>
          </p:cNvPr>
          <p:cNvSpPr>
            <a:spLocks noGrp="1"/>
          </p:cNvSpPr>
          <p:nvPr>
            <p:ph type="dt" sz="half" idx="10"/>
          </p:nvPr>
        </p:nvSpPr>
        <p:spPr/>
        <p:txBody>
          <a:bodyPr/>
          <a:lstStyle/>
          <a:p>
            <a:fld id="{30854571-07D4-419D-A7ED-CF581251F6FF}" type="datetimeFigureOut">
              <a:rPr lang="en-US" smtClean="0"/>
              <a:t>8/20/2018</a:t>
            </a:fld>
            <a:endParaRPr lang="en-US"/>
          </a:p>
        </p:txBody>
      </p:sp>
      <p:sp>
        <p:nvSpPr>
          <p:cNvPr id="6" name="Footer Placeholder 5">
            <a:extLst>
              <a:ext uri="{FF2B5EF4-FFF2-40B4-BE49-F238E27FC236}">
                <a16:creationId xmlns:a16="http://schemas.microsoft.com/office/drawing/2014/main" id="{956854B8-B613-4B07-86BE-BF5A7C9FB7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4D4705-55C8-40B2-B6C5-C2B82DB2CC17}"/>
              </a:ext>
            </a:extLst>
          </p:cNvPr>
          <p:cNvSpPr>
            <a:spLocks noGrp="1"/>
          </p:cNvSpPr>
          <p:nvPr>
            <p:ph type="sldNum" sz="quarter" idx="12"/>
          </p:nvPr>
        </p:nvSpPr>
        <p:spPr/>
        <p:txBody>
          <a:bodyPr/>
          <a:lstStyle/>
          <a:p>
            <a:fld id="{6EA07F07-863D-45BE-8C6A-21DE55AB689A}" type="slidenum">
              <a:rPr lang="en-US" smtClean="0"/>
              <a:t>‹#›</a:t>
            </a:fld>
            <a:endParaRPr lang="en-US"/>
          </a:p>
        </p:txBody>
      </p:sp>
    </p:spTree>
    <p:extLst>
      <p:ext uri="{BB962C8B-B14F-4D97-AF65-F5344CB8AC3E}">
        <p14:creationId xmlns:p14="http://schemas.microsoft.com/office/powerpoint/2010/main" val="299730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4AADCC-5A0D-4F70-A149-44B2E90649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F19915-7EE4-4DF6-9C24-8E481DBA5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552E7-2C46-45E7-9C6F-CB19A0CA59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854571-07D4-419D-A7ED-CF581251F6FF}" type="datetimeFigureOut">
              <a:rPr lang="en-US" smtClean="0"/>
              <a:t>8/20/2018</a:t>
            </a:fld>
            <a:endParaRPr lang="en-US"/>
          </a:p>
        </p:txBody>
      </p:sp>
      <p:sp>
        <p:nvSpPr>
          <p:cNvPr id="5" name="Footer Placeholder 4">
            <a:extLst>
              <a:ext uri="{FF2B5EF4-FFF2-40B4-BE49-F238E27FC236}">
                <a16:creationId xmlns:a16="http://schemas.microsoft.com/office/drawing/2014/main" id="{63EC4A46-3F81-410E-8F55-2441A2E402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766AFC-9135-4A11-8602-DD9BCD4684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07F07-863D-45BE-8C6A-21DE55AB689A}" type="slidenum">
              <a:rPr lang="en-US" smtClean="0"/>
              <a:t>‹#›</a:t>
            </a:fld>
            <a:endParaRPr lang="en-US"/>
          </a:p>
        </p:txBody>
      </p:sp>
    </p:spTree>
    <p:extLst>
      <p:ext uri="{BB962C8B-B14F-4D97-AF65-F5344CB8AC3E}">
        <p14:creationId xmlns:p14="http://schemas.microsoft.com/office/powerpoint/2010/main" val="3103470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microsoft.com/office/2007/relationships/hdphoto" Target="../media/hdphoto5.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contrast="-27000"/>
                    </a14:imgEffect>
                  </a14:imgLayer>
                </a14:imgProps>
              </a:ext>
            </a:extLst>
          </a:blip>
          <a:srcRect/>
          <a:stretch>
            <a:fillRect t="-12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DEE9-FB92-40A9-A0A1-5553F1BC4F2B}"/>
              </a:ext>
            </a:extLst>
          </p:cNvPr>
          <p:cNvSpPr>
            <a:spLocks noGrp="1"/>
          </p:cNvSpPr>
          <p:nvPr>
            <p:ph type="ctrTitle"/>
          </p:nvPr>
        </p:nvSpPr>
        <p:spPr/>
        <p:txBody>
          <a:bodyPr>
            <a:normAutofit/>
          </a:bodyPr>
          <a:lstStyle/>
          <a:p>
            <a:r>
              <a:rPr lang="en-US" sz="8000" b="1" dirty="0">
                <a:solidFill>
                  <a:srgbClr val="FAF400"/>
                </a:solidFill>
                <a:effectLst>
                  <a:outerShdw blurRad="38100" dist="38100" dir="2700000" algn="tl">
                    <a:srgbClr val="000000">
                      <a:alpha val="43137"/>
                    </a:srgbClr>
                  </a:outerShdw>
                </a:effectLst>
              </a:rPr>
              <a:t>When is Bike Sharing Popular?</a:t>
            </a:r>
          </a:p>
        </p:txBody>
      </p:sp>
      <p:sp>
        <p:nvSpPr>
          <p:cNvPr id="3" name="Subtitle 2">
            <a:extLst>
              <a:ext uri="{FF2B5EF4-FFF2-40B4-BE49-F238E27FC236}">
                <a16:creationId xmlns:a16="http://schemas.microsoft.com/office/drawing/2014/main" id="{51D926AD-C508-4CA0-990C-6A1D85EB6FB6}"/>
              </a:ext>
            </a:extLst>
          </p:cNvPr>
          <p:cNvSpPr>
            <a:spLocks noGrp="1"/>
          </p:cNvSpPr>
          <p:nvPr>
            <p:ph type="subTitle" idx="1"/>
          </p:nvPr>
        </p:nvSpPr>
        <p:spPr/>
        <p:txBody>
          <a:bodyPr>
            <a:noAutofit/>
          </a:bodyPr>
          <a:lstStyle/>
          <a:p>
            <a:r>
              <a:rPr lang="en-US" sz="3200" b="1" dirty="0">
                <a:solidFill>
                  <a:srgbClr val="FAF400"/>
                </a:solidFill>
                <a:effectLst>
                  <a:outerShdw blurRad="38100" dist="38100" dir="2700000" algn="tl">
                    <a:srgbClr val="000000">
                      <a:alpha val="43137"/>
                    </a:srgbClr>
                  </a:outerShdw>
                </a:effectLst>
              </a:rPr>
              <a:t>Jennifer Collins</a:t>
            </a:r>
          </a:p>
          <a:p>
            <a:r>
              <a:rPr lang="en-US" sz="3200" b="1" dirty="0">
                <a:solidFill>
                  <a:srgbClr val="FAF400"/>
                </a:solidFill>
                <a:effectLst>
                  <a:outerShdw blurRad="38100" dist="38100" dir="2700000" algn="tl">
                    <a:srgbClr val="000000">
                      <a:alpha val="43137"/>
                    </a:srgbClr>
                  </a:outerShdw>
                </a:effectLst>
              </a:rPr>
              <a:t>Ellen Hendricks</a:t>
            </a:r>
          </a:p>
          <a:p>
            <a:r>
              <a:rPr lang="en-US" sz="3200" b="1" dirty="0">
                <a:solidFill>
                  <a:srgbClr val="FAF400"/>
                </a:solidFill>
                <a:effectLst>
                  <a:outerShdw blurRad="38100" dist="38100" dir="2700000" algn="tl">
                    <a:srgbClr val="000000">
                      <a:alpha val="43137"/>
                    </a:srgbClr>
                  </a:outerShdw>
                </a:effectLst>
              </a:rPr>
              <a:t>Sarah Small</a:t>
            </a:r>
          </a:p>
        </p:txBody>
      </p:sp>
    </p:spTree>
    <p:extLst>
      <p:ext uri="{BB962C8B-B14F-4D97-AF65-F5344CB8AC3E}">
        <p14:creationId xmlns:p14="http://schemas.microsoft.com/office/powerpoint/2010/main" val="1491437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539E-9025-4E5A-978B-1BD12080CF96}"/>
              </a:ext>
            </a:extLst>
          </p:cNvPr>
          <p:cNvSpPr>
            <a:spLocks noGrp="1"/>
          </p:cNvSpPr>
          <p:nvPr>
            <p:ph type="title"/>
          </p:nvPr>
        </p:nvSpPr>
        <p:spPr>
          <a:xfrm>
            <a:off x="0" y="0"/>
            <a:ext cx="12192000" cy="892408"/>
          </a:xfrm>
          <a:solidFill>
            <a:srgbClr val="F8F200"/>
          </a:solidFill>
        </p:spPr>
        <p:txBody>
          <a:bodyPr>
            <a:normAutofit/>
          </a:bodyPr>
          <a:lstStyle/>
          <a:p>
            <a:pPr algn="ctr"/>
            <a:r>
              <a:rPr lang="en-US" dirty="0"/>
              <a:t>Motivation and Summary</a:t>
            </a:r>
          </a:p>
        </p:txBody>
      </p:sp>
      <p:sp>
        <p:nvSpPr>
          <p:cNvPr id="3" name="Content Placeholder 2">
            <a:extLst>
              <a:ext uri="{FF2B5EF4-FFF2-40B4-BE49-F238E27FC236}">
                <a16:creationId xmlns:a16="http://schemas.microsoft.com/office/drawing/2014/main" id="{40ECE2FE-AE3D-4A7E-BAFE-66E4E4D19E6C}"/>
              </a:ext>
            </a:extLst>
          </p:cNvPr>
          <p:cNvSpPr>
            <a:spLocks noGrp="1"/>
          </p:cNvSpPr>
          <p:nvPr>
            <p:ph sz="half" idx="1"/>
          </p:nvPr>
        </p:nvSpPr>
        <p:spPr>
          <a:xfrm>
            <a:off x="0" y="892408"/>
            <a:ext cx="6096000" cy="5965592"/>
          </a:xfrm>
          <a:solidFill>
            <a:srgbClr val="00CC00">
              <a:alpha val="64000"/>
            </a:srgbClr>
          </a:solidFill>
        </p:spPr>
        <p:txBody>
          <a:bodyPr>
            <a:normAutofit lnSpcReduction="10000"/>
          </a:bodyPr>
          <a:lstStyle/>
          <a:p>
            <a:r>
              <a:rPr lang="en-US" sz="2400" dirty="0"/>
              <a:t>With the arrival of Bike Sharing in St. Louis, we are interested in analyzing the trends in bike sharing programs to determine when people are most likely to use the service, and if the day of the week or weather conditions affect ridership.  If we started a bike sharing program, what trends could we use to determine our success?</a:t>
            </a:r>
          </a:p>
          <a:p>
            <a:endParaRPr lang="en-US" sz="2400" dirty="0"/>
          </a:p>
          <a:p>
            <a:r>
              <a:rPr lang="en-US" sz="2400" dirty="0"/>
              <a:t>Has ridership gone evenly up over time?</a:t>
            </a:r>
          </a:p>
          <a:p>
            <a:r>
              <a:rPr lang="en-US" sz="2400" dirty="0"/>
              <a:t>Does business decrease over the weekends?</a:t>
            </a:r>
          </a:p>
          <a:p>
            <a:r>
              <a:rPr lang="en-US" sz="2400" dirty="0"/>
              <a:t>Type of rides (passes or walk-up)</a:t>
            </a:r>
          </a:p>
          <a:p>
            <a:r>
              <a:rPr lang="en-US" sz="2400" dirty="0"/>
              <a:t> What part of the day sees the most rides? </a:t>
            </a:r>
          </a:p>
          <a:p>
            <a:r>
              <a:rPr lang="en-US" sz="2400" dirty="0"/>
              <a:t>Do weather conditions reduce ridership? </a:t>
            </a:r>
          </a:p>
          <a:p>
            <a:r>
              <a:rPr lang="en-US" sz="2400" dirty="0"/>
              <a:t>How does this compare to longer established program in NYC?</a:t>
            </a:r>
          </a:p>
        </p:txBody>
      </p:sp>
      <p:sp>
        <p:nvSpPr>
          <p:cNvPr id="4" name="Content Placeholder 3">
            <a:extLst>
              <a:ext uri="{FF2B5EF4-FFF2-40B4-BE49-F238E27FC236}">
                <a16:creationId xmlns:a16="http://schemas.microsoft.com/office/drawing/2014/main" id="{48CC5F8A-B8A4-4BC2-B4AA-EADCCCAD951D}"/>
              </a:ext>
            </a:extLst>
          </p:cNvPr>
          <p:cNvSpPr>
            <a:spLocks noGrp="1"/>
          </p:cNvSpPr>
          <p:nvPr>
            <p:ph sz="half" idx="2"/>
          </p:nvPr>
        </p:nvSpPr>
        <p:spPr>
          <a:xfrm>
            <a:off x="6096000" y="892408"/>
            <a:ext cx="6096000" cy="5965592"/>
          </a:xfrm>
          <a:solidFill>
            <a:srgbClr val="66FF33">
              <a:alpha val="76000"/>
            </a:srgbClr>
          </a:solidFill>
        </p:spPr>
        <p:txBody>
          <a:bodyPr>
            <a:normAutofit lnSpcReduction="10000"/>
          </a:bodyPr>
          <a:lstStyle/>
          <a:p>
            <a:r>
              <a:rPr lang="en-US" dirty="0"/>
              <a:t>Analyze data from </a:t>
            </a:r>
            <a:r>
              <a:rPr lang="en-US" dirty="0" err="1"/>
              <a:t>MetroBike</a:t>
            </a:r>
            <a:r>
              <a:rPr lang="en-US" dirty="0"/>
              <a:t> in Los Angeles, looking for trends in daily and monthly rides from 2016 and 2017, as the program was opened to the public and established over time.</a:t>
            </a:r>
          </a:p>
          <a:p>
            <a:endParaRPr lang="en-US" dirty="0"/>
          </a:p>
          <a:p>
            <a:r>
              <a:rPr lang="en-US" dirty="0"/>
              <a:t>Analyze the ridership in relationship to weather conditions</a:t>
            </a:r>
          </a:p>
          <a:p>
            <a:endParaRPr lang="en-US" dirty="0"/>
          </a:p>
          <a:p>
            <a:r>
              <a:rPr lang="en-US" dirty="0"/>
              <a:t>***Did we find what we were looking for?*****</a:t>
            </a:r>
          </a:p>
        </p:txBody>
      </p:sp>
    </p:spTree>
    <p:extLst>
      <p:ext uri="{BB962C8B-B14F-4D97-AF65-F5344CB8AC3E}">
        <p14:creationId xmlns:p14="http://schemas.microsoft.com/office/powerpoint/2010/main" val="872037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276C5-1E3C-4475-B6E1-40C73A48FE5A}"/>
              </a:ext>
            </a:extLst>
          </p:cNvPr>
          <p:cNvSpPr>
            <a:spLocks noGrp="1"/>
          </p:cNvSpPr>
          <p:nvPr>
            <p:ph type="title"/>
          </p:nvPr>
        </p:nvSpPr>
        <p:spPr>
          <a:xfrm>
            <a:off x="838200" y="193113"/>
            <a:ext cx="10515600" cy="1325563"/>
          </a:xfrm>
        </p:spPr>
        <p:txBody>
          <a:bodyPr>
            <a:normAutofit/>
          </a:bodyPr>
          <a:lstStyle/>
          <a:p>
            <a:r>
              <a:rPr lang="en-US" sz="2400" dirty="0"/>
              <a:t>Hypothesis 1: Ridership has increased steadily over time following the opening of business in 2016.</a:t>
            </a:r>
            <a:br>
              <a:rPr lang="en-US" sz="2400" dirty="0"/>
            </a:br>
            <a:r>
              <a:rPr lang="en-US" sz="2400" dirty="0"/>
              <a:t>Null Hypothesis: Ridership has not shown a steady increase over time.</a:t>
            </a:r>
          </a:p>
        </p:txBody>
      </p:sp>
      <p:pic>
        <p:nvPicPr>
          <p:cNvPr id="5" name="Content Placeholder 4">
            <a:extLst>
              <a:ext uri="{FF2B5EF4-FFF2-40B4-BE49-F238E27FC236}">
                <a16:creationId xmlns:a16="http://schemas.microsoft.com/office/drawing/2014/main" id="{667667D2-A9F4-4FF4-9B27-7E571920B45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55320" y="1518676"/>
            <a:ext cx="10289344" cy="5001700"/>
          </a:xfrm>
        </p:spPr>
      </p:pic>
    </p:spTree>
    <p:extLst>
      <p:ext uri="{BB962C8B-B14F-4D97-AF65-F5344CB8AC3E}">
        <p14:creationId xmlns:p14="http://schemas.microsoft.com/office/powerpoint/2010/main" val="326783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F9985-FA3A-44EB-81F7-820AAD99B752}"/>
              </a:ext>
            </a:extLst>
          </p:cNvPr>
          <p:cNvSpPr>
            <a:spLocks noGrp="1"/>
          </p:cNvSpPr>
          <p:nvPr>
            <p:ph type="title"/>
          </p:nvPr>
        </p:nvSpPr>
        <p:spPr>
          <a:xfrm>
            <a:off x="699795" y="211015"/>
            <a:ext cx="10654005" cy="1095271"/>
          </a:xfrm>
        </p:spPr>
        <p:txBody>
          <a:bodyPr>
            <a:normAutofit/>
          </a:bodyPr>
          <a:lstStyle/>
          <a:p>
            <a:r>
              <a:rPr lang="en-US" sz="2200" dirty="0"/>
              <a:t>Hypothesis: Bike sharing riders use the system differently depending on the day of the  week.</a:t>
            </a:r>
            <a:br>
              <a:rPr lang="en-US" sz="2200" dirty="0"/>
            </a:br>
            <a:r>
              <a:rPr lang="en-US" sz="2200" dirty="0"/>
              <a:t>Null hypothesis: Day of the week has no effect on total ridership.</a:t>
            </a:r>
          </a:p>
        </p:txBody>
      </p:sp>
      <p:pic>
        <p:nvPicPr>
          <p:cNvPr id="7" name="Content Placeholder 6">
            <a:extLst>
              <a:ext uri="{FF2B5EF4-FFF2-40B4-BE49-F238E27FC236}">
                <a16:creationId xmlns:a16="http://schemas.microsoft.com/office/drawing/2014/main" id="{22F8AA73-4CD8-4BF2-856B-4B046E4A6BAB}"/>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99795" y="1306286"/>
            <a:ext cx="10515599" cy="5437163"/>
          </a:xfrm>
        </p:spPr>
      </p:pic>
    </p:spTree>
    <p:extLst>
      <p:ext uri="{BB962C8B-B14F-4D97-AF65-F5344CB8AC3E}">
        <p14:creationId xmlns:p14="http://schemas.microsoft.com/office/powerpoint/2010/main" val="417455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A09A-ECFF-4D60-8FEF-4A755B6AD3F2}"/>
              </a:ext>
            </a:extLst>
          </p:cNvPr>
          <p:cNvSpPr>
            <a:spLocks noGrp="1"/>
          </p:cNvSpPr>
          <p:nvPr>
            <p:ph type="title"/>
          </p:nvPr>
        </p:nvSpPr>
        <p:spPr/>
        <p:txBody>
          <a:bodyPr/>
          <a:lstStyle/>
          <a:p>
            <a:r>
              <a:rPr lang="en-US" dirty="0"/>
              <a:t>Are more rides purchased through passes or walk-up business?</a:t>
            </a:r>
          </a:p>
        </p:txBody>
      </p:sp>
      <p:sp>
        <p:nvSpPr>
          <p:cNvPr id="3" name="Content Placeholder 2">
            <a:extLst>
              <a:ext uri="{FF2B5EF4-FFF2-40B4-BE49-F238E27FC236}">
                <a16:creationId xmlns:a16="http://schemas.microsoft.com/office/drawing/2014/main" id="{C2C1558F-92E4-4717-B0F5-E7D0103FB59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56547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7B8B-2034-4720-8D04-9629CCD481DC}"/>
              </a:ext>
            </a:extLst>
          </p:cNvPr>
          <p:cNvSpPr>
            <a:spLocks noGrp="1"/>
          </p:cNvSpPr>
          <p:nvPr>
            <p:ph type="title"/>
          </p:nvPr>
        </p:nvSpPr>
        <p:spPr/>
        <p:txBody>
          <a:bodyPr>
            <a:noAutofit/>
          </a:bodyPr>
          <a:lstStyle/>
          <a:p>
            <a:r>
              <a:rPr lang="en-US" sz="2400" dirty="0"/>
              <a:t>Hypothesis: Bike sharing riders use the system more during certain times of day (i.e. for commuting).</a:t>
            </a:r>
            <a:br>
              <a:rPr lang="en-US" sz="2400" dirty="0"/>
            </a:br>
            <a:r>
              <a:rPr lang="en-US" sz="2400" dirty="0"/>
              <a:t>Null hypothesis: Time of day does not affect rate of ridership.</a:t>
            </a:r>
          </a:p>
        </p:txBody>
      </p:sp>
      <p:pic>
        <p:nvPicPr>
          <p:cNvPr id="5" name="Content Placeholder 4">
            <a:extLst>
              <a:ext uri="{FF2B5EF4-FFF2-40B4-BE49-F238E27FC236}">
                <a16:creationId xmlns:a16="http://schemas.microsoft.com/office/drawing/2014/main" id="{98BD8DAC-9B1A-4D0F-BB91-91E4B95F991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97522" y="1872202"/>
            <a:ext cx="10078330" cy="5070204"/>
          </a:xfrm>
        </p:spPr>
      </p:pic>
    </p:spTree>
    <p:extLst>
      <p:ext uri="{BB962C8B-B14F-4D97-AF65-F5344CB8AC3E}">
        <p14:creationId xmlns:p14="http://schemas.microsoft.com/office/powerpoint/2010/main" val="36247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3349BF-52DF-4A53-9070-4573A7A04728}"/>
              </a:ext>
            </a:extLst>
          </p:cNvPr>
          <p:cNvSpPr txBox="1"/>
          <p:nvPr/>
        </p:nvSpPr>
        <p:spPr>
          <a:xfrm>
            <a:off x="564206" y="2855796"/>
            <a:ext cx="11381361" cy="923330"/>
          </a:xfrm>
          <a:prstGeom prst="rect">
            <a:avLst/>
          </a:prstGeom>
          <a:noFill/>
        </p:spPr>
        <p:txBody>
          <a:bodyPr wrap="square" rtlCol="0">
            <a:spAutoFit/>
          </a:bodyPr>
          <a:lstStyle/>
          <a:p>
            <a:r>
              <a:rPr lang="en-US" dirty="0"/>
              <a:t>Hypothesis 2:</a:t>
            </a:r>
          </a:p>
          <a:p>
            <a:r>
              <a:rPr lang="en-US" dirty="0"/>
              <a:t>Bike sharing riders use the system differently depending on the day of the week.</a:t>
            </a:r>
          </a:p>
          <a:p>
            <a:r>
              <a:rPr lang="en-US" dirty="0"/>
              <a:t>Null hypothesis: Day of the week has no effect on total ridership.</a:t>
            </a:r>
          </a:p>
        </p:txBody>
      </p:sp>
      <p:sp>
        <p:nvSpPr>
          <p:cNvPr id="3" name="TextBox 2">
            <a:extLst>
              <a:ext uri="{FF2B5EF4-FFF2-40B4-BE49-F238E27FC236}">
                <a16:creationId xmlns:a16="http://schemas.microsoft.com/office/drawing/2014/main" id="{1D91E938-8FD5-4BA7-8A52-2A75007EB978}"/>
              </a:ext>
            </a:extLst>
          </p:cNvPr>
          <p:cNvSpPr txBox="1"/>
          <p:nvPr/>
        </p:nvSpPr>
        <p:spPr>
          <a:xfrm>
            <a:off x="564205" y="4002204"/>
            <a:ext cx="11381362" cy="923330"/>
          </a:xfrm>
          <a:prstGeom prst="rect">
            <a:avLst/>
          </a:prstGeom>
          <a:noFill/>
        </p:spPr>
        <p:txBody>
          <a:bodyPr wrap="square" rtlCol="0">
            <a:spAutoFit/>
          </a:bodyPr>
          <a:lstStyle/>
          <a:p>
            <a:r>
              <a:rPr lang="en-US" dirty="0"/>
              <a:t>Hypothesis 3:</a:t>
            </a:r>
          </a:p>
          <a:p>
            <a:r>
              <a:rPr lang="en-US" dirty="0"/>
              <a:t> Bike sharing riders use the system more during certain times of day (i.e. for commuting).</a:t>
            </a:r>
          </a:p>
          <a:p>
            <a:r>
              <a:rPr lang="en-US" dirty="0"/>
              <a:t>Null hypothesis: Time of day does not affect rate of ridership.</a:t>
            </a:r>
          </a:p>
        </p:txBody>
      </p:sp>
      <p:sp>
        <p:nvSpPr>
          <p:cNvPr id="4" name="TextBox 3">
            <a:extLst>
              <a:ext uri="{FF2B5EF4-FFF2-40B4-BE49-F238E27FC236}">
                <a16:creationId xmlns:a16="http://schemas.microsoft.com/office/drawing/2014/main" id="{F7DE0AF4-B966-46D8-825B-B4A4631C0D81}"/>
              </a:ext>
            </a:extLst>
          </p:cNvPr>
          <p:cNvSpPr txBox="1"/>
          <p:nvPr/>
        </p:nvSpPr>
        <p:spPr>
          <a:xfrm>
            <a:off x="564205" y="272374"/>
            <a:ext cx="11245174" cy="1200329"/>
          </a:xfrm>
          <a:prstGeom prst="rect">
            <a:avLst/>
          </a:prstGeom>
          <a:noFill/>
        </p:spPr>
        <p:txBody>
          <a:bodyPr wrap="square" rtlCol="0">
            <a:spAutoFit/>
          </a:bodyPr>
          <a:lstStyle/>
          <a:p>
            <a:r>
              <a:rPr lang="en-US"/>
              <a:t>1. Track daily total usage over time in LA to get started.</a:t>
            </a:r>
          </a:p>
          <a:p>
            <a:r>
              <a:rPr lang="en-US"/>
              <a:t>2. When is the most popular time of day for shared bike usage? Most popular day of the week?</a:t>
            </a:r>
          </a:p>
          <a:p>
            <a:r>
              <a:rPr lang="en-US"/>
              <a:t>3. Does temperature, precipitaiton, or air quality have an impact on number of daily rides?</a:t>
            </a:r>
          </a:p>
          <a:p>
            <a:r>
              <a:rPr lang="en-US"/>
              <a:t>4. Does the type of fare paid affect when bikes are being used?</a:t>
            </a:r>
          </a:p>
        </p:txBody>
      </p:sp>
      <p:sp>
        <p:nvSpPr>
          <p:cNvPr id="5" name="TextBox 4">
            <a:extLst>
              <a:ext uri="{FF2B5EF4-FFF2-40B4-BE49-F238E27FC236}">
                <a16:creationId xmlns:a16="http://schemas.microsoft.com/office/drawing/2014/main" id="{16C9A724-7A8C-4FFA-A4C6-1121EECACFC8}"/>
              </a:ext>
            </a:extLst>
          </p:cNvPr>
          <p:cNvSpPr txBox="1"/>
          <p:nvPr/>
        </p:nvSpPr>
        <p:spPr>
          <a:xfrm>
            <a:off x="564205" y="1659988"/>
            <a:ext cx="11013506" cy="646331"/>
          </a:xfrm>
          <a:prstGeom prst="rect">
            <a:avLst/>
          </a:prstGeom>
          <a:noFill/>
        </p:spPr>
        <p:txBody>
          <a:bodyPr wrap="square" rtlCol="0">
            <a:spAutoFit/>
          </a:bodyPr>
          <a:lstStyle/>
          <a:p>
            <a:r>
              <a:rPr lang="en-US" dirty="0"/>
              <a:t>Hypothesis 1: Ridership has increased steadily over time following the opening of business in 2016.</a:t>
            </a:r>
          </a:p>
          <a:p>
            <a:r>
              <a:rPr lang="en-US" dirty="0"/>
              <a:t>Null Hypothesis: Ridership has not shown a steady increase over time.</a:t>
            </a:r>
          </a:p>
        </p:txBody>
      </p:sp>
    </p:spTree>
    <p:extLst>
      <p:ext uri="{BB962C8B-B14F-4D97-AF65-F5344CB8AC3E}">
        <p14:creationId xmlns:p14="http://schemas.microsoft.com/office/powerpoint/2010/main" val="4179177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64851C-101D-41C5-A7AD-9842C1D83AD1}"/>
              </a:ext>
            </a:extLst>
          </p:cNvPr>
          <p:cNvSpPr>
            <a:spLocks noGrp="1"/>
          </p:cNvSpPr>
          <p:nvPr>
            <p:ph type="title"/>
          </p:nvPr>
        </p:nvSpPr>
        <p:spPr/>
        <p:txBody>
          <a:bodyPr>
            <a:normAutofit fontScale="90000"/>
          </a:bodyPr>
          <a:lstStyle/>
          <a:p>
            <a:r>
              <a:rPr lang="en-US" dirty="0"/>
              <a:t>How has total ridership increased over time from the launch of the program in 2016 through 2017?</a:t>
            </a:r>
          </a:p>
        </p:txBody>
      </p:sp>
      <p:sp>
        <p:nvSpPr>
          <p:cNvPr id="9" name="Text Placeholder 8">
            <a:extLst>
              <a:ext uri="{FF2B5EF4-FFF2-40B4-BE49-F238E27FC236}">
                <a16:creationId xmlns:a16="http://schemas.microsoft.com/office/drawing/2014/main" id="{5A5728AF-439B-431C-97C3-46A291B453C7}"/>
              </a:ext>
            </a:extLst>
          </p:cNvPr>
          <p:cNvSpPr>
            <a:spLocks noGrp="1"/>
          </p:cNvSpPr>
          <p:nvPr>
            <p:ph type="body" idx="1"/>
          </p:nvPr>
        </p:nvSpPr>
        <p:spPr/>
        <p:txBody>
          <a:bodyPr/>
          <a:lstStyle/>
          <a:p>
            <a:r>
              <a:rPr lang="en-US"/>
              <a:t>Use MetroBike API data to chart the total number of rides per day for 2016</a:t>
            </a:r>
            <a:endParaRPr lang="en-US" dirty="0"/>
          </a:p>
        </p:txBody>
      </p:sp>
      <p:sp>
        <p:nvSpPr>
          <p:cNvPr id="11" name="Text Placeholder 10">
            <a:extLst>
              <a:ext uri="{FF2B5EF4-FFF2-40B4-BE49-F238E27FC236}">
                <a16:creationId xmlns:a16="http://schemas.microsoft.com/office/drawing/2014/main" id="{30BED015-1C78-4154-9B3A-C3F9815F4710}"/>
              </a:ext>
            </a:extLst>
          </p:cNvPr>
          <p:cNvSpPr>
            <a:spLocks noGrp="1"/>
          </p:cNvSpPr>
          <p:nvPr>
            <p:ph type="body" sz="quarter" idx="3"/>
          </p:nvPr>
        </p:nvSpPr>
        <p:spPr/>
        <p:txBody>
          <a:bodyPr/>
          <a:lstStyle/>
          <a:p>
            <a:r>
              <a:rPr lang="en-US"/>
              <a:t>Use MetroBike API data to chart the total number of rides per day for 2017</a:t>
            </a:r>
            <a:endParaRPr lang="en-US" dirty="0"/>
          </a:p>
        </p:txBody>
      </p:sp>
      <p:sp>
        <p:nvSpPr>
          <p:cNvPr id="19" name="Content Placeholder 18">
            <a:extLst>
              <a:ext uri="{FF2B5EF4-FFF2-40B4-BE49-F238E27FC236}">
                <a16:creationId xmlns:a16="http://schemas.microsoft.com/office/drawing/2014/main" id="{ED2B155E-09F9-4FAC-8A2F-436167DB6085}"/>
              </a:ext>
            </a:extLst>
          </p:cNvPr>
          <p:cNvSpPr>
            <a:spLocks noGrp="1"/>
          </p:cNvSpPr>
          <p:nvPr>
            <p:ph sz="quarter" idx="4"/>
          </p:nvPr>
        </p:nvSpPr>
        <p:spPr/>
        <p:txBody>
          <a:bodyPr/>
          <a:lstStyle/>
          <a:p>
            <a:r>
              <a:rPr lang="en-US" dirty="0"/>
              <a:t>Need to make combined 2017 Q3-Q4 chart to match 2016 chart…add here!</a:t>
            </a:r>
          </a:p>
        </p:txBody>
      </p:sp>
      <p:pic>
        <p:nvPicPr>
          <p:cNvPr id="22" name="Content Placeholder 21">
            <a:extLst>
              <a:ext uri="{FF2B5EF4-FFF2-40B4-BE49-F238E27FC236}">
                <a16:creationId xmlns:a16="http://schemas.microsoft.com/office/drawing/2014/main" id="{0D012E8D-826F-4F5A-A8FB-90637B2020FD}"/>
              </a:ext>
            </a:extLst>
          </p:cNvPr>
          <p:cNvPicPr>
            <a:picLocks noGrp="1" noChangeAspect="1"/>
          </p:cNvPicPr>
          <p:nvPr>
            <p:ph sz="half" idx="2"/>
          </p:nvPr>
        </p:nvPicPr>
        <p:blipFill>
          <a:blip r:embed="rId3">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7710" y="2542878"/>
            <a:ext cx="6068290" cy="3684588"/>
          </a:xfrm>
        </p:spPr>
      </p:pic>
    </p:spTree>
    <p:extLst>
      <p:ext uri="{BB962C8B-B14F-4D97-AF65-F5344CB8AC3E}">
        <p14:creationId xmlns:p14="http://schemas.microsoft.com/office/powerpoint/2010/main" val="49334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420</TotalTime>
  <Words>499</Words>
  <Application>Microsoft Office PowerPoint</Application>
  <PresentationFormat>Widescreen</PresentationFormat>
  <Paragraphs>40</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When is Bike Sharing Popular?</vt:lpstr>
      <vt:lpstr>Motivation and Summary</vt:lpstr>
      <vt:lpstr>Hypothesis 1: Ridership has increased steadily over time following the opening of business in 2016. Null Hypothesis: Ridership has not shown a steady increase over time.</vt:lpstr>
      <vt:lpstr>Hypothesis: Bike sharing riders use the system differently depending on the day of the  week. Null hypothesis: Day of the week has no effect on total ridership.</vt:lpstr>
      <vt:lpstr>Are more rides purchased through passes or walk-up business?</vt:lpstr>
      <vt:lpstr>Hypothesis: Bike sharing riders use the system more during certain times of day (i.e. for commuting). Null hypothesis: Time of day does not affect rate of ridership.</vt:lpstr>
      <vt:lpstr>PowerPoint Presentation</vt:lpstr>
      <vt:lpstr>How has total ridership increased over time from the launch of the program in 2016 through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BikeSharing</dc:title>
  <dc:creator>Sarah Small</dc:creator>
  <cp:lastModifiedBy>Sarah Small</cp:lastModifiedBy>
  <cp:revision>33</cp:revision>
  <dcterms:created xsi:type="dcterms:W3CDTF">2018-08-11T18:53:41Z</dcterms:created>
  <dcterms:modified xsi:type="dcterms:W3CDTF">2018-08-20T17:31:01Z</dcterms:modified>
</cp:coreProperties>
</file>