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56" r:id="rId3"/>
    <p:sldId id="258" r:id="rId4"/>
    <p:sldId id="269" r:id="rId5"/>
    <p:sldId id="267" r:id="rId6"/>
    <p:sldId id="261" r:id="rId7"/>
    <p:sldId id="259" r:id="rId8"/>
    <p:sldId id="266" r:id="rId9"/>
    <p:sldId id="263" r:id="rId10"/>
    <p:sldId id="265" r:id="rId11"/>
    <p:sldId id="262" r:id="rId12"/>
    <p:sldId id="264" r:id="rId13"/>
    <p:sldId id="257"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722" autoAdjust="0"/>
  </p:normalViewPr>
  <p:slideViewPr>
    <p:cSldViewPr snapToGrid="0">
      <p:cViewPr varScale="1">
        <p:scale>
          <a:sx n="87" d="100"/>
          <a:sy n="87" d="100"/>
        </p:scale>
        <p:origin x="96"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3</a:t>
            </a:fld>
            <a:endParaRPr lang="en-US"/>
          </a:p>
        </p:txBody>
      </p:sp>
    </p:spTree>
    <p:extLst>
      <p:ext uri="{BB962C8B-B14F-4D97-AF65-F5344CB8AC3E}">
        <p14:creationId xmlns:p14="http://schemas.microsoft.com/office/powerpoint/2010/main" val="230700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use during slideshow/presentation….this was for working out questions/hypotheses. </a:t>
            </a:r>
          </a:p>
        </p:txBody>
      </p:sp>
      <p:sp>
        <p:nvSpPr>
          <p:cNvPr id="4" name="Slide Number Placeholder 3"/>
          <p:cNvSpPr>
            <a:spLocks noGrp="1"/>
          </p:cNvSpPr>
          <p:nvPr>
            <p:ph type="sldNum" sz="quarter" idx="10"/>
          </p:nvPr>
        </p:nvSpPr>
        <p:spPr/>
        <p:txBody>
          <a:bodyPr/>
          <a:lstStyle/>
          <a:p>
            <a:fld id="{2A26A812-FE51-474B-AFD0-254289DE170D}" type="slidenum">
              <a:rPr lang="en-US" smtClean="0"/>
              <a:t>13</a:t>
            </a:fld>
            <a:endParaRPr lang="en-US"/>
          </a:p>
        </p:txBody>
      </p:sp>
    </p:spTree>
    <p:extLst>
      <p:ext uri="{BB962C8B-B14F-4D97-AF65-F5344CB8AC3E}">
        <p14:creationId xmlns:p14="http://schemas.microsoft.com/office/powerpoint/2010/main" val="17659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14</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8/21/2018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8/21/2018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a.curbed.com/2018/7/2/17528250/lebron-james-lakers-los-angeles-bik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bikeshare.metro.net/about/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elikela.com/event/ciclavia-heart-la-10-16-2016/" TargetMode="Externa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9.png"/><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2095F2-DC9E-4421-9825-8EB2D154C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139" y="0"/>
            <a:ext cx="6858000" cy="6858000"/>
          </a:xfrm>
          <a:prstGeom prst="rect">
            <a:avLst/>
          </a:prstGeom>
        </p:spPr>
      </p:pic>
      <p:sp>
        <p:nvSpPr>
          <p:cNvPr id="4" name="TextBox 3">
            <a:extLst>
              <a:ext uri="{FF2B5EF4-FFF2-40B4-BE49-F238E27FC236}">
                <a16:creationId xmlns:a16="http://schemas.microsoft.com/office/drawing/2014/main" id="{CDB4EA10-DC6D-4587-ADB7-72191ACFCFD5}"/>
              </a:ext>
            </a:extLst>
          </p:cNvPr>
          <p:cNvSpPr txBox="1"/>
          <p:nvPr/>
        </p:nvSpPr>
        <p:spPr>
          <a:xfrm>
            <a:off x="1195754" y="731521"/>
            <a:ext cx="4093698" cy="5632311"/>
          </a:xfrm>
          <a:prstGeom prst="rect">
            <a:avLst/>
          </a:prstGeom>
          <a:noFill/>
        </p:spPr>
        <p:txBody>
          <a:bodyPr wrap="square" rtlCol="0">
            <a:spAutoFit/>
          </a:bodyPr>
          <a:lstStyle/>
          <a:p>
            <a:r>
              <a:rPr lang="en-US" sz="7200" dirty="0">
                <a:solidFill>
                  <a:srgbClr val="FF0000"/>
                </a:solidFill>
              </a:rPr>
              <a:t>FAIL</a:t>
            </a:r>
          </a:p>
          <a:p>
            <a:r>
              <a:rPr lang="en-US" sz="7200" dirty="0">
                <a:solidFill>
                  <a:srgbClr val="FF0000"/>
                </a:solidFill>
              </a:rPr>
              <a:t>FIRST </a:t>
            </a:r>
          </a:p>
          <a:p>
            <a:r>
              <a:rPr lang="en-US" sz="7200" dirty="0">
                <a:solidFill>
                  <a:srgbClr val="FF0000"/>
                </a:solidFill>
              </a:rPr>
              <a:t>AND </a:t>
            </a:r>
          </a:p>
          <a:p>
            <a:r>
              <a:rPr lang="en-US" sz="7200" dirty="0">
                <a:solidFill>
                  <a:srgbClr val="FF0000"/>
                </a:solidFill>
              </a:rPr>
              <a:t>FAIL</a:t>
            </a:r>
          </a:p>
          <a:p>
            <a:r>
              <a:rPr lang="en-US" sz="7200" dirty="0">
                <a:solidFill>
                  <a:srgbClr val="FF0000"/>
                </a:solidFill>
              </a:rPr>
              <a:t>HARD</a:t>
            </a:r>
          </a:p>
        </p:txBody>
      </p:sp>
    </p:spTree>
    <p:extLst>
      <p:ext uri="{BB962C8B-B14F-4D97-AF65-F5344CB8AC3E}">
        <p14:creationId xmlns:p14="http://schemas.microsoft.com/office/powerpoint/2010/main" val="32057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7416-5A7C-45D6-89D8-1EC4F48EBC95}"/>
              </a:ext>
            </a:extLst>
          </p:cNvPr>
          <p:cNvSpPr>
            <a:spLocks noGrp="1"/>
          </p:cNvSpPr>
          <p:nvPr>
            <p:ph type="title"/>
          </p:nvPr>
        </p:nvSpPr>
        <p:spPr>
          <a:xfrm>
            <a:off x="725659" y="377712"/>
            <a:ext cx="10515600" cy="915034"/>
          </a:xfrm>
        </p:spPr>
        <p:txBody>
          <a:bodyPr>
            <a:normAutofit/>
          </a:bodyPr>
          <a:lstStyle/>
          <a:p>
            <a:pPr algn="ctr"/>
            <a:r>
              <a:rPr lang="en-US" sz="2400" dirty="0"/>
              <a:t>Fun with other data sets</a:t>
            </a:r>
          </a:p>
        </p:txBody>
      </p:sp>
      <p:sp>
        <p:nvSpPr>
          <p:cNvPr id="3" name="Content Placeholder 2">
            <a:extLst>
              <a:ext uri="{FF2B5EF4-FFF2-40B4-BE49-F238E27FC236}">
                <a16:creationId xmlns:a16="http://schemas.microsoft.com/office/drawing/2014/main" id="{20ADD5C2-366F-4F52-BA74-2503FD3D284B}"/>
              </a:ext>
            </a:extLst>
          </p:cNvPr>
          <p:cNvSpPr>
            <a:spLocks noGrp="1"/>
          </p:cNvSpPr>
          <p:nvPr>
            <p:ph idx="1"/>
          </p:nvPr>
        </p:nvSpPr>
        <p:spPr>
          <a:xfrm>
            <a:off x="725659" y="1404228"/>
            <a:ext cx="10515600" cy="5088646"/>
          </a:xfrm>
        </p:spPr>
        <p:txBody>
          <a:bodyPr>
            <a:normAutofit/>
          </a:bodyPr>
          <a:lstStyle/>
          <a:p>
            <a:r>
              <a:rPr lang="en-US" sz="1800" dirty="0"/>
              <a:t>We analyzed a small amount of data from the </a:t>
            </a:r>
            <a:r>
              <a:rPr lang="en-US" sz="1800" dirty="0" err="1"/>
              <a:t>CitiBike</a:t>
            </a:r>
            <a:r>
              <a:rPr lang="en-US" sz="1800" dirty="0"/>
              <a:t> program in New York City that has been running for more than a decade. This data was only available in a total rides per day format, so meaningful comparison to </a:t>
            </a:r>
            <a:r>
              <a:rPr lang="en-US" sz="1800" dirty="0" err="1"/>
              <a:t>MetroBike</a:t>
            </a:r>
            <a:r>
              <a:rPr lang="en-US" sz="1800" dirty="0"/>
              <a:t> in Los Angeles was not possible.</a:t>
            </a:r>
          </a:p>
          <a:p>
            <a:endParaRPr lang="en-US" sz="2000" dirty="0"/>
          </a:p>
        </p:txBody>
      </p:sp>
      <p:pic>
        <p:nvPicPr>
          <p:cNvPr id="5" name="Picture 4">
            <a:extLst>
              <a:ext uri="{FF2B5EF4-FFF2-40B4-BE49-F238E27FC236}">
                <a16:creationId xmlns:a16="http://schemas.microsoft.com/office/drawing/2014/main" id="{38FF4C04-4171-47E4-8BDF-2E004FB7564F}"/>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1853" y="2335237"/>
            <a:ext cx="7923896" cy="4418064"/>
          </a:xfrm>
          <a:prstGeom prst="rect">
            <a:avLst/>
          </a:prstGeom>
        </p:spPr>
      </p:pic>
    </p:spTree>
    <p:extLst>
      <p:ext uri="{BB962C8B-B14F-4D97-AF65-F5344CB8AC3E}">
        <p14:creationId xmlns:p14="http://schemas.microsoft.com/office/powerpoint/2010/main" val="423776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pic>
        <p:nvPicPr>
          <p:cNvPr id="5" name="Content Placeholder 4">
            <a:extLst>
              <a:ext uri="{FF2B5EF4-FFF2-40B4-BE49-F238E27FC236}">
                <a16:creationId xmlns:a16="http://schemas.microsoft.com/office/drawing/2014/main" id="{E76E7590-76DF-4AB6-979B-64051307F23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30497" y="1509311"/>
            <a:ext cx="8295701" cy="5069110"/>
          </a:xfrm>
        </p:spPr>
      </p:pic>
    </p:spTree>
    <p:extLst>
      <p:ext uri="{BB962C8B-B14F-4D97-AF65-F5344CB8AC3E}">
        <p14:creationId xmlns:p14="http://schemas.microsoft.com/office/powerpoint/2010/main" val="215654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ADD-EA7B-4457-9CC8-75A0701EA8AA}"/>
              </a:ext>
            </a:extLst>
          </p:cNvPr>
          <p:cNvSpPr>
            <a:spLocks noGrp="1"/>
          </p:cNvSpPr>
          <p:nvPr>
            <p:ph type="title"/>
          </p:nvPr>
        </p:nvSpPr>
        <p:spPr>
          <a:xfrm>
            <a:off x="1400907" y="130795"/>
            <a:ext cx="8966982" cy="811739"/>
          </a:xfrm>
        </p:spPr>
        <p:txBody>
          <a:bodyPr/>
          <a:lstStyle/>
          <a:p>
            <a:pPr algn="ctr"/>
            <a:r>
              <a:rPr lang="en-US" dirty="0"/>
              <a:t>Further Questions to Explore</a:t>
            </a:r>
          </a:p>
        </p:txBody>
      </p:sp>
      <p:sp>
        <p:nvSpPr>
          <p:cNvPr id="3" name="Content Placeholder 2">
            <a:extLst>
              <a:ext uri="{FF2B5EF4-FFF2-40B4-BE49-F238E27FC236}">
                <a16:creationId xmlns:a16="http://schemas.microsoft.com/office/drawing/2014/main" id="{73D87309-5568-4B8F-9BDC-613A97E23CD5}"/>
              </a:ext>
            </a:extLst>
          </p:cNvPr>
          <p:cNvSpPr>
            <a:spLocks noGrp="1"/>
          </p:cNvSpPr>
          <p:nvPr>
            <p:ph idx="1"/>
          </p:nvPr>
        </p:nvSpPr>
        <p:spPr>
          <a:xfrm>
            <a:off x="391551" y="942534"/>
            <a:ext cx="11408898" cy="5767755"/>
          </a:xfrm>
        </p:spPr>
        <p:txBody>
          <a:bodyPr>
            <a:normAutofit/>
          </a:bodyPr>
          <a:lstStyle/>
          <a:p>
            <a:r>
              <a:rPr lang="en-US" sz="2400" dirty="0"/>
              <a:t>Do weather conditions affect ridership rates?</a:t>
            </a:r>
          </a:p>
          <a:p>
            <a:pPr lvl="1"/>
            <a:r>
              <a:rPr lang="en-US" sz="2000" dirty="0"/>
              <a:t>In L.A., where weather is relatively steady, it was hard to determine if this had an effect. When viewing weather vs. ridership in NYC, there was a plummet during the winter months. Slight declines were noted in our LA data with less of a decline in 2017-2018 than in 2016-2017? Was this due to a milder winter or a longer running program?</a:t>
            </a:r>
          </a:p>
          <a:p>
            <a:r>
              <a:rPr lang="en-US" sz="2400" dirty="0"/>
              <a:t>How does tourism affect ridership? </a:t>
            </a:r>
          </a:p>
          <a:p>
            <a:pPr lvl="1"/>
            <a:r>
              <a:rPr lang="en-US" sz="2000" dirty="0"/>
              <a:t>With more time, we would like to study the effect of tourism seasons and usage by station location to determine how much of the spike in afternoon ridership is attributable to self guided tourism. </a:t>
            </a:r>
          </a:p>
          <a:p>
            <a:r>
              <a:rPr lang="en-US" sz="2400" dirty="0"/>
              <a:t>Is there a way to explore factors like bike safety and ‘bike culture’ in analyzing bike sharing program success? We discovered articles about a lack of safety for bicycle users in Los Angeles.</a:t>
            </a:r>
          </a:p>
          <a:p>
            <a:pPr marL="0" indent="0">
              <a:buNone/>
            </a:pPr>
            <a:r>
              <a:rPr lang="en-US" sz="1800" dirty="0">
                <a:hlinkClick r:id="rId2"/>
              </a:rPr>
              <a:t>https://la.curbed.com/2018/7/2/17528250/lebron-james-lakers-los-angeles-biking</a:t>
            </a:r>
            <a:endParaRPr lang="en-US" sz="1800" dirty="0"/>
          </a:p>
          <a:p>
            <a:pPr marL="0" indent="0">
              <a:buNone/>
            </a:pPr>
            <a:r>
              <a:rPr lang="en-US" sz="1800" dirty="0"/>
              <a:t>“The number cyclists and pedestrians killed on LA’s streets has risen sharply. From 2013 to 2017, 489 walkers and cyclists were killed on LA’s streets. In some underserved communities, the increases are even more dramatic. In some parts of South LA, for example, collisions that involve bikes have increased by 70 percent.”</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9210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dirty="0"/>
              <a:t>Use </a:t>
            </a:r>
            <a:r>
              <a:rPr lang="en-US" dirty="0" err="1"/>
              <a:t>MetroBike</a:t>
            </a:r>
            <a:r>
              <a:rPr lang="en-US" dirty="0"/>
              <a:t> data to chart the total number of rides per day for 2016</a:t>
            </a:r>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dirty="0"/>
              <a:t>Use </a:t>
            </a:r>
            <a:r>
              <a:rPr lang="en-US" dirty="0" err="1"/>
              <a:t>MetroBike</a:t>
            </a:r>
            <a:r>
              <a:rPr lang="en-US" dirty="0"/>
              <a:t> data to chart the total number of rides per day for 2017</a:t>
            </a:r>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a:t>
            </a:r>
            <a:r>
              <a:rPr lang="en-US" sz="8000" b="1">
                <a:solidFill>
                  <a:srgbClr val="FAF400"/>
                </a:solidFill>
                <a:effectLst>
                  <a:outerShdw blurRad="38100" dist="38100" dir="2700000" algn="tl">
                    <a:srgbClr val="000000">
                      <a:alpha val="43137"/>
                    </a:srgbClr>
                  </a:outerShdw>
                </a:effectLst>
              </a:rPr>
              <a:t>in LA Popular</a:t>
            </a:r>
            <a:r>
              <a:rPr lang="en-US" sz="8000" b="1" dirty="0">
                <a:solidFill>
                  <a:srgbClr val="FAF400"/>
                </a:solidFill>
                <a:effectLst>
                  <a:outerShdw blurRad="38100" dist="38100" dir="2700000" algn="tl">
                    <a:srgbClr val="000000">
                      <a:alpha val="43137"/>
                    </a:srgbClr>
                  </a:outerShdw>
                </a:effectLst>
              </a:rPr>
              <a:t>?</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fontScale="92500" lnSpcReduction="10000"/>
          </a:bodyPr>
          <a:lstStyle/>
          <a:p>
            <a:r>
              <a:rPr lang="en-US" sz="2400" dirty="0"/>
              <a:t>With the growth of Bike Sharing programs across the country, we are interested in analyzing the trends in bike sharing programs to determine what measurable factors influence ridership.  If we started a bike sharing program, what trends could we use to determine our success?</a:t>
            </a:r>
          </a:p>
          <a:p>
            <a:endParaRPr lang="en-US" sz="2400" dirty="0"/>
          </a:p>
          <a:p>
            <a:r>
              <a:rPr lang="en-US" sz="2400" dirty="0"/>
              <a:t>How has ridership increased over time?</a:t>
            </a:r>
          </a:p>
          <a:p>
            <a:r>
              <a:rPr lang="en-US" sz="2400" dirty="0"/>
              <a:t>Does business increase or decrease over the weekends?</a:t>
            </a:r>
          </a:p>
          <a:p>
            <a:r>
              <a:rPr lang="en-US" sz="2400" dirty="0"/>
              <a:t>What part of the day sees the most rides? </a:t>
            </a:r>
          </a:p>
          <a:p>
            <a:r>
              <a:rPr lang="en-US" sz="2400" dirty="0"/>
              <a:t>Do weather conditions or air quality affect ridership? </a:t>
            </a:r>
          </a:p>
          <a:p>
            <a:r>
              <a:rPr lang="en-US" sz="2400" dirty="0"/>
              <a:t>How does this compare to longer established program in NYC?</a:t>
            </a:r>
          </a:p>
          <a:p>
            <a:r>
              <a:rPr lang="en-US" sz="2400" dirty="0"/>
              <a:t>What types of rides (passes or walk-up) are used the most?</a:t>
            </a:r>
          </a:p>
          <a:p>
            <a:endParaRPr lang="en-US" sz="2400" dirty="0"/>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fontScale="92500"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r>
              <a:rPr lang="en-US" dirty="0"/>
              <a:t>Acquired data from data.gov and the </a:t>
            </a:r>
            <a:r>
              <a:rPr lang="en-US" dirty="0" err="1"/>
              <a:t>MetroBike</a:t>
            </a:r>
            <a:r>
              <a:rPr lang="en-US" dirty="0"/>
              <a:t> website data page, which required standardizing data formats.</a:t>
            </a:r>
          </a:p>
          <a:p>
            <a:r>
              <a:rPr lang="en-US" dirty="0"/>
              <a:t>Intended to analyze the ridership numbers in relationship to weather conditions, but only had time for general seasonal trends. We were unable to acquire data for air quality conditions. </a:t>
            </a:r>
          </a:p>
          <a:p>
            <a:r>
              <a:rPr lang="en-US" dirty="0"/>
              <a:t>Overall, we determined that we have more questions now than when we began this project. </a:t>
            </a:r>
          </a:p>
        </p:txBody>
      </p:sp>
    </p:spTree>
    <p:extLst>
      <p:ext uri="{BB962C8B-B14F-4D97-AF65-F5344CB8AC3E}">
        <p14:creationId xmlns:p14="http://schemas.microsoft.com/office/powerpoint/2010/main" val="8720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D7D-242D-487A-B7C1-E7C5A35A2702}"/>
              </a:ext>
            </a:extLst>
          </p:cNvPr>
          <p:cNvSpPr>
            <a:spLocks noGrp="1"/>
          </p:cNvSpPr>
          <p:nvPr>
            <p:ph type="title"/>
          </p:nvPr>
        </p:nvSpPr>
        <p:spPr>
          <a:xfrm>
            <a:off x="838200" y="365126"/>
            <a:ext cx="10515600" cy="769612"/>
          </a:xfrm>
        </p:spPr>
        <p:txBody>
          <a:bodyPr/>
          <a:lstStyle/>
          <a:p>
            <a:pPr algn="ctr"/>
            <a:r>
              <a:rPr lang="en-US" dirty="0"/>
              <a:t>Data Cleanup and Exploration</a:t>
            </a:r>
          </a:p>
        </p:txBody>
      </p:sp>
      <p:sp>
        <p:nvSpPr>
          <p:cNvPr id="3" name="Content Placeholder 2">
            <a:extLst>
              <a:ext uri="{FF2B5EF4-FFF2-40B4-BE49-F238E27FC236}">
                <a16:creationId xmlns:a16="http://schemas.microsoft.com/office/drawing/2014/main" id="{C4925608-D733-49B7-AC48-6C677FAB73E3}"/>
              </a:ext>
            </a:extLst>
          </p:cNvPr>
          <p:cNvSpPr>
            <a:spLocks noGrp="1"/>
          </p:cNvSpPr>
          <p:nvPr>
            <p:ph idx="1"/>
          </p:nvPr>
        </p:nvSpPr>
        <p:spPr>
          <a:xfrm>
            <a:off x="750065" y="1134737"/>
            <a:ext cx="10515600" cy="5508433"/>
          </a:xfrm>
        </p:spPr>
        <p:txBody>
          <a:bodyPr>
            <a:normAutofit fontScale="92500"/>
          </a:bodyPr>
          <a:lstStyle/>
          <a:p>
            <a:r>
              <a:rPr lang="en-US" sz="2400" dirty="0"/>
              <a:t>The </a:t>
            </a:r>
            <a:r>
              <a:rPr lang="en-US" sz="2400" dirty="0" err="1"/>
              <a:t>MetroBike</a:t>
            </a:r>
            <a:r>
              <a:rPr lang="en-US" sz="2400" dirty="0"/>
              <a:t> ride data for 2016 was sourced from data.gov, and the data for 2017-2018 was sourced from the </a:t>
            </a:r>
            <a:r>
              <a:rPr lang="en-US" sz="2400" dirty="0" err="1"/>
              <a:t>MetroBike</a:t>
            </a:r>
            <a:r>
              <a:rPr lang="en-US" sz="2400" dirty="0"/>
              <a:t> website </a:t>
            </a:r>
            <a:r>
              <a:rPr lang="en-US" sz="2400" dirty="0">
                <a:hlinkClick r:id="rId2"/>
              </a:rPr>
              <a:t>https://bikeshare.metro.net/about/data/</a:t>
            </a:r>
            <a:endParaRPr lang="en-US" sz="2400" dirty="0"/>
          </a:p>
          <a:p>
            <a:r>
              <a:rPr lang="en-US" sz="2400" dirty="0"/>
              <a:t>There were some minor differences between our source data, like headings, but the main problem was the ride start time formatting. The data.gov start times were easily converted to a datetime object.  However the </a:t>
            </a:r>
            <a:r>
              <a:rPr lang="en-US" sz="2400" dirty="0" err="1"/>
              <a:t>Metrobike</a:t>
            </a:r>
            <a:r>
              <a:rPr lang="en-US" sz="2400" dirty="0"/>
              <a:t> data start times were not zero padded, and a custom function was written to add the zeros.  After this was done, the start time could be converted to a datetime object, therefore standardizing our data across the years. </a:t>
            </a:r>
          </a:p>
          <a:p>
            <a:r>
              <a:rPr lang="en-US" sz="2400" dirty="0"/>
              <a:t>We also had to standardize the time frames from our data sets, as the data.gov information covered 7/16/2016 to 3/17/2017. The </a:t>
            </a:r>
            <a:r>
              <a:rPr lang="en-US" sz="2400" dirty="0" err="1"/>
              <a:t>MetroBike</a:t>
            </a:r>
            <a:r>
              <a:rPr lang="en-US" sz="2400" dirty="0"/>
              <a:t> data was divided into quarters covering all of 2017 through Q1 of 2018. This required splitting the data.gov information into quarters for consistency. </a:t>
            </a:r>
          </a:p>
          <a:p>
            <a:r>
              <a:rPr lang="en-US" sz="2400" dirty="0"/>
              <a:t>Finally, pandas seemed to have trouble with some of the Lat/Lon data for station locations.  Those columns were removed because they were not going to be used in our initial analysis, and were not consistently represented between our two data sources, either. This is something we would like to include upon further analysis.</a:t>
            </a:r>
          </a:p>
        </p:txBody>
      </p:sp>
    </p:spTree>
    <p:extLst>
      <p:ext uri="{BB962C8B-B14F-4D97-AF65-F5344CB8AC3E}">
        <p14:creationId xmlns:p14="http://schemas.microsoft.com/office/powerpoint/2010/main" val="16118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6A1A-0E0F-4CEA-90B3-1DC6705090C6}"/>
              </a:ext>
            </a:extLst>
          </p:cNvPr>
          <p:cNvSpPr>
            <a:spLocks noGrp="1"/>
          </p:cNvSpPr>
          <p:nvPr>
            <p:ph type="title" idx="4294967295"/>
          </p:nvPr>
        </p:nvSpPr>
        <p:spPr>
          <a:xfrm>
            <a:off x="0" y="198438"/>
            <a:ext cx="6641607" cy="1194264"/>
          </a:xfrm>
        </p:spPr>
        <p:txBody>
          <a:bodyPr>
            <a:normAutofit fontScale="90000"/>
          </a:bodyPr>
          <a:lstStyle/>
          <a:p>
            <a:r>
              <a:rPr lang="en-US" dirty="0"/>
              <a:t>Metro Bikeshare area bike dock maps</a:t>
            </a:r>
          </a:p>
        </p:txBody>
      </p:sp>
      <p:pic>
        <p:nvPicPr>
          <p:cNvPr id="7" name="Content Placeholder 6">
            <a:extLst>
              <a:ext uri="{FF2B5EF4-FFF2-40B4-BE49-F238E27FC236}">
                <a16:creationId xmlns:a16="http://schemas.microsoft.com/office/drawing/2014/main" id="{CA05C881-B0B9-4545-82C5-5E54ED2F7148}"/>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3925" y="2247962"/>
            <a:ext cx="6313756" cy="4149958"/>
          </a:xfrm>
        </p:spPr>
      </p:pic>
      <p:pic>
        <p:nvPicPr>
          <p:cNvPr id="4" name="Picture 3">
            <a:extLst>
              <a:ext uri="{FF2B5EF4-FFF2-40B4-BE49-F238E27FC236}">
                <a16:creationId xmlns:a16="http://schemas.microsoft.com/office/drawing/2014/main" id="{E5515F36-8BD3-4E39-96D8-24EDE7B8846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5000"/>
                    </a14:imgEffect>
                    <a14:imgEffect>
                      <a14:brightnessContrast bright="4000" contrast="25000"/>
                    </a14:imgEffect>
                  </a14:imgLayer>
                </a14:imgProps>
              </a:ext>
              <a:ext uri="{28A0092B-C50C-407E-A947-70E740481C1C}">
                <a14:useLocalDpi xmlns:a14="http://schemas.microsoft.com/office/drawing/2010/main" val="0"/>
              </a:ext>
            </a:extLst>
          </a:blip>
          <a:stretch>
            <a:fillRect/>
          </a:stretch>
        </p:blipFill>
        <p:spPr>
          <a:xfrm>
            <a:off x="8310025" y="3644942"/>
            <a:ext cx="3881976" cy="3213058"/>
          </a:xfrm>
          <a:prstGeom prst="rect">
            <a:avLst/>
          </a:prstGeom>
        </p:spPr>
      </p:pic>
      <p:pic>
        <p:nvPicPr>
          <p:cNvPr id="6" name="Picture 5">
            <a:extLst>
              <a:ext uri="{FF2B5EF4-FFF2-40B4-BE49-F238E27FC236}">
                <a16:creationId xmlns:a16="http://schemas.microsoft.com/office/drawing/2014/main" id="{A643BE67-3166-46A4-9081-6D4F77351A5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bright="9000" contrast="25000"/>
                    </a14:imgEffect>
                  </a14:imgLayer>
                </a14:imgProps>
              </a:ext>
              <a:ext uri="{28A0092B-C50C-407E-A947-70E740481C1C}">
                <a14:useLocalDpi xmlns:a14="http://schemas.microsoft.com/office/drawing/2010/main" val="0"/>
              </a:ext>
            </a:extLst>
          </a:blip>
          <a:stretch>
            <a:fillRect/>
          </a:stretch>
        </p:blipFill>
        <p:spPr>
          <a:xfrm>
            <a:off x="8310025" y="-1"/>
            <a:ext cx="3718050" cy="3583735"/>
          </a:xfrm>
          <a:prstGeom prst="rect">
            <a:avLst/>
          </a:prstGeom>
        </p:spPr>
      </p:pic>
      <p:sp>
        <p:nvSpPr>
          <p:cNvPr id="9" name="TextBox 8">
            <a:extLst>
              <a:ext uri="{FF2B5EF4-FFF2-40B4-BE49-F238E27FC236}">
                <a16:creationId xmlns:a16="http://schemas.microsoft.com/office/drawing/2014/main" id="{01CC3F03-A97C-436D-B214-B77AFF216DCC}"/>
              </a:ext>
            </a:extLst>
          </p:cNvPr>
          <p:cNvSpPr txBox="1"/>
          <p:nvPr/>
        </p:nvSpPr>
        <p:spPr>
          <a:xfrm>
            <a:off x="163925" y="1791867"/>
            <a:ext cx="3718050" cy="369332"/>
          </a:xfrm>
          <a:prstGeom prst="rect">
            <a:avLst/>
          </a:prstGeom>
          <a:noFill/>
        </p:spPr>
        <p:txBody>
          <a:bodyPr wrap="square" rtlCol="0">
            <a:spAutoFit/>
          </a:bodyPr>
          <a:lstStyle/>
          <a:p>
            <a:r>
              <a:rPr lang="en-US" dirty="0"/>
              <a:t>Downtown Los Angeles</a:t>
            </a:r>
          </a:p>
        </p:txBody>
      </p:sp>
      <p:sp>
        <p:nvSpPr>
          <p:cNvPr id="10" name="TextBox 9">
            <a:extLst>
              <a:ext uri="{FF2B5EF4-FFF2-40B4-BE49-F238E27FC236}">
                <a16:creationId xmlns:a16="http://schemas.microsoft.com/office/drawing/2014/main" id="{50B8DD33-1C48-47ED-8E73-DD50826E53A5}"/>
              </a:ext>
            </a:extLst>
          </p:cNvPr>
          <p:cNvSpPr txBox="1"/>
          <p:nvPr/>
        </p:nvSpPr>
        <p:spPr>
          <a:xfrm>
            <a:off x="6641607" y="1088571"/>
            <a:ext cx="1668418" cy="923330"/>
          </a:xfrm>
          <a:prstGeom prst="rect">
            <a:avLst/>
          </a:prstGeom>
          <a:noFill/>
        </p:spPr>
        <p:txBody>
          <a:bodyPr wrap="square" rtlCol="0">
            <a:spAutoFit/>
          </a:bodyPr>
          <a:lstStyle/>
          <a:p>
            <a:r>
              <a:rPr lang="en-US" dirty="0"/>
              <a:t>Santa Monica and Venice Beach</a:t>
            </a:r>
          </a:p>
        </p:txBody>
      </p:sp>
      <p:sp>
        <p:nvSpPr>
          <p:cNvPr id="11" name="TextBox 10">
            <a:extLst>
              <a:ext uri="{FF2B5EF4-FFF2-40B4-BE49-F238E27FC236}">
                <a16:creationId xmlns:a16="http://schemas.microsoft.com/office/drawing/2014/main" id="{1BBAC46B-0E25-4811-8B60-B4B3230E056D}"/>
              </a:ext>
            </a:extLst>
          </p:cNvPr>
          <p:cNvSpPr txBox="1"/>
          <p:nvPr/>
        </p:nvSpPr>
        <p:spPr>
          <a:xfrm>
            <a:off x="6821714" y="4180114"/>
            <a:ext cx="1306286" cy="646331"/>
          </a:xfrm>
          <a:prstGeom prst="rect">
            <a:avLst/>
          </a:prstGeom>
          <a:noFill/>
        </p:spPr>
        <p:txBody>
          <a:bodyPr wrap="square" rtlCol="0">
            <a:spAutoFit/>
          </a:bodyPr>
          <a:lstStyle/>
          <a:p>
            <a:r>
              <a:rPr lang="en-US" dirty="0"/>
              <a:t>Coast/ Port area</a:t>
            </a:r>
          </a:p>
        </p:txBody>
      </p:sp>
    </p:spTree>
    <p:extLst>
      <p:ext uri="{BB962C8B-B14F-4D97-AF65-F5344CB8AC3E}">
        <p14:creationId xmlns:p14="http://schemas.microsoft.com/office/powerpoint/2010/main" val="272649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050-8777-47D4-97B3-AC32CFD4DBDE}"/>
              </a:ext>
            </a:extLst>
          </p:cNvPr>
          <p:cNvSpPr>
            <a:spLocks noGrp="1"/>
          </p:cNvSpPr>
          <p:nvPr>
            <p:ph type="title"/>
          </p:nvPr>
        </p:nvSpPr>
        <p:spPr>
          <a:xfrm>
            <a:off x="838200" y="209056"/>
            <a:ext cx="10515600" cy="1013509"/>
          </a:xfrm>
        </p:spPr>
        <p:txBody>
          <a:bodyPr>
            <a:normAutofit/>
          </a:bodyPr>
          <a:lstStyle/>
          <a:p>
            <a:r>
              <a:rPr lang="en-US" sz="2800" dirty="0"/>
              <a:t>Notable trends: Why is there a large spike during October in both 2016 and 2017?</a:t>
            </a:r>
          </a:p>
        </p:txBody>
      </p:sp>
      <p:sp>
        <p:nvSpPr>
          <p:cNvPr id="6" name="Text Placeholder 5">
            <a:extLst>
              <a:ext uri="{FF2B5EF4-FFF2-40B4-BE49-F238E27FC236}">
                <a16:creationId xmlns:a16="http://schemas.microsoft.com/office/drawing/2014/main" id="{504B4854-AF6E-4A9B-ACD2-4852305F992D}"/>
              </a:ext>
            </a:extLst>
          </p:cNvPr>
          <p:cNvSpPr>
            <a:spLocks noGrp="1"/>
          </p:cNvSpPr>
          <p:nvPr>
            <p:ph type="body" idx="4294967295"/>
          </p:nvPr>
        </p:nvSpPr>
        <p:spPr>
          <a:xfrm>
            <a:off x="946152" y="1222565"/>
            <a:ext cx="10515600" cy="880183"/>
          </a:xfrm>
        </p:spPr>
        <p:txBody>
          <a:bodyPr>
            <a:normAutofit fontScale="70000" lnSpcReduction="20000"/>
          </a:bodyPr>
          <a:lstStyle/>
          <a:p>
            <a:r>
              <a:rPr lang="en-US" dirty="0">
                <a:hlinkClick r:id="rId2"/>
              </a:rPr>
              <a:t>http://www.welikela.com/event/ciclavia-heart-la-10-16-2016/</a:t>
            </a:r>
            <a:endParaRPr lang="en-US" dirty="0"/>
          </a:p>
          <a:p>
            <a:r>
              <a:rPr lang="en-US" dirty="0"/>
              <a:t>This is an annual event billed as a free street party that restricts road usage to pedestrians and bicycle traffic. Research shows that the festival for 2018 is scheduled for September 30, 2018.</a:t>
            </a:r>
          </a:p>
        </p:txBody>
      </p:sp>
      <p:pic>
        <p:nvPicPr>
          <p:cNvPr id="11" name="Content Placeholder 10">
            <a:extLst>
              <a:ext uri="{FF2B5EF4-FFF2-40B4-BE49-F238E27FC236}">
                <a16:creationId xmlns:a16="http://schemas.microsoft.com/office/drawing/2014/main" id="{F5A42A68-5E42-4031-B37E-CA3BEDCE3BEE}"/>
              </a:ext>
            </a:extLst>
          </p:cNvPr>
          <p:cNvPicPr>
            <a:picLocks noGrp="1" noChangeAspect="1"/>
          </p:cNvPicPr>
          <p:nvPr>
            <p:ph sz="half" idx="4294967295"/>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2080004"/>
            <a:ext cx="5988050" cy="4121712"/>
          </a:xfrm>
        </p:spPr>
      </p:pic>
      <p:pic>
        <p:nvPicPr>
          <p:cNvPr id="13" name="Content Placeholder 12">
            <a:extLst>
              <a:ext uri="{FF2B5EF4-FFF2-40B4-BE49-F238E27FC236}">
                <a16:creationId xmlns:a16="http://schemas.microsoft.com/office/drawing/2014/main" id="{E945EDCD-D04F-4C7D-8A07-BD5B7F44756E}"/>
              </a:ext>
            </a:extLst>
          </p:cNvPr>
          <p:cNvPicPr>
            <a:picLocks noGrp="1" noChangeAspect="1"/>
          </p:cNvPicPr>
          <p:nvPr>
            <p:ph sz="quarter" idx="4294967295"/>
          </p:nvPr>
        </p:nvPicPr>
        <p:blipFill>
          <a:blip r:embed="rId5">
            <a:extLst>
              <a:ext uri="{BEBA8EAE-BF5A-486C-A8C5-ECC9F3942E4B}">
                <a14:imgProps xmlns:a14="http://schemas.microsoft.com/office/drawing/2010/main">
                  <a14:imgLayer r:embed="rId6">
                    <a14:imgEffect>
                      <a14:sharpenSoften amount="25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096000" y="2202546"/>
            <a:ext cx="5988050" cy="3968067"/>
          </a:xfrm>
        </p:spPr>
      </p:pic>
    </p:spTree>
    <p:extLst>
      <p:ext uri="{BB962C8B-B14F-4D97-AF65-F5344CB8AC3E}">
        <p14:creationId xmlns:p14="http://schemas.microsoft.com/office/powerpoint/2010/main" val="257691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TotalTime>
  <Words>1175</Words>
  <Application>Microsoft Office PowerPoint</Application>
  <PresentationFormat>Widescreen</PresentationFormat>
  <Paragraphs>70</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When is Bike Sharing in LA Popular?</vt:lpstr>
      <vt:lpstr>Motivation and Summary</vt:lpstr>
      <vt:lpstr>Data Cleanup and Exploration</vt:lpstr>
      <vt:lpstr>Metro Bikeshare area bike dock maps</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Notable trends: Why is there a large spike during October in both 2016 and 2017?</vt:lpstr>
      <vt:lpstr>Hypothesis: Bike sharing riders use the system more during certain times of day (i.e. for commuting). Null hypothesis: Time of day does not affect rate of ridership.</vt:lpstr>
      <vt:lpstr>Fun with other data sets</vt:lpstr>
      <vt:lpstr>Are more rides purchased through passes or walk-up business?</vt:lpstr>
      <vt:lpstr>Further Questions to Explore</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66</cp:revision>
  <dcterms:created xsi:type="dcterms:W3CDTF">2018-08-11T18:53:41Z</dcterms:created>
  <dcterms:modified xsi:type="dcterms:W3CDTF">2018-08-22T01:02:52Z</dcterms:modified>
</cp:coreProperties>
</file>