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jhutto/vaderSentimen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ustAnotherArchivist/snscrap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Copy+Pasted from instructions:</a:t>
            </a:r>
            <a:endParaRPr/>
          </a:p>
          <a:p>
            <a:pPr indent="0" lvl="0" marL="0" rtl="0" algn="l">
              <a:spcBef>
                <a:spcPts val="0"/>
              </a:spcBef>
              <a:spcAft>
                <a:spcPts val="0"/>
              </a:spcAft>
              <a:buNone/>
            </a:pPr>
            <a:r>
              <a:t/>
            </a:r>
            <a:endParaRPr/>
          </a:p>
          <a:p>
            <a:pPr indent="0" lvl="0" marL="0" rtl="0" algn="just">
              <a:lnSpc>
                <a:spcPct val="106999"/>
              </a:lnSpc>
              <a:spcBef>
                <a:spcPts val="0"/>
              </a:spcBef>
              <a:spcAft>
                <a:spcPts val="0"/>
              </a:spcAft>
              <a:buClr>
                <a:schemeClr val="dk1"/>
              </a:buClr>
              <a:buSzPts val="1100"/>
              <a:buFont typeface="Arial"/>
              <a:buNone/>
            </a:pPr>
            <a:r>
              <a:rPr lang="en" sz="1000">
                <a:solidFill>
                  <a:schemeClr val="dk1"/>
                </a:solidFill>
              </a:rPr>
              <a:t>‘Suggested’ Slides (and you can be creative here):</a:t>
            </a:r>
            <a:endParaRPr sz="1000">
              <a:solidFill>
                <a:schemeClr val="dk1"/>
              </a:solidFill>
            </a:endParaRPr>
          </a:p>
          <a:p>
            <a:pPr indent="0" lvl="0" marL="457200" rtl="0" algn="just">
              <a:lnSpc>
                <a:spcPct val="106999"/>
              </a:lnSpc>
              <a:spcBef>
                <a:spcPts val="8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Intro</a:t>
            </a:r>
            <a:endParaRPr sz="1000">
              <a:solidFill>
                <a:schemeClr val="dk1"/>
              </a:solidFill>
            </a:endParaRPr>
          </a:p>
          <a:p>
            <a:pPr indent="0" lvl="0" marL="457200" rtl="0" algn="just">
              <a:lnSpc>
                <a:spcPct val="106999"/>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Walk through of overall architecture</a:t>
            </a:r>
            <a:endParaRPr sz="1000">
              <a:solidFill>
                <a:schemeClr val="dk1"/>
              </a:solidFill>
            </a:endParaRPr>
          </a:p>
          <a:p>
            <a:pPr indent="0" lvl="0" marL="457200" rtl="0" algn="just">
              <a:lnSpc>
                <a:spcPct val="106999"/>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Quick overview of data used</a:t>
            </a:r>
            <a:endParaRPr sz="1000">
              <a:solidFill>
                <a:schemeClr val="dk1"/>
              </a:solidFill>
            </a:endParaRPr>
          </a:p>
          <a:p>
            <a:pPr indent="0" lvl="0" marL="457200" rtl="0" algn="just">
              <a:lnSpc>
                <a:spcPct val="106999"/>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Quick overview of methodology and validation</a:t>
            </a:r>
            <a:endParaRPr sz="1000">
              <a:solidFill>
                <a:schemeClr val="dk1"/>
              </a:solidFill>
            </a:endParaRPr>
          </a:p>
          <a:p>
            <a:pPr indent="0" lvl="0" marL="457200" rtl="0" algn="just">
              <a:lnSpc>
                <a:spcPct val="106999"/>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Performance Measures</a:t>
            </a:r>
            <a:endParaRPr sz="1000">
              <a:solidFill>
                <a:schemeClr val="dk1"/>
              </a:solidFill>
            </a:endParaRPr>
          </a:p>
          <a:p>
            <a:pPr indent="0" lvl="0" marL="457200" rtl="0" algn="just">
              <a:lnSpc>
                <a:spcPct val="106999"/>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What did you like least and best about the project?</a:t>
            </a:r>
            <a:endParaRPr sz="1000">
              <a:solidFill>
                <a:schemeClr val="dk1"/>
              </a:solidFill>
            </a:endParaRPr>
          </a:p>
          <a:p>
            <a:pPr indent="0" lvl="0" marL="457200" rtl="0" algn="just">
              <a:lnSpc>
                <a:spcPct val="106999"/>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Conclusion</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64659a39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64659a39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to the right is a word-cloud to provide an idea of what’s actually in our corpus of tweets.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ultimate end is to use sentiment extracted from this dataset to boost the performance of a model that predicts Tesla stock price.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we have to extract sentiment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want to see</a:t>
            </a:r>
            <a:r>
              <a:rPr lang="en">
                <a:solidFill>
                  <a:schemeClr val="dk1"/>
                </a:solidFill>
              </a:rPr>
              <a:t> how our own sentiment classifiers can compare to an established lexicon-based sentiment generator, VADER.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we want to merge with financial data (which is itself easy enough to just download as a csv) and reshape our combined file so that the unit of observation was the day rather than tweets, which means that sentiment signals per day are a composite of sorts of all the tweets on a give 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Ended up with 194 trading days from January to October</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047fdc6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047fdc6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used two methods for sentiment extraction on twitter data. The first one is to use VADER lexicon in NLTK library to get the polar sentiment scores for each day.</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VADER is a model attuned specially for social media. It recognizes emojis, acronyms, all capitals etc, which helps us better understand sentimental intensity.</a:t>
            </a:r>
            <a:endParaRPr sz="1200">
              <a:solidFill>
                <a:schemeClr val="dk1"/>
              </a:solidFill>
            </a:endParaRPr>
          </a:p>
          <a:p>
            <a:pPr indent="0" lvl="0" marL="0" rtl="0" algn="l">
              <a:lnSpc>
                <a:spcPct val="115000"/>
              </a:lnSpc>
              <a:spcBef>
                <a:spcPts val="0"/>
              </a:spcBef>
              <a:spcAft>
                <a:spcPts val="0"/>
              </a:spcAft>
              <a:buNone/>
            </a:pPr>
            <a:r>
              <a:rPr lang="en" sz="1200">
                <a:solidFill>
                  <a:schemeClr val="hlink"/>
                </a:solidFill>
                <a:uFill>
                  <a:noFill/>
                </a:uFill>
                <a:hlinkClick r:id="rId2"/>
              </a:rPr>
              <a:t>https://github.com/cjhutto/vaderSentiment</a:t>
            </a:r>
            <a:endParaRPr sz="1200">
              <a:solidFill>
                <a:schemeClr val="hlink"/>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provided a snippet below of our output result. In the black square. Which indicates how much neutral, positive and negative each day people feel about Tesla.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c5c61395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c5c6139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second method is to use our trained Naïve Bayes classifier in Phase 1. We calculated the percentage of tweets people felt negative about </a:t>
            </a:r>
            <a:r>
              <a:rPr lang="en" sz="1200">
                <a:solidFill>
                  <a:schemeClr val="dk1"/>
                </a:solidFill>
              </a:rPr>
              <a:t>Tesla</a:t>
            </a:r>
            <a:r>
              <a:rPr lang="en" sz="1200">
                <a:solidFill>
                  <a:schemeClr val="dk1"/>
                </a:solidFill>
              </a:rPr>
              <a:t> each day.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All the features listed in the dataframe will be considered for stock price modeling.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Then I will hand over to Kevin to talk about stock prediction in more details.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80e77c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80e77c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f64659a39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f64659a39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64659a39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f64659a39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5bf4ec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5bf4ec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64659a39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64659a39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learned a lot about the process of starting with a corpus of words and going through a whole ML workflow.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our findings, we saw that in comparison to a baseline of leaving out sentiment information entirely, we saw a minor performance boost using the VADER polarities but not with our NaiveBayes classifier. That’s partly due to the aforementioned limitations of our training set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next steps towards the final submission, we can still try other classifiers on our labeled dataset (like an SVM or LogisticRegression) or tinker with our preprocessing choices to try to find a performance boost; for example, our tfidf only considered unigrams and bigrams; although the efficacy of the resulting scores from making those adjustments as far as improving our stock price prediction results is yet to be seen.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thanks for listening!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5bf4ec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5bf4ec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5bf4ec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5bf4ec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64659a3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64659a3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f64659a39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f64659a3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64659a3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f64659a3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47fdc6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47fdc6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Phase 1, we want to train a customized Naïve Bayes classifier which is specialized for twitter data and can recognize positive and negative sentiments of tweets. We chose Naïve Bayes model as per the reference paper, and also for its model simplicity and effectiveness. But we do keep in mind the strong assumption of conditional independence of features.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dataset we used is sentiment140. It contains data in 2009 from April to June. The size of dataset is reasonable which is 128 </a:t>
            </a:r>
            <a:r>
              <a:rPr lang="en" sz="1200">
                <a:solidFill>
                  <a:schemeClr val="dk1"/>
                </a:solidFill>
              </a:rPr>
              <a:t>megabytes</a:t>
            </a:r>
            <a:r>
              <a:rPr lang="en" sz="1200">
                <a:solidFill>
                  <a:schemeClr val="dk1"/>
                </a:solidFill>
              </a:rPr>
              <a:t>. It contains topics of multiple fields with negative and positive sentiment labels.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flow chart to the right shows the procedures of phase 1 which I will discuss in the next few slides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(next slide please)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047fdc6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047fdc6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Before modeling, we first pre-processed our sentiment140 dataset by removing special characters, tokenizing and then stemming. In the process, we paid special attention to treat different special characters. We hard coded and kept emoticons in the twitter dataset to better classify sentiments. And we also replaced url and username with a meaningless placeholder to eliminate its effect in sentiment detection. Also we removed the hashtags sign but remained the keywords/topics which is useful for sentiment expression.</a:t>
            </a:r>
            <a:endParaRPr sz="1200" strike="sngStrike">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then used tf-idf technique to vectorize our data and then fed them into the Naïve Bayes model.</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(next slide please)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047fdc6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047fdc6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Then we headed toward the Naive Bayes model evaluation.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evaluated it first  using the 20% hold-out set as validation set. On the right, </a:t>
            </a:r>
            <a:r>
              <a:rPr lang="en" sz="1200"/>
              <a:t>we provided a snippet of our output of accuracy, precision and recall on our validation set. They are all around 80%, which is pretty nice. And we then go test it further. Marc will continue on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47fdc6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47fdc6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we want to use models trained on the already labeled sentiment140 dataset to generate sentiment scores for our own, custom-made dataset of tweets using #Tesla. I’ll first talk about how we pulled those tweets.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relatively recent changes, official API’s search endpoint, which is what has traditionally been used for projects like these, had a limit on how far back you could search if you only had a free account. Third party wrappers were also rendered obsolete.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found a command-line based package that could scrape for tweet URLs based on a query</a:t>
            </a:r>
            <a:endParaRPr/>
          </a:p>
          <a:p>
            <a:pPr indent="0" lvl="0" marL="0" rtl="0" algn="l">
              <a:spcBef>
                <a:spcPts val="0"/>
              </a:spcBef>
              <a:spcAft>
                <a:spcPts val="0"/>
              </a:spcAft>
              <a:buClr>
                <a:schemeClr val="dk1"/>
              </a:buClr>
              <a:buSzPts val="1100"/>
              <a:buFont typeface="Arial"/>
              <a:buNone/>
            </a:pPr>
            <a:r>
              <a:rPr lang="en" u="sng">
                <a:solidFill>
                  <a:srgbClr val="1C3678"/>
                </a:solidFill>
                <a:hlinkClick r:id="rId2">
                  <a:extLst>
                    <a:ext uri="{A12FA001-AC4F-418D-AE19-62706E023703}">
                      <ahyp:hlinkClr val="tx"/>
                    </a:ext>
                  </a:extLst>
                </a:hlinkClick>
              </a:rPr>
              <a:t>https://github.com/JustAnotherArchivist/snscrape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there was a different official endpoint for getting the tweet info from the URL that wasn’t locked behind a premium.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Ended up with close to 350,000 tweets from January to October this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see on the next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comp562fall18.web.unc.edu/files/2018/12/PP2.pdf" TargetMode="External"/><Relationship Id="rId4" Type="http://schemas.openxmlformats.org/officeDocument/2006/relationships/hyperlink" Target="http://comp.social.gatech.edu/papers/icwsm14.vader.hutto.pdf" TargetMode="External"/><Relationship Id="rId5" Type="http://schemas.openxmlformats.org/officeDocument/2006/relationships/hyperlink" Target="https://medium.com/@jcldinco/downloading-historical-tweets-using-tweet-ids-via-snscrape-and-tweepy-5f4ecbf190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help.sentiment140.com/for-students"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Model Comparison: The Case of Tesla</a:t>
            </a:r>
            <a:endParaRPr/>
          </a:p>
        </p:txBody>
      </p:sp>
      <p:sp>
        <p:nvSpPr>
          <p:cNvPr id="87" name="Google Shape;87;p13"/>
          <p:cNvSpPr txBox="1"/>
          <p:nvPr>
            <p:ph idx="1" type="subTitle"/>
          </p:nvPr>
        </p:nvSpPr>
        <p:spPr>
          <a:xfrm>
            <a:off x="846550" y="3787650"/>
            <a:ext cx="72213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 :</a:t>
            </a:r>
            <a:endParaRPr/>
          </a:p>
          <a:p>
            <a:pPr indent="0" lvl="0" marL="0" rtl="0" algn="l">
              <a:spcBef>
                <a:spcPts val="0"/>
              </a:spcBef>
              <a:spcAft>
                <a:spcPts val="0"/>
              </a:spcAft>
              <a:buNone/>
            </a:pPr>
            <a:r>
              <a:rPr lang="en"/>
              <a:t>Belen Gutierrez, Binpeng Xiu, Marc Castillo, Siqi Zhao, Zehui Wang, Or’el Anbar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for Custom Dataset</a:t>
            </a:r>
            <a:endParaRPr/>
          </a:p>
        </p:txBody>
      </p:sp>
      <p:sp>
        <p:nvSpPr>
          <p:cNvPr id="148" name="Google Shape;148;p22"/>
          <p:cNvSpPr txBox="1"/>
          <p:nvPr>
            <p:ph idx="1" type="body"/>
          </p:nvPr>
        </p:nvSpPr>
        <p:spPr>
          <a:xfrm>
            <a:off x="729450" y="2078875"/>
            <a:ext cx="3112500" cy="22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Extract Sentiment</a:t>
            </a:r>
            <a:endParaRPr b="1"/>
          </a:p>
          <a:p>
            <a:pPr indent="-311150" lvl="0" marL="457200" rtl="0" algn="l">
              <a:spcBef>
                <a:spcPts val="0"/>
              </a:spcBef>
              <a:spcAft>
                <a:spcPts val="0"/>
              </a:spcAft>
              <a:buSzPts val="1300"/>
              <a:buChar char="●"/>
            </a:pPr>
            <a:r>
              <a:rPr b="1" lang="en"/>
              <a:t>Via own model and established ones out there</a:t>
            </a:r>
            <a:endParaRPr b="1"/>
          </a:p>
          <a:p>
            <a:pPr indent="0" lvl="0" marL="0" rtl="0" algn="l">
              <a:spcBef>
                <a:spcPts val="0"/>
              </a:spcBef>
              <a:spcAft>
                <a:spcPts val="0"/>
              </a:spcAft>
              <a:buNone/>
            </a:pPr>
            <a:r>
              <a:rPr b="1" lang="en"/>
              <a:t>Merge with Financial data</a:t>
            </a:r>
            <a:endParaRPr b="1"/>
          </a:p>
          <a:p>
            <a:pPr indent="-311150" lvl="0" marL="457200" rtl="0" algn="l">
              <a:spcBef>
                <a:spcPts val="0"/>
              </a:spcBef>
              <a:spcAft>
                <a:spcPts val="0"/>
              </a:spcAft>
              <a:buSzPts val="1300"/>
              <a:buChar char="●"/>
            </a:pPr>
            <a:r>
              <a:rPr b="1" lang="en"/>
              <a:t>Easy to download from Yahoo Finance - Tesla &amp; NASDAQ</a:t>
            </a:r>
            <a:endParaRPr b="1"/>
          </a:p>
          <a:p>
            <a:pPr indent="-311150" lvl="0" marL="457200" rtl="0" algn="l">
              <a:spcBef>
                <a:spcPts val="0"/>
              </a:spcBef>
              <a:spcAft>
                <a:spcPts val="0"/>
              </a:spcAft>
              <a:buSzPts val="1300"/>
              <a:buChar char="●"/>
            </a:pPr>
            <a:r>
              <a:rPr b="1" lang="en"/>
              <a:t>Then have to aggregate by Date to get a “composite” sentiment score per day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Ended up with a date-level dataset that spanned 194 trading days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pic>
        <p:nvPicPr>
          <p:cNvPr id="149" name="Google Shape;149;p22"/>
          <p:cNvPicPr preferRelativeResize="0"/>
          <p:nvPr/>
        </p:nvPicPr>
        <p:blipFill>
          <a:blip r:embed="rId3">
            <a:alphaModFix/>
          </a:blip>
          <a:stretch>
            <a:fillRect/>
          </a:stretch>
        </p:blipFill>
        <p:spPr>
          <a:xfrm>
            <a:off x="3841924" y="2078877"/>
            <a:ext cx="4918223" cy="2508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Sentiment Extraction</a:t>
            </a:r>
            <a:endParaRPr/>
          </a:p>
          <a:p>
            <a:pPr indent="0" lvl="0" marL="0" rtl="0" algn="l">
              <a:spcBef>
                <a:spcPts val="0"/>
              </a:spcBef>
              <a:spcAft>
                <a:spcPts val="0"/>
              </a:spcAft>
              <a:buNone/>
            </a:pPr>
            <a:r>
              <a:t/>
            </a:r>
            <a:endParaRPr/>
          </a:p>
        </p:txBody>
      </p:sp>
      <p:sp>
        <p:nvSpPr>
          <p:cNvPr id="155" name="Google Shape;155;p23"/>
          <p:cNvSpPr txBox="1"/>
          <p:nvPr>
            <p:ph idx="1" type="body"/>
          </p:nvPr>
        </p:nvSpPr>
        <p:spPr>
          <a:xfrm>
            <a:off x="729450" y="2078875"/>
            <a:ext cx="7688700" cy="11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Method1: </a:t>
            </a:r>
            <a:r>
              <a:rPr b="1" lang="en" sz="1400"/>
              <a:t>V</a:t>
            </a:r>
            <a:r>
              <a:rPr b="1" lang="en" sz="1400"/>
              <a:t>ADER </a:t>
            </a:r>
            <a:endParaRPr b="1" sz="1400"/>
          </a:p>
          <a:p>
            <a:pPr indent="0" lvl="0" marL="0" rtl="0" algn="l">
              <a:spcBef>
                <a:spcPts val="1600"/>
              </a:spcBef>
              <a:spcAft>
                <a:spcPts val="1600"/>
              </a:spcAft>
              <a:buNone/>
            </a:pPr>
            <a:r>
              <a:rPr lang="en"/>
              <a:t>We use vader_lexicon in NLTK to execute the sentiment analysis, get the polarity for the Tweets of each day, which is how much positive, negative, neutral the Tweets are.</a:t>
            </a:r>
            <a:endParaRPr/>
          </a:p>
        </p:txBody>
      </p:sp>
      <p:pic>
        <p:nvPicPr>
          <p:cNvPr id="156" name="Google Shape;156;p23"/>
          <p:cNvPicPr preferRelativeResize="0"/>
          <p:nvPr/>
        </p:nvPicPr>
        <p:blipFill rotWithShape="1">
          <a:blip r:embed="rId3">
            <a:alphaModFix/>
          </a:blip>
          <a:srcRect b="68823" l="0" r="0" t="0"/>
          <a:stretch/>
        </p:blipFill>
        <p:spPr>
          <a:xfrm>
            <a:off x="1699550" y="3336850"/>
            <a:ext cx="5629275" cy="143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5824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a:t>
            </a:r>
            <a:r>
              <a:rPr lang="en"/>
              <a:t>Sentiment Extraction</a:t>
            </a:r>
            <a:endParaRPr/>
          </a:p>
        </p:txBody>
      </p:sp>
      <p:sp>
        <p:nvSpPr>
          <p:cNvPr id="162" name="Google Shape;162;p24"/>
          <p:cNvSpPr txBox="1"/>
          <p:nvPr>
            <p:ph idx="1" type="body"/>
          </p:nvPr>
        </p:nvSpPr>
        <p:spPr>
          <a:xfrm>
            <a:off x="729450" y="2307475"/>
            <a:ext cx="4490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Method2: Naive Bayes</a:t>
            </a:r>
            <a:endParaRPr b="1"/>
          </a:p>
          <a:p>
            <a:pPr indent="0" lvl="0" marL="0" rtl="0" algn="l">
              <a:spcBef>
                <a:spcPts val="1600"/>
              </a:spcBef>
              <a:spcAft>
                <a:spcPts val="1600"/>
              </a:spcAft>
              <a:buNone/>
            </a:pPr>
            <a:r>
              <a:t/>
            </a:r>
            <a:endParaRPr/>
          </a:p>
        </p:txBody>
      </p:sp>
      <p:pic>
        <p:nvPicPr>
          <p:cNvPr id="163" name="Google Shape;163;p24"/>
          <p:cNvPicPr preferRelativeResize="0"/>
          <p:nvPr/>
        </p:nvPicPr>
        <p:blipFill rotWithShape="1">
          <a:blip r:embed="rId3">
            <a:alphaModFix/>
          </a:blip>
          <a:srcRect b="62281" l="0" r="0" t="0"/>
          <a:stretch/>
        </p:blipFill>
        <p:spPr>
          <a:xfrm>
            <a:off x="348800" y="2764125"/>
            <a:ext cx="5048250" cy="1638300"/>
          </a:xfrm>
          <a:prstGeom prst="rect">
            <a:avLst/>
          </a:prstGeom>
          <a:noFill/>
          <a:ln>
            <a:noFill/>
          </a:ln>
        </p:spPr>
      </p:pic>
      <p:pic>
        <p:nvPicPr>
          <p:cNvPr id="164" name="Google Shape;164;p24"/>
          <p:cNvPicPr preferRelativeResize="0"/>
          <p:nvPr/>
        </p:nvPicPr>
        <p:blipFill rotWithShape="1">
          <a:blip r:embed="rId4">
            <a:alphaModFix/>
          </a:blip>
          <a:srcRect b="41608" l="28668" r="0" t="-997"/>
          <a:stretch/>
        </p:blipFill>
        <p:spPr>
          <a:xfrm>
            <a:off x="7039000" y="1963775"/>
            <a:ext cx="1785024" cy="3054600"/>
          </a:xfrm>
          <a:prstGeom prst="rect">
            <a:avLst/>
          </a:prstGeom>
          <a:noFill/>
          <a:ln>
            <a:noFill/>
          </a:ln>
        </p:spPr>
      </p:pic>
      <p:sp>
        <p:nvSpPr>
          <p:cNvPr id="165" name="Google Shape;165;p24"/>
          <p:cNvSpPr/>
          <p:nvPr/>
        </p:nvSpPr>
        <p:spPr>
          <a:xfrm>
            <a:off x="5726175" y="3192175"/>
            <a:ext cx="983700" cy="491700"/>
          </a:xfrm>
          <a:prstGeom prst="rightArrow">
            <a:avLst>
              <a:gd fmla="val 50000" name="adj1"/>
              <a:gd fmla="val 50000" name="adj2"/>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Stock Return Prediction</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Models:</a:t>
            </a:r>
            <a:endParaRPr sz="1700"/>
          </a:p>
          <a:p>
            <a:pPr indent="-311150" lvl="1" marL="914400" rtl="0" algn="l">
              <a:spcBef>
                <a:spcPts val="1600"/>
              </a:spcBef>
              <a:spcAft>
                <a:spcPts val="0"/>
              </a:spcAft>
              <a:buSzPts val="1300"/>
              <a:buChar char="○"/>
            </a:pPr>
            <a:r>
              <a:rPr lang="en" sz="1300"/>
              <a:t>Linear Model: Ridge Regression</a:t>
            </a:r>
            <a:endParaRPr sz="1300"/>
          </a:p>
          <a:p>
            <a:pPr indent="-311150" lvl="1" marL="914400" rtl="0" algn="l">
              <a:spcBef>
                <a:spcPts val="1600"/>
              </a:spcBef>
              <a:spcAft>
                <a:spcPts val="0"/>
              </a:spcAft>
              <a:buSzPts val="1300"/>
              <a:buChar char="○"/>
            </a:pPr>
            <a:r>
              <a:rPr lang="en" sz="1300"/>
              <a:t>Nonlinear Model: Random Forest</a:t>
            </a:r>
            <a:endParaRPr sz="1300"/>
          </a:p>
          <a:p>
            <a:pPr indent="-336550" lvl="0" marL="457200" rtl="0" algn="l">
              <a:spcBef>
                <a:spcPts val="1600"/>
              </a:spcBef>
              <a:spcAft>
                <a:spcPts val="0"/>
              </a:spcAft>
              <a:buSzPts val="1700"/>
              <a:buChar char="●"/>
            </a:pPr>
            <a:r>
              <a:rPr lang="en" sz="1700"/>
              <a:t>Performance Measures</a:t>
            </a:r>
            <a:endParaRPr sz="1700"/>
          </a:p>
          <a:p>
            <a:pPr indent="-311150" lvl="1" marL="914400" rtl="0" algn="l">
              <a:spcBef>
                <a:spcPts val="1600"/>
              </a:spcBef>
              <a:spcAft>
                <a:spcPts val="1600"/>
              </a:spcAft>
              <a:buSzPts val="1300"/>
              <a:buChar char="○"/>
            </a:pPr>
            <a:r>
              <a:rPr lang="en" sz="1300"/>
              <a:t>MSE - Mean Squared Error</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Model - Ridge Regression</a:t>
            </a:r>
            <a:endParaRPr/>
          </a:p>
        </p:txBody>
      </p:sp>
      <p:sp>
        <p:nvSpPr>
          <p:cNvPr id="177" name="Google Shape;177;p26"/>
          <p:cNvSpPr txBox="1"/>
          <p:nvPr>
            <p:ph idx="1" type="body"/>
          </p:nvPr>
        </p:nvSpPr>
        <p:spPr>
          <a:xfrm>
            <a:off x="791300" y="2136525"/>
            <a:ext cx="3610500" cy="197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Four regressions:</a:t>
            </a:r>
            <a:endParaRPr sz="1500"/>
          </a:p>
          <a:p>
            <a:pPr indent="-311150" lvl="1" marL="914400" rtl="0" algn="l">
              <a:spcBef>
                <a:spcPts val="0"/>
              </a:spcBef>
              <a:spcAft>
                <a:spcPts val="0"/>
              </a:spcAft>
              <a:buSzPts val="1300"/>
              <a:buChar char="○"/>
            </a:pPr>
            <a:r>
              <a:rPr b="1" lang="en" sz="1300">
                <a:solidFill>
                  <a:srgbClr val="000000"/>
                </a:solidFill>
              </a:rPr>
              <a:t>Base</a:t>
            </a:r>
            <a:r>
              <a:rPr lang="en" sz="1300">
                <a:solidFill>
                  <a:srgbClr val="000000"/>
                </a:solidFill>
              </a:rPr>
              <a:t>: </a:t>
            </a:r>
            <a:r>
              <a:rPr lang="en" sz="1300"/>
              <a:t>pre day Nasdaq/Volume</a:t>
            </a:r>
            <a:endParaRPr sz="1300"/>
          </a:p>
          <a:p>
            <a:pPr indent="-311150" lvl="1" marL="914400" rtl="0" algn="l">
              <a:spcBef>
                <a:spcPts val="0"/>
              </a:spcBef>
              <a:spcAft>
                <a:spcPts val="0"/>
              </a:spcAft>
              <a:buSzPts val="1300"/>
              <a:buChar char="○"/>
            </a:pPr>
            <a:r>
              <a:rPr b="1" lang="en" sz="1200">
                <a:solidFill>
                  <a:srgbClr val="000000"/>
                </a:solidFill>
                <a:latin typeface="Arial"/>
                <a:ea typeface="Arial"/>
                <a:cs typeface="Arial"/>
                <a:sym typeface="Arial"/>
              </a:rPr>
              <a:t>VADER</a:t>
            </a:r>
            <a:r>
              <a:rPr lang="en" sz="1300">
                <a:solidFill>
                  <a:srgbClr val="000000"/>
                </a:solidFill>
              </a:rPr>
              <a:t>: </a:t>
            </a:r>
            <a:r>
              <a:rPr lang="en" sz="1300"/>
              <a:t>VADER score+base</a:t>
            </a:r>
            <a:endParaRPr sz="1300"/>
          </a:p>
          <a:p>
            <a:pPr indent="-311150" lvl="1" marL="914400" rtl="0" algn="l">
              <a:spcBef>
                <a:spcPts val="0"/>
              </a:spcBef>
              <a:spcAft>
                <a:spcPts val="0"/>
              </a:spcAft>
              <a:buSzPts val="1300"/>
              <a:buChar char="○"/>
            </a:pPr>
            <a:r>
              <a:rPr b="1" lang="en" sz="1300">
                <a:solidFill>
                  <a:srgbClr val="000000"/>
                </a:solidFill>
              </a:rPr>
              <a:t>NB</a:t>
            </a:r>
            <a:r>
              <a:rPr lang="en" sz="1300">
                <a:solidFill>
                  <a:srgbClr val="000000"/>
                </a:solidFill>
              </a:rPr>
              <a:t>:  </a:t>
            </a:r>
            <a:r>
              <a:rPr lang="en" sz="1300"/>
              <a:t>Naive Bayes scores+base</a:t>
            </a:r>
            <a:endParaRPr sz="1300"/>
          </a:p>
          <a:p>
            <a:pPr indent="-311150" lvl="1" marL="914400" rtl="0" algn="l">
              <a:spcBef>
                <a:spcPts val="0"/>
              </a:spcBef>
              <a:spcAft>
                <a:spcPts val="0"/>
              </a:spcAft>
              <a:buSzPts val="1300"/>
              <a:buChar char="○"/>
            </a:pPr>
            <a:r>
              <a:rPr b="1" lang="en" sz="1300">
                <a:solidFill>
                  <a:srgbClr val="000000"/>
                </a:solidFill>
              </a:rPr>
              <a:t>All</a:t>
            </a:r>
            <a:r>
              <a:rPr lang="en" sz="1300">
                <a:solidFill>
                  <a:srgbClr val="000000"/>
                </a:solidFill>
              </a:rPr>
              <a:t>:</a:t>
            </a:r>
            <a:r>
              <a:rPr lang="en" sz="1300"/>
              <a:t> Vader+NB+base</a:t>
            </a:r>
            <a:endParaRPr sz="1300"/>
          </a:p>
          <a:p>
            <a:pPr indent="-323850" lvl="0" marL="457200" rtl="0" algn="l">
              <a:spcBef>
                <a:spcPts val="0"/>
              </a:spcBef>
              <a:spcAft>
                <a:spcPts val="0"/>
              </a:spcAft>
              <a:buSzPts val="1500"/>
              <a:buChar char="●"/>
            </a:pPr>
            <a:r>
              <a:rPr lang="en" sz="1500"/>
              <a:t>Conclusion:</a:t>
            </a:r>
            <a:endParaRPr sz="1500"/>
          </a:p>
          <a:p>
            <a:pPr indent="-311150" lvl="1" marL="914400" rtl="0" algn="l">
              <a:spcBef>
                <a:spcPts val="0"/>
              </a:spcBef>
              <a:spcAft>
                <a:spcPts val="0"/>
              </a:spcAft>
              <a:buSzPts val="1300"/>
              <a:buChar char="○"/>
            </a:pPr>
            <a:r>
              <a:rPr lang="en" sz="1300"/>
              <a:t>VADER</a:t>
            </a:r>
            <a:r>
              <a:rPr lang="en" sz="1300"/>
              <a:t>+</a:t>
            </a:r>
            <a:endParaRPr sz="1300"/>
          </a:p>
          <a:p>
            <a:pPr indent="-311150" lvl="1" marL="914400" rtl="0" algn="l">
              <a:spcBef>
                <a:spcPts val="0"/>
              </a:spcBef>
              <a:spcAft>
                <a:spcPts val="0"/>
              </a:spcAft>
              <a:buSzPts val="1300"/>
              <a:buChar char="○"/>
            </a:pPr>
            <a:r>
              <a:rPr lang="en" sz="1300"/>
              <a:t>NB -</a:t>
            </a:r>
            <a:endParaRPr sz="1300"/>
          </a:p>
        </p:txBody>
      </p:sp>
      <p:pic>
        <p:nvPicPr>
          <p:cNvPr descr="Chart, bar chart&#10;&#10;Description automatically generated" id="178" name="Google Shape;178;p26"/>
          <p:cNvPicPr preferRelativeResize="0"/>
          <p:nvPr/>
        </p:nvPicPr>
        <p:blipFill>
          <a:blip r:embed="rId3">
            <a:alphaModFix/>
          </a:blip>
          <a:stretch>
            <a:fillRect/>
          </a:stretch>
        </p:blipFill>
        <p:spPr>
          <a:xfrm>
            <a:off x="4308300" y="1853850"/>
            <a:ext cx="4157700" cy="295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Nonlinear Model - Random Forest</a:t>
            </a:r>
            <a:endParaRPr sz="2400"/>
          </a:p>
        </p:txBody>
      </p:sp>
      <p:sp>
        <p:nvSpPr>
          <p:cNvPr id="184" name="Google Shape;184;p27"/>
          <p:cNvSpPr txBox="1"/>
          <p:nvPr>
            <p:ph idx="1" type="body"/>
          </p:nvPr>
        </p:nvSpPr>
        <p:spPr>
          <a:xfrm>
            <a:off x="729450" y="1874825"/>
            <a:ext cx="3914700" cy="276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sz="1400">
                <a:solidFill>
                  <a:srgbClr val="666666"/>
                </a:solidFill>
                <a:highlight>
                  <a:srgbClr val="FFFFFF"/>
                </a:highlight>
              </a:rPr>
              <a:t>Sentiment Extraction Method- VADER</a:t>
            </a:r>
            <a:endParaRPr sz="1400">
              <a:solidFill>
                <a:srgbClr val="666666"/>
              </a:solidFill>
              <a:highlight>
                <a:srgbClr val="FFFFFF"/>
              </a:highlight>
            </a:endParaRPr>
          </a:p>
          <a:p>
            <a:pPr indent="-317500" lvl="0" marL="457200" rtl="0" algn="l">
              <a:spcBef>
                <a:spcPts val="0"/>
              </a:spcBef>
              <a:spcAft>
                <a:spcPts val="0"/>
              </a:spcAft>
              <a:buClr>
                <a:srgbClr val="666666"/>
              </a:buClr>
              <a:buSzPts val="1400"/>
              <a:buChar char="●"/>
            </a:pPr>
            <a:r>
              <a:rPr lang="en" sz="1400">
                <a:solidFill>
                  <a:srgbClr val="666666"/>
                </a:solidFill>
                <a:highlight>
                  <a:srgbClr val="FFFFFF"/>
                </a:highlight>
              </a:rPr>
              <a:t>Both our linear model (Ridge) &amp; non-linear model (Random Forest) confirm that using VADER only as the sentiment extraction give the best MSE score</a:t>
            </a:r>
            <a:endParaRPr sz="1400">
              <a:solidFill>
                <a:srgbClr val="666666"/>
              </a:solidFill>
              <a:highlight>
                <a:srgbClr val="FFFFFF"/>
              </a:highlight>
            </a:endParaRPr>
          </a:p>
          <a:p>
            <a:pPr indent="-317500" lvl="0" marL="457200" rtl="0" algn="l">
              <a:spcBef>
                <a:spcPts val="0"/>
              </a:spcBef>
              <a:spcAft>
                <a:spcPts val="0"/>
              </a:spcAft>
              <a:buClr>
                <a:srgbClr val="666666"/>
              </a:buClr>
              <a:buSzPts val="1400"/>
              <a:buChar char="●"/>
            </a:pPr>
            <a:r>
              <a:rPr lang="en" sz="1400">
                <a:solidFill>
                  <a:srgbClr val="666666"/>
                </a:solidFill>
                <a:highlight>
                  <a:srgbClr val="FFFFFF"/>
                </a:highlight>
              </a:rPr>
              <a:t>Ridge VADER (MSE: 0.003728) VS. Random Forest VADER (MSE: 0.004070)</a:t>
            </a:r>
            <a:endParaRPr sz="1400">
              <a:solidFill>
                <a:srgbClr val="666666"/>
              </a:solidFill>
              <a:highlight>
                <a:srgbClr val="FFFFFF"/>
              </a:highlight>
            </a:endParaRPr>
          </a:p>
          <a:p>
            <a:pPr indent="-317500" lvl="0" marL="457200" rtl="0" algn="l">
              <a:spcBef>
                <a:spcPts val="0"/>
              </a:spcBef>
              <a:spcAft>
                <a:spcPts val="0"/>
              </a:spcAft>
              <a:buClr>
                <a:srgbClr val="666666"/>
              </a:buClr>
              <a:buSzPts val="1400"/>
              <a:buChar char="●"/>
            </a:pPr>
            <a:r>
              <a:rPr b="1" lang="en" sz="1400">
                <a:solidFill>
                  <a:srgbClr val="666666"/>
                </a:solidFill>
                <a:highlight>
                  <a:srgbClr val="FFFFFF"/>
                </a:highlight>
              </a:rPr>
              <a:t>Conclusion</a:t>
            </a:r>
            <a:r>
              <a:rPr lang="en" sz="1400">
                <a:solidFill>
                  <a:srgbClr val="666666"/>
                </a:solidFill>
                <a:highlight>
                  <a:srgbClr val="FFFFFF"/>
                </a:highlight>
              </a:rPr>
              <a:t> - Ridge Regression using VADER as the Sentiment Extraction methods does the prediction best</a:t>
            </a:r>
            <a:endParaRPr sz="1400">
              <a:solidFill>
                <a:srgbClr val="666666"/>
              </a:solidFill>
              <a:highlight>
                <a:srgbClr val="FFFFFF"/>
              </a:highlight>
            </a:endParaRPr>
          </a:p>
        </p:txBody>
      </p:sp>
      <p:pic>
        <p:nvPicPr>
          <p:cNvPr descr="Chart, bar chart&#10;&#10;Description automatically generated" id="185" name="Google Shape;185;p27"/>
          <p:cNvPicPr preferRelativeResize="0"/>
          <p:nvPr/>
        </p:nvPicPr>
        <p:blipFill>
          <a:blip r:embed="rId3">
            <a:alphaModFix/>
          </a:blip>
          <a:stretch>
            <a:fillRect/>
          </a:stretch>
        </p:blipFill>
        <p:spPr>
          <a:xfrm>
            <a:off x="4724825" y="1825575"/>
            <a:ext cx="3974250" cy="281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Best/Least Favourite Part</a:t>
            </a:r>
            <a:endParaRPr/>
          </a:p>
        </p:txBody>
      </p:sp>
      <p:sp>
        <p:nvSpPr>
          <p:cNvPr id="191" name="Google Shape;191;p28"/>
          <p:cNvSpPr txBox="1"/>
          <p:nvPr/>
        </p:nvSpPr>
        <p:spPr>
          <a:xfrm>
            <a:off x="664300" y="2091175"/>
            <a:ext cx="3753600" cy="22209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28"/>
          <p:cNvSpPr txBox="1"/>
          <p:nvPr/>
        </p:nvSpPr>
        <p:spPr>
          <a:xfrm>
            <a:off x="876250" y="1992750"/>
            <a:ext cx="3329700" cy="2685300"/>
          </a:xfrm>
          <a:prstGeom prst="rect">
            <a:avLst/>
          </a:prstGeom>
          <a:solidFill>
            <a:srgbClr val="FFFFFF"/>
          </a:solidFill>
          <a:ln cap="flat" cmpd="sng" w="9525">
            <a:solidFill>
              <a:srgbClr val="93C47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ato"/>
                <a:ea typeface="Lato"/>
                <a:cs typeface="Lato"/>
                <a:sym typeface="Lato"/>
              </a:rPr>
              <a:t>Learning Python modules and libraries by researching a topic we were interested in</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Interacting with classmates to discuss methodology and learn from one another</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Applying NLP to finance industry matters in line with latest industry trends</a:t>
            </a:r>
            <a:endParaRPr>
              <a:solidFill>
                <a:srgbClr val="434343"/>
              </a:solidFill>
              <a:latin typeface="Lato"/>
              <a:ea typeface="Lato"/>
              <a:cs typeface="Lato"/>
              <a:sym typeface="Lato"/>
            </a:endParaRPr>
          </a:p>
        </p:txBody>
      </p:sp>
      <p:sp>
        <p:nvSpPr>
          <p:cNvPr id="193" name="Google Shape;193;p28"/>
          <p:cNvSpPr txBox="1"/>
          <p:nvPr/>
        </p:nvSpPr>
        <p:spPr>
          <a:xfrm>
            <a:off x="5229175" y="1992750"/>
            <a:ext cx="3329700" cy="2685300"/>
          </a:xfrm>
          <a:prstGeom prst="rect">
            <a:avLst/>
          </a:prstGeom>
          <a:solidFill>
            <a:srgbClr val="FFFFFF"/>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ato"/>
                <a:ea typeface="Lato"/>
                <a:cs typeface="Lato"/>
                <a:sym typeface="Lato"/>
              </a:rPr>
              <a:t>Delays in Twitter API approval</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Communication wasn’t always easy</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Small/ outdated training data size </a:t>
            </a:r>
            <a:endParaRPr>
              <a:solidFill>
                <a:srgbClr val="434343"/>
              </a:solidFill>
              <a:latin typeface="Lato"/>
              <a:ea typeface="Lato"/>
              <a:cs typeface="Lato"/>
              <a:sym typeface="Lato"/>
            </a:endParaRPr>
          </a:p>
        </p:txBody>
      </p:sp>
      <p:sp>
        <p:nvSpPr>
          <p:cNvPr id="194" name="Google Shape;194;p28"/>
          <p:cNvSpPr/>
          <p:nvPr/>
        </p:nvSpPr>
        <p:spPr>
          <a:xfrm>
            <a:off x="508775" y="2091175"/>
            <a:ext cx="296700" cy="310800"/>
          </a:xfrm>
          <a:prstGeom prst="mathPlus">
            <a:avLst>
              <a:gd fmla="val 23520" name="adj1"/>
            </a:avLst>
          </a:prstGeom>
          <a:solidFill>
            <a:srgbClr val="93C47D"/>
          </a:solidFill>
          <a:ln>
            <a:noFill/>
          </a:ln>
          <a:effectLst>
            <a:outerShdw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508775" y="2851625"/>
            <a:ext cx="296700" cy="310800"/>
          </a:xfrm>
          <a:prstGeom prst="mathPlus">
            <a:avLst>
              <a:gd fmla="val 23520" name="adj1"/>
            </a:avLst>
          </a:prstGeom>
          <a:solidFill>
            <a:srgbClr val="93C47D"/>
          </a:solidFill>
          <a:ln>
            <a:noFill/>
          </a:ln>
          <a:effectLst>
            <a:outerShdw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4890000" y="2133775"/>
            <a:ext cx="226200" cy="225600"/>
          </a:xfrm>
          <a:prstGeom prst="mathMinus">
            <a:avLst>
              <a:gd fmla="val 23520" name="adj1"/>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4890000" y="2954713"/>
            <a:ext cx="226200" cy="225600"/>
          </a:xfrm>
          <a:prstGeom prst="mathMinus">
            <a:avLst>
              <a:gd fmla="val 23520" name="adj1"/>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508775" y="3733075"/>
            <a:ext cx="296700" cy="310800"/>
          </a:xfrm>
          <a:prstGeom prst="mathPlus">
            <a:avLst>
              <a:gd fmla="val 23520" name="adj1"/>
            </a:avLst>
          </a:prstGeom>
          <a:solidFill>
            <a:srgbClr val="93C47D"/>
          </a:solidFill>
          <a:ln>
            <a:noFill/>
          </a:ln>
          <a:effectLst>
            <a:outerShdw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4890000" y="3775675"/>
            <a:ext cx="226200" cy="225600"/>
          </a:xfrm>
          <a:prstGeom prst="mathMinus">
            <a:avLst>
              <a:gd fmla="val 23520" name="adj1"/>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05" name="Google Shape;205;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Summary of findings</a:t>
            </a:r>
            <a:endParaRPr b="1" sz="1400"/>
          </a:p>
          <a:p>
            <a:pPr indent="-311150" lvl="0" marL="457200" rtl="0" algn="l">
              <a:lnSpc>
                <a:spcPct val="100000"/>
              </a:lnSpc>
              <a:spcBef>
                <a:spcPts val="1600"/>
              </a:spcBef>
              <a:spcAft>
                <a:spcPts val="0"/>
              </a:spcAft>
              <a:buSzPts val="1300"/>
              <a:buChar char="●"/>
            </a:pPr>
            <a:r>
              <a:rPr lang="en"/>
              <a:t>Minor performance boost using the VADER polarities but not with our own classifier</a:t>
            </a:r>
            <a:endParaRPr/>
          </a:p>
          <a:p>
            <a:pPr indent="-311150" lvl="0" marL="457200" rtl="0" algn="l">
              <a:lnSpc>
                <a:spcPct val="100000"/>
              </a:lnSpc>
              <a:spcBef>
                <a:spcPts val="0"/>
              </a:spcBef>
              <a:spcAft>
                <a:spcPts val="0"/>
              </a:spcAft>
              <a:buSzPts val="1300"/>
              <a:buChar char="●"/>
            </a:pPr>
            <a:r>
              <a:rPr lang="en"/>
              <a:t>One limitation of our own classifier was training set labels only contained 2 classes</a:t>
            </a:r>
            <a:endParaRPr/>
          </a:p>
          <a:p>
            <a:pPr indent="0" lvl="0" marL="0" rtl="0" algn="l">
              <a:lnSpc>
                <a:spcPct val="100000"/>
              </a:lnSpc>
              <a:spcBef>
                <a:spcPts val="1600"/>
              </a:spcBef>
              <a:spcAft>
                <a:spcPts val="0"/>
              </a:spcAft>
              <a:buNone/>
            </a:pPr>
            <a:r>
              <a:rPr b="1" lang="en"/>
              <a:t>Next steps/Points of improvement </a:t>
            </a:r>
            <a:endParaRPr b="1"/>
          </a:p>
          <a:p>
            <a:pPr indent="-311150" lvl="0" marL="457200" rtl="0" algn="l">
              <a:spcBef>
                <a:spcPts val="1600"/>
              </a:spcBef>
              <a:spcAft>
                <a:spcPts val="0"/>
              </a:spcAft>
              <a:buSzPts val="1300"/>
              <a:buChar char="●"/>
            </a:pPr>
            <a:r>
              <a:rPr lang="en"/>
              <a:t>Can tinker with other preprocessing choices: changing tfidf properties, PCA</a:t>
            </a:r>
            <a:endParaRPr/>
          </a:p>
          <a:p>
            <a:pPr indent="-311150" lvl="0" marL="457200" rtl="0" algn="l">
              <a:spcBef>
                <a:spcPts val="0"/>
              </a:spcBef>
              <a:spcAft>
                <a:spcPts val="0"/>
              </a:spcAft>
              <a:buSzPts val="1300"/>
              <a:buChar char="●"/>
            </a:pPr>
            <a:r>
              <a:rPr lang="en"/>
              <a:t>Try other classifiers on sentiment140 dataset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1" name="Google Shape;21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Reference Article: </a:t>
            </a:r>
            <a:r>
              <a:rPr lang="en" u="sng">
                <a:solidFill>
                  <a:schemeClr val="hlink"/>
                </a:solidFill>
                <a:hlinkClick r:id="rId3"/>
              </a:rPr>
              <a:t>http://comp562fall18.web.unc.edu/files/2018/12/PP2.pdf</a:t>
            </a:r>
            <a:r>
              <a:rPr lang="en"/>
              <a:t> </a:t>
            </a:r>
            <a:endParaRPr/>
          </a:p>
          <a:p>
            <a:pPr indent="-311150" lvl="0" marL="457200" rtl="0" algn="l">
              <a:spcBef>
                <a:spcPts val="0"/>
              </a:spcBef>
              <a:spcAft>
                <a:spcPts val="0"/>
              </a:spcAft>
              <a:buSzPts val="1300"/>
              <a:buChar char="●"/>
            </a:pPr>
            <a:r>
              <a:rPr lang="en"/>
              <a:t>VADER Documentation: </a:t>
            </a:r>
            <a:r>
              <a:rPr lang="en" u="sng">
                <a:solidFill>
                  <a:schemeClr val="hlink"/>
                </a:solidFill>
                <a:hlinkClick r:id="rId4"/>
              </a:rPr>
              <a:t>http://comp.social.gatech.edu/papers/icwsm14.vader.hutto.pdf</a:t>
            </a:r>
            <a:endParaRPr/>
          </a:p>
          <a:p>
            <a:pPr indent="-311150" lvl="0" marL="457200" rtl="0" algn="l">
              <a:spcBef>
                <a:spcPts val="0"/>
              </a:spcBef>
              <a:spcAft>
                <a:spcPts val="0"/>
              </a:spcAft>
              <a:buSzPts val="1300"/>
              <a:buChar char="●"/>
            </a:pPr>
            <a:r>
              <a:rPr lang="en"/>
              <a:t>Pulling from twitter guide: </a:t>
            </a:r>
            <a:r>
              <a:rPr lang="en" u="sng">
                <a:solidFill>
                  <a:schemeClr val="hlink"/>
                </a:solidFill>
                <a:hlinkClick r:id="rId5"/>
              </a:rPr>
              <a:t>https://medium.com/@jcldinco/downloading-historical-tweets-using-tweet-ids-via-snscrape-and-tweepy-5f4ecbf19032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Introduction and Inspiration</a:t>
            </a:r>
            <a:endParaRPr/>
          </a:p>
          <a:p>
            <a:pPr indent="-311150" lvl="0" marL="457200" marR="0" rtl="0" algn="l">
              <a:lnSpc>
                <a:spcPct val="115000"/>
              </a:lnSpc>
              <a:spcBef>
                <a:spcPts val="0"/>
              </a:spcBef>
              <a:spcAft>
                <a:spcPts val="0"/>
              </a:spcAft>
              <a:buSzPts val="1300"/>
              <a:buChar char="●"/>
            </a:pPr>
            <a:r>
              <a:rPr lang="en"/>
              <a:t>Walk through of Overall </a:t>
            </a:r>
            <a:r>
              <a:rPr lang="en"/>
              <a:t>Architecture</a:t>
            </a:r>
            <a:endParaRPr/>
          </a:p>
          <a:p>
            <a:pPr indent="-311150" lvl="0" marL="457200" marR="0" rtl="0" algn="l">
              <a:lnSpc>
                <a:spcPct val="115000"/>
              </a:lnSpc>
              <a:spcBef>
                <a:spcPts val="0"/>
              </a:spcBef>
              <a:spcAft>
                <a:spcPts val="0"/>
              </a:spcAft>
              <a:buSzPts val="1300"/>
              <a:buChar char="●"/>
            </a:pPr>
            <a:r>
              <a:rPr lang="en"/>
              <a:t>Three Phases:</a:t>
            </a:r>
            <a:endParaRPr/>
          </a:p>
          <a:p>
            <a:pPr indent="-298450" lvl="1" marL="914400" marR="0" rtl="0" algn="l">
              <a:lnSpc>
                <a:spcPct val="115000"/>
              </a:lnSpc>
              <a:spcBef>
                <a:spcPts val="0"/>
              </a:spcBef>
              <a:spcAft>
                <a:spcPts val="0"/>
              </a:spcAft>
              <a:buSzPts val="1100"/>
              <a:buChar char="○"/>
            </a:pPr>
            <a:r>
              <a:rPr lang="en"/>
              <a:t>Overview of data used</a:t>
            </a:r>
            <a:endParaRPr/>
          </a:p>
          <a:p>
            <a:pPr indent="-298450" lvl="1" marL="914400" marR="0" rtl="0" algn="l">
              <a:lnSpc>
                <a:spcPct val="115000"/>
              </a:lnSpc>
              <a:spcBef>
                <a:spcPts val="0"/>
              </a:spcBef>
              <a:spcAft>
                <a:spcPts val="0"/>
              </a:spcAft>
              <a:buSzPts val="1100"/>
              <a:buChar char="○"/>
            </a:pPr>
            <a:r>
              <a:rPr lang="en"/>
              <a:t>Overview of methodology and validation</a:t>
            </a:r>
            <a:endParaRPr/>
          </a:p>
          <a:p>
            <a:pPr indent="-298450" lvl="1" marL="914400" marR="0" rtl="0" algn="l">
              <a:lnSpc>
                <a:spcPct val="115000"/>
              </a:lnSpc>
              <a:spcBef>
                <a:spcPts val="0"/>
              </a:spcBef>
              <a:spcAft>
                <a:spcPts val="0"/>
              </a:spcAft>
              <a:buSzPts val="1100"/>
              <a:buChar char="○"/>
            </a:pPr>
            <a:r>
              <a:rPr lang="en"/>
              <a:t>Performance Measures</a:t>
            </a:r>
            <a:endParaRPr/>
          </a:p>
          <a:p>
            <a:pPr indent="-311150" lvl="0" marL="457200" marR="0" rtl="0" algn="l">
              <a:lnSpc>
                <a:spcPct val="115000"/>
              </a:lnSpc>
              <a:spcBef>
                <a:spcPts val="0"/>
              </a:spcBef>
              <a:spcAft>
                <a:spcPts val="0"/>
              </a:spcAft>
              <a:buSzPts val="1300"/>
              <a:buChar char="●"/>
            </a:pPr>
            <a:r>
              <a:rPr lang="en"/>
              <a:t>What did you like least and best about the project?</a:t>
            </a:r>
            <a:endParaRPr/>
          </a:p>
          <a:p>
            <a:pPr indent="-311150" lvl="0" marL="457200" marR="0" rtl="0" algn="l">
              <a:lnSpc>
                <a:spcPct val="115000"/>
              </a:lnSpc>
              <a:spcBef>
                <a:spcPts val="0"/>
              </a:spcBef>
              <a:spcAft>
                <a:spcPts val="0"/>
              </a:spcAft>
              <a:buSzPts val="1300"/>
              <a:buChar char="●"/>
            </a:pPr>
            <a:r>
              <a:rPr lang="en"/>
              <a:t>Conclusion</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Article: TANG, WEI, YANG, CHEN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Article Title: </a:t>
            </a:r>
            <a:r>
              <a:rPr lang="en" sz="1500"/>
              <a:t>Sentiment Analysis of Company-Related Tweets and their Prediction Power</a:t>
            </a:r>
            <a:endParaRPr sz="1500"/>
          </a:p>
          <a:p>
            <a:pPr indent="0" lvl="0" marL="0" rtl="0" algn="l">
              <a:spcBef>
                <a:spcPts val="1600"/>
              </a:spcBef>
              <a:spcAft>
                <a:spcPts val="1600"/>
              </a:spcAft>
              <a:buNone/>
            </a:pPr>
            <a:r>
              <a:rPr lang="en" sz="1500"/>
              <a:t>Project Goal: “[T]o incorporate sentiment analysis result of tweets related to specific companies into the prediction for the company’s performance, i.e. their stock prices, and see how much weight user feedbacks on twitter have in the model.”</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Overview: </a:t>
            </a:r>
            <a:r>
              <a:rPr lang="en"/>
              <a:t> </a:t>
            </a:r>
            <a:r>
              <a:rPr lang="en" sz="2000"/>
              <a:t>TANG, WEI, YANG, CHEN</a:t>
            </a:r>
            <a:endParaRPr sz="2000"/>
          </a:p>
        </p:txBody>
      </p:sp>
      <p:sp>
        <p:nvSpPr>
          <p:cNvPr id="105" name="Google Shape;105;p16"/>
          <p:cNvSpPr txBox="1"/>
          <p:nvPr>
            <p:ph idx="1" type="body"/>
          </p:nvPr>
        </p:nvSpPr>
        <p:spPr>
          <a:xfrm>
            <a:off x="307175" y="2223125"/>
            <a:ext cx="5034300" cy="226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Create a baseline by using a conventional stock price prediction model (LSTM)</a:t>
            </a:r>
            <a:endParaRPr/>
          </a:p>
          <a:p>
            <a:pPr indent="-311150" lvl="0" marL="457200" rtl="0" algn="l">
              <a:spcBef>
                <a:spcPts val="0"/>
              </a:spcBef>
              <a:spcAft>
                <a:spcPts val="0"/>
              </a:spcAft>
              <a:buSzPts val="1300"/>
              <a:buAutoNum type="arabicPeriod"/>
            </a:pPr>
            <a:r>
              <a:rPr lang="en"/>
              <a:t>Develop a sentiment score based on tweets about the company that is the subject of the analysis for four models</a:t>
            </a:r>
            <a:endParaRPr/>
          </a:p>
          <a:p>
            <a:pPr indent="-298450" lvl="1" marL="914400" rtl="0" algn="l">
              <a:spcBef>
                <a:spcPts val="0"/>
              </a:spcBef>
              <a:spcAft>
                <a:spcPts val="0"/>
              </a:spcAft>
              <a:buSzPts val="1100"/>
              <a:buAutoNum type="alphaLcPeriod"/>
            </a:pPr>
            <a:r>
              <a:rPr lang="en"/>
              <a:t>model with only daily score, model with only weekly score, model with tweet count and daily score, and model with tweet count and weekly score</a:t>
            </a:r>
            <a:endParaRPr/>
          </a:p>
          <a:p>
            <a:pPr indent="-311150" lvl="0" marL="457200" rtl="0" algn="l">
              <a:spcBef>
                <a:spcPts val="0"/>
              </a:spcBef>
              <a:spcAft>
                <a:spcPts val="0"/>
              </a:spcAft>
              <a:buSzPts val="1300"/>
              <a:buAutoNum type="arabicPeriod"/>
            </a:pPr>
            <a:r>
              <a:rPr lang="en"/>
              <a:t>Compare sentiment </a:t>
            </a:r>
            <a:r>
              <a:rPr lang="en"/>
              <a:t>analysis</a:t>
            </a:r>
            <a:r>
              <a:rPr lang="en"/>
              <a:t> with conventional stock price prediction to </a:t>
            </a:r>
            <a:r>
              <a:rPr lang="en"/>
              <a:t>determine</a:t>
            </a:r>
            <a:r>
              <a:rPr lang="en"/>
              <a:t> accuracy applicability</a:t>
            </a:r>
            <a:endParaRPr/>
          </a:p>
        </p:txBody>
      </p:sp>
      <p:pic>
        <p:nvPicPr>
          <p:cNvPr id="106" name="Google Shape;106;p16"/>
          <p:cNvPicPr preferRelativeResize="0"/>
          <p:nvPr/>
        </p:nvPicPr>
        <p:blipFill>
          <a:blip r:embed="rId3">
            <a:alphaModFix/>
          </a:blip>
          <a:stretch>
            <a:fillRect/>
          </a:stretch>
        </p:blipFill>
        <p:spPr>
          <a:xfrm>
            <a:off x="5341475" y="3139350"/>
            <a:ext cx="461675" cy="258550"/>
          </a:xfrm>
          <a:prstGeom prst="rect">
            <a:avLst/>
          </a:prstGeom>
          <a:noFill/>
          <a:ln>
            <a:noFill/>
          </a:ln>
        </p:spPr>
      </p:pic>
      <p:pic>
        <p:nvPicPr>
          <p:cNvPr id="107" name="Google Shape;107;p16"/>
          <p:cNvPicPr preferRelativeResize="0"/>
          <p:nvPr/>
        </p:nvPicPr>
        <p:blipFill>
          <a:blip r:embed="rId4">
            <a:alphaModFix/>
          </a:blip>
          <a:stretch>
            <a:fillRect/>
          </a:stretch>
        </p:blipFill>
        <p:spPr>
          <a:xfrm>
            <a:off x="5803150" y="1884550"/>
            <a:ext cx="2990357"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of Our </a:t>
            </a:r>
            <a:r>
              <a:rPr lang="en"/>
              <a:t>M</a:t>
            </a:r>
            <a:r>
              <a:rPr lang="en"/>
              <a:t>ethodology</a:t>
            </a:r>
            <a:endParaRPr/>
          </a:p>
        </p:txBody>
      </p:sp>
      <p:sp>
        <p:nvSpPr>
          <p:cNvPr id="113" name="Google Shape;113;p17"/>
          <p:cNvSpPr txBox="1"/>
          <p:nvPr>
            <p:ph idx="1" type="body"/>
          </p:nvPr>
        </p:nvSpPr>
        <p:spPr>
          <a:xfrm>
            <a:off x="729450" y="2078875"/>
            <a:ext cx="7688700" cy="29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Predict Tesla stock price using twitter sentiments</a:t>
            </a:r>
            <a:endParaRPr/>
          </a:p>
          <a:p>
            <a:pPr indent="0" lvl="0" marL="0" rtl="0" algn="l">
              <a:spcBef>
                <a:spcPts val="1600"/>
              </a:spcBef>
              <a:spcAft>
                <a:spcPts val="0"/>
              </a:spcAft>
              <a:buNone/>
            </a:pPr>
            <a:r>
              <a:rPr lang="en"/>
              <a:t>Phase 1: Data - sentiment140</a:t>
            </a:r>
            <a:endParaRPr/>
          </a:p>
          <a:p>
            <a:pPr indent="-311150" lvl="0" marL="457200" rtl="0" algn="l">
              <a:spcBef>
                <a:spcPts val="1600"/>
              </a:spcBef>
              <a:spcAft>
                <a:spcPts val="0"/>
              </a:spcAft>
              <a:buSzPts val="1300"/>
              <a:buChar char="●"/>
            </a:pPr>
            <a:r>
              <a:rPr lang="en"/>
              <a:t>Train our own classifier using Naive Baye and VADER for tweets</a:t>
            </a:r>
            <a:endParaRPr/>
          </a:p>
          <a:p>
            <a:pPr indent="0" lvl="0" marL="0" rtl="0" algn="l">
              <a:spcBef>
                <a:spcPts val="1600"/>
              </a:spcBef>
              <a:spcAft>
                <a:spcPts val="0"/>
              </a:spcAft>
              <a:buNone/>
            </a:pPr>
            <a:r>
              <a:rPr lang="en"/>
              <a:t>Phase 2:  Data - tweets, &amp; stock data</a:t>
            </a:r>
            <a:endParaRPr/>
          </a:p>
          <a:p>
            <a:pPr indent="0" lvl="0" marL="0" rtl="0" algn="l">
              <a:spcBef>
                <a:spcPts val="1600"/>
              </a:spcBef>
              <a:spcAft>
                <a:spcPts val="1600"/>
              </a:spcAft>
              <a:buNone/>
            </a:pPr>
            <a:r>
              <a:rPr lang="en"/>
              <a:t>Phase 3: Stock price prediction using above two sets of senti scores: NB &amp; VADER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Phase 1: Train Naive Bayes Classifier</a:t>
            </a:r>
            <a:endParaRPr sz="2500"/>
          </a:p>
        </p:txBody>
      </p:sp>
      <p:sp>
        <p:nvSpPr>
          <p:cNvPr id="119" name="Google Shape;119;p18"/>
          <p:cNvSpPr txBox="1"/>
          <p:nvPr>
            <p:ph idx="1" type="body"/>
          </p:nvPr>
        </p:nvSpPr>
        <p:spPr>
          <a:xfrm>
            <a:off x="729450" y="1919925"/>
            <a:ext cx="5089500" cy="28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Training Set: </a:t>
            </a:r>
            <a:r>
              <a:rPr b="1" lang="en" sz="1400"/>
              <a:t>Sentiment140</a:t>
            </a:r>
            <a:endParaRPr b="1" sz="1400"/>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Provided by Stanford University students </a:t>
            </a:r>
            <a:r>
              <a:rPr lang="en" u="sng">
                <a:solidFill>
                  <a:schemeClr val="hlink"/>
                </a:solidFill>
                <a:hlinkClick r:id="rId3"/>
              </a:rPr>
              <a:t>http://help.sentiment140.com/for-students</a:t>
            </a:r>
            <a:endParaRPr/>
          </a:p>
          <a:p>
            <a:pPr indent="-311150" lvl="0" marL="457200" rtl="0" algn="l">
              <a:spcBef>
                <a:spcPts val="0"/>
              </a:spcBef>
              <a:spcAft>
                <a:spcPts val="0"/>
              </a:spcAft>
              <a:buSzPts val="1300"/>
              <a:buChar char="●"/>
            </a:pPr>
            <a:r>
              <a:rPr lang="en"/>
              <a:t>From April to June in 2009</a:t>
            </a:r>
            <a:endParaRPr/>
          </a:p>
          <a:p>
            <a:pPr indent="-311150" lvl="0" marL="457200" rtl="0" algn="l">
              <a:spcBef>
                <a:spcPts val="0"/>
              </a:spcBef>
              <a:spcAft>
                <a:spcPts val="0"/>
              </a:spcAft>
              <a:buSzPts val="1300"/>
              <a:buChar char="●"/>
            </a:pPr>
            <a:r>
              <a:rPr lang="en"/>
              <a:t>128M raw twitter texts across multiple fields with sentiment label(</a:t>
            </a:r>
            <a:r>
              <a:rPr lang="en"/>
              <a:t>0 for negative and 1 for positive</a:t>
            </a:r>
            <a:r>
              <a:rPr lang="en"/>
              <a:t>)</a:t>
            </a:r>
            <a:endParaRPr/>
          </a:p>
        </p:txBody>
      </p:sp>
      <p:pic>
        <p:nvPicPr>
          <p:cNvPr id="120" name="Google Shape;120;p18"/>
          <p:cNvPicPr preferRelativeResize="0"/>
          <p:nvPr/>
        </p:nvPicPr>
        <p:blipFill rotWithShape="1">
          <a:blip r:embed="rId4">
            <a:alphaModFix/>
          </a:blip>
          <a:srcRect b="3229" l="8389" r="8381" t="-3230"/>
          <a:stretch/>
        </p:blipFill>
        <p:spPr>
          <a:xfrm>
            <a:off x="6527525" y="623025"/>
            <a:ext cx="2616475" cy="42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a:t>
            </a:r>
            <a:endParaRPr/>
          </a:p>
        </p:txBody>
      </p:sp>
      <p:sp>
        <p:nvSpPr>
          <p:cNvPr id="126" name="Google Shape;126;p19"/>
          <p:cNvSpPr txBox="1"/>
          <p:nvPr>
            <p:ph idx="1" type="body"/>
          </p:nvPr>
        </p:nvSpPr>
        <p:spPr>
          <a:xfrm>
            <a:off x="729450" y="1853850"/>
            <a:ext cx="7688700" cy="31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Pre-processing:</a:t>
            </a:r>
            <a:endParaRPr b="1"/>
          </a:p>
          <a:p>
            <a:pPr indent="-311150" lvl="0" marL="457200" rtl="0" algn="l">
              <a:spcBef>
                <a:spcPts val="0"/>
              </a:spcBef>
              <a:spcAft>
                <a:spcPts val="0"/>
              </a:spcAft>
              <a:buSzPts val="1300"/>
              <a:buChar char="●"/>
            </a:pPr>
            <a:r>
              <a:rPr lang="en"/>
              <a:t>Remove special characters, replace url, username with placeholder </a:t>
            </a:r>
            <a:endParaRPr/>
          </a:p>
          <a:p>
            <a:pPr indent="-311150" lvl="0" marL="457200" rtl="0" algn="l">
              <a:spcBef>
                <a:spcPts val="0"/>
              </a:spcBef>
              <a:spcAft>
                <a:spcPts val="0"/>
              </a:spcAft>
              <a:buSzPts val="1300"/>
              <a:buChar char="●"/>
            </a:pPr>
            <a:r>
              <a:rPr lang="en"/>
              <a:t>Keep emoticons</a:t>
            </a:r>
            <a:endParaRPr/>
          </a:p>
          <a:p>
            <a:pPr indent="-311150" lvl="0" marL="457200" rtl="0" algn="l">
              <a:spcBef>
                <a:spcPts val="0"/>
              </a:spcBef>
              <a:spcAft>
                <a:spcPts val="0"/>
              </a:spcAft>
              <a:buSzPts val="1300"/>
              <a:buChar char="●"/>
            </a:pPr>
            <a:r>
              <a:rPr lang="en"/>
              <a:t>Lowercase, Tokenize, Stemming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TF-IDF Vectorizer Matrix</a:t>
            </a:r>
            <a:endParaRPr b="1"/>
          </a:p>
          <a:p>
            <a:pPr indent="0" lvl="0" marL="0" rtl="0" algn="l">
              <a:spcBef>
                <a:spcPts val="0"/>
              </a:spcBef>
              <a:spcAft>
                <a:spcPts val="0"/>
              </a:spcAft>
              <a:buNone/>
            </a:pPr>
            <a:r>
              <a:rPr b="1" lang="en"/>
              <a:t>Naive Bayes Modeling</a:t>
            </a:r>
            <a:endParaRPr/>
          </a:p>
        </p:txBody>
      </p:sp>
      <p:pic>
        <p:nvPicPr>
          <p:cNvPr id="127" name="Google Shape;127;p19"/>
          <p:cNvPicPr preferRelativeResize="0"/>
          <p:nvPr/>
        </p:nvPicPr>
        <p:blipFill>
          <a:blip r:embed="rId3">
            <a:alphaModFix/>
          </a:blip>
          <a:stretch>
            <a:fillRect/>
          </a:stretch>
        </p:blipFill>
        <p:spPr>
          <a:xfrm>
            <a:off x="1003563" y="2845125"/>
            <a:ext cx="7136865" cy="101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Model Evaluation </a:t>
            </a:r>
            <a:endParaRPr/>
          </a:p>
        </p:txBody>
      </p:sp>
      <p:sp>
        <p:nvSpPr>
          <p:cNvPr id="133" name="Google Shape;133;p20"/>
          <p:cNvSpPr txBox="1"/>
          <p:nvPr>
            <p:ph idx="1" type="body"/>
          </p:nvPr>
        </p:nvSpPr>
        <p:spPr>
          <a:xfrm>
            <a:off x="729450" y="1924800"/>
            <a:ext cx="3006900" cy="30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Set: </a:t>
            </a:r>
            <a:r>
              <a:rPr lang="en"/>
              <a:t>20% Hold-out Set</a:t>
            </a:r>
            <a:endParaRPr b="1"/>
          </a:p>
          <a:p>
            <a:pPr indent="-311150" lvl="0" marL="457200" rtl="0" algn="l">
              <a:spcBef>
                <a:spcPts val="0"/>
              </a:spcBef>
              <a:spcAft>
                <a:spcPts val="0"/>
              </a:spcAft>
              <a:buSzPts val="1300"/>
              <a:buChar char="●"/>
            </a:pPr>
            <a:r>
              <a:rPr lang="en"/>
              <a:t>Accuracy = 80%</a:t>
            </a:r>
            <a:endParaRPr/>
          </a:p>
          <a:p>
            <a:pPr indent="-311150" lvl="0" marL="457200" rtl="0" algn="l">
              <a:spcBef>
                <a:spcPts val="0"/>
              </a:spcBef>
              <a:spcAft>
                <a:spcPts val="0"/>
              </a:spcAft>
              <a:buSzPts val="1300"/>
              <a:buChar char="●"/>
            </a:pPr>
            <a:r>
              <a:rPr lang="en"/>
              <a:t>Precision =  TP/(TP+FP) </a:t>
            </a:r>
            <a:endParaRPr/>
          </a:p>
          <a:p>
            <a:pPr indent="-311150" lvl="0" marL="457200" rtl="0" algn="l">
              <a:spcBef>
                <a:spcPts val="0"/>
              </a:spcBef>
              <a:spcAft>
                <a:spcPts val="0"/>
              </a:spcAft>
              <a:buSzPts val="1300"/>
              <a:buChar char="●"/>
            </a:pPr>
            <a:r>
              <a:rPr lang="en"/>
              <a:t>Recall = TP/(TP+FN)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Set: Manually Labeled</a:t>
            </a:r>
            <a:endParaRPr/>
          </a:p>
          <a:p>
            <a:pPr indent="-311150" lvl="0" marL="457200" rtl="0" algn="l">
              <a:spcBef>
                <a:spcPts val="0"/>
              </a:spcBef>
              <a:spcAft>
                <a:spcPts val="0"/>
              </a:spcAft>
              <a:buSzPts val="1300"/>
              <a:buChar char="●"/>
            </a:pPr>
            <a:r>
              <a:rPr lang="en"/>
              <a:t>Accuracy = 82%</a:t>
            </a:r>
            <a:endParaRPr/>
          </a:p>
          <a:p>
            <a:pPr indent="-311150" lvl="0" marL="457200" rtl="0" algn="l">
              <a:spcBef>
                <a:spcPts val="0"/>
              </a:spcBef>
              <a:spcAft>
                <a:spcPts val="0"/>
              </a:spcAft>
              <a:buSzPts val="1300"/>
              <a:buChar char="●"/>
            </a:pPr>
            <a:r>
              <a:rPr lang="en"/>
              <a:t>Precision =  TP/(TP+FP) </a:t>
            </a:r>
            <a:endParaRPr/>
          </a:p>
          <a:p>
            <a:pPr indent="-311150" lvl="0" marL="457200" rtl="0" algn="l">
              <a:spcBef>
                <a:spcPts val="0"/>
              </a:spcBef>
              <a:spcAft>
                <a:spcPts val="0"/>
              </a:spcAft>
              <a:buSzPts val="1300"/>
              <a:buChar char="●"/>
            </a:pPr>
            <a:r>
              <a:rPr lang="en"/>
              <a:t>Recall = TP/(TP+FN)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34" name="Google Shape;134;p20"/>
          <p:cNvPicPr preferRelativeResize="0"/>
          <p:nvPr/>
        </p:nvPicPr>
        <p:blipFill rotWithShape="1">
          <a:blip r:embed="rId3">
            <a:alphaModFix/>
          </a:blip>
          <a:srcRect b="0" l="-648" r="33799" t="0"/>
          <a:stretch/>
        </p:blipFill>
        <p:spPr>
          <a:xfrm>
            <a:off x="3911000" y="1759325"/>
            <a:ext cx="4785650" cy="1513850"/>
          </a:xfrm>
          <a:prstGeom prst="rect">
            <a:avLst/>
          </a:prstGeom>
          <a:noFill/>
          <a:ln>
            <a:noFill/>
          </a:ln>
        </p:spPr>
      </p:pic>
      <p:pic>
        <p:nvPicPr>
          <p:cNvPr id="135" name="Google Shape;135;p20"/>
          <p:cNvPicPr preferRelativeResize="0"/>
          <p:nvPr/>
        </p:nvPicPr>
        <p:blipFill>
          <a:blip r:embed="rId4">
            <a:alphaModFix/>
          </a:blip>
          <a:stretch>
            <a:fillRect/>
          </a:stretch>
        </p:blipFill>
        <p:spPr>
          <a:xfrm>
            <a:off x="3964987" y="3273175"/>
            <a:ext cx="4677675" cy="19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Data</a:t>
            </a:r>
            <a:r>
              <a:rPr lang="en"/>
              <a:t>set for Sentiment Extraction</a:t>
            </a:r>
            <a:endParaRPr/>
          </a:p>
        </p:txBody>
      </p:sp>
      <p:sp>
        <p:nvSpPr>
          <p:cNvPr id="141" name="Google Shape;141;p21"/>
          <p:cNvSpPr txBox="1"/>
          <p:nvPr>
            <p:ph idx="1" type="body"/>
          </p:nvPr>
        </p:nvSpPr>
        <p:spPr>
          <a:xfrm>
            <a:off x="729450" y="1919925"/>
            <a:ext cx="7688700" cy="24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Connecting to official Twitter API via tweepy</a:t>
            </a:r>
            <a:endParaRPr b="1"/>
          </a:p>
          <a:p>
            <a:pPr indent="-311150" lvl="0" marL="457200" rtl="0" algn="l">
              <a:spcBef>
                <a:spcPts val="0"/>
              </a:spcBef>
              <a:spcAft>
                <a:spcPts val="0"/>
              </a:spcAft>
              <a:buSzPts val="1300"/>
              <a:buChar char="●"/>
            </a:pPr>
            <a:r>
              <a:rPr b="1" lang="en"/>
              <a:t>Couldn’t directly search further back than a week with official search endpoint</a:t>
            </a:r>
            <a:endParaRPr b="1"/>
          </a:p>
          <a:p>
            <a:pPr indent="-311150" lvl="0" marL="457200" rtl="0" algn="l">
              <a:spcBef>
                <a:spcPts val="0"/>
              </a:spcBef>
              <a:spcAft>
                <a:spcPts val="0"/>
              </a:spcAft>
              <a:buSzPts val="1300"/>
              <a:buChar char="●"/>
            </a:pPr>
            <a:r>
              <a:rPr b="1" lang="en"/>
              <a:t>Solution: snscrape to webscrape tweet URLS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1150" lvl="0" marL="457200" rtl="0" algn="l">
              <a:spcBef>
                <a:spcPts val="0"/>
              </a:spcBef>
              <a:spcAft>
                <a:spcPts val="0"/>
              </a:spcAft>
              <a:buSzPts val="1300"/>
              <a:buChar char="●"/>
            </a:pPr>
            <a:r>
              <a:rPr b="1" lang="en"/>
              <a:t>Then could connect to different endpoint in official API to fetch tweets from URL</a:t>
            </a:r>
            <a:endParaRPr b="1"/>
          </a:p>
          <a:p>
            <a:pPr indent="-311150" lvl="0" marL="457200" rtl="0" algn="l">
              <a:spcBef>
                <a:spcPts val="0"/>
              </a:spcBef>
              <a:spcAft>
                <a:spcPts val="0"/>
              </a:spcAft>
              <a:buSzPts val="1300"/>
              <a:buChar char="●"/>
            </a:pPr>
            <a:r>
              <a:rPr b="1" lang="en"/>
              <a:t>Collected tweets from January to October; sample size 345,605 after dropping missing values</a:t>
            </a:r>
            <a:endParaRPr b="1"/>
          </a:p>
          <a:p>
            <a:pPr indent="0" lvl="0" marL="0" rtl="0" algn="l">
              <a:spcBef>
                <a:spcPts val="0"/>
              </a:spcBef>
              <a:spcAft>
                <a:spcPts val="0"/>
              </a:spcAft>
              <a:buNone/>
            </a:pPr>
            <a:r>
              <a:rPr b="1" lang="en"/>
              <a:t>Preprocessing</a:t>
            </a:r>
            <a:endParaRPr b="1"/>
          </a:p>
          <a:p>
            <a:pPr indent="-311150" lvl="0" marL="457200" rtl="0" algn="l">
              <a:spcBef>
                <a:spcPts val="0"/>
              </a:spcBef>
              <a:spcAft>
                <a:spcPts val="0"/>
              </a:spcAft>
              <a:buSzPts val="1300"/>
              <a:buChar char="●"/>
            </a:pPr>
            <a:r>
              <a:rPr b="1" lang="en"/>
              <a:t>Dealt with special characters just as before</a:t>
            </a:r>
            <a:endParaRPr b="1"/>
          </a:p>
          <a:p>
            <a:pPr indent="-311150" lvl="0" marL="457200" rtl="0" algn="l">
              <a:spcBef>
                <a:spcPts val="0"/>
              </a:spcBef>
              <a:spcAft>
                <a:spcPts val="0"/>
              </a:spcAft>
              <a:buSzPts val="1300"/>
              <a:buChar char="●"/>
            </a:pPr>
            <a:r>
              <a:rPr b="1" lang="en"/>
              <a:t>Used the TfIdfVectorizer  to transform this into sparse matrix</a:t>
            </a:r>
            <a:endParaRPr b="1"/>
          </a:p>
        </p:txBody>
      </p:sp>
      <p:pic>
        <p:nvPicPr>
          <p:cNvPr id="142" name="Google Shape;142;p21"/>
          <p:cNvPicPr preferRelativeResize="0"/>
          <p:nvPr/>
        </p:nvPicPr>
        <p:blipFill>
          <a:blip r:embed="rId3">
            <a:alphaModFix/>
          </a:blip>
          <a:stretch>
            <a:fillRect/>
          </a:stretch>
        </p:blipFill>
        <p:spPr>
          <a:xfrm>
            <a:off x="1517050" y="2694875"/>
            <a:ext cx="4498674" cy="60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