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1"/>
  </p:notesMasterIdLst>
  <p:sldIdLst>
    <p:sldId id="256" r:id="rId2"/>
    <p:sldId id="258" r:id="rId3"/>
    <p:sldId id="260" r:id="rId4"/>
    <p:sldId id="273" r:id="rId5"/>
    <p:sldId id="274" r:id="rId6"/>
    <p:sldId id="275" r:id="rId7"/>
    <p:sldId id="276" r:id="rId8"/>
    <p:sldId id="27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874"/>
    <a:srgbClr val="5C307D"/>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67"/>
    <p:restoredTop sz="86392"/>
  </p:normalViewPr>
  <p:slideViewPr>
    <p:cSldViewPr snapToGrid="0" snapToObjects="1">
      <p:cViewPr>
        <p:scale>
          <a:sx n="75" d="100"/>
          <a:sy n="75" d="100"/>
        </p:scale>
        <p:origin x="363" y="-315"/>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2024/12/10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extLst>
      <p:ext uri="{BB962C8B-B14F-4D97-AF65-F5344CB8AC3E}">
        <p14:creationId xmlns:p14="http://schemas.microsoft.com/office/powerpoint/2010/main" val="201529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11C919A1-7361-1F44-B599-7E9DB3DD7A32}"/>
              </a:ext>
            </a:extLst>
          </p:cNvPr>
          <p:cNvSpPr/>
          <p:nvPr userDrawn="1"/>
        </p:nvSpPr>
        <p:spPr>
          <a:xfrm>
            <a:off x="378178" y="1750294"/>
            <a:ext cx="11435645" cy="23234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8">
            <a:extLst>
              <a:ext uri="{FF2B5EF4-FFF2-40B4-BE49-F238E27FC236}">
                <a16:creationId xmlns:a16="http://schemas.microsoft.com/office/drawing/2014/main" id="{27E11570-1C13-394D-8C65-136BC3D04ED2}"/>
              </a:ext>
            </a:extLst>
          </p:cNvPr>
          <p:cNvSpPr/>
          <p:nvPr userDrawn="1"/>
        </p:nvSpPr>
        <p:spPr>
          <a:xfrm>
            <a:off x="8382000" y="4155707"/>
            <a:ext cx="3431823" cy="7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9">
            <a:extLst>
              <a:ext uri="{FF2B5EF4-FFF2-40B4-BE49-F238E27FC236}">
                <a16:creationId xmlns:a16="http://schemas.microsoft.com/office/drawing/2014/main" id="{5FB5F265-5FC7-B54E-AB48-4D8DA46E458F}"/>
              </a:ext>
            </a:extLst>
          </p:cNvPr>
          <p:cNvSpPr/>
          <p:nvPr userDrawn="1"/>
        </p:nvSpPr>
        <p:spPr>
          <a:xfrm>
            <a:off x="378177" y="4155707"/>
            <a:ext cx="7918756" cy="72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599226" y="1921565"/>
            <a:ext cx="10993549" cy="1961322"/>
          </a:xfrm>
          <a:prstGeom prst="rect">
            <a:avLst/>
          </a:prstGeom>
          <a:effectLst/>
        </p:spPr>
        <p:txBody>
          <a:bodyPr anchor="ctr">
            <a:normAutofit/>
          </a:bodyPr>
          <a:lstStyle>
            <a:lvl1pPr algn="ctr">
              <a:defRPr lang="en-US" altLang="en-US" sz="3600" b="0" kern="1200" cap="none" baseline="0" dirty="0">
                <a:solidFill>
                  <a:schemeClr val="bg1"/>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581194" y="4352306"/>
            <a:ext cx="10993546" cy="1340999"/>
          </a:xfrm>
        </p:spPr>
        <p:txBody>
          <a:bodyPr anchor="t">
            <a:normAutofit/>
          </a:bodyPr>
          <a:lstStyle>
            <a:lvl1pPr marL="0" indent="0" algn="ctr">
              <a:buNone/>
              <a:defRPr sz="2000" cap="none" baseline="0">
                <a:solidFill>
                  <a:srgbClr val="66087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14" name="Date Placeholder 3">
            <a:extLst>
              <a:ext uri="{FF2B5EF4-FFF2-40B4-BE49-F238E27FC236}">
                <a16:creationId xmlns:a16="http://schemas.microsoft.com/office/drawing/2014/main" id="{27C9BA39-4396-944E-8847-8AA1FB4D7EF5}"/>
              </a:ext>
            </a:extLst>
          </p:cNvPr>
          <p:cNvSpPr>
            <a:spLocks noGrp="1"/>
          </p:cNvSpPr>
          <p:nvPr>
            <p:ph type="dt" sz="half" idx="10"/>
          </p:nvPr>
        </p:nvSpPr>
        <p:spPr>
          <a:xfrm>
            <a:off x="7605953" y="5956139"/>
            <a:ext cx="2844799" cy="365125"/>
          </a:xfrm>
        </p:spPr>
        <p:txBody>
          <a:bodyPr/>
          <a:lstStyle/>
          <a:p>
            <a:fld id="{E4551058-E5DB-324A-A8E9-6D3BEF243C3B}" type="datetimeFigureOut">
              <a:rPr kumimoji="1" lang="zh-CN" altLang="en-US" smtClean="0"/>
              <a:t>2024/12/10</a:t>
            </a:fld>
            <a:endParaRPr kumimoji="1" lang="zh-CN" altLang="en-US"/>
          </a:p>
        </p:txBody>
      </p:sp>
      <p:sp>
        <p:nvSpPr>
          <p:cNvPr id="15" name="Footer Placeholder 4">
            <a:extLst>
              <a:ext uri="{FF2B5EF4-FFF2-40B4-BE49-F238E27FC236}">
                <a16:creationId xmlns:a16="http://schemas.microsoft.com/office/drawing/2014/main" id="{2046AEFE-93F1-C842-BBEF-EA6F5A8D976C}"/>
              </a:ext>
            </a:extLst>
          </p:cNvPr>
          <p:cNvSpPr>
            <a:spLocks noGrp="1"/>
          </p:cNvSpPr>
          <p:nvPr>
            <p:ph type="ftr" sz="quarter" idx="11"/>
          </p:nvPr>
        </p:nvSpPr>
        <p:spPr>
          <a:xfrm>
            <a:off x="581192" y="5951813"/>
            <a:ext cx="6917211" cy="365125"/>
          </a:xfrm>
        </p:spPr>
        <p:txBody>
          <a:bodyPr/>
          <a:lstStyle/>
          <a:p>
            <a:endParaRPr kumimoji="1" lang="zh-CN" altLang="en-US"/>
          </a:p>
        </p:txBody>
      </p:sp>
      <p:sp>
        <p:nvSpPr>
          <p:cNvPr id="16" name="Slide Number Placeholder 5">
            <a:extLst>
              <a:ext uri="{FF2B5EF4-FFF2-40B4-BE49-F238E27FC236}">
                <a16:creationId xmlns:a16="http://schemas.microsoft.com/office/drawing/2014/main" id="{DC680849-96D9-DD4B-8BEC-6C1105997248}"/>
              </a:ext>
            </a:extLst>
          </p:cNvPr>
          <p:cNvSpPr>
            <a:spLocks noGrp="1"/>
          </p:cNvSpPr>
          <p:nvPr>
            <p:ph type="sldNum" sz="quarter" idx="12"/>
          </p:nvPr>
        </p:nvSpPr>
        <p:spPr>
          <a:xfrm>
            <a:off x="10558301" y="5956139"/>
            <a:ext cx="1052508" cy="365125"/>
          </a:xfrm>
        </p:spPr>
        <p:txBody>
          <a:bodyPr/>
          <a:lstStyle/>
          <a:p>
            <a:fld id="{977BA8E6-E826-B147-AA17-E3D76A29629C}" type="slidenum">
              <a:rPr kumimoji="1" lang="zh-CN" altLang="en-US" smtClean="0"/>
              <a:t>‹#›</a:t>
            </a:fld>
            <a:endParaRPr kumimoji="1" lang="zh-CN" altLang="en-US"/>
          </a:p>
        </p:txBody>
      </p:sp>
      <p:pic>
        <p:nvPicPr>
          <p:cNvPr id="3" name="图片 2">
            <a:extLst>
              <a:ext uri="{FF2B5EF4-FFF2-40B4-BE49-F238E27FC236}">
                <a16:creationId xmlns:a16="http://schemas.microsoft.com/office/drawing/2014/main" id="{228E0E76-103F-614C-9971-08354F663532}"/>
              </a:ext>
            </a:extLst>
          </p:cNvPr>
          <p:cNvPicPr>
            <a:picLocks noChangeAspect="1"/>
          </p:cNvPicPr>
          <p:nvPr userDrawn="1"/>
        </p:nvPicPr>
        <p:blipFill>
          <a:blip r:embed="rId2"/>
          <a:stretch>
            <a:fillRect/>
          </a:stretch>
        </p:blipFill>
        <p:spPr>
          <a:xfrm>
            <a:off x="378177" y="293654"/>
            <a:ext cx="2889452" cy="1137659"/>
          </a:xfrm>
          <a:prstGeom prst="rect">
            <a:avLst/>
          </a:prstGeom>
        </p:spPr>
      </p:pic>
    </p:spTree>
    <p:extLst>
      <p:ext uri="{BB962C8B-B14F-4D97-AF65-F5344CB8AC3E}">
        <p14:creationId xmlns:p14="http://schemas.microsoft.com/office/powerpoint/2010/main" val="9349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a:prstGeom prst="rect">
            <a:avLst/>
          </a:prstGeom>
        </p:spPr>
        <p:txBody>
          <a:bodyPr anchor="b">
            <a:normAutofit/>
          </a:bodyPr>
          <a:lstStyle>
            <a:lvl1pPr algn="l">
              <a:defRPr sz="2400" b="0">
                <a:solidFill>
                  <a:schemeClr val="accent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5260129"/>
            <a:ext cx="11029617" cy="598671"/>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9" name="Rectangle 8">
            <a:extLst>
              <a:ext uri="{FF2B5EF4-FFF2-40B4-BE49-F238E27FC236}">
                <a16:creationId xmlns:a16="http://schemas.microsoft.com/office/drawing/2014/main" id="{01F9AFCA-0D8E-7C4B-9EE4-15258FA226B6}"/>
              </a:ext>
            </a:extLst>
          </p:cNvPr>
          <p:cNvSpPr/>
          <p:nvPr userDrawn="1"/>
        </p:nvSpPr>
        <p:spPr>
          <a:xfrm>
            <a:off x="8144933" y="436481"/>
            <a:ext cx="3657601" cy="7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C93E312-E758-E548-90FC-22E1E7EC6CCE}"/>
              </a:ext>
            </a:extLst>
          </p:cNvPr>
          <p:cNvSpPr/>
          <p:nvPr userDrawn="1"/>
        </p:nvSpPr>
        <p:spPr>
          <a:xfrm>
            <a:off x="389467" y="436481"/>
            <a:ext cx="7687733" cy="72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97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422769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Date Placeholder 3">
            <a:extLst>
              <a:ext uri="{FF2B5EF4-FFF2-40B4-BE49-F238E27FC236}">
                <a16:creationId xmlns:a16="http://schemas.microsoft.com/office/drawing/2014/main" id="{9D8F7654-F738-DB4A-BDC9-C147359A8918}"/>
              </a:ext>
            </a:extLst>
          </p:cNvPr>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2024/12/10</a:t>
            </a:fld>
            <a:endParaRPr kumimoji="1" lang="zh-CN" altLang="en-US"/>
          </a:p>
        </p:txBody>
      </p:sp>
      <p:sp>
        <p:nvSpPr>
          <p:cNvPr id="14" name="Footer Placeholder 4">
            <a:extLst>
              <a:ext uri="{FF2B5EF4-FFF2-40B4-BE49-F238E27FC236}">
                <a16:creationId xmlns:a16="http://schemas.microsoft.com/office/drawing/2014/main" id="{A49875D8-CF05-584E-A606-B0C7A6C66F30}"/>
              </a:ext>
            </a:extLst>
          </p:cNvPr>
          <p:cNvSpPr>
            <a:spLocks noGrp="1"/>
          </p:cNvSpPr>
          <p:nvPr>
            <p:ph type="ftr" sz="quarter" idx="11"/>
          </p:nvPr>
        </p:nvSpPr>
        <p:spPr>
          <a:xfrm>
            <a:off x="774923" y="5951811"/>
            <a:ext cx="7896279" cy="365125"/>
          </a:xfrm>
        </p:spPr>
        <p:txBody>
          <a:bodyPr/>
          <a:lstStyle/>
          <a:p>
            <a:endParaRPr kumimoji="1" lang="zh-CN" altLang="en-US"/>
          </a:p>
        </p:txBody>
      </p:sp>
      <p:sp>
        <p:nvSpPr>
          <p:cNvPr id="15" name="Slide Number Placeholder 5">
            <a:extLst>
              <a:ext uri="{FF2B5EF4-FFF2-40B4-BE49-F238E27FC236}">
                <a16:creationId xmlns:a16="http://schemas.microsoft.com/office/drawing/2014/main" id="{4FDE4144-AE9C-764C-8F13-6FBD3DFFAD56}"/>
              </a:ext>
            </a:extLst>
          </p:cNvPr>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pic>
        <p:nvPicPr>
          <p:cNvPr id="9" name="图片 8">
            <a:extLst>
              <a:ext uri="{FF2B5EF4-FFF2-40B4-BE49-F238E27FC236}">
                <a16:creationId xmlns:a16="http://schemas.microsoft.com/office/drawing/2014/main" id="{B1084C39-6DF4-7241-B04A-86A43726B0F4}"/>
              </a:ext>
            </a:extLst>
          </p:cNvPr>
          <p:cNvPicPr>
            <a:picLocks noChangeAspect="1"/>
          </p:cNvPicPr>
          <p:nvPr userDrawn="1"/>
        </p:nvPicPr>
        <p:blipFill>
          <a:blip r:embed="rId2"/>
          <a:stretch>
            <a:fillRect/>
          </a:stretch>
        </p:blipFill>
        <p:spPr>
          <a:xfrm>
            <a:off x="10642879" y="687101"/>
            <a:ext cx="1015763" cy="1019553"/>
          </a:xfrm>
          <a:prstGeom prst="rect">
            <a:avLst/>
          </a:prstGeom>
        </p:spPr>
      </p:pic>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8993673" y="675726"/>
            <a:ext cx="1849692" cy="5183073"/>
          </a:xfrm>
          <a:prstGeom prst="rect">
            <a:avLst/>
          </a:prstGeom>
        </p:spPr>
        <p:txBody>
          <a:bodyPr vert="eaVert" anchor="b"/>
          <a:lstStyle/>
          <a:p>
            <a:r>
              <a:rPr lang="zh-CN" altLang="en-US" dirty="0"/>
              <a:t>单击此处编辑母版标题样式</a:t>
            </a:r>
            <a:endParaRPr lang="en-US" dirty="0"/>
          </a:p>
        </p:txBody>
      </p:sp>
    </p:spTree>
    <p:extLst>
      <p:ext uri="{BB962C8B-B14F-4D97-AF65-F5344CB8AC3E}">
        <p14:creationId xmlns:p14="http://schemas.microsoft.com/office/powerpoint/2010/main" val="279494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4" y="2180498"/>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10558301" y="5956139"/>
            <a:ext cx="1052508" cy="365125"/>
          </a:xfrm>
        </p:spPr>
        <p:txBody>
          <a:bodyPr/>
          <a:lstStyle/>
          <a:p>
            <a:fld id="{977BA8E6-E826-B147-AA17-E3D76A29629C}" type="slidenum">
              <a:rPr kumimoji="1" lang="zh-CN" altLang="en-US" smtClean="0"/>
              <a:t>‹#›</a:t>
            </a:fld>
            <a:endParaRPr kumimoji="1" lang="zh-CN" altLang="en-US"/>
          </a:p>
        </p:txBody>
      </p:sp>
      <p:sp>
        <p:nvSpPr>
          <p:cNvPr id="8" name="标题 7">
            <a:extLst>
              <a:ext uri="{FF2B5EF4-FFF2-40B4-BE49-F238E27FC236}">
                <a16:creationId xmlns:a16="http://schemas.microsoft.com/office/drawing/2014/main" id="{C91EB146-E429-F542-B185-DC14BCA9BC59}"/>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340990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2AB89F7-7C87-3347-A0CB-FCEE9D36F083}"/>
              </a:ext>
            </a:extLst>
          </p:cNvPr>
          <p:cNvSpPr>
            <a:spLocks noChangeAspect="1"/>
          </p:cNvSpPr>
          <p:nvPr userDrawn="1"/>
        </p:nvSpPr>
        <p:spPr>
          <a:xfrm>
            <a:off x="564440"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5544289" y="1137355"/>
            <a:ext cx="6066519" cy="4583289"/>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956137"/>
            <a:ext cx="2844799" cy="365125"/>
          </a:xfrm>
        </p:spPr>
        <p:txBody>
          <a:bodyPr/>
          <a:lstStyle/>
          <a:p>
            <a:fld id="{E4551058-E5DB-324A-A8E9-6D3BEF243C3B}" type="datetimeFigureOut">
              <a:rPr kumimoji="1" lang="zh-CN" altLang="en-US" smtClean="0"/>
              <a:t>2024/12/10</a:t>
            </a:fld>
            <a:endParaRPr kumimoji="1" lang="zh-CN" altLang="en-US"/>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581192" y="5951811"/>
            <a:ext cx="6917210" cy="365125"/>
          </a:xfrm>
        </p:spPr>
        <p:txBody>
          <a:bodyPr/>
          <a:lstStyle/>
          <a:p>
            <a:endParaRPr kumimoji="1" lang="zh-CN" altLang="en-US"/>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956137"/>
            <a:ext cx="1052508" cy="365125"/>
          </a:xfrm>
        </p:spPr>
        <p:txBody>
          <a:bodyPr/>
          <a:lstStyle/>
          <a:p>
            <a:fld id="{977BA8E6-E826-B147-AA17-E3D76A29629C}" type="slidenum">
              <a:rPr kumimoji="1" lang="zh-CN" altLang="en-US" smtClean="0"/>
              <a:t>‹#›</a:t>
            </a:fld>
            <a:endParaRPr kumimoji="1" lang="zh-CN" altLang="en-US"/>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733774" y="1964074"/>
            <a:ext cx="2568408" cy="2929850"/>
          </a:xfrm>
          <a:prstGeom prst="rect">
            <a:avLst/>
          </a:prstGeom>
        </p:spPr>
        <p:txBody>
          <a:bodyPr anchor="ctr">
            <a:normAutofit/>
          </a:bodyPr>
          <a:lstStyle>
            <a:lvl1pPr algn="ctr">
              <a:defRPr sz="3600"/>
            </a:lvl1pPr>
          </a:lstStyle>
          <a:p>
            <a:r>
              <a:rPr lang="zh-CN" altLang="en-US" dirty="0"/>
              <a:t>单击此处编辑母版标题样式</a:t>
            </a:r>
            <a:endParaRPr lang="en-US" dirty="0"/>
          </a:p>
        </p:txBody>
      </p:sp>
      <p:sp>
        <p:nvSpPr>
          <p:cNvPr id="20" name="Rectangle 9">
            <a:extLst>
              <a:ext uri="{FF2B5EF4-FFF2-40B4-BE49-F238E27FC236}">
                <a16:creationId xmlns:a16="http://schemas.microsoft.com/office/drawing/2014/main" id="{F5609871-59AA-714A-B688-568A52C6B22B}"/>
              </a:ext>
            </a:extLst>
          </p:cNvPr>
          <p:cNvSpPr/>
          <p:nvPr userDrawn="1"/>
        </p:nvSpPr>
        <p:spPr>
          <a:xfrm rot="5400000">
            <a:off x="2678806" y="5475222"/>
            <a:ext cx="1800000" cy="72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8">
            <a:extLst>
              <a:ext uri="{FF2B5EF4-FFF2-40B4-BE49-F238E27FC236}">
                <a16:creationId xmlns:a16="http://schemas.microsoft.com/office/drawing/2014/main" id="{23D49990-DD79-AF4A-809C-C7A68D94B066}"/>
              </a:ext>
            </a:extLst>
          </p:cNvPr>
          <p:cNvSpPr/>
          <p:nvPr userDrawn="1"/>
        </p:nvSpPr>
        <p:spPr>
          <a:xfrm rot="5400000">
            <a:off x="1601532" y="2540998"/>
            <a:ext cx="3954547" cy="7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9" name="图片 18">
            <a:extLst>
              <a:ext uri="{FF2B5EF4-FFF2-40B4-BE49-F238E27FC236}">
                <a16:creationId xmlns:a16="http://schemas.microsoft.com/office/drawing/2014/main" id="{A55AB928-FD5F-284E-A537-D442BF41502C}"/>
              </a:ext>
            </a:extLst>
          </p:cNvPr>
          <p:cNvPicPr>
            <a:picLocks noChangeAspect="1"/>
          </p:cNvPicPr>
          <p:nvPr userDrawn="1"/>
        </p:nvPicPr>
        <p:blipFill>
          <a:blip r:embed="rId2"/>
          <a:stretch>
            <a:fillRect/>
          </a:stretch>
        </p:blipFill>
        <p:spPr>
          <a:xfrm>
            <a:off x="643332" y="678616"/>
            <a:ext cx="1015763" cy="1019553"/>
          </a:xfrm>
          <a:prstGeom prst="rect">
            <a:avLst/>
          </a:prstGeom>
        </p:spPr>
      </p:pic>
    </p:spTree>
    <p:extLst>
      <p:ext uri="{BB962C8B-B14F-4D97-AF65-F5344CB8AC3E}">
        <p14:creationId xmlns:p14="http://schemas.microsoft.com/office/powerpoint/2010/main" val="299615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DE89DA6-356D-194E-8935-6C10024491A7}"/>
              </a:ext>
            </a:extLst>
          </p:cNvPr>
          <p:cNvSpPr>
            <a:spLocks noChangeAspect="1"/>
          </p:cNvSpPr>
          <p:nvPr userDrawn="1"/>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2877B1D8-453C-0B4B-B0BA-8AC0FA47C99A}"/>
              </a:ext>
            </a:extLst>
          </p:cNvPr>
          <p:cNvPicPr>
            <a:picLocks noChangeAspect="1"/>
          </p:cNvPicPr>
          <p:nvPr userDrawn="1"/>
        </p:nvPicPr>
        <p:blipFill>
          <a:blip r:embed="rId2"/>
          <a:stretch>
            <a:fillRect/>
          </a:stretch>
        </p:blipFill>
        <p:spPr>
          <a:xfrm>
            <a:off x="10632535" y="5261609"/>
            <a:ext cx="1015763" cy="1019553"/>
          </a:xfrm>
          <a:prstGeom prst="rect">
            <a:avLst/>
          </a:prstGeom>
        </p:spPr>
      </p:pic>
      <p:sp>
        <p:nvSpPr>
          <p:cNvPr id="17" name="Title 1">
            <a:extLst>
              <a:ext uri="{FF2B5EF4-FFF2-40B4-BE49-F238E27FC236}">
                <a16:creationId xmlns:a16="http://schemas.microsoft.com/office/drawing/2014/main" id="{54DB8D1A-12A8-B34E-ABB0-AFDEDA44F187}"/>
              </a:ext>
            </a:extLst>
          </p:cNvPr>
          <p:cNvSpPr>
            <a:spLocks noGrp="1"/>
          </p:cNvSpPr>
          <p:nvPr>
            <p:ph type="title"/>
          </p:nvPr>
        </p:nvSpPr>
        <p:spPr>
          <a:xfrm>
            <a:off x="581193" y="3043910"/>
            <a:ext cx="11029615" cy="1497507"/>
          </a:xfrm>
          <a:prstGeom prst="rect">
            <a:avLst/>
          </a:prstGeom>
        </p:spPr>
        <p:txBody>
          <a:bodyPr anchor="b">
            <a:normAutofit/>
          </a:bodyPr>
          <a:lstStyle>
            <a:lvl1pPr algn="l">
              <a:defRPr sz="3600" b="0" cap="none" baseline="0">
                <a:solidFill>
                  <a:schemeClr val="accent1"/>
                </a:solidFill>
              </a:defRPr>
            </a:lvl1pPr>
          </a:lstStyle>
          <a:p>
            <a:r>
              <a:rPr lang="zh-CN" altLang="en-US" dirty="0"/>
              <a:t>单击此处编辑母版标题样式</a:t>
            </a:r>
            <a:endParaRPr lang="en-US" dirty="0"/>
          </a:p>
        </p:txBody>
      </p:sp>
      <p:sp>
        <p:nvSpPr>
          <p:cNvPr id="18" name="Text Placeholder 2">
            <a:extLst>
              <a:ext uri="{FF2B5EF4-FFF2-40B4-BE49-F238E27FC236}">
                <a16:creationId xmlns:a16="http://schemas.microsoft.com/office/drawing/2014/main" id="{D8C8D98C-AAE6-6D4F-8FDD-A93E2E1124F2}"/>
              </a:ext>
            </a:extLst>
          </p:cNvPr>
          <p:cNvSpPr>
            <a:spLocks noGrp="1"/>
          </p:cNvSpPr>
          <p:nvPr>
            <p:ph type="body" idx="1"/>
          </p:nvPr>
        </p:nvSpPr>
        <p:spPr>
          <a:xfrm>
            <a:off x="581192" y="4541417"/>
            <a:ext cx="11029615" cy="600556"/>
          </a:xfrm>
        </p:spPr>
        <p:txBody>
          <a:bodyPr anchor="t">
            <a:normAutofit/>
          </a:bodyPr>
          <a:lstStyle>
            <a:lvl1pPr marL="0" indent="0" algn="l">
              <a:buNone/>
              <a:defRPr sz="1800" cap="none" baseline="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19" name="Date Placeholder 3">
            <a:extLst>
              <a:ext uri="{FF2B5EF4-FFF2-40B4-BE49-F238E27FC236}">
                <a16:creationId xmlns:a16="http://schemas.microsoft.com/office/drawing/2014/main" id="{63894592-A78C-994C-A7F8-16460B6D0042}"/>
              </a:ext>
            </a:extLst>
          </p:cNvPr>
          <p:cNvSpPr>
            <a:spLocks noGrp="1"/>
          </p:cNvSpPr>
          <p:nvPr>
            <p:ph type="dt" sz="half" idx="10"/>
          </p:nvPr>
        </p:nvSpPr>
        <p:spPr>
          <a:xfrm>
            <a:off x="7605951" y="5956137"/>
            <a:ext cx="2844799"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2024/12/10</a:t>
            </a:fld>
            <a:endParaRPr kumimoji="1" lang="zh-CN" altLang="en-US"/>
          </a:p>
        </p:txBody>
      </p:sp>
      <p:sp>
        <p:nvSpPr>
          <p:cNvPr id="20" name="Footer Placeholder 4">
            <a:extLst>
              <a:ext uri="{FF2B5EF4-FFF2-40B4-BE49-F238E27FC236}">
                <a16:creationId xmlns:a16="http://schemas.microsoft.com/office/drawing/2014/main" id="{620A79B4-2346-8146-8C5E-F662BBFFD574}"/>
              </a:ext>
            </a:extLst>
          </p:cNvPr>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zh-CN" altLang="en-US"/>
          </a:p>
        </p:txBody>
      </p:sp>
      <p:sp>
        <p:nvSpPr>
          <p:cNvPr id="21" name="Slide Number Placeholder 5">
            <a:extLst>
              <a:ext uri="{FF2B5EF4-FFF2-40B4-BE49-F238E27FC236}">
                <a16:creationId xmlns:a16="http://schemas.microsoft.com/office/drawing/2014/main" id="{C7187CC3-F105-CE4C-957B-55AE9DA69507}"/>
              </a:ext>
            </a:extLst>
          </p:cNvPr>
          <p:cNvSpPr>
            <a:spLocks noGrp="1"/>
          </p:cNvSpPr>
          <p:nvPr>
            <p:ph type="sldNum" sz="quarter" idx="12"/>
          </p:nvPr>
        </p:nvSpPr>
        <p:spPr>
          <a:xfrm>
            <a:off x="10558300" y="5956137"/>
            <a:ext cx="1052510"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22826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40146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32060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dirty="0"/>
              <a:t>单击此处编辑母版标题样式</a:t>
            </a:r>
          </a:p>
        </p:txBody>
      </p:sp>
    </p:spTree>
    <p:extLst>
      <p:ext uri="{BB962C8B-B14F-4D97-AF65-F5344CB8AC3E}">
        <p14:creationId xmlns:p14="http://schemas.microsoft.com/office/powerpoint/2010/main" val="285752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2024/12/10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8" name="Rectangle 8">
            <a:extLst>
              <a:ext uri="{FF2B5EF4-FFF2-40B4-BE49-F238E27FC236}">
                <a16:creationId xmlns:a16="http://schemas.microsoft.com/office/drawing/2014/main" id="{E5F10BF9-D5CD-1D48-BAAA-1C82ACBE3EEC}"/>
              </a:ext>
            </a:extLst>
          </p:cNvPr>
          <p:cNvSpPr/>
          <p:nvPr userDrawn="1"/>
        </p:nvSpPr>
        <p:spPr>
          <a:xfrm>
            <a:off x="8144933" y="436481"/>
            <a:ext cx="3657601" cy="7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9">
            <a:extLst>
              <a:ext uri="{FF2B5EF4-FFF2-40B4-BE49-F238E27FC236}">
                <a16:creationId xmlns:a16="http://schemas.microsoft.com/office/drawing/2014/main" id="{591DCB4B-F7F0-EB42-A850-558FBD4EBF7E}"/>
              </a:ext>
            </a:extLst>
          </p:cNvPr>
          <p:cNvSpPr/>
          <p:nvPr userDrawn="1"/>
        </p:nvSpPr>
        <p:spPr>
          <a:xfrm>
            <a:off x="389467" y="436481"/>
            <a:ext cx="7687733" cy="72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948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图片 11">
            <a:extLst>
              <a:ext uri="{FF2B5EF4-FFF2-40B4-BE49-F238E27FC236}">
                <a16:creationId xmlns:a16="http://schemas.microsoft.com/office/drawing/2014/main" id="{CDDAB4A3-B3EF-6A4A-A3CA-230AFEAD99E0}"/>
              </a:ext>
            </a:extLst>
          </p:cNvPr>
          <p:cNvPicPr>
            <a:picLocks noChangeAspect="1"/>
          </p:cNvPicPr>
          <p:nvPr userDrawn="1"/>
        </p:nvPicPr>
        <p:blipFill>
          <a:blip r:embed="rId2"/>
          <a:stretch>
            <a:fillRect/>
          </a:stretch>
        </p:blipFill>
        <p:spPr>
          <a:xfrm>
            <a:off x="10632535" y="5261609"/>
            <a:ext cx="1015763" cy="1019553"/>
          </a:xfrm>
          <a:prstGeom prst="rect">
            <a:avLst/>
          </a:prstGeom>
        </p:spPr>
      </p:pic>
      <p:sp>
        <p:nvSpPr>
          <p:cNvPr id="2" name="Title 1"/>
          <p:cNvSpPr>
            <a:spLocks noGrp="1"/>
          </p:cNvSpPr>
          <p:nvPr>
            <p:ph type="title"/>
          </p:nvPr>
        </p:nvSpPr>
        <p:spPr>
          <a:xfrm>
            <a:off x="581192" y="5262296"/>
            <a:ext cx="4909445" cy="689514"/>
          </a:xfrm>
          <a:prstGeom prst="rect">
            <a:avLst/>
          </a:prstGeom>
        </p:spPr>
        <p:txBody>
          <a:bodyPr anchor="ctr">
            <a:normAutofit/>
          </a:bodyPr>
          <a:lstStyle>
            <a:lvl1pPr algn="l">
              <a:defRPr sz="2400" b="0">
                <a:solidFill>
                  <a:schemeClr val="bg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4" y="5262298"/>
            <a:ext cx="4708931" cy="689515"/>
          </a:xfrm>
        </p:spPr>
        <p:txBody>
          <a:bodyPr anchor="ctr">
            <a:normAutofit/>
          </a:bodyPr>
          <a:lstStyle>
            <a:lvl1pPr marL="0" indent="0" algn="r">
              <a:buNone/>
              <a:defRPr sz="1600">
                <a:solidFill>
                  <a:schemeClr val="bg1"/>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4551058-E5DB-324A-A8E9-6D3BEF243C3B}" type="datetimeFigureOut">
              <a:rPr kumimoji="1" lang="zh-CN" altLang="en-US" smtClean="0"/>
              <a:t>2024/12/10</a:t>
            </a:fld>
            <a:endParaRPr kumimoji="1"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77BA8E6-E826-B147-AA17-E3D76A29629C}" type="slidenum">
              <a:rPr kumimoji="1" lang="zh-CN" altLang="en-US" smtClean="0"/>
              <a:t>‹#›</a:t>
            </a:fld>
            <a:endParaRPr kumimoji="1" lang="zh-CN" altLang="en-US"/>
          </a:p>
        </p:txBody>
      </p:sp>
    </p:spTree>
    <p:extLst>
      <p:ext uri="{BB962C8B-B14F-4D97-AF65-F5344CB8AC3E}">
        <p14:creationId xmlns:p14="http://schemas.microsoft.com/office/powerpoint/2010/main" val="7020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465EDF8-BCFD-134D-9B0D-9430B7390985}"/>
              </a:ext>
            </a:extLst>
          </p:cNvPr>
          <p:cNvSpPr>
            <a:spLocks noChangeAspect="1"/>
          </p:cNvSpPr>
          <p:nvPr userDrawn="1"/>
        </p:nvSpPr>
        <p:spPr>
          <a:xfrm>
            <a:off x="389467" y="347880"/>
            <a:ext cx="11413067"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8">
            <a:extLst>
              <a:ext uri="{FF2B5EF4-FFF2-40B4-BE49-F238E27FC236}">
                <a16:creationId xmlns:a16="http://schemas.microsoft.com/office/drawing/2014/main" id="{EB4E09BB-6BE0-EA44-AA53-9AE037BE7450}"/>
              </a:ext>
            </a:extLst>
          </p:cNvPr>
          <p:cNvSpPr/>
          <p:nvPr userDrawn="1"/>
        </p:nvSpPr>
        <p:spPr>
          <a:xfrm>
            <a:off x="8144933" y="1592181"/>
            <a:ext cx="3657601" cy="7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4F762D50-DB36-754B-B4EC-1EBF590E4A4F}"/>
              </a:ext>
            </a:extLst>
          </p:cNvPr>
          <p:cNvSpPr/>
          <p:nvPr userDrawn="1"/>
        </p:nvSpPr>
        <p:spPr>
          <a:xfrm>
            <a:off x="389467" y="1592181"/>
            <a:ext cx="7687733" cy="72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605953" y="5956139"/>
            <a:ext cx="2844799"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2024/12/10</a:t>
            </a:fld>
            <a:endParaRPr kumimoji="1" lang="zh-CN" altLang="en-US"/>
          </a:p>
        </p:txBody>
      </p:sp>
      <p:sp>
        <p:nvSpPr>
          <p:cNvPr id="5" name="Footer Placeholder 4"/>
          <p:cNvSpPr>
            <a:spLocks noGrp="1"/>
          </p:cNvSpPr>
          <p:nvPr>
            <p:ph type="ftr" sz="quarter" idx="3"/>
          </p:nvPr>
        </p:nvSpPr>
        <p:spPr>
          <a:xfrm>
            <a:off x="581192" y="5951813"/>
            <a:ext cx="6917211"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a:p>
        </p:txBody>
      </p:sp>
      <p:sp>
        <p:nvSpPr>
          <p:cNvPr id="6" name="Slide Number Placeholder 5"/>
          <p:cNvSpPr>
            <a:spLocks noGrp="1"/>
          </p:cNvSpPr>
          <p:nvPr>
            <p:ph type="sldNum" sz="quarter" idx="4"/>
          </p:nvPr>
        </p:nvSpPr>
        <p:spPr>
          <a:xfrm>
            <a:off x="10558301" y="5956139"/>
            <a:ext cx="105251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pic>
        <p:nvPicPr>
          <p:cNvPr id="8" name="图片 7">
            <a:extLst>
              <a:ext uri="{FF2B5EF4-FFF2-40B4-BE49-F238E27FC236}">
                <a16:creationId xmlns:a16="http://schemas.microsoft.com/office/drawing/2014/main" id="{500B6F71-D332-634E-81E3-CCEA8339BAE7}"/>
              </a:ext>
            </a:extLst>
          </p:cNvPr>
          <p:cNvPicPr>
            <a:picLocks noChangeAspect="1"/>
          </p:cNvPicPr>
          <p:nvPr userDrawn="1"/>
        </p:nvPicPr>
        <p:blipFill>
          <a:blip r:embed="rId14"/>
          <a:stretch>
            <a:fillRect/>
          </a:stretch>
        </p:blipFill>
        <p:spPr>
          <a:xfrm>
            <a:off x="10700573" y="432751"/>
            <a:ext cx="1015763" cy="1019553"/>
          </a:xfrm>
          <a:prstGeom prst="rect">
            <a:avLst/>
          </a:prstGeom>
        </p:spPr>
      </p:pic>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581192" y="434928"/>
            <a:ext cx="10119381"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Tree>
    <p:extLst>
      <p:ext uri="{BB962C8B-B14F-4D97-AF65-F5344CB8AC3E}">
        <p14:creationId xmlns:p14="http://schemas.microsoft.com/office/powerpoint/2010/main" val="144104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4" r:id="rId3"/>
    <p:sldLayoutId id="2147483865" r:id="rId4"/>
    <p:sldLayoutId id="2147483866" r:id="rId5"/>
    <p:sldLayoutId id="2147483868" r:id="rId6"/>
    <p:sldLayoutId id="2147483870" r:id="rId7"/>
    <p:sldLayoutId id="2147483871" r:id="rId8"/>
    <p:sldLayoutId id="2147483872" r:id="rId9"/>
    <p:sldLayoutId id="2147483873" r:id="rId10"/>
    <p:sldLayoutId id="2147483874" r:id="rId11"/>
    <p:sldLayoutId id="2147483875" r:id="rId12"/>
  </p:sldLayoutIdLst>
  <p:txStyles>
    <p:titleStyle>
      <a:lvl1pPr algn="l" defTabSz="457189" rtl="0" eaLnBrk="1" latinLnBrk="0" hangingPunct="1">
        <a:spcBef>
          <a:spcPct val="0"/>
        </a:spcBef>
        <a:buNone/>
        <a:defRPr sz="28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C4A8A-A46B-8D41-8F44-8C17E1B63584}"/>
              </a:ext>
            </a:extLst>
          </p:cNvPr>
          <p:cNvSpPr>
            <a:spLocks noGrp="1"/>
          </p:cNvSpPr>
          <p:nvPr>
            <p:ph type="ctrTitle"/>
          </p:nvPr>
        </p:nvSpPr>
        <p:spPr/>
        <p:txBody>
          <a:bodyPr/>
          <a:lstStyle/>
          <a:p>
            <a:r>
              <a:rPr kumimoji="1" lang="en-US" altLang="zh-CN" dirty="0">
                <a:latin typeface="方正北魏楷书简体" panose="03000509000000000000" pitchFamily="65" charset="-122"/>
                <a:ea typeface="方正北魏楷书简体" panose="03000509000000000000" pitchFamily="65" charset="-122"/>
              </a:rPr>
              <a:t>《</a:t>
            </a:r>
            <a:r>
              <a:rPr kumimoji="1" lang="zh-CN" altLang="en-US" dirty="0">
                <a:latin typeface="方正北魏楷书简体" panose="03000509000000000000" pitchFamily="65" charset="-122"/>
                <a:ea typeface="方正北魏楷书简体" panose="03000509000000000000" pitchFamily="65" charset="-122"/>
              </a:rPr>
              <a:t>程序设计基础</a:t>
            </a:r>
            <a:r>
              <a:rPr kumimoji="1" lang="en-US" altLang="zh-CN" dirty="0">
                <a:latin typeface="方正北魏楷书简体" panose="03000509000000000000" pitchFamily="65" charset="-122"/>
                <a:ea typeface="方正北魏楷书简体" panose="03000509000000000000" pitchFamily="65" charset="-122"/>
              </a:rPr>
              <a:t>》</a:t>
            </a:r>
            <a:r>
              <a:rPr kumimoji="1" lang="zh-CN" altLang="en-US" dirty="0">
                <a:latin typeface="方正北魏楷书简体" panose="03000509000000000000" pitchFamily="65" charset="-122"/>
                <a:ea typeface="方正北魏楷书简体" panose="03000509000000000000" pitchFamily="65" charset="-122"/>
              </a:rPr>
              <a:t>大作业</a:t>
            </a:r>
            <a:br>
              <a:rPr kumimoji="1" lang="en-US" altLang="zh-CN" dirty="0">
                <a:latin typeface="方正北魏楷书简体" panose="03000509000000000000" pitchFamily="65" charset="-122"/>
                <a:ea typeface="方正北魏楷书简体" panose="03000509000000000000" pitchFamily="65" charset="-122"/>
              </a:rPr>
            </a:br>
            <a:r>
              <a:rPr kumimoji="1" lang="zh-CN" altLang="en-US" dirty="0">
                <a:latin typeface="方正北魏楷书简体" panose="03000509000000000000" pitchFamily="65" charset="-122"/>
                <a:ea typeface="方正北魏楷书简体" panose="03000509000000000000" pitchFamily="65" charset="-122"/>
              </a:rPr>
              <a:t>基于</a:t>
            </a:r>
            <a:r>
              <a:rPr kumimoji="1" lang="en-US" altLang="zh-CN" dirty="0">
                <a:latin typeface="方正北魏楷书简体" panose="03000509000000000000" pitchFamily="65" charset="-122"/>
                <a:ea typeface="方正北魏楷书简体" panose="03000509000000000000" pitchFamily="65" charset="-122"/>
              </a:rPr>
              <a:t>WIN32 API</a:t>
            </a:r>
            <a:r>
              <a:rPr kumimoji="1" lang="zh-CN" altLang="en-US" dirty="0">
                <a:latin typeface="方正北魏楷书简体" panose="03000509000000000000" pitchFamily="65" charset="-122"/>
                <a:ea typeface="方正北魏楷书简体" panose="03000509000000000000" pitchFamily="65" charset="-122"/>
              </a:rPr>
              <a:t>的</a:t>
            </a:r>
            <a:r>
              <a:rPr kumimoji="1" lang="en-US" altLang="zh-CN" dirty="0">
                <a:latin typeface="方正北魏楷书简体" panose="03000509000000000000" pitchFamily="65" charset="-122"/>
                <a:ea typeface="方正北魏楷书简体" panose="03000509000000000000" pitchFamily="65" charset="-122"/>
              </a:rPr>
              <a:t>《</a:t>
            </a:r>
            <a:r>
              <a:rPr kumimoji="1" lang="zh-CN" altLang="en-US" dirty="0">
                <a:latin typeface="方正北魏楷书简体" panose="03000509000000000000" pitchFamily="65" charset="-122"/>
                <a:ea typeface="方正北魏楷书简体" panose="03000509000000000000" pitchFamily="65" charset="-122"/>
              </a:rPr>
              <a:t>俄罗斯方块</a:t>
            </a:r>
            <a:r>
              <a:rPr kumimoji="1" lang="en-US" altLang="zh-CN" dirty="0">
                <a:latin typeface="方正北魏楷书简体" panose="03000509000000000000" pitchFamily="65" charset="-122"/>
                <a:ea typeface="方正北魏楷书简体" panose="03000509000000000000" pitchFamily="65" charset="-122"/>
              </a:rPr>
              <a:t>》</a:t>
            </a:r>
            <a:endParaRPr kumimoji="1" lang="zh-CN" altLang="en-US" dirty="0">
              <a:latin typeface="方正北魏楷书简体" panose="03000509000000000000" pitchFamily="65" charset="-122"/>
              <a:ea typeface="方正北魏楷书简体" panose="03000509000000000000" pitchFamily="65" charset="-122"/>
            </a:endParaRPr>
          </a:p>
        </p:txBody>
      </p:sp>
      <p:sp>
        <p:nvSpPr>
          <p:cNvPr id="3" name="副标题 2">
            <a:extLst>
              <a:ext uri="{FF2B5EF4-FFF2-40B4-BE49-F238E27FC236}">
                <a16:creationId xmlns:a16="http://schemas.microsoft.com/office/drawing/2014/main" id="{5B7C49AC-161B-B74A-A7A2-0878EABB0F3A}"/>
              </a:ext>
            </a:extLst>
          </p:cNvPr>
          <p:cNvSpPr>
            <a:spLocks noGrp="1"/>
          </p:cNvSpPr>
          <p:nvPr>
            <p:ph type="subTitle" idx="1"/>
          </p:nvPr>
        </p:nvSpPr>
        <p:spPr/>
        <p:txBody>
          <a:bodyPr>
            <a:normAutofit/>
          </a:bodyPr>
          <a:lstStyle/>
          <a:p>
            <a:r>
              <a:rPr kumimoji="1" lang="zh-CN" altLang="en-US" dirty="0">
                <a:latin typeface="方正北魏楷书简体" panose="03000509000000000000" pitchFamily="65" charset="-122"/>
                <a:ea typeface="方正北魏楷书简体" panose="03000509000000000000" pitchFamily="65" charset="-122"/>
              </a:rPr>
              <a:t>褚一枫</a:t>
            </a:r>
            <a:endParaRPr kumimoji="1" lang="en-US" altLang="zh-CN" dirty="0">
              <a:latin typeface="方正北魏楷书简体" panose="03000509000000000000" pitchFamily="65" charset="-122"/>
              <a:ea typeface="方正北魏楷书简体" panose="03000509000000000000" pitchFamily="65" charset="-122"/>
            </a:endParaRPr>
          </a:p>
          <a:p>
            <a:r>
              <a:rPr kumimoji="1" lang="zh-CN" altLang="en-US" dirty="0">
                <a:latin typeface="方正北魏楷书简体" panose="03000509000000000000" pitchFamily="65" charset="-122"/>
                <a:ea typeface="方正北魏楷书简体" panose="03000509000000000000" pitchFamily="65" charset="-122"/>
              </a:rPr>
              <a:t>笃实</a:t>
            </a:r>
            <a:r>
              <a:rPr kumimoji="1" lang="en-US" altLang="zh-CN" dirty="0">
                <a:latin typeface="方正北魏楷书简体" panose="03000509000000000000" pitchFamily="65" charset="-122"/>
                <a:ea typeface="方正北魏楷书简体" panose="03000509000000000000" pitchFamily="65" charset="-122"/>
              </a:rPr>
              <a:t>43</a:t>
            </a:r>
          </a:p>
          <a:p>
            <a:r>
              <a:rPr kumimoji="1" lang="en-US" altLang="zh-CN" dirty="0">
                <a:latin typeface="方正北魏楷书简体" panose="03000509000000000000" pitchFamily="65" charset="-122"/>
                <a:ea typeface="方正北魏楷书简体" panose="03000509000000000000" pitchFamily="65" charset="-122"/>
              </a:rPr>
              <a:t>2024</a:t>
            </a:r>
            <a:r>
              <a:rPr kumimoji="1" lang="zh-CN" altLang="en-US" dirty="0">
                <a:latin typeface="方正北魏楷书简体" panose="03000509000000000000" pitchFamily="65" charset="-122"/>
                <a:ea typeface="方正北魏楷书简体" panose="03000509000000000000" pitchFamily="65" charset="-122"/>
              </a:rPr>
              <a:t>年</a:t>
            </a:r>
            <a:r>
              <a:rPr kumimoji="1" lang="en-US" altLang="zh-CN" dirty="0">
                <a:latin typeface="方正北魏楷书简体" panose="03000509000000000000" pitchFamily="65" charset="-122"/>
                <a:ea typeface="方正北魏楷书简体" panose="03000509000000000000" pitchFamily="65" charset="-122"/>
              </a:rPr>
              <a:t>12</a:t>
            </a:r>
            <a:r>
              <a:rPr kumimoji="1" lang="zh-CN" altLang="en-US" dirty="0">
                <a:latin typeface="方正北魏楷书简体" panose="03000509000000000000" pitchFamily="65" charset="-122"/>
                <a:ea typeface="方正北魏楷书简体" panose="03000509000000000000" pitchFamily="65" charset="-122"/>
              </a:rPr>
              <a:t>月</a:t>
            </a:r>
            <a:r>
              <a:rPr kumimoji="1" lang="en-US" altLang="zh-CN" dirty="0">
                <a:latin typeface="方正北魏楷书简体" panose="03000509000000000000" pitchFamily="65" charset="-122"/>
                <a:ea typeface="方正北魏楷书简体" panose="03000509000000000000" pitchFamily="65" charset="-122"/>
              </a:rPr>
              <a:t>10</a:t>
            </a:r>
            <a:r>
              <a:rPr kumimoji="1" lang="zh-CN" altLang="en-US" dirty="0">
                <a:latin typeface="方正北魏楷书简体" panose="03000509000000000000" pitchFamily="65" charset="-122"/>
                <a:ea typeface="方正北魏楷书简体" panose="03000509000000000000" pitchFamily="65" charset="-122"/>
              </a:rPr>
              <a:t>日</a:t>
            </a:r>
          </a:p>
        </p:txBody>
      </p:sp>
    </p:spTree>
    <p:extLst>
      <p:ext uri="{BB962C8B-B14F-4D97-AF65-F5344CB8AC3E}">
        <p14:creationId xmlns:p14="http://schemas.microsoft.com/office/powerpoint/2010/main" val="108254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lstStyle/>
          <a:p>
            <a:r>
              <a:rPr kumimoji="1" lang="zh-CN" altLang="en-US" dirty="0">
                <a:latin typeface="方正北魏楷书简体" panose="03000509000000000000" pitchFamily="65" charset="-122"/>
                <a:ea typeface="方正北魏楷书简体" panose="03000509000000000000" pitchFamily="65" charset="-122"/>
              </a:rPr>
              <a:t>目录</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p:txBody>
          <a:bodyPr/>
          <a:lstStyle/>
          <a:p>
            <a:r>
              <a:rPr kumimoji="1" lang="zh-CN" altLang="en-US" dirty="0">
                <a:latin typeface="方正北魏楷书简体" panose="03000509000000000000" pitchFamily="65" charset="-122"/>
                <a:ea typeface="方正北魏楷书简体" panose="03000509000000000000" pitchFamily="65" charset="-122"/>
              </a:rPr>
              <a:t>一、游戏介绍</a:t>
            </a:r>
            <a:endParaRPr kumimoji="1" lang="en-US" altLang="zh-CN" dirty="0">
              <a:latin typeface="方正北魏楷书简体" panose="03000509000000000000" pitchFamily="65" charset="-122"/>
              <a:ea typeface="方正北魏楷书简体" panose="03000509000000000000" pitchFamily="65" charset="-122"/>
            </a:endParaRPr>
          </a:p>
          <a:p>
            <a:r>
              <a:rPr kumimoji="1" lang="zh-CN" altLang="en-US" dirty="0">
                <a:latin typeface="方正北魏楷书简体" panose="03000509000000000000" pitchFamily="65" charset="-122"/>
                <a:ea typeface="方正北魏楷书简体" panose="03000509000000000000" pitchFamily="65" charset="-122"/>
              </a:rPr>
              <a:t>二、游戏设计</a:t>
            </a:r>
            <a:endParaRPr kumimoji="1" lang="en-US" altLang="zh-CN" dirty="0">
              <a:latin typeface="方正北魏楷书简体" panose="03000509000000000000" pitchFamily="65" charset="-122"/>
              <a:ea typeface="方正北魏楷书简体" panose="03000509000000000000" pitchFamily="65" charset="-122"/>
            </a:endParaRPr>
          </a:p>
          <a:p>
            <a:r>
              <a:rPr kumimoji="1" lang="zh-CN" altLang="en-US" dirty="0">
                <a:latin typeface="方正北魏楷书简体" panose="03000509000000000000" pitchFamily="65" charset="-122"/>
                <a:ea typeface="方正北魏楷书简体" panose="03000509000000000000" pitchFamily="65" charset="-122"/>
              </a:rPr>
              <a:t>三、游戏实现</a:t>
            </a:r>
            <a:endParaRPr kumimoji="1" lang="en-US" altLang="zh-CN" dirty="0">
              <a:latin typeface="方正北魏楷书简体" panose="03000509000000000000" pitchFamily="65" charset="-122"/>
              <a:ea typeface="方正北魏楷书简体" panose="03000509000000000000" pitchFamily="65" charset="-122"/>
            </a:endParaRPr>
          </a:p>
          <a:p>
            <a:r>
              <a:rPr kumimoji="1" lang="zh-CN" altLang="en-US" dirty="0">
                <a:latin typeface="方正北魏楷书简体" panose="03000509000000000000" pitchFamily="65" charset="-122"/>
                <a:ea typeface="方正北魏楷书简体" panose="03000509000000000000" pitchFamily="65" charset="-122"/>
              </a:rPr>
              <a:t>四、总结与感悟</a:t>
            </a:r>
          </a:p>
        </p:txBody>
      </p:sp>
    </p:spTree>
    <p:extLst>
      <p:ext uri="{BB962C8B-B14F-4D97-AF65-F5344CB8AC3E}">
        <p14:creationId xmlns:p14="http://schemas.microsoft.com/office/powerpoint/2010/main" val="74923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0E1DE6-4AA7-1948-9434-A4F235385150}"/>
              </a:ext>
            </a:extLst>
          </p:cNvPr>
          <p:cNvSpPr>
            <a:spLocks noGrp="1"/>
          </p:cNvSpPr>
          <p:nvPr>
            <p:ph sz="half" idx="1"/>
          </p:nvPr>
        </p:nvSpPr>
        <p:spPr/>
        <p:txBody>
          <a:bodyPr>
            <a:normAutofit fontScale="92500" lnSpcReduction="20000"/>
          </a:bodyPr>
          <a:lstStyle/>
          <a:p>
            <a:pPr marL="0" indent="0">
              <a:lnSpc>
                <a:spcPct val="160000"/>
              </a:lnSpc>
              <a:buNone/>
            </a:pPr>
            <a:r>
              <a:rPr kumimoji="1" lang="zh-CN" altLang="en-US" sz="2000" dirty="0">
                <a:latin typeface="方正北魏楷书简体" panose="03000509000000000000" pitchFamily="65" charset="-122"/>
                <a:ea typeface="方正北魏楷书简体" panose="03000509000000000000" pitchFamily="65" charset="-122"/>
              </a:rPr>
              <a:t>本项目通过 </a:t>
            </a:r>
            <a:r>
              <a:rPr kumimoji="1" lang="en-US" altLang="zh-CN" sz="2000" dirty="0">
                <a:latin typeface="方正北魏楷书简体" panose="03000509000000000000" pitchFamily="65" charset="-122"/>
                <a:ea typeface="方正北魏楷书简体" panose="03000509000000000000" pitchFamily="65" charset="-122"/>
              </a:rPr>
              <a:t>Win 32 API</a:t>
            </a:r>
            <a:r>
              <a:rPr kumimoji="1" lang="zh-CN" altLang="en-US" sz="2000" dirty="0">
                <a:latin typeface="方正北魏楷书简体" panose="03000509000000000000" pitchFamily="65" charset="-122"/>
                <a:ea typeface="方正北魏楷书简体" panose="03000509000000000000" pitchFamily="65" charset="-122"/>
              </a:rPr>
              <a:t>对经典休闲游戏</a:t>
            </a:r>
            <a:r>
              <a:rPr kumimoji="1" lang="en-US" altLang="zh-CN" sz="2000" dirty="0">
                <a:latin typeface="方正北魏楷书简体" panose="03000509000000000000" pitchFamily="65" charset="-122"/>
                <a:ea typeface="方正北魏楷书简体" panose="03000509000000000000" pitchFamily="65" charset="-122"/>
              </a:rPr>
              <a:t>《</a:t>
            </a:r>
            <a:r>
              <a:rPr kumimoji="1" lang="zh-CN" altLang="en-US" sz="2000" dirty="0">
                <a:latin typeface="方正北魏楷书简体" panose="03000509000000000000" pitchFamily="65" charset="-122"/>
                <a:ea typeface="方正北魏楷书简体" panose="03000509000000000000" pitchFamily="65" charset="-122"/>
              </a:rPr>
              <a:t>俄罗斯方块</a:t>
            </a:r>
            <a:r>
              <a:rPr kumimoji="1" lang="en-US" altLang="zh-CN" sz="2000" dirty="0">
                <a:latin typeface="方正北魏楷书简体" panose="03000509000000000000" pitchFamily="65" charset="-122"/>
                <a:ea typeface="方正北魏楷书简体" panose="03000509000000000000" pitchFamily="65" charset="-122"/>
              </a:rPr>
              <a:t>》</a:t>
            </a:r>
            <a:r>
              <a:rPr kumimoji="1" lang="zh-CN" altLang="en-US" sz="2000" dirty="0">
                <a:latin typeface="方正北魏楷书简体" panose="03000509000000000000" pitchFamily="65" charset="-122"/>
                <a:ea typeface="方正北魏楷书简体" panose="03000509000000000000" pitchFamily="65" charset="-122"/>
              </a:rPr>
              <a:t>进行了复刻。</a:t>
            </a:r>
            <a:endParaRPr kumimoji="1" lang="en-US" altLang="zh-CN" sz="2000" dirty="0">
              <a:latin typeface="方正北魏楷书简体" panose="03000509000000000000" pitchFamily="65" charset="-122"/>
              <a:ea typeface="方正北魏楷书简体" panose="03000509000000000000" pitchFamily="65" charset="-122"/>
            </a:endParaRPr>
          </a:p>
          <a:p>
            <a:pPr marL="0" indent="0">
              <a:lnSpc>
                <a:spcPct val="160000"/>
              </a:lnSpc>
              <a:buNone/>
            </a:pPr>
            <a:r>
              <a:rPr kumimoji="1" lang="zh-CN" altLang="en-US" sz="2000" dirty="0">
                <a:latin typeface="方正北魏楷书简体" panose="03000509000000000000" pitchFamily="65" charset="-122"/>
                <a:ea typeface="方正北魏楷书简体" panose="03000509000000000000" pitchFamily="65" charset="-122"/>
              </a:rPr>
              <a:t>基本规则是移动、旋转和摆放游戏自动输出的各种方块，使之排列成完整的一行或多行并且消除得分。</a:t>
            </a:r>
            <a:endParaRPr kumimoji="1" lang="en-US" altLang="zh-CN" sz="2000" dirty="0">
              <a:latin typeface="方正北魏楷书简体" panose="03000509000000000000" pitchFamily="65" charset="-122"/>
              <a:ea typeface="方正北魏楷书简体" panose="03000509000000000000" pitchFamily="65" charset="-122"/>
            </a:endParaRPr>
          </a:p>
          <a:p>
            <a:pPr marL="0" indent="0">
              <a:lnSpc>
                <a:spcPct val="160000"/>
              </a:lnSpc>
              <a:buNone/>
            </a:pPr>
            <a:r>
              <a:rPr kumimoji="1" lang="zh-CN" altLang="en-US" sz="2000" dirty="0">
                <a:latin typeface="方正北魏楷书简体" panose="03000509000000000000" pitchFamily="65" charset="-122"/>
                <a:ea typeface="方正北魏楷书简体" panose="03000509000000000000" pitchFamily="65" charset="-122"/>
              </a:rPr>
              <a:t>此外，游戏还实现了盲打模式和竞速模式，增添了趣味性；实现了排行榜和存档功能，便于玩家查看历史游玩情况。</a:t>
            </a:r>
            <a:endParaRPr kumimoji="1" lang="en-US" altLang="zh-CN" sz="2000" dirty="0">
              <a:latin typeface="方正北魏楷书简体" panose="03000509000000000000" pitchFamily="65" charset="-122"/>
              <a:ea typeface="方正北魏楷书简体" panose="03000509000000000000" pitchFamily="65" charset="-122"/>
            </a:endParaRPr>
          </a:p>
        </p:txBody>
      </p:sp>
      <p:pic>
        <p:nvPicPr>
          <p:cNvPr id="6" name="内容占位符 5" descr="图片包含 游戏机, 工具箱, 物体, 房间&#10;&#10;描述已自动生成">
            <a:extLst>
              <a:ext uri="{FF2B5EF4-FFF2-40B4-BE49-F238E27FC236}">
                <a16:creationId xmlns:a16="http://schemas.microsoft.com/office/drawing/2014/main" id="{18D8159D-E25F-13D5-CFC2-76D9CD96B44A}"/>
              </a:ext>
            </a:extLst>
          </p:cNvPr>
          <p:cNvPicPr>
            <a:picLocks noGrp="1" noChangeAspect="1"/>
          </p:cNvPicPr>
          <p:nvPr>
            <p:ph sz="half" idx="2"/>
          </p:nvPr>
        </p:nvPicPr>
        <p:blipFill>
          <a:blip r:embed="rId2"/>
          <a:stretch>
            <a:fillRect/>
          </a:stretch>
        </p:blipFill>
        <p:spPr>
          <a:xfrm>
            <a:off x="6634438" y="2227263"/>
            <a:ext cx="4530174" cy="3633787"/>
          </a:xfrm>
        </p:spPr>
      </p:pic>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p:txBody>
          <a:bodyPr/>
          <a:lstStyle/>
          <a:p>
            <a:r>
              <a:rPr kumimoji="1" lang="zh-CN" altLang="en-US" dirty="0">
                <a:latin typeface="方正北魏楷书简体" panose="03000509000000000000" pitchFamily="65" charset="-122"/>
                <a:ea typeface="方正北魏楷书简体" panose="03000509000000000000" pitchFamily="65" charset="-122"/>
              </a:rPr>
              <a:t>一、游戏介绍</a:t>
            </a:r>
          </a:p>
        </p:txBody>
      </p:sp>
    </p:spTree>
    <p:extLst>
      <p:ext uri="{BB962C8B-B14F-4D97-AF65-F5344CB8AC3E}">
        <p14:creationId xmlns:p14="http://schemas.microsoft.com/office/powerpoint/2010/main" val="234603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54C8CF-619E-CDEA-A003-C956EC6402D9}"/>
              </a:ext>
            </a:extLst>
          </p:cNvPr>
          <p:cNvSpPr>
            <a:spLocks noGrp="1"/>
          </p:cNvSpPr>
          <p:nvPr>
            <p:ph sz="half" idx="1"/>
          </p:nvPr>
        </p:nvSpPr>
        <p:spPr/>
        <p:txBody>
          <a:bodyPr>
            <a:normAutofit fontScale="92500" lnSpcReduction="10000"/>
          </a:bodyPr>
          <a:lstStyle/>
          <a:p>
            <a:r>
              <a:rPr lang="zh-CN" altLang="en-US" dirty="0">
                <a:latin typeface="方正北魏楷书简体" panose="03000509000000000000" pitchFamily="65" charset="-122"/>
                <a:ea typeface="方正北魏楷书简体" panose="03000509000000000000" pitchFamily="65" charset="-122"/>
              </a:rPr>
              <a:t>游戏界面：</a:t>
            </a:r>
          </a:p>
          <a:p>
            <a:pPr marL="0" indent="0">
              <a:buNone/>
            </a:pPr>
            <a:r>
              <a:rPr lang="en-US" altLang="zh-CN" dirty="0">
                <a:latin typeface="方正北魏楷书简体" panose="03000509000000000000" pitchFamily="65" charset="-122"/>
                <a:ea typeface="方正北魏楷书简体" panose="03000509000000000000" pitchFamily="65" charset="-122"/>
              </a:rPr>
              <a:t>	W</a:t>
            </a:r>
            <a:r>
              <a:rPr lang="zh-CN" altLang="en-US" dirty="0">
                <a:latin typeface="方正北魏楷书简体" panose="03000509000000000000" pitchFamily="65" charset="-122"/>
                <a:ea typeface="方正北魏楷书简体" panose="03000509000000000000" pitchFamily="65" charset="-122"/>
              </a:rPr>
              <a:t>键：顺时针旋转</a:t>
            </a:r>
            <a:r>
              <a:rPr lang="en-US" altLang="zh-CN" dirty="0">
                <a:latin typeface="方正北魏楷书简体" panose="03000509000000000000" pitchFamily="65" charset="-122"/>
                <a:ea typeface="方正北魏楷书简体" panose="03000509000000000000" pitchFamily="65" charset="-122"/>
              </a:rPr>
              <a:t>	A/D</a:t>
            </a:r>
            <a:r>
              <a:rPr lang="zh-CN" altLang="en-US" dirty="0">
                <a:latin typeface="方正北魏楷书简体" panose="03000509000000000000" pitchFamily="65" charset="-122"/>
                <a:ea typeface="方正北魏楷书简体" panose="03000509000000000000" pitchFamily="65" charset="-122"/>
              </a:rPr>
              <a:t>键：左</a:t>
            </a:r>
            <a:r>
              <a:rPr lang="en-US" altLang="zh-CN" dirty="0">
                <a:latin typeface="方正北魏楷书简体" panose="03000509000000000000" pitchFamily="65" charset="-122"/>
                <a:ea typeface="方正北魏楷书简体" panose="03000509000000000000" pitchFamily="65" charset="-122"/>
              </a:rPr>
              <a:t>/</a:t>
            </a:r>
            <a:r>
              <a:rPr lang="zh-CN" altLang="en-US" dirty="0">
                <a:latin typeface="方正北魏楷书简体" panose="03000509000000000000" pitchFamily="65" charset="-122"/>
                <a:ea typeface="方正北魏楷书简体" panose="03000509000000000000" pitchFamily="65" charset="-122"/>
              </a:rPr>
              <a:t>右移动</a:t>
            </a:r>
          </a:p>
          <a:p>
            <a:pPr marL="0" indent="0">
              <a:buNone/>
            </a:pPr>
            <a:r>
              <a:rPr lang="en-US" altLang="zh-CN" dirty="0">
                <a:latin typeface="方正北魏楷书简体" panose="03000509000000000000" pitchFamily="65" charset="-122"/>
                <a:ea typeface="方正北魏楷书简体" panose="03000509000000000000" pitchFamily="65" charset="-122"/>
              </a:rPr>
              <a:t>	S</a:t>
            </a:r>
            <a:r>
              <a:rPr lang="zh-CN" altLang="en-US" dirty="0">
                <a:latin typeface="方正北魏楷书简体" panose="03000509000000000000" pitchFamily="65" charset="-122"/>
                <a:ea typeface="方正北魏楷书简体" panose="03000509000000000000" pitchFamily="65" charset="-122"/>
              </a:rPr>
              <a:t>键：快速下落</a:t>
            </a:r>
            <a:r>
              <a:rPr lang="en-US" altLang="zh-CN" dirty="0">
                <a:latin typeface="方正北魏楷书简体" panose="03000509000000000000" pitchFamily="65" charset="-122"/>
                <a:ea typeface="方正北魏楷书简体" panose="03000509000000000000" pitchFamily="65" charset="-122"/>
              </a:rPr>
              <a:t>	Space</a:t>
            </a:r>
            <a:r>
              <a:rPr lang="zh-CN" altLang="en-US" dirty="0">
                <a:latin typeface="方正北魏楷书简体" panose="03000509000000000000" pitchFamily="65" charset="-122"/>
                <a:ea typeface="方正北魏楷书简体" panose="03000509000000000000" pitchFamily="65" charset="-122"/>
              </a:rPr>
              <a:t>键：直接下落</a:t>
            </a:r>
          </a:p>
          <a:p>
            <a:pPr marL="0" indent="0">
              <a:buNone/>
            </a:pPr>
            <a:r>
              <a:rPr lang="en-US" altLang="zh-CN" dirty="0">
                <a:latin typeface="方正北魏楷书简体" panose="03000509000000000000" pitchFamily="65" charset="-122"/>
                <a:ea typeface="方正北魏楷书简体" panose="03000509000000000000" pitchFamily="65" charset="-122"/>
              </a:rPr>
              <a:t>	ESC</a:t>
            </a:r>
            <a:r>
              <a:rPr lang="zh-CN" altLang="en-US" dirty="0">
                <a:latin typeface="方正北魏楷书简体" panose="03000509000000000000" pitchFamily="65" charset="-122"/>
                <a:ea typeface="方正北魏楷书简体" panose="03000509000000000000" pitchFamily="65" charset="-122"/>
              </a:rPr>
              <a:t>键：暂停</a:t>
            </a:r>
          </a:p>
          <a:p>
            <a:r>
              <a:rPr lang="zh-CN" altLang="en-US" dirty="0">
                <a:latin typeface="方正北魏楷书简体" panose="03000509000000000000" pitchFamily="65" charset="-122"/>
                <a:ea typeface="方正北魏楷书简体" panose="03000509000000000000" pitchFamily="65" charset="-122"/>
              </a:rPr>
              <a:t>设置界面：</a:t>
            </a:r>
          </a:p>
          <a:p>
            <a:pPr marL="0" indent="0">
              <a:buNone/>
            </a:pPr>
            <a:r>
              <a:rPr lang="en-US" altLang="zh-CN" dirty="0">
                <a:latin typeface="方正北魏楷书简体" panose="03000509000000000000" pitchFamily="65" charset="-122"/>
                <a:ea typeface="方正北魏楷书简体" panose="03000509000000000000" pitchFamily="65" charset="-122"/>
              </a:rPr>
              <a:t>	A/D</a:t>
            </a:r>
            <a:r>
              <a:rPr lang="zh-CN" altLang="en-US" dirty="0">
                <a:latin typeface="方正北魏楷书简体" panose="03000509000000000000" pitchFamily="65" charset="-122"/>
                <a:ea typeface="方正北魏楷书简体" panose="03000509000000000000" pitchFamily="65" charset="-122"/>
              </a:rPr>
              <a:t>键：调节下落速度和倍率</a:t>
            </a:r>
          </a:p>
          <a:p>
            <a:pPr marL="0" indent="0">
              <a:buNone/>
            </a:pPr>
            <a:r>
              <a:rPr lang="en-US" altLang="zh-CN" dirty="0">
                <a:latin typeface="方正北魏楷书简体" panose="03000509000000000000" pitchFamily="65" charset="-122"/>
                <a:ea typeface="方正北魏楷书简体" panose="03000509000000000000" pitchFamily="65" charset="-122"/>
              </a:rPr>
              <a:t>	W/S</a:t>
            </a:r>
            <a:r>
              <a:rPr lang="zh-CN" altLang="en-US" dirty="0">
                <a:latin typeface="方正北魏楷书简体" panose="03000509000000000000" pitchFamily="65" charset="-122"/>
                <a:ea typeface="方正北魏楷书简体" panose="03000509000000000000" pitchFamily="65" charset="-122"/>
              </a:rPr>
              <a:t>键：调节背景音乐音量</a:t>
            </a:r>
          </a:p>
          <a:p>
            <a:pPr marL="0" indent="0">
              <a:buNone/>
            </a:pPr>
            <a:r>
              <a:rPr lang="en-US" altLang="zh-CN" dirty="0">
                <a:latin typeface="方正北魏楷书简体" panose="03000509000000000000" pitchFamily="65" charset="-122"/>
                <a:ea typeface="方正北魏楷书简体" panose="03000509000000000000" pitchFamily="65" charset="-122"/>
              </a:rPr>
              <a:t>	Q/E</a:t>
            </a:r>
            <a:r>
              <a:rPr lang="zh-CN" altLang="en-US" dirty="0">
                <a:latin typeface="方正北魏楷书简体" panose="03000509000000000000" pitchFamily="65" charset="-122"/>
                <a:ea typeface="方正北魏楷书简体" panose="03000509000000000000" pitchFamily="65" charset="-122"/>
              </a:rPr>
              <a:t>键：调节音效音量</a:t>
            </a:r>
          </a:p>
          <a:p>
            <a:pPr marL="0" indent="0">
              <a:buNone/>
            </a:pPr>
            <a:r>
              <a:rPr lang="en-US" altLang="zh-CN" dirty="0">
                <a:latin typeface="方正北魏楷书简体" panose="03000509000000000000" pitchFamily="65" charset="-122"/>
                <a:ea typeface="方正北魏楷书简体" panose="03000509000000000000" pitchFamily="65" charset="-122"/>
              </a:rPr>
              <a:t>	T</a:t>
            </a:r>
            <a:r>
              <a:rPr lang="zh-CN" altLang="en-US" dirty="0">
                <a:latin typeface="方正北魏楷书简体" panose="03000509000000000000" pitchFamily="65" charset="-122"/>
                <a:ea typeface="方正北魏楷书简体" panose="03000509000000000000" pitchFamily="65" charset="-122"/>
              </a:rPr>
              <a:t>键：切换经典模式与竞速模式</a:t>
            </a:r>
          </a:p>
          <a:p>
            <a:pPr marL="0" indent="0">
              <a:buNone/>
            </a:pPr>
            <a:r>
              <a:rPr lang="en-US" altLang="zh-CN" dirty="0">
                <a:latin typeface="方正北魏楷书简体" panose="03000509000000000000" pitchFamily="65" charset="-122"/>
                <a:ea typeface="方正北魏楷书简体" panose="03000509000000000000" pitchFamily="65" charset="-122"/>
              </a:rPr>
              <a:t>	Space</a:t>
            </a:r>
            <a:r>
              <a:rPr lang="zh-CN" altLang="en-US" dirty="0">
                <a:latin typeface="方正北魏楷书简体" panose="03000509000000000000" pitchFamily="65" charset="-122"/>
                <a:ea typeface="方正北魏楷书简体" panose="03000509000000000000" pitchFamily="65" charset="-122"/>
              </a:rPr>
              <a:t>键：盲打模式开关</a:t>
            </a:r>
          </a:p>
        </p:txBody>
      </p:sp>
      <p:pic>
        <p:nvPicPr>
          <p:cNvPr id="6" name="内容占位符 5" descr="图表, 图示, 箱线图&#10;&#10;描述已自动生成">
            <a:extLst>
              <a:ext uri="{FF2B5EF4-FFF2-40B4-BE49-F238E27FC236}">
                <a16:creationId xmlns:a16="http://schemas.microsoft.com/office/drawing/2014/main" id="{5EB92916-EB5F-41C5-1D30-52879FBF41BE}"/>
              </a:ext>
            </a:extLst>
          </p:cNvPr>
          <p:cNvPicPr>
            <a:picLocks noGrp="1" noChangeAspect="1"/>
          </p:cNvPicPr>
          <p:nvPr>
            <p:ph sz="half" idx="2"/>
          </p:nvPr>
        </p:nvPicPr>
        <p:blipFill>
          <a:blip r:embed="rId2">
            <a:clrChange>
              <a:clrFrom>
                <a:srgbClr val="FFFFFF"/>
              </a:clrFrom>
              <a:clrTo>
                <a:srgbClr val="FFFFFF">
                  <a:alpha val="0"/>
                </a:srgbClr>
              </a:clrTo>
            </a:clrChange>
          </a:blip>
          <a:stretch>
            <a:fillRect/>
          </a:stretch>
        </p:blipFill>
        <p:spPr>
          <a:xfrm>
            <a:off x="4043331" y="1795573"/>
            <a:ext cx="2585501" cy="4957063"/>
          </a:xfrm>
        </p:spPr>
      </p:pic>
      <p:sp>
        <p:nvSpPr>
          <p:cNvPr id="4" name="标题 3">
            <a:extLst>
              <a:ext uri="{FF2B5EF4-FFF2-40B4-BE49-F238E27FC236}">
                <a16:creationId xmlns:a16="http://schemas.microsoft.com/office/drawing/2014/main" id="{42026918-892A-02F8-0B18-67E53C0581DD}"/>
              </a:ext>
            </a:extLst>
          </p:cNvPr>
          <p:cNvSpPr>
            <a:spLocks noGrp="1"/>
          </p:cNvSpPr>
          <p:nvPr>
            <p:ph type="title"/>
          </p:nvPr>
        </p:nvSpPr>
        <p:spPr/>
        <p:txBody>
          <a:bodyPr/>
          <a:lstStyle/>
          <a:p>
            <a:r>
              <a:rPr lang="zh-CN" altLang="en-US" dirty="0">
                <a:latin typeface="方正北魏楷书简体" panose="03000509000000000000" pitchFamily="65" charset="-122"/>
                <a:ea typeface="方正北魏楷书简体" panose="03000509000000000000" pitchFamily="65" charset="-122"/>
              </a:rPr>
              <a:t>二、游戏设计</a:t>
            </a:r>
          </a:p>
        </p:txBody>
      </p:sp>
      <p:pic>
        <p:nvPicPr>
          <p:cNvPr id="8" name="内容占位符 5">
            <a:extLst>
              <a:ext uri="{FF2B5EF4-FFF2-40B4-BE49-F238E27FC236}">
                <a16:creationId xmlns:a16="http://schemas.microsoft.com/office/drawing/2014/main" id="{9D36366F-3EDD-ED10-C072-96A6EFC0A78A}"/>
              </a:ext>
            </a:extLst>
          </p:cNvPr>
          <p:cNvPicPr>
            <a:picLocks noChangeAspect="1"/>
          </p:cNvPicPr>
          <p:nvPr/>
        </p:nvPicPr>
        <p:blipFill>
          <a:blip r:embed="rId3"/>
          <a:srcRect/>
          <a:stretch/>
        </p:blipFill>
        <p:spPr>
          <a:xfrm>
            <a:off x="6541457" y="2535524"/>
            <a:ext cx="5532429" cy="3766456"/>
          </a:xfrm>
          <a:prstGeom prst="rect">
            <a:avLst/>
          </a:prstGeom>
        </p:spPr>
      </p:pic>
    </p:spTree>
    <p:extLst>
      <p:ext uri="{BB962C8B-B14F-4D97-AF65-F5344CB8AC3E}">
        <p14:creationId xmlns:p14="http://schemas.microsoft.com/office/powerpoint/2010/main" val="75737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69362B-0D68-61FC-8FBE-C1FA96AA7E5A}"/>
              </a:ext>
            </a:extLst>
          </p:cNvPr>
          <p:cNvSpPr>
            <a:spLocks noGrp="1"/>
          </p:cNvSpPr>
          <p:nvPr>
            <p:ph sz="half" idx="1"/>
          </p:nvPr>
        </p:nvSpPr>
        <p:spPr/>
        <p:txBody>
          <a:bodyPr>
            <a:normAutofit/>
          </a:bodyPr>
          <a:lstStyle/>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1. </a:t>
            </a:r>
            <a:r>
              <a:rPr lang="zh-CN" altLang="en-US" sz="2000" dirty="0">
                <a:latin typeface="方正北魏楷书简体" panose="03000509000000000000" pitchFamily="65" charset="-122"/>
                <a:ea typeface="方正北魏楷书简体" panose="03000509000000000000" pitchFamily="65" charset="-122"/>
              </a:rPr>
              <a:t>方块存储</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游戏使用一个</a:t>
            </a:r>
            <a:r>
              <a:rPr lang="en-US" altLang="zh-CN" sz="2000" dirty="0">
                <a:latin typeface="方正北魏楷书简体" panose="03000509000000000000" pitchFamily="65" charset="-122"/>
                <a:ea typeface="方正北魏楷书简体" panose="03000509000000000000" pitchFamily="65" charset="-122"/>
              </a:rPr>
              <a:t>[7][4][4][4]</a:t>
            </a:r>
            <a:r>
              <a:rPr lang="zh-CN" altLang="en-US" sz="2000" dirty="0">
                <a:latin typeface="方正北魏楷书简体" panose="03000509000000000000" pitchFamily="65" charset="-122"/>
                <a:ea typeface="方正北魏楷书简体" panose="03000509000000000000" pitchFamily="65" charset="-122"/>
              </a:rPr>
              <a:t>常量数组记录方块数据，其中</a:t>
            </a:r>
            <a:r>
              <a:rPr lang="en-US" altLang="zh-CN" sz="2000" dirty="0">
                <a:latin typeface="方正北魏楷书简体" panose="03000509000000000000" pitchFamily="65" charset="-122"/>
                <a:ea typeface="方正北魏楷书简体" panose="03000509000000000000" pitchFamily="65" charset="-122"/>
              </a:rPr>
              <a:t>[7]</a:t>
            </a:r>
            <a:r>
              <a:rPr lang="zh-CN" altLang="en-US" sz="2000" dirty="0">
                <a:latin typeface="方正北魏楷书简体" panose="03000509000000000000" pitchFamily="65" charset="-122"/>
                <a:ea typeface="方正北魏楷书简体" panose="03000509000000000000" pitchFamily="65" charset="-122"/>
              </a:rPr>
              <a:t>代表方块种类，第一个</a:t>
            </a:r>
            <a:r>
              <a:rPr lang="en-US" altLang="zh-CN" sz="2000" dirty="0">
                <a:latin typeface="方正北魏楷书简体" panose="03000509000000000000" pitchFamily="65" charset="-122"/>
                <a:ea typeface="方正北魏楷书简体" panose="03000509000000000000" pitchFamily="65" charset="-122"/>
              </a:rPr>
              <a:t>[4]</a:t>
            </a:r>
            <a:r>
              <a:rPr lang="zh-CN" altLang="en-US" sz="2000" dirty="0">
                <a:latin typeface="方正北魏楷书简体" panose="03000509000000000000" pitchFamily="65" charset="-122"/>
                <a:ea typeface="方正北魏楷书简体" panose="03000509000000000000" pitchFamily="65" charset="-122"/>
              </a:rPr>
              <a:t>代表方块帧，后两个</a:t>
            </a:r>
            <a:r>
              <a:rPr lang="en-US" altLang="zh-CN" sz="2000" dirty="0">
                <a:latin typeface="方正北魏楷书简体" panose="03000509000000000000" pitchFamily="65" charset="-122"/>
                <a:ea typeface="方正北魏楷书简体" panose="03000509000000000000" pitchFamily="65" charset="-122"/>
              </a:rPr>
              <a:t>[4]</a:t>
            </a:r>
            <a:r>
              <a:rPr lang="zh-CN" altLang="en-US" sz="2000" dirty="0">
                <a:latin typeface="方正北魏楷书简体" panose="03000509000000000000" pitchFamily="65" charset="-122"/>
                <a:ea typeface="方正北魏楷书简体" panose="03000509000000000000" pitchFamily="65" charset="-122"/>
              </a:rPr>
              <a:t>是一个</a:t>
            </a:r>
            <a:r>
              <a:rPr lang="en-US" altLang="zh-CN" sz="2000" dirty="0">
                <a:latin typeface="方正北魏楷书简体" panose="03000509000000000000" pitchFamily="65" charset="-122"/>
                <a:ea typeface="方正北魏楷书简体" panose="03000509000000000000" pitchFamily="65" charset="-122"/>
              </a:rPr>
              <a:t>01</a:t>
            </a:r>
            <a:r>
              <a:rPr lang="zh-CN" altLang="en-US" sz="2000" dirty="0">
                <a:latin typeface="方正北魏楷书简体" panose="03000509000000000000" pitchFamily="65" charset="-122"/>
                <a:ea typeface="方正北魏楷书简体" panose="03000509000000000000" pitchFamily="65" charset="-122"/>
              </a:rPr>
              <a:t>矩阵，代表方块的形状。</a:t>
            </a:r>
            <a:endParaRPr lang="en-US" altLang="zh-CN" sz="2000" dirty="0">
              <a:latin typeface="方正北魏楷书简体" panose="03000509000000000000" pitchFamily="65" charset="-122"/>
              <a:ea typeface="方正北魏楷书简体" panose="03000509000000000000" pitchFamily="65" charset="-122"/>
            </a:endParaRP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随机生成方块时，即随机生成第一、第二个指标；处理旋转时，即将第二个指标</a:t>
            </a:r>
            <a:r>
              <a:rPr lang="en-US" altLang="zh-CN" sz="2000" dirty="0">
                <a:latin typeface="方正北魏楷书简体" panose="03000509000000000000" pitchFamily="65" charset="-122"/>
                <a:ea typeface="方正北魏楷书简体" panose="03000509000000000000" pitchFamily="65" charset="-122"/>
              </a:rPr>
              <a:t>+1</a:t>
            </a:r>
            <a:r>
              <a:rPr lang="zh-CN" altLang="en-US" sz="2000" dirty="0">
                <a:latin typeface="方正北魏楷书简体" panose="03000509000000000000" pitchFamily="65" charset="-122"/>
                <a:ea typeface="方正北魏楷书简体" panose="03000509000000000000" pitchFamily="65" charset="-122"/>
              </a:rPr>
              <a:t>；绘图时，即根据后两个指标所构成的矩阵进行绘图。</a:t>
            </a:r>
          </a:p>
        </p:txBody>
      </p:sp>
      <p:sp>
        <p:nvSpPr>
          <p:cNvPr id="3" name="内容占位符 2">
            <a:extLst>
              <a:ext uri="{FF2B5EF4-FFF2-40B4-BE49-F238E27FC236}">
                <a16:creationId xmlns:a16="http://schemas.microsoft.com/office/drawing/2014/main" id="{58506A6C-EF94-E89A-C598-9B424BE8A5B6}"/>
              </a:ext>
            </a:extLst>
          </p:cNvPr>
          <p:cNvSpPr>
            <a:spLocks noGrp="1"/>
          </p:cNvSpPr>
          <p:nvPr>
            <p:ph sz="half" idx="2"/>
          </p:nvPr>
        </p:nvSpPr>
        <p:spPr/>
        <p:txBody>
          <a:bodyPr>
            <a:normAutofit fontScale="92500" lnSpcReduction="10000"/>
          </a:bodyPr>
          <a:lstStyle/>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2. </a:t>
            </a:r>
            <a:r>
              <a:rPr lang="zh-CN" altLang="en-US" sz="2000" dirty="0">
                <a:latin typeface="方正北魏楷书简体" panose="03000509000000000000" pitchFamily="65" charset="-122"/>
                <a:ea typeface="方正北魏楷书简体" panose="03000509000000000000" pitchFamily="65" charset="-122"/>
              </a:rPr>
              <a:t>碰撞检测</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游戏使用一个</a:t>
            </a:r>
            <a:r>
              <a:rPr lang="en-US" altLang="zh-CN" sz="2000" dirty="0">
                <a:latin typeface="方正北魏楷书简体" panose="03000509000000000000" pitchFamily="65" charset="-122"/>
                <a:ea typeface="方正北魏楷书简体" panose="03000509000000000000" pitchFamily="65" charset="-122"/>
              </a:rPr>
              <a:t>22×12</a:t>
            </a:r>
            <a:r>
              <a:rPr lang="zh-CN" altLang="en-US" sz="2000" dirty="0">
                <a:latin typeface="方正北魏楷书简体" panose="03000509000000000000" pitchFamily="65" charset="-122"/>
                <a:ea typeface="方正北魏楷书简体" panose="03000509000000000000" pitchFamily="65" charset="-122"/>
              </a:rPr>
              <a:t>的数组</a:t>
            </a:r>
            <a:r>
              <a:rPr lang="en-US" altLang="zh-CN" sz="2000" dirty="0">
                <a:latin typeface="方正北魏楷书简体" panose="03000509000000000000" pitchFamily="65" charset="-122"/>
                <a:ea typeface="方正北魏楷书简体" panose="03000509000000000000" pitchFamily="65" charset="-122"/>
              </a:rPr>
              <a:t>used</a:t>
            </a:r>
            <a:r>
              <a:rPr lang="zh-CN" altLang="en-US" sz="2000" dirty="0">
                <a:latin typeface="方正北魏楷书简体" panose="03000509000000000000" pitchFamily="65" charset="-122"/>
                <a:ea typeface="方正北魏楷书简体" panose="03000509000000000000" pitchFamily="65" charset="-122"/>
              </a:rPr>
              <a:t>记录每个位置是否已经被占用，接收到移动或旋转指令时先假设可以移动或旋转，并检测移动或旋转后的方块是否与</a:t>
            </a:r>
            <a:r>
              <a:rPr lang="en-US" altLang="zh-CN" sz="2000" dirty="0">
                <a:latin typeface="方正北魏楷书简体" panose="03000509000000000000" pitchFamily="65" charset="-122"/>
                <a:ea typeface="方正北魏楷书简体" panose="03000509000000000000" pitchFamily="65" charset="-122"/>
              </a:rPr>
              <a:t>used</a:t>
            </a:r>
            <a:r>
              <a:rPr lang="zh-CN" altLang="en-US" sz="2000" dirty="0">
                <a:latin typeface="方正北魏楷书简体" panose="03000509000000000000" pitchFamily="65" charset="-122"/>
                <a:ea typeface="方正北魏楷书简体" panose="03000509000000000000" pitchFamily="65" charset="-122"/>
              </a:rPr>
              <a:t>中的方块重合，若重合则移动或旋转回来。</a:t>
            </a:r>
            <a:endParaRPr lang="en-US" altLang="zh-CN" sz="2000" dirty="0">
              <a:latin typeface="方正北魏楷书简体" panose="03000509000000000000" pitchFamily="65" charset="-122"/>
              <a:ea typeface="方正北魏楷书简体" panose="03000509000000000000" pitchFamily="65" charset="-122"/>
            </a:endParaRP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对于边界附近的旋转，若直接旋转会导致碰撞，则依次将</a:t>
            </a:r>
            <a:r>
              <a:rPr lang="en-US" altLang="zh-CN" sz="2000" dirty="0">
                <a:latin typeface="方正北魏楷书简体" panose="03000509000000000000" pitchFamily="65" charset="-122"/>
                <a:ea typeface="方正北魏楷书简体" panose="03000509000000000000" pitchFamily="65" charset="-122"/>
              </a:rPr>
              <a:t>x</a:t>
            </a:r>
            <a:r>
              <a:rPr lang="zh-CN" altLang="en-US" sz="2000" dirty="0">
                <a:latin typeface="方正北魏楷书简体" panose="03000509000000000000" pitchFamily="65" charset="-122"/>
                <a:ea typeface="方正北魏楷书简体" panose="03000509000000000000" pitchFamily="65" charset="-122"/>
              </a:rPr>
              <a:t>坐标</a:t>
            </a:r>
            <a:r>
              <a:rPr lang="en-US" altLang="zh-CN" sz="2000" dirty="0">
                <a:latin typeface="方正北魏楷书简体" panose="03000509000000000000" pitchFamily="65" charset="-122"/>
                <a:ea typeface="方正北魏楷书简体" panose="03000509000000000000" pitchFamily="65" charset="-122"/>
              </a:rPr>
              <a:t>±1</a:t>
            </a:r>
            <a:r>
              <a:rPr lang="zh-CN" altLang="en-US" sz="2000" dirty="0">
                <a:latin typeface="方正北魏楷书简体" panose="03000509000000000000" pitchFamily="65" charset="-122"/>
                <a:ea typeface="方正北魏楷书简体" panose="03000509000000000000" pitchFamily="65" charset="-122"/>
              </a:rPr>
              <a:t>、</a:t>
            </a:r>
            <a:r>
              <a:rPr lang="en-US" altLang="zh-CN" sz="2000" dirty="0">
                <a:latin typeface="方正北魏楷书简体" panose="03000509000000000000" pitchFamily="65" charset="-122"/>
                <a:ea typeface="方正北魏楷书简体" panose="03000509000000000000" pitchFamily="65" charset="-122"/>
              </a:rPr>
              <a:t>±2</a:t>
            </a:r>
            <a:r>
              <a:rPr lang="zh-CN" altLang="en-US" sz="2000" dirty="0">
                <a:latin typeface="方正北魏楷书简体" panose="03000509000000000000" pitchFamily="65" charset="-122"/>
                <a:ea typeface="方正北魏楷书简体" panose="03000509000000000000" pitchFamily="65" charset="-122"/>
              </a:rPr>
              <a:t>、</a:t>
            </a:r>
            <a:r>
              <a:rPr lang="en-US" altLang="zh-CN" sz="2000" dirty="0">
                <a:latin typeface="方正北魏楷书简体" panose="03000509000000000000" pitchFamily="65" charset="-122"/>
                <a:ea typeface="方正北魏楷书简体" panose="03000509000000000000" pitchFamily="65" charset="-122"/>
              </a:rPr>
              <a:t>±3</a:t>
            </a:r>
            <a:r>
              <a:rPr lang="zh-CN" altLang="en-US" sz="2000" dirty="0">
                <a:latin typeface="方正北魏楷书简体" panose="03000509000000000000" pitchFamily="65" charset="-122"/>
                <a:ea typeface="方正北魏楷书简体" panose="03000509000000000000" pitchFamily="65" charset="-122"/>
              </a:rPr>
              <a:t>时是否碰撞，若不碰撞则更改</a:t>
            </a:r>
            <a:r>
              <a:rPr lang="en-US" altLang="zh-CN" sz="2000" dirty="0">
                <a:latin typeface="方正北魏楷书简体" panose="03000509000000000000" pitchFamily="65" charset="-122"/>
                <a:ea typeface="方正北魏楷书简体" panose="03000509000000000000" pitchFamily="65" charset="-122"/>
              </a:rPr>
              <a:t>x</a:t>
            </a:r>
            <a:r>
              <a:rPr lang="zh-CN" altLang="en-US" sz="2000" dirty="0">
                <a:latin typeface="方正北魏楷书简体" panose="03000509000000000000" pitchFamily="65" charset="-122"/>
                <a:ea typeface="方正北魏楷书简体" panose="03000509000000000000" pitchFamily="65" charset="-122"/>
              </a:rPr>
              <a:t>坐标，若碰撞则将</a:t>
            </a:r>
            <a:r>
              <a:rPr lang="en-US" altLang="zh-CN" sz="2000" dirty="0">
                <a:latin typeface="方正北魏楷书简体" panose="03000509000000000000" pitchFamily="65" charset="-122"/>
                <a:ea typeface="方正北魏楷书简体" panose="03000509000000000000" pitchFamily="65" charset="-122"/>
              </a:rPr>
              <a:t>x</a:t>
            </a:r>
            <a:r>
              <a:rPr lang="zh-CN" altLang="en-US" sz="2000" dirty="0">
                <a:latin typeface="方正北魏楷书简体" panose="03000509000000000000" pitchFamily="65" charset="-122"/>
                <a:ea typeface="方正北魏楷书简体" panose="03000509000000000000" pitchFamily="65" charset="-122"/>
              </a:rPr>
              <a:t>坐标更改回来。</a:t>
            </a:r>
          </a:p>
        </p:txBody>
      </p:sp>
      <p:sp>
        <p:nvSpPr>
          <p:cNvPr id="4" name="标题 3">
            <a:extLst>
              <a:ext uri="{FF2B5EF4-FFF2-40B4-BE49-F238E27FC236}">
                <a16:creationId xmlns:a16="http://schemas.microsoft.com/office/drawing/2014/main" id="{500518BE-5ED7-3B8F-92D8-66013A8BAD8C}"/>
              </a:ext>
            </a:extLst>
          </p:cNvPr>
          <p:cNvSpPr>
            <a:spLocks noGrp="1"/>
          </p:cNvSpPr>
          <p:nvPr>
            <p:ph type="title"/>
          </p:nvPr>
        </p:nvSpPr>
        <p:spPr/>
        <p:txBody>
          <a:bodyPr/>
          <a:lstStyle/>
          <a:p>
            <a:r>
              <a:rPr lang="zh-CN" altLang="en-US" dirty="0">
                <a:latin typeface="方正北魏楷书简体" panose="03000509000000000000" pitchFamily="65" charset="-122"/>
                <a:ea typeface="方正北魏楷书简体" panose="03000509000000000000" pitchFamily="65" charset="-122"/>
              </a:rPr>
              <a:t>三、游戏实现</a:t>
            </a:r>
          </a:p>
        </p:txBody>
      </p:sp>
    </p:spTree>
    <p:extLst>
      <p:ext uri="{BB962C8B-B14F-4D97-AF65-F5344CB8AC3E}">
        <p14:creationId xmlns:p14="http://schemas.microsoft.com/office/powerpoint/2010/main" val="268722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BC7F5B-FE0A-0574-6DF0-A7EAEEF913EC}"/>
              </a:ext>
            </a:extLst>
          </p:cNvPr>
          <p:cNvSpPr>
            <a:spLocks noGrp="1"/>
          </p:cNvSpPr>
          <p:nvPr>
            <p:ph sz="half" idx="1"/>
          </p:nvPr>
        </p:nvSpPr>
        <p:spPr>
          <a:xfrm>
            <a:off x="581195" y="2228004"/>
            <a:ext cx="5057606" cy="3633047"/>
          </a:xfrm>
        </p:spPr>
        <p:txBody>
          <a:bodyPr>
            <a:normAutofit fontScale="92500" lnSpcReduction="20000"/>
          </a:bodyPr>
          <a:lstStyle/>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3. </a:t>
            </a:r>
            <a:r>
              <a:rPr lang="zh-CN" altLang="en-US" sz="2000" dirty="0">
                <a:latin typeface="方正北魏楷书简体" panose="03000509000000000000" pitchFamily="65" charset="-122"/>
                <a:ea typeface="方正北魏楷书简体" panose="03000509000000000000" pitchFamily="65" charset="-122"/>
              </a:rPr>
              <a:t>下落位置计算</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循环调用向下移动时的碰撞检测函数，直到触发碰撞，则此时的</a:t>
            </a:r>
            <a:r>
              <a:rPr lang="en-US" altLang="zh-CN" sz="2000" dirty="0">
                <a:latin typeface="方正北魏楷书简体" panose="03000509000000000000" pitchFamily="65" charset="-122"/>
                <a:ea typeface="方正北魏楷书简体" panose="03000509000000000000" pitchFamily="65" charset="-122"/>
              </a:rPr>
              <a:t>y</a:t>
            </a:r>
            <a:r>
              <a:rPr lang="zh-CN" altLang="en-US" sz="2000" dirty="0">
                <a:latin typeface="方正北魏楷书简体" panose="03000509000000000000" pitchFamily="65" charset="-122"/>
                <a:ea typeface="方正北魏楷书简体" panose="03000509000000000000" pitchFamily="65" charset="-122"/>
              </a:rPr>
              <a:t>坐标即为下落位置。接着利用计算出的下落位置绘制方块的下落预览。</a:t>
            </a:r>
          </a:p>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4. </a:t>
            </a:r>
            <a:r>
              <a:rPr lang="zh-CN" altLang="en-US" sz="2000" dirty="0">
                <a:latin typeface="方正北魏楷书简体" panose="03000509000000000000" pitchFamily="65" charset="-122"/>
                <a:ea typeface="方正北魏楷书简体" panose="03000509000000000000" pitchFamily="65" charset="-122"/>
              </a:rPr>
              <a:t>消行检测</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遍历</a:t>
            </a:r>
            <a:r>
              <a:rPr lang="en-US" altLang="zh-CN" sz="2000" dirty="0">
                <a:latin typeface="方正北魏楷书简体" panose="03000509000000000000" pitchFamily="65" charset="-122"/>
                <a:ea typeface="方正北魏楷书简体" panose="03000509000000000000" pitchFamily="65" charset="-122"/>
              </a:rPr>
              <a:t>used</a:t>
            </a:r>
            <a:r>
              <a:rPr lang="zh-CN" altLang="en-US" sz="2000" dirty="0">
                <a:latin typeface="方正北魏楷书简体" panose="03000509000000000000" pitchFamily="65" charset="-122"/>
                <a:ea typeface="方正北魏楷书简体" panose="03000509000000000000" pitchFamily="65" charset="-122"/>
              </a:rPr>
              <a:t>数组，自下而上检测是否有一行全为</a:t>
            </a:r>
            <a:r>
              <a:rPr lang="en-US" altLang="zh-CN" sz="2000" dirty="0">
                <a:latin typeface="方正北魏楷书简体" panose="03000509000000000000" pitchFamily="65" charset="-122"/>
                <a:ea typeface="方正北魏楷书简体" panose="03000509000000000000" pitchFamily="65" charset="-122"/>
              </a:rPr>
              <a:t>1</a:t>
            </a:r>
            <a:r>
              <a:rPr lang="zh-CN" altLang="en-US" sz="2000" dirty="0">
                <a:latin typeface="方正北魏楷书简体" panose="03000509000000000000" pitchFamily="65" charset="-122"/>
                <a:ea typeface="方正北魏楷书简体" panose="03000509000000000000" pitchFamily="65" charset="-122"/>
              </a:rPr>
              <a:t>，若有，则将该行改为</a:t>
            </a:r>
            <a:r>
              <a:rPr lang="en-US" altLang="zh-CN" sz="2000" dirty="0">
                <a:latin typeface="方正北魏楷书简体" panose="03000509000000000000" pitchFamily="65" charset="-122"/>
                <a:ea typeface="方正北魏楷书简体" panose="03000509000000000000" pitchFamily="65" charset="-122"/>
              </a:rPr>
              <a:t>0</a:t>
            </a:r>
            <a:r>
              <a:rPr lang="zh-CN" altLang="en-US" sz="2000" dirty="0">
                <a:latin typeface="方正北魏楷书简体" panose="03000509000000000000" pitchFamily="65" charset="-122"/>
                <a:ea typeface="方正北魏楷书简体" panose="03000509000000000000" pitchFamily="65" charset="-122"/>
              </a:rPr>
              <a:t>，并将所有上面的行下移一行。</a:t>
            </a:r>
          </a:p>
          <a:p>
            <a:pPr>
              <a:lnSpc>
                <a:spcPct val="150000"/>
              </a:lnSpc>
            </a:pPr>
            <a:endParaRPr lang="zh-CN" altLang="en-US" sz="2000" dirty="0">
              <a:latin typeface="方正北魏楷书简体" panose="03000509000000000000" pitchFamily="65" charset="-122"/>
              <a:ea typeface="方正北魏楷书简体" panose="03000509000000000000" pitchFamily="65" charset="-122"/>
            </a:endParaRPr>
          </a:p>
        </p:txBody>
      </p:sp>
      <p:sp>
        <p:nvSpPr>
          <p:cNvPr id="3" name="内容占位符 2">
            <a:extLst>
              <a:ext uri="{FF2B5EF4-FFF2-40B4-BE49-F238E27FC236}">
                <a16:creationId xmlns:a16="http://schemas.microsoft.com/office/drawing/2014/main" id="{8E256D3D-5B41-0C80-692F-4A1CD343B587}"/>
              </a:ext>
            </a:extLst>
          </p:cNvPr>
          <p:cNvSpPr>
            <a:spLocks noGrp="1"/>
          </p:cNvSpPr>
          <p:nvPr>
            <p:ph sz="half" idx="2"/>
          </p:nvPr>
        </p:nvSpPr>
        <p:spPr>
          <a:xfrm>
            <a:off x="5638801" y="2228004"/>
            <a:ext cx="5972008" cy="3633047"/>
          </a:xfrm>
        </p:spPr>
        <p:txBody>
          <a:bodyPr>
            <a:normAutofit/>
          </a:bodyPr>
          <a:lstStyle/>
          <a:p>
            <a:pPr marL="0" indent="0">
              <a:lnSpc>
                <a:spcPct val="150000"/>
              </a:lnSpc>
              <a:buNone/>
            </a:pPr>
            <a:r>
              <a:rPr lang="en-US" altLang="zh-CN" dirty="0">
                <a:latin typeface="方正北魏楷书简体" panose="03000509000000000000" pitchFamily="65" charset="-122"/>
                <a:ea typeface="方正北魏楷书简体" panose="03000509000000000000" pitchFamily="65" charset="-122"/>
              </a:rPr>
              <a:t>5. </a:t>
            </a:r>
            <a:r>
              <a:rPr lang="zh-CN" altLang="en-US" dirty="0">
                <a:latin typeface="方正北魏楷书简体" panose="03000509000000000000" pitchFamily="65" charset="-122"/>
                <a:ea typeface="方正北魏楷书简体" panose="03000509000000000000" pitchFamily="65" charset="-122"/>
              </a:rPr>
              <a:t>游戏结束检测</a:t>
            </a:r>
          </a:p>
          <a:p>
            <a:pPr marL="0" indent="0">
              <a:lnSpc>
                <a:spcPct val="150000"/>
              </a:lnSpc>
              <a:buNone/>
            </a:pPr>
            <a:r>
              <a:rPr lang="zh-CN" altLang="en-US" dirty="0">
                <a:latin typeface="方正北魏楷书简体" panose="03000509000000000000" pitchFamily="65" charset="-122"/>
                <a:ea typeface="方正北魏楷书简体" panose="03000509000000000000" pitchFamily="65" charset="-122"/>
              </a:rPr>
              <a:t>检测</a:t>
            </a:r>
            <a:r>
              <a:rPr lang="en-US" altLang="zh-CN" dirty="0">
                <a:latin typeface="方正北魏楷书简体" panose="03000509000000000000" pitchFamily="65" charset="-122"/>
                <a:ea typeface="方正北魏楷书简体" panose="03000509000000000000" pitchFamily="65" charset="-122"/>
              </a:rPr>
              <a:t>used</a:t>
            </a:r>
            <a:r>
              <a:rPr lang="zh-CN" altLang="en-US" dirty="0">
                <a:latin typeface="方正北魏楷书简体" panose="03000509000000000000" pitchFamily="65" charset="-122"/>
                <a:ea typeface="方正北魏楷书简体" panose="03000509000000000000" pitchFamily="65" charset="-122"/>
              </a:rPr>
              <a:t>数组的第一行是否含有</a:t>
            </a:r>
            <a:r>
              <a:rPr lang="en-US" altLang="zh-CN" dirty="0">
                <a:latin typeface="方正北魏楷书简体" panose="03000509000000000000" pitchFamily="65" charset="-122"/>
                <a:ea typeface="方正北魏楷书简体" panose="03000509000000000000" pitchFamily="65" charset="-122"/>
              </a:rPr>
              <a:t>1.</a:t>
            </a:r>
          </a:p>
          <a:p>
            <a:pPr marL="0" indent="0">
              <a:lnSpc>
                <a:spcPct val="150000"/>
              </a:lnSpc>
              <a:buNone/>
            </a:pPr>
            <a:r>
              <a:rPr lang="en-US" altLang="zh-CN" dirty="0">
                <a:latin typeface="方正北魏楷书简体" panose="03000509000000000000" pitchFamily="65" charset="-122"/>
                <a:ea typeface="方正北魏楷书简体" panose="03000509000000000000" pitchFamily="65" charset="-122"/>
              </a:rPr>
              <a:t>6. </a:t>
            </a:r>
            <a:r>
              <a:rPr lang="zh-CN" altLang="en-US" dirty="0">
                <a:latin typeface="方正北魏楷书简体" panose="03000509000000000000" pitchFamily="65" charset="-122"/>
                <a:ea typeface="方正北魏楷书简体" panose="03000509000000000000" pitchFamily="65" charset="-122"/>
              </a:rPr>
              <a:t>存档与排行榜</a:t>
            </a:r>
          </a:p>
          <a:p>
            <a:pPr marL="0" indent="0">
              <a:lnSpc>
                <a:spcPct val="150000"/>
              </a:lnSpc>
              <a:buNone/>
            </a:pPr>
            <a:r>
              <a:rPr lang="zh-CN" altLang="en-US" dirty="0">
                <a:latin typeface="方正北魏楷书简体" panose="03000509000000000000" pitchFamily="65" charset="-122"/>
                <a:ea typeface="方正北魏楷书简体" panose="03000509000000000000" pitchFamily="65" charset="-122"/>
              </a:rPr>
              <a:t>将</a:t>
            </a:r>
            <a:r>
              <a:rPr lang="en-US" altLang="zh-CN" dirty="0">
                <a:latin typeface="方正北魏楷书简体" panose="03000509000000000000" pitchFamily="65" charset="-122"/>
                <a:ea typeface="方正北魏楷书简体" panose="03000509000000000000" pitchFamily="65" charset="-122"/>
              </a:rPr>
              <a:t>used</a:t>
            </a:r>
            <a:r>
              <a:rPr lang="zh-CN" altLang="en-US" dirty="0">
                <a:latin typeface="方正北魏楷书简体" panose="03000509000000000000" pitchFamily="65" charset="-122"/>
                <a:ea typeface="方正北魏楷书简体" panose="03000509000000000000" pitchFamily="65" charset="-122"/>
              </a:rPr>
              <a:t>数组与分数、倒计时等数据通过</a:t>
            </a:r>
            <a:r>
              <a:rPr lang="en-US" altLang="zh-CN" dirty="0">
                <a:latin typeface="方正北魏楷书简体" panose="03000509000000000000" pitchFamily="65" charset="-122"/>
                <a:ea typeface="方正北魏楷书简体" panose="03000509000000000000" pitchFamily="65" charset="-122"/>
              </a:rPr>
              <a:t>FILE</a:t>
            </a:r>
            <a:r>
              <a:rPr lang="zh-CN" altLang="en-US" dirty="0">
                <a:latin typeface="方正北魏楷书简体" panose="03000509000000000000" pitchFamily="65" charset="-122"/>
                <a:ea typeface="方正北魏楷书简体" panose="03000509000000000000" pitchFamily="65" charset="-122"/>
              </a:rPr>
              <a:t>操作记录到</a:t>
            </a:r>
            <a:r>
              <a:rPr lang="en-US" altLang="zh-CN" dirty="0">
                <a:latin typeface="方正北魏楷书简体" panose="03000509000000000000" pitchFamily="65" charset="-122"/>
                <a:ea typeface="方正北魏楷书简体" panose="03000509000000000000" pitchFamily="65" charset="-122"/>
              </a:rPr>
              <a:t>save.txt</a:t>
            </a:r>
            <a:r>
              <a:rPr lang="zh-CN" altLang="en-US" dirty="0">
                <a:latin typeface="方正北魏楷书简体" panose="03000509000000000000" pitchFamily="65" charset="-122"/>
                <a:ea typeface="方正北魏楷书简体" panose="03000509000000000000" pitchFamily="65" charset="-122"/>
              </a:rPr>
              <a:t>文档中，并在读档时读取文档；使用</a:t>
            </a:r>
            <a:r>
              <a:rPr lang="en-US" altLang="zh-CN" dirty="0">
                <a:latin typeface="方正北魏楷书简体" panose="03000509000000000000" pitchFamily="65" charset="-122"/>
                <a:ea typeface="方正北魏楷书简体" panose="03000509000000000000" pitchFamily="65" charset="-122"/>
              </a:rPr>
              <a:t>STL</a:t>
            </a:r>
            <a:r>
              <a:rPr lang="zh-CN" altLang="en-US" dirty="0">
                <a:latin typeface="方正北魏楷书简体" panose="03000509000000000000" pitchFamily="65" charset="-122"/>
                <a:ea typeface="方正北魏楷书简体" panose="03000509000000000000" pitchFamily="65" charset="-122"/>
              </a:rPr>
              <a:t>库中的</a:t>
            </a:r>
            <a:r>
              <a:rPr lang="en-US" altLang="zh-CN" dirty="0">
                <a:latin typeface="方正北魏楷书简体" panose="03000509000000000000" pitchFamily="65" charset="-122"/>
                <a:ea typeface="方正北魏楷书简体" panose="03000509000000000000" pitchFamily="65" charset="-122"/>
              </a:rPr>
              <a:t>multiset</a:t>
            </a:r>
            <a:r>
              <a:rPr lang="zh-CN" altLang="en-US" dirty="0">
                <a:latin typeface="方正北魏楷书简体" panose="03000509000000000000" pitchFamily="65" charset="-122"/>
                <a:ea typeface="方正北魏楷书简体" panose="03000509000000000000" pitchFamily="65" charset="-122"/>
              </a:rPr>
              <a:t>容器实现对分数的自动排序，并将排行榜记录到</a:t>
            </a:r>
            <a:r>
              <a:rPr lang="en-US" altLang="zh-CN" dirty="0">
                <a:latin typeface="方正北魏楷书简体" panose="03000509000000000000" pitchFamily="65" charset="-122"/>
                <a:ea typeface="方正北魏楷书简体" panose="03000509000000000000" pitchFamily="65" charset="-122"/>
              </a:rPr>
              <a:t>classicrank.txt</a:t>
            </a:r>
            <a:r>
              <a:rPr lang="zh-CN" altLang="en-US" dirty="0">
                <a:latin typeface="方正北魏楷书简体" panose="03000509000000000000" pitchFamily="65" charset="-122"/>
                <a:ea typeface="方正北魏楷书简体" panose="03000509000000000000" pitchFamily="65" charset="-122"/>
              </a:rPr>
              <a:t>和</a:t>
            </a:r>
            <a:r>
              <a:rPr lang="en-US" altLang="zh-CN" dirty="0">
                <a:latin typeface="方正北魏楷书简体" panose="03000509000000000000" pitchFamily="65" charset="-122"/>
                <a:ea typeface="方正北魏楷书简体" panose="03000509000000000000" pitchFamily="65" charset="-122"/>
              </a:rPr>
              <a:t>speedrank.txt</a:t>
            </a:r>
            <a:r>
              <a:rPr lang="zh-CN" altLang="en-US" dirty="0">
                <a:latin typeface="方正北魏楷书简体" panose="03000509000000000000" pitchFamily="65" charset="-122"/>
                <a:ea typeface="方正北魏楷书简体" panose="03000509000000000000" pitchFamily="65" charset="-122"/>
              </a:rPr>
              <a:t>中，游戏重启时读取上述文档。</a:t>
            </a:r>
          </a:p>
          <a:p>
            <a:pPr>
              <a:lnSpc>
                <a:spcPct val="150000"/>
              </a:lnSpc>
            </a:pPr>
            <a:endParaRPr lang="zh-CN" altLang="en-US" dirty="0">
              <a:latin typeface="方正北魏楷书简体" panose="03000509000000000000" pitchFamily="65" charset="-122"/>
              <a:ea typeface="方正北魏楷书简体" panose="03000509000000000000" pitchFamily="65" charset="-122"/>
            </a:endParaRPr>
          </a:p>
        </p:txBody>
      </p:sp>
      <p:sp>
        <p:nvSpPr>
          <p:cNvPr id="4" name="标题 3">
            <a:extLst>
              <a:ext uri="{FF2B5EF4-FFF2-40B4-BE49-F238E27FC236}">
                <a16:creationId xmlns:a16="http://schemas.microsoft.com/office/drawing/2014/main" id="{081BD84B-7937-3DD8-8DBD-3E96523A0DFE}"/>
              </a:ext>
            </a:extLst>
          </p:cNvPr>
          <p:cNvSpPr>
            <a:spLocks noGrp="1"/>
          </p:cNvSpPr>
          <p:nvPr>
            <p:ph type="title"/>
          </p:nvPr>
        </p:nvSpPr>
        <p:spPr/>
        <p:txBody>
          <a:bodyPr/>
          <a:lstStyle/>
          <a:p>
            <a:r>
              <a:rPr lang="zh-CN" altLang="en-US" dirty="0">
                <a:latin typeface="方正北魏楷书简体" panose="03000509000000000000" pitchFamily="65" charset="-122"/>
                <a:ea typeface="方正北魏楷书简体" panose="03000509000000000000" pitchFamily="65" charset="-122"/>
              </a:rPr>
              <a:t>三、游戏实现</a:t>
            </a:r>
          </a:p>
        </p:txBody>
      </p:sp>
    </p:spTree>
    <p:extLst>
      <p:ext uri="{BB962C8B-B14F-4D97-AF65-F5344CB8AC3E}">
        <p14:creationId xmlns:p14="http://schemas.microsoft.com/office/powerpoint/2010/main" val="252941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05D574-5A63-B5F7-0F9B-085052343648}"/>
              </a:ext>
            </a:extLst>
          </p:cNvPr>
          <p:cNvSpPr>
            <a:spLocks noGrp="1"/>
          </p:cNvSpPr>
          <p:nvPr>
            <p:ph sz="half" idx="1"/>
          </p:nvPr>
        </p:nvSpPr>
        <p:spPr>
          <a:xfrm>
            <a:off x="581193" y="2228004"/>
            <a:ext cx="6385663" cy="3633047"/>
          </a:xfrm>
        </p:spPr>
        <p:txBody>
          <a:bodyPr>
            <a:normAutofit fontScale="92500" lnSpcReduction="10000"/>
          </a:bodyPr>
          <a:lstStyle/>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1. </a:t>
            </a:r>
            <a:r>
              <a:rPr lang="zh-CN" altLang="en-US" sz="2000" dirty="0">
                <a:latin typeface="方正北魏楷书简体" panose="03000509000000000000" pitchFamily="65" charset="-122"/>
                <a:ea typeface="方正北魏楷书简体" panose="03000509000000000000" pitchFamily="65" charset="-122"/>
              </a:rPr>
              <a:t>关于背景音乐</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初始框架中并没有包含</a:t>
            </a:r>
            <a:r>
              <a:rPr lang="en-US" altLang="zh-CN" sz="2000" dirty="0">
                <a:latin typeface="方正北魏楷书简体" panose="03000509000000000000" pitchFamily="65" charset="-122"/>
                <a:ea typeface="方正北魏楷书简体" panose="03000509000000000000" pitchFamily="65" charset="-122"/>
              </a:rPr>
              <a:t>MCI</a:t>
            </a:r>
            <a:r>
              <a:rPr lang="zh-CN" altLang="en-US" sz="2000" dirty="0">
                <a:latin typeface="方正北魏楷书简体" panose="03000509000000000000" pitchFamily="65" charset="-122"/>
                <a:ea typeface="方正北魏楷书简体" panose="03000509000000000000" pitchFamily="65" charset="-122"/>
              </a:rPr>
              <a:t>接口的使用方法，在开发过程中充分利用</a:t>
            </a:r>
            <a:r>
              <a:rPr lang="en-US" altLang="zh-CN" sz="2000" dirty="0">
                <a:latin typeface="方正北魏楷书简体" panose="03000509000000000000" pitchFamily="65" charset="-122"/>
                <a:ea typeface="方正北魏楷书简体" panose="03000509000000000000" pitchFamily="65" charset="-122"/>
              </a:rPr>
              <a:t>GitHub Copilot</a:t>
            </a:r>
            <a:r>
              <a:rPr lang="zh-CN" altLang="en-US" sz="2000" dirty="0">
                <a:latin typeface="方正北魏楷书简体" panose="03000509000000000000" pitchFamily="65" charset="-122"/>
                <a:ea typeface="方正北魏楷书简体" panose="03000509000000000000" pitchFamily="65" charset="-122"/>
              </a:rPr>
              <a:t>和</a:t>
            </a:r>
            <a:r>
              <a:rPr lang="en-US" altLang="zh-CN" sz="2000" dirty="0">
                <a:latin typeface="方正北魏楷书简体" panose="03000509000000000000" pitchFamily="65" charset="-122"/>
                <a:ea typeface="方正北魏楷书简体" panose="03000509000000000000" pitchFamily="65" charset="-122"/>
              </a:rPr>
              <a:t>MSDN</a:t>
            </a:r>
            <a:r>
              <a:rPr lang="zh-CN" altLang="en-US" sz="2000" dirty="0">
                <a:latin typeface="方正北魏楷书简体" panose="03000509000000000000" pitchFamily="65" charset="-122"/>
                <a:ea typeface="方正北魏楷书简体" panose="03000509000000000000" pitchFamily="65" charset="-122"/>
              </a:rPr>
              <a:t>官方文档实现了使用</a:t>
            </a:r>
            <a:r>
              <a:rPr lang="en-US" altLang="zh-CN" sz="2000" dirty="0">
                <a:latin typeface="方正北魏楷书简体" panose="03000509000000000000" pitchFamily="65" charset="-122"/>
                <a:ea typeface="方正北魏楷书简体" panose="03000509000000000000" pitchFamily="65" charset="-122"/>
              </a:rPr>
              <a:t>MCI</a:t>
            </a:r>
            <a:r>
              <a:rPr lang="zh-CN" altLang="en-US" sz="2000" dirty="0">
                <a:latin typeface="方正北魏楷书简体" panose="03000509000000000000" pitchFamily="65" charset="-122"/>
                <a:ea typeface="方正北魏楷书简体" panose="03000509000000000000" pitchFamily="65" charset="-122"/>
              </a:rPr>
              <a:t>播放背景音乐的功能，提高了笔者的信息检索和自主学习能力。值得一提的是，在开发过程中发现通过网易云音乐下载的音源无法播放，而通过</a:t>
            </a:r>
            <a:r>
              <a:rPr lang="en-US" altLang="zh-CN" sz="2000" dirty="0">
                <a:latin typeface="方正北魏楷书简体" panose="03000509000000000000" pitchFamily="65" charset="-122"/>
                <a:ea typeface="方正北魏楷书简体" panose="03000509000000000000" pitchFamily="65" charset="-122"/>
              </a:rPr>
              <a:t>QQ</a:t>
            </a:r>
            <a:r>
              <a:rPr lang="zh-CN" altLang="en-US" sz="2000" dirty="0">
                <a:latin typeface="方正北魏楷书简体" panose="03000509000000000000" pitchFamily="65" charset="-122"/>
                <a:ea typeface="方正北魏楷书简体" panose="03000509000000000000" pitchFamily="65" charset="-122"/>
              </a:rPr>
              <a:t>音乐下载的音源可以播放，目前原因不明。游戏最终使用了</a:t>
            </a:r>
            <a:r>
              <a:rPr lang="en-US" altLang="zh-CN" sz="2000" dirty="0">
                <a:latin typeface="方正北魏楷书简体" panose="03000509000000000000" pitchFamily="65" charset="-122"/>
                <a:ea typeface="方正北魏楷书简体" panose="03000509000000000000" pitchFamily="65" charset="-122"/>
              </a:rPr>
              <a:t>Space Walker-</a:t>
            </a:r>
            <a:r>
              <a:rPr lang="en-US" altLang="zh-CN" sz="2000" dirty="0" err="1">
                <a:latin typeface="方正北魏楷书简体" panose="03000509000000000000" pitchFamily="65" charset="-122"/>
                <a:ea typeface="方正北魏楷书简体" panose="03000509000000000000" pitchFamily="65" charset="-122"/>
              </a:rPr>
              <a:t>Kirara</a:t>
            </a:r>
            <a:r>
              <a:rPr lang="en-US" altLang="zh-CN" sz="2000" dirty="0">
                <a:latin typeface="方正北魏楷书简体" panose="03000509000000000000" pitchFamily="65" charset="-122"/>
                <a:ea typeface="方正北魏楷书简体" panose="03000509000000000000" pitchFamily="65" charset="-122"/>
              </a:rPr>
              <a:t> Magic Radio</a:t>
            </a:r>
            <a:r>
              <a:rPr lang="zh-CN" altLang="en-US" sz="2000" dirty="0">
                <a:latin typeface="方正北魏楷书简体" panose="03000509000000000000" pitchFamily="65" charset="-122"/>
                <a:ea typeface="方正北魏楷书简体" panose="03000509000000000000" pitchFamily="65" charset="-122"/>
              </a:rPr>
              <a:t>作为背景音乐。</a:t>
            </a:r>
          </a:p>
        </p:txBody>
      </p:sp>
      <p:sp>
        <p:nvSpPr>
          <p:cNvPr id="3" name="内容占位符 2">
            <a:extLst>
              <a:ext uri="{FF2B5EF4-FFF2-40B4-BE49-F238E27FC236}">
                <a16:creationId xmlns:a16="http://schemas.microsoft.com/office/drawing/2014/main" id="{F5DC1594-E57A-7365-1402-C3F4F81F6949}"/>
              </a:ext>
            </a:extLst>
          </p:cNvPr>
          <p:cNvSpPr>
            <a:spLocks noGrp="1"/>
          </p:cNvSpPr>
          <p:nvPr>
            <p:ph sz="half" idx="2"/>
          </p:nvPr>
        </p:nvSpPr>
        <p:spPr>
          <a:xfrm>
            <a:off x="7206343" y="2228004"/>
            <a:ext cx="4404466" cy="3633047"/>
          </a:xfrm>
        </p:spPr>
        <p:txBody>
          <a:bodyPr>
            <a:normAutofit/>
          </a:bodyPr>
          <a:lstStyle/>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2. </a:t>
            </a:r>
            <a:r>
              <a:rPr lang="zh-CN" altLang="en-US" sz="2000" dirty="0">
                <a:latin typeface="方正北魏楷书简体" panose="03000509000000000000" pitchFamily="65" charset="-122"/>
                <a:ea typeface="方正北魏楷书简体" panose="03000509000000000000" pitchFamily="65" charset="-122"/>
              </a:rPr>
              <a:t>关于音效</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初始框架中并没有包含音效资源，游戏最终使用了</a:t>
            </a:r>
            <a:r>
              <a:rPr lang="en-US" altLang="zh-CN" sz="2000" dirty="0">
                <a:latin typeface="方正北魏楷书简体" panose="03000509000000000000" pitchFamily="65" charset="-122"/>
                <a:ea typeface="方正北魏楷书简体" panose="03000509000000000000" pitchFamily="65" charset="-122"/>
              </a:rPr>
              <a:t>Minecraft 1.17</a:t>
            </a:r>
            <a:r>
              <a:rPr lang="zh-CN" altLang="en-US" sz="2000" dirty="0">
                <a:latin typeface="方正北魏楷书简体" panose="03000509000000000000" pitchFamily="65" charset="-122"/>
                <a:ea typeface="方正北魏楷书简体" panose="03000509000000000000" pitchFamily="65" charset="-122"/>
              </a:rPr>
              <a:t>的击打音效作为下落音效、沙子的击碎音效作为消行音效。在开发过程中提高了笔者的资源检索和获取能力。</a:t>
            </a:r>
          </a:p>
          <a:p>
            <a:pPr>
              <a:lnSpc>
                <a:spcPct val="150000"/>
              </a:lnSpc>
            </a:pPr>
            <a:endParaRPr lang="zh-CN" altLang="en-US" sz="2000" dirty="0">
              <a:latin typeface="方正北魏楷书简体" panose="03000509000000000000" pitchFamily="65" charset="-122"/>
              <a:ea typeface="方正北魏楷书简体" panose="03000509000000000000" pitchFamily="65" charset="-122"/>
            </a:endParaRPr>
          </a:p>
        </p:txBody>
      </p:sp>
      <p:sp>
        <p:nvSpPr>
          <p:cNvPr id="4" name="标题 3">
            <a:extLst>
              <a:ext uri="{FF2B5EF4-FFF2-40B4-BE49-F238E27FC236}">
                <a16:creationId xmlns:a16="http://schemas.microsoft.com/office/drawing/2014/main" id="{E03410D4-7ECB-DDD8-D302-27A368E4A323}"/>
              </a:ext>
            </a:extLst>
          </p:cNvPr>
          <p:cNvSpPr>
            <a:spLocks noGrp="1"/>
          </p:cNvSpPr>
          <p:nvPr>
            <p:ph type="title"/>
          </p:nvPr>
        </p:nvSpPr>
        <p:spPr/>
        <p:txBody>
          <a:bodyPr/>
          <a:lstStyle/>
          <a:p>
            <a:r>
              <a:rPr lang="zh-CN" altLang="en-US" dirty="0">
                <a:latin typeface="方正北魏楷书简体" panose="03000509000000000000" pitchFamily="65" charset="-122"/>
                <a:ea typeface="方正北魏楷书简体" panose="03000509000000000000" pitchFamily="65" charset="-122"/>
              </a:rPr>
              <a:t>四、总结与感想</a:t>
            </a:r>
          </a:p>
        </p:txBody>
      </p:sp>
    </p:spTree>
    <p:extLst>
      <p:ext uri="{BB962C8B-B14F-4D97-AF65-F5344CB8AC3E}">
        <p14:creationId xmlns:p14="http://schemas.microsoft.com/office/powerpoint/2010/main" val="37633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7B3860-158A-B502-C237-63548E8C376B}"/>
              </a:ext>
            </a:extLst>
          </p:cNvPr>
          <p:cNvSpPr>
            <a:spLocks noGrp="1"/>
          </p:cNvSpPr>
          <p:nvPr>
            <p:ph sz="half" idx="1"/>
          </p:nvPr>
        </p:nvSpPr>
        <p:spPr>
          <a:xfrm>
            <a:off x="581194" y="2228004"/>
            <a:ext cx="7510520" cy="3633047"/>
          </a:xfrm>
        </p:spPr>
        <p:txBody>
          <a:bodyPr>
            <a:normAutofit fontScale="92500"/>
          </a:bodyPr>
          <a:lstStyle/>
          <a:p>
            <a:pPr marL="0" indent="0">
              <a:lnSpc>
                <a:spcPct val="150000"/>
              </a:lnSpc>
              <a:buNone/>
            </a:pPr>
            <a:r>
              <a:rPr lang="en-US" altLang="zh-CN" sz="2000" dirty="0">
                <a:latin typeface="方正北魏楷书简体" panose="03000509000000000000" pitchFamily="65" charset="-122"/>
                <a:ea typeface="方正北魏楷书简体" panose="03000509000000000000" pitchFamily="65" charset="-122"/>
              </a:rPr>
              <a:t>3. </a:t>
            </a:r>
            <a:r>
              <a:rPr lang="zh-CN" altLang="en-US" sz="2000" dirty="0">
                <a:latin typeface="方正北魏楷书简体" panose="03000509000000000000" pitchFamily="65" charset="-122"/>
                <a:ea typeface="方正北魏楷书简体" panose="03000509000000000000" pitchFamily="65" charset="-122"/>
              </a:rPr>
              <a:t>关于大作业的开发过程</a:t>
            </a:r>
          </a:p>
          <a:p>
            <a:pPr marL="0" indent="0">
              <a:lnSpc>
                <a:spcPct val="150000"/>
              </a:lnSpc>
              <a:buNone/>
            </a:pPr>
            <a:r>
              <a:rPr lang="zh-CN" altLang="en-US" sz="2000" dirty="0">
                <a:latin typeface="方正北魏楷书简体" panose="03000509000000000000" pitchFamily="65" charset="-122"/>
                <a:ea typeface="方正北魏楷书简体" panose="03000509000000000000" pitchFamily="65" charset="-122"/>
              </a:rPr>
              <a:t>本项目的开发过程共历时五天，开发时间约</a:t>
            </a:r>
            <a:r>
              <a:rPr lang="en-US" altLang="zh-CN" sz="2000" dirty="0">
                <a:latin typeface="方正北魏楷书简体" panose="03000509000000000000" pitchFamily="65" charset="-122"/>
                <a:ea typeface="方正北魏楷书简体" panose="03000509000000000000" pitchFamily="65" charset="-122"/>
              </a:rPr>
              <a:t>20</a:t>
            </a:r>
            <a:r>
              <a:rPr lang="zh-CN" altLang="en-US" sz="2000" dirty="0">
                <a:latin typeface="方正北魏楷书简体" panose="03000509000000000000" pitchFamily="65" charset="-122"/>
                <a:ea typeface="方正北魏楷书简体" panose="03000509000000000000" pitchFamily="65" charset="-122"/>
              </a:rPr>
              <a:t>小时，最终总代码长度为</a:t>
            </a:r>
            <a:r>
              <a:rPr lang="en-US" altLang="zh-CN" sz="2000" dirty="0">
                <a:latin typeface="方正北魏楷书简体" panose="03000509000000000000" pitchFamily="65" charset="-122"/>
                <a:ea typeface="方正北魏楷书简体" panose="03000509000000000000" pitchFamily="65" charset="-122"/>
              </a:rPr>
              <a:t>417+1753=2170</a:t>
            </a:r>
            <a:r>
              <a:rPr lang="zh-CN" altLang="en-US" sz="2000" dirty="0">
                <a:latin typeface="方正北魏楷书简体" panose="03000509000000000000" pitchFamily="65" charset="-122"/>
                <a:ea typeface="方正北魏楷书简体" panose="03000509000000000000" pitchFamily="65" charset="-122"/>
              </a:rPr>
              <a:t>行。笔者曾经是一名信息学奥赛选手，但之前写过最长的代码也只是</a:t>
            </a:r>
            <a:r>
              <a:rPr lang="en-US" altLang="zh-CN" sz="2000" dirty="0">
                <a:latin typeface="方正北魏楷书简体" panose="03000509000000000000" pitchFamily="65" charset="-122"/>
                <a:ea typeface="方正北魏楷书简体" panose="03000509000000000000" pitchFamily="65" charset="-122"/>
              </a:rPr>
              <a:t>300</a:t>
            </a:r>
            <a:r>
              <a:rPr lang="zh-CN" altLang="en-US" sz="2000" dirty="0">
                <a:latin typeface="方正北魏楷书简体" panose="03000509000000000000" pitchFamily="65" charset="-122"/>
                <a:ea typeface="方正北魏楷书简体" panose="03000509000000000000" pitchFamily="65" charset="-122"/>
              </a:rPr>
              <a:t>行左右的线段树，从一个简陋的方块移动界面到最终成品的开发过程所带来的成就感是以往做算法题时无法比拟的。此外，笔者的码风也在开发过程中得到了很大的改善。最后，感谢王继良老师和两位助教在开发过程中给予的帮助。</a:t>
            </a:r>
          </a:p>
          <a:p>
            <a:endParaRPr lang="zh-CN" altLang="en-US" dirty="0"/>
          </a:p>
        </p:txBody>
      </p:sp>
      <p:pic>
        <p:nvPicPr>
          <p:cNvPr id="6" name="内容占位符 5">
            <a:extLst>
              <a:ext uri="{FF2B5EF4-FFF2-40B4-BE49-F238E27FC236}">
                <a16:creationId xmlns:a16="http://schemas.microsoft.com/office/drawing/2014/main" id="{DFD9083D-3E88-BE68-0F11-2CD5BAC8E00C}"/>
              </a:ext>
            </a:extLst>
          </p:cNvPr>
          <p:cNvPicPr>
            <a:picLocks noGrp="1" noChangeAspect="1"/>
          </p:cNvPicPr>
          <p:nvPr>
            <p:ph sz="half" idx="2"/>
          </p:nvPr>
        </p:nvPicPr>
        <p:blipFill>
          <a:blip r:embed="rId2"/>
          <a:stretch>
            <a:fillRect/>
          </a:stretch>
        </p:blipFill>
        <p:spPr>
          <a:xfrm>
            <a:off x="8436900" y="2658446"/>
            <a:ext cx="3000794" cy="2772162"/>
          </a:xfrm>
        </p:spPr>
      </p:pic>
      <p:sp>
        <p:nvSpPr>
          <p:cNvPr id="4" name="标题 3">
            <a:extLst>
              <a:ext uri="{FF2B5EF4-FFF2-40B4-BE49-F238E27FC236}">
                <a16:creationId xmlns:a16="http://schemas.microsoft.com/office/drawing/2014/main" id="{9C27320E-8647-FB52-68CF-E69A31A45B99}"/>
              </a:ext>
            </a:extLst>
          </p:cNvPr>
          <p:cNvSpPr>
            <a:spLocks noGrp="1"/>
          </p:cNvSpPr>
          <p:nvPr>
            <p:ph type="title"/>
          </p:nvPr>
        </p:nvSpPr>
        <p:spPr/>
        <p:txBody>
          <a:bodyPr/>
          <a:lstStyle/>
          <a:p>
            <a:r>
              <a:rPr lang="zh-CN" altLang="en-US" dirty="0">
                <a:latin typeface="方正北魏楷书简体" panose="03000509000000000000" pitchFamily="65" charset="-122"/>
                <a:ea typeface="方正北魏楷书简体" panose="03000509000000000000" pitchFamily="65" charset="-122"/>
              </a:rPr>
              <a:t>四、总结与感想</a:t>
            </a:r>
          </a:p>
        </p:txBody>
      </p:sp>
    </p:spTree>
    <p:extLst>
      <p:ext uri="{BB962C8B-B14F-4D97-AF65-F5344CB8AC3E}">
        <p14:creationId xmlns:p14="http://schemas.microsoft.com/office/powerpoint/2010/main" val="337727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r>
              <a:rPr kumimoji="1" lang="en-US" altLang="zh-CN" sz="7200" dirty="0">
                <a:latin typeface="Monotype Corsiva" panose="03010101010201010101" pitchFamily="66" charset="0"/>
              </a:rPr>
              <a:t>Thanks</a:t>
            </a:r>
            <a:endParaRPr kumimoji="1" lang="zh-CN" altLang="en-US" sz="7200" dirty="0">
              <a:latin typeface="Monotype Corsiva" panose="03010101010201010101" pitchFamily="66" charset="0"/>
            </a:endParaRP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r>
              <a:rPr kumimoji="1" lang="zh-CN" altLang="en-US" dirty="0">
                <a:latin typeface="方正北魏楷书简体" panose="03000509000000000000" pitchFamily="65" charset="-122"/>
                <a:ea typeface="方正北魏楷书简体" panose="03000509000000000000" pitchFamily="65" charset="-122"/>
              </a:rPr>
              <a:t>褚一枫</a:t>
            </a:r>
            <a:endParaRPr kumimoji="1" lang="en-US" altLang="zh-CN" dirty="0">
              <a:latin typeface="方正北魏楷书简体" panose="03000509000000000000" pitchFamily="65" charset="-122"/>
              <a:ea typeface="方正北魏楷书简体" panose="03000509000000000000" pitchFamily="65" charset="-122"/>
            </a:endParaRPr>
          </a:p>
          <a:p>
            <a:r>
              <a:rPr kumimoji="1" lang="zh-CN" altLang="en-US" dirty="0">
                <a:latin typeface="方正北魏楷书简体" panose="03000509000000000000" pitchFamily="65" charset="-122"/>
                <a:ea typeface="方正北魏楷书简体" panose="03000509000000000000" pitchFamily="65" charset="-122"/>
              </a:rPr>
              <a:t>笃实</a:t>
            </a:r>
            <a:r>
              <a:rPr kumimoji="1" lang="en-US" altLang="zh-CN" dirty="0">
                <a:latin typeface="方正北魏楷书简体" panose="03000509000000000000" pitchFamily="65" charset="-122"/>
                <a:ea typeface="方正北魏楷书简体" panose="03000509000000000000" pitchFamily="65" charset="-122"/>
              </a:rPr>
              <a:t>43</a:t>
            </a:r>
          </a:p>
          <a:p>
            <a:r>
              <a:rPr kumimoji="1" lang="en-US" altLang="zh-CN" dirty="0">
                <a:latin typeface="方正北魏楷书简体" panose="03000509000000000000" pitchFamily="65" charset="-122"/>
                <a:ea typeface="方正北魏楷书简体" panose="03000509000000000000" pitchFamily="65" charset="-122"/>
              </a:rPr>
              <a:t>2024</a:t>
            </a:r>
            <a:r>
              <a:rPr kumimoji="1" lang="zh-CN" altLang="en-US" dirty="0">
                <a:latin typeface="方正北魏楷书简体" panose="03000509000000000000" pitchFamily="65" charset="-122"/>
                <a:ea typeface="方正北魏楷书简体" panose="03000509000000000000" pitchFamily="65" charset="-122"/>
              </a:rPr>
              <a:t>年</a:t>
            </a:r>
            <a:r>
              <a:rPr kumimoji="1" lang="en-US" altLang="zh-CN" dirty="0">
                <a:latin typeface="方正北魏楷书简体" panose="03000509000000000000" pitchFamily="65" charset="-122"/>
                <a:ea typeface="方正北魏楷书简体" panose="03000509000000000000" pitchFamily="65" charset="-122"/>
              </a:rPr>
              <a:t>12</a:t>
            </a:r>
            <a:r>
              <a:rPr kumimoji="1" lang="zh-CN" altLang="en-US" dirty="0">
                <a:latin typeface="方正北魏楷书简体" panose="03000509000000000000" pitchFamily="65" charset="-122"/>
                <a:ea typeface="方正北魏楷书简体" panose="03000509000000000000" pitchFamily="65" charset="-122"/>
              </a:rPr>
              <a:t>月</a:t>
            </a:r>
            <a:r>
              <a:rPr kumimoji="1" lang="en-US" altLang="zh-CN" dirty="0">
                <a:latin typeface="方正北魏楷书简体" panose="03000509000000000000" pitchFamily="65" charset="-122"/>
                <a:ea typeface="方正北魏楷书简体" panose="03000509000000000000" pitchFamily="65" charset="-122"/>
              </a:rPr>
              <a:t>10</a:t>
            </a:r>
            <a:r>
              <a:rPr kumimoji="1" lang="zh-CN" altLang="en-US" dirty="0">
                <a:latin typeface="方正北魏楷书简体" panose="03000509000000000000" pitchFamily="65" charset="-122"/>
                <a:ea typeface="方正北魏楷书简体" panose="03000509000000000000" pitchFamily="65" charset="-122"/>
              </a:rPr>
              <a:t>日</a:t>
            </a:r>
          </a:p>
        </p:txBody>
      </p:sp>
      <p:sp>
        <p:nvSpPr>
          <p:cNvPr id="4" name="文本框 3">
            <a:extLst>
              <a:ext uri="{FF2B5EF4-FFF2-40B4-BE49-F238E27FC236}">
                <a16:creationId xmlns:a16="http://schemas.microsoft.com/office/drawing/2014/main" id="{62D479B9-9C4B-9326-83FD-E43F3E09D3A8}"/>
              </a:ext>
            </a:extLst>
          </p:cNvPr>
          <p:cNvSpPr txBox="1"/>
          <p:nvPr/>
        </p:nvSpPr>
        <p:spPr>
          <a:xfrm>
            <a:off x="194536" y="5781020"/>
            <a:ext cx="12269338" cy="923330"/>
          </a:xfrm>
          <a:prstGeom prst="rect">
            <a:avLst/>
          </a:prstGeom>
          <a:noFill/>
        </p:spPr>
        <p:txBody>
          <a:bodyPr wrap="square" rtlCol="0">
            <a:spAutoFit/>
          </a:bodyPr>
          <a:lstStyle/>
          <a:p>
            <a:r>
              <a:rPr kumimoji="1" lang="en-US" altLang="zh-CN" dirty="0">
                <a:solidFill>
                  <a:srgbClr val="660874"/>
                </a:solidFill>
                <a:latin typeface="方正北魏楷书简体" panose="03000509000000000000" pitchFamily="65" charset="-122"/>
                <a:ea typeface="方正北魏楷书简体" panose="03000509000000000000" pitchFamily="65" charset="-122"/>
              </a:rPr>
              <a:t>Reference</a:t>
            </a:r>
            <a:r>
              <a:rPr kumimoji="1" lang="zh-CN" altLang="en-US" dirty="0">
                <a:solidFill>
                  <a:srgbClr val="660874"/>
                </a:solidFill>
                <a:latin typeface="方正北魏楷书简体" panose="03000509000000000000" pitchFamily="65" charset="-122"/>
                <a:ea typeface="方正北魏楷书简体" panose="03000509000000000000" pitchFamily="65" charset="-122"/>
              </a:rPr>
              <a:t>：</a:t>
            </a:r>
            <a:endParaRPr kumimoji="1" lang="en-US" altLang="zh-CN" dirty="0">
              <a:solidFill>
                <a:srgbClr val="660874"/>
              </a:solidFill>
              <a:latin typeface="方正北魏楷书简体" panose="03000509000000000000" pitchFamily="65" charset="-122"/>
              <a:ea typeface="方正北魏楷书简体" panose="03000509000000000000" pitchFamily="65" charset="-122"/>
            </a:endParaRPr>
          </a:p>
          <a:p>
            <a:r>
              <a:rPr kumimoji="1" lang="en-US" altLang="zh-CN" dirty="0">
                <a:solidFill>
                  <a:srgbClr val="660874"/>
                </a:solidFill>
                <a:latin typeface="方正北魏楷书简体" panose="03000509000000000000" pitchFamily="65" charset="-122"/>
                <a:ea typeface="方正北魏楷书简体" panose="03000509000000000000" pitchFamily="65" charset="-122"/>
              </a:rPr>
              <a:t>[1]	</a:t>
            </a:r>
            <a:r>
              <a:rPr kumimoji="1" lang="zh-CN" altLang="en-US" dirty="0">
                <a:solidFill>
                  <a:srgbClr val="660874"/>
                </a:solidFill>
                <a:latin typeface="方正北魏楷书简体" panose="03000509000000000000" pitchFamily="65" charset="-122"/>
                <a:ea typeface="方正北魏楷书简体" panose="03000509000000000000" pitchFamily="65" charset="-122"/>
              </a:rPr>
              <a:t>俄罗斯方块</a:t>
            </a:r>
            <a:r>
              <a:rPr kumimoji="1" lang="en-US" altLang="zh-CN" dirty="0">
                <a:solidFill>
                  <a:srgbClr val="660874"/>
                </a:solidFill>
                <a:latin typeface="方正北魏楷书简体" panose="03000509000000000000" pitchFamily="65" charset="-122"/>
                <a:ea typeface="方正北魏楷书简体" panose="03000509000000000000" pitchFamily="65" charset="-122"/>
              </a:rPr>
              <a:t>_</a:t>
            </a:r>
            <a:r>
              <a:rPr kumimoji="1" lang="zh-CN" altLang="en-US" dirty="0">
                <a:solidFill>
                  <a:srgbClr val="660874"/>
                </a:solidFill>
                <a:latin typeface="方正北魏楷书简体" panose="03000509000000000000" pitchFamily="65" charset="-122"/>
                <a:ea typeface="方正北魏楷书简体" panose="03000509000000000000" pitchFamily="65" charset="-122"/>
              </a:rPr>
              <a:t>百度百科 </a:t>
            </a:r>
            <a:r>
              <a:rPr kumimoji="1" lang="en-US" altLang="zh-CN" dirty="0">
                <a:solidFill>
                  <a:srgbClr val="660874"/>
                </a:solidFill>
                <a:latin typeface="方正北魏楷书简体" panose="03000509000000000000" pitchFamily="65" charset="-122"/>
                <a:ea typeface="方正北魏楷书简体" panose="03000509000000000000" pitchFamily="65" charset="-122"/>
              </a:rPr>
              <a:t>https://baike.baidu.com/item/%E4%BF%84%E7%BD%97%E6%96%AF%E6%96%B9%E5%9D%97</a:t>
            </a:r>
          </a:p>
          <a:p>
            <a:r>
              <a:rPr kumimoji="1" lang="en-US" altLang="zh-CN" dirty="0">
                <a:solidFill>
                  <a:srgbClr val="660874"/>
                </a:solidFill>
                <a:latin typeface="方正北魏楷书简体" panose="03000509000000000000" pitchFamily="65" charset="-122"/>
                <a:ea typeface="方正北魏楷书简体" panose="03000509000000000000" pitchFamily="65" charset="-122"/>
              </a:rPr>
              <a:t>[2]	tetr.io</a:t>
            </a:r>
          </a:p>
        </p:txBody>
      </p:sp>
    </p:spTree>
    <p:extLst>
      <p:ext uri="{BB962C8B-B14F-4D97-AF65-F5344CB8AC3E}">
        <p14:creationId xmlns:p14="http://schemas.microsoft.com/office/powerpoint/2010/main" val="1433308298"/>
      </p:ext>
    </p:extLst>
  </p:cSld>
  <p:clrMapOvr>
    <a:masterClrMapping/>
  </p:clrMapOvr>
</p:sld>
</file>

<file path=ppt/theme/theme1.xml><?xml version="1.0" encoding="utf-8"?>
<a:theme xmlns:a="http://schemas.openxmlformats.org/drawingml/2006/main" name="清华简约主题-留边-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4132</TotalTime>
  <Words>917</Words>
  <Application>Microsoft Office PowerPoint</Application>
  <PresentationFormat>宽屏</PresentationFormat>
  <Paragraphs>55</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方正北魏楷书简体</vt:lpstr>
      <vt:lpstr>Gill Sans MT</vt:lpstr>
      <vt:lpstr>Monotype Corsiva</vt:lpstr>
      <vt:lpstr>Wingdings 2</vt:lpstr>
      <vt:lpstr>清华简约主题-留边-16:9</vt:lpstr>
      <vt:lpstr>《程序设计基础》大作业 基于WIN32 API的《俄罗斯方块》</vt:lpstr>
      <vt:lpstr>目录</vt:lpstr>
      <vt:lpstr>一、游戏介绍</vt:lpstr>
      <vt:lpstr>二、游戏设计</vt:lpstr>
      <vt:lpstr>三、游戏实现</vt:lpstr>
      <vt:lpstr>三、游戏实现</vt:lpstr>
      <vt:lpstr>四、总结与感想</vt:lpstr>
      <vt:lpstr>四、总结与感想</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一枫 褚</cp:lastModifiedBy>
  <cp:revision>1176</cp:revision>
  <cp:lastPrinted>2020-04-04T02:50:47Z</cp:lastPrinted>
  <dcterms:created xsi:type="dcterms:W3CDTF">2020-01-04T07:43:38Z</dcterms:created>
  <dcterms:modified xsi:type="dcterms:W3CDTF">2024-12-10T14:29:07Z</dcterms:modified>
</cp:coreProperties>
</file>