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5" r:id="rId32"/>
    <p:sldId id="288" r:id="rId33"/>
    <p:sldId id="289" r:id="rId34"/>
    <p:sldId id="286"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63" d="100"/>
          <a:sy n="63" d="100"/>
        </p:scale>
        <p:origin x="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viewProps" Target="viewProps.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theme" Target="theme/theme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tableStyles" Target="tableStyle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microsoft.com/office/2016/11/relationships/changesInfo" Target="changesInfos/changesInfo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presProps" Target="presProps.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dwig Zimmermann" userId="81285d17d4707117" providerId="LiveId" clId="{0447C7A5-480B-4597-B789-DE256D05F7C9}"/>
    <pc:docChg chg="custSel addSld delSld modSld">
      <pc:chgData name="Ludwig Zimmermann" userId="81285d17d4707117" providerId="LiveId" clId="{0447C7A5-480B-4597-B789-DE256D05F7C9}" dt="2024-09-06T10:51:30.978" v="3651" actId="20577"/>
      <pc:docMkLst>
        <pc:docMk/>
      </pc:docMkLst>
      <pc:sldChg chg="modSp mod">
        <pc:chgData name="Ludwig Zimmermann" userId="81285d17d4707117" providerId="LiveId" clId="{0447C7A5-480B-4597-B789-DE256D05F7C9}" dt="2024-09-06T10:51:30.978" v="3651" actId="20577"/>
        <pc:sldMkLst>
          <pc:docMk/>
          <pc:sldMk cId="90616084" sldId="256"/>
        </pc:sldMkLst>
        <pc:spChg chg="mod">
          <ac:chgData name="Ludwig Zimmermann" userId="81285d17d4707117" providerId="LiveId" clId="{0447C7A5-480B-4597-B789-DE256D05F7C9}" dt="2024-09-06T10:51:30.978" v="3651" actId="20577"/>
          <ac:spMkLst>
            <pc:docMk/>
            <pc:sldMk cId="90616084" sldId="256"/>
            <ac:spMk id="3" creationId="{F267E373-27C7-5863-C931-00295D533601}"/>
          </ac:spMkLst>
        </pc:spChg>
      </pc:sldChg>
      <pc:sldChg chg="modSp mod">
        <pc:chgData name="Ludwig Zimmermann" userId="81285d17d4707117" providerId="LiveId" clId="{0447C7A5-480B-4597-B789-DE256D05F7C9}" dt="2024-09-05T14:43:21.223" v="3478" actId="20577"/>
        <pc:sldMkLst>
          <pc:docMk/>
          <pc:sldMk cId="1197422697" sldId="268"/>
        </pc:sldMkLst>
        <pc:spChg chg="mod">
          <ac:chgData name="Ludwig Zimmermann" userId="81285d17d4707117" providerId="LiveId" clId="{0447C7A5-480B-4597-B789-DE256D05F7C9}" dt="2024-09-05T14:43:21.223" v="3478" actId="20577"/>
          <ac:spMkLst>
            <pc:docMk/>
            <pc:sldMk cId="1197422697" sldId="268"/>
            <ac:spMk id="2" creationId="{907A2D0B-9FA4-8C94-306E-0B4D122D1EA9}"/>
          </ac:spMkLst>
        </pc:spChg>
      </pc:sldChg>
      <pc:sldChg chg="modSp mod">
        <pc:chgData name="Ludwig Zimmermann" userId="81285d17d4707117" providerId="LiveId" clId="{0447C7A5-480B-4597-B789-DE256D05F7C9}" dt="2024-09-05T14:46:31.122" v="3479" actId="14100"/>
        <pc:sldMkLst>
          <pc:docMk/>
          <pc:sldMk cId="3453373979" sldId="294"/>
        </pc:sldMkLst>
        <pc:spChg chg="mod">
          <ac:chgData name="Ludwig Zimmermann" userId="81285d17d4707117" providerId="LiveId" clId="{0447C7A5-480B-4597-B789-DE256D05F7C9}" dt="2024-09-05T14:46:31.122" v="3479" actId="14100"/>
          <ac:spMkLst>
            <pc:docMk/>
            <pc:sldMk cId="3453373979" sldId="294"/>
            <ac:spMk id="3" creationId="{2B02D844-96FC-3A49-41BC-1DB41A1DCAF9}"/>
          </ac:spMkLst>
        </pc:spChg>
      </pc:sldChg>
      <pc:sldChg chg="modSp mod">
        <pc:chgData name="Ludwig Zimmermann" userId="81285d17d4707117" providerId="LiveId" clId="{0447C7A5-480B-4597-B789-DE256D05F7C9}" dt="2024-09-05T14:46:53.855" v="3480" actId="20577"/>
        <pc:sldMkLst>
          <pc:docMk/>
          <pc:sldMk cId="1085273161" sldId="296"/>
        </pc:sldMkLst>
        <pc:spChg chg="mod">
          <ac:chgData name="Ludwig Zimmermann" userId="81285d17d4707117" providerId="LiveId" clId="{0447C7A5-480B-4597-B789-DE256D05F7C9}" dt="2024-09-05T14:46:53.855" v="3480" actId="20577"/>
          <ac:spMkLst>
            <pc:docMk/>
            <pc:sldMk cId="1085273161" sldId="296"/>
            <ac:spMk id="3" creationId="{FF3D9A0D-F333-1CB7-FB6E-989BFECFBD42}"/>
          </ac:spMkLst>
        </pc:spChg>
      </pc:sldChg>
      <pc:sldChg chg="modSp new mod">
        <pc:chgData name="Ludwig Zimmermann" userId="81285d17d4707117" providerId="LiveId" clId="{0447C7A5-480B-4597-B789-DE256D05F7C9}" dt="2024-09-03T08:26:06.124" v="73" actId="27636"/>
        <pc:sldMkLst>
          <pc:docMk/>
          <pc:sldMk cId="2995692852" sldId="302"/>
        </pc:sldMkLst>
        <pc:spChg chg="mod">
          <ac:chgData name="Ludwig Zimmermann" userId="81285d17d4707117" providerId="LiveId" clId="{0447C7A5-480B-4597-B789-DE256D05F7C9}" dt="2024-09-03T08:25:23.271" v="64" actId="20577"/>
          <ac:spMkLst>
            <pc:docMk/>
            <pc:sldMk cId="2995692852" sldId="302"/>
            <ac:spMk id="2" creationId="{3F3BA6A9-7643-088A-9897-87227F7448F7}"/>
          </ac:spMkLst>
        </pc:spChg>
        <pc:spChg chg="mod">
          <ac:chgData name="Ludwig Zimmermann" userId="81285d17d4707117" providerId="LiveId" clId="{0447C7A5-480B-4597-B789-DE256D05F7C9}" dt="2024-09-03T08:26:06.124" v="73" actId="27636"/>
          <ac:spMkLst>
            <pc:docMk/>
            <pc:sldMk cId="2995692852" sldId="302"/>
            <ac:spMk id="3" creationId="{F07D2FDA-5A98-8F2B-66CE-08691E984C31}"/>
          </ac:spMkLst>
        </pc:spChg>
      </pc:sldChg>
      <pc:sldChg chg="addSp new mod">
        <pc:chgData name="Ludwig Zimmermann" userId="81285d17d4707117" providerId="LiveId" clId="{0447C7A5-480B-4597-B789-DE256D05F7C9}" dt="2024-09-03T08:26:32.627" v="75" actId="22"/>
        <pc:sldMkLst>
          <pc:docMk/>
          <pc:sldMk cId="221170826" sldId="303"/>
        </pc:sldMkLst>
        <pc:spChg chg="add">
          <ac:chgData name="Ludwig Zimmermann" userId="81285d17d4707117" providerId="LiveId" clId="{0447C7A5-480B-4597-B789-DE256D05F7C9}" dt="2024-09-03T08:26:32.627" v="75" actId="22"/>
          <ac:spMkLst>
            <pc:docMk/>
            <pc:sldMk cId="221170826" sldId="303"/>
            <ac:spMk id="3" creationId="{B0080EF1-8505-38DD-6077-1072D6DF5BF7}"/>
          </ac:spMkLst>
        </pc:spChg>
      </pc:sldChg>
      <pc:sldChg chg="addSp modSp new mod">
        <pc:chgData name="Ludwig Zimmermann" userId="81285d17d4707117" providerId="LiveId" clId="{0447C7A5-480B-4597-B789-DE256D05F7C9}" dt="2024-09-03T08:28:19.867" v="161" actId="20577"/>
        <pc:sldMkLst>
          <pc:docMk/>
          <pc:sldMk cId="282463399" sldId="304"/>
        </pc:sldMkLst>
        <pc:spChg chg="add mod">
          <ac:chgData name="Ludwig Zimmermann" userId="81285d17d4707117" providerId="LiveId" clId="{0447C7A5-480B-4597-B789-DE256D05F7C9}" dt="2024-09-03T08:28:19.867" v="161" actId="20577"/>
          <ac:spMkLst>
            <pc:docMk/>
            <pc:sldMk cId="282463399" sldId="304"/>
            <ac:spMk id="3" creationId="{61FCC1BF-72EF-A5F2-ACD7-E4148F73D092}"/>
          </ac:spMkLst>
        </pc:spChg>
      </pc:sldChg>
      <pc:sldChg chg="addSp new mod">
        <pc:chgData name="Ludwig Zimmermann" userId="81285d17d4707117" providerId="LiveId" clId="{0447C7A5-480B-4597-B789-DE256D05F7C9}" dt="2024-09-03T08:29:03.824" v="163" actId="22"/>
        <pc:sldMkLst>
          <pc:docMk/>
          <pc:sldMk cId="1557105050" sldId="305"/>
        </pc:sldMkLst>
        <pc:spChg chg="add">
          <ac:chgData name="Ludwig Zimmermann" userId="81285d17d4707117" providerId="LiveId" clId="{0447C7A5-480B-4597-B789-DE256D05F7C9}" dt="2024-09-03T08:29:03.824" v="163" actId="22"/>
          <ac:spMkLst>
            <pc:docMk/>
            <pc:sldMk cId="1557105050" sldId="305"/>
            <ac:spMk id="3" creationId="{C3C17D80-474F-A8B6-A3A5-1E828C585951}"/>
          </ac:spMkLst>
        </pc:spChg>
      </pc:sldChg>
      <pc:sldChg chg="modSp new mod">
        <pc:chgData name="Ludwig Zimmermann" userId="81285d17d4707117" providerId="LiveId" clId="{0447C7A5-480B-4597-B789-DE256D05F7C9}" dt="2024-09-03T08:36:43.588" v="232" actId="6549"/>
        <pc:sldMkLst>
          <pc:docMk/>
          <pc:sldMk cId="4238488959" sldId="306"/>
        </pc:sldMkLst>
        <pc:spChg chg="mod">
          <ac:chgData name="Ludwig Zimmermann" userId="81285d17d4707117" providerId="LiveId" clId="{0447C7A5-480B-4597-B789-DE256D05F7C9}" dt="2024-09-03T08:36:43.588" v="232" actId="6549"/>
          <ac:spMkLst>
            <pc:docMk/>
            <pc:sldMk cId="4238488959" sldId="306"/>
            <ac:spMk id="2" creationId="{32589407-4A9E-0CA5-2ECE-2674F30562AA}"/>
          </ac:spMkLst>
        </pc:spChg>
        <pc:spChg chg="mod">
          <ac:chgData name="Ludwig Zimmermann" userId="81285d17d4707117" providerId="LiveId" clId="{0447C7A5-480B-4597-B789-DE256D05F7C9}" dt="2024-09-03T08:36:34.463" v="231" actId="27636"/>
          <ac:spMkLst>
            <pc:docMk/>
            <pc:sldMk cId="4238488959" sldId="306"/>
            <ac:spMk id="3" creationId="{20BECF18-78E5-261B-F1F0-08F8C157D93F}"/>
          </ac:spMkLst>
        </pc:spChg>
      </pc:sldChg>
      <pc:sldChg chg="modSp new mod">
        <pc:chgData name="Ludwig Zimmermann" userId="81285d17d4707117" providerId="LiveId" clId="{0447C7A5-480B-4597-B789-DE256D05F7C9}" dt="2024-09-03T08:41:47.867" v="242" actId="20577"/>
        <pc:sldMkLst>
          <pc:docMk/>
          <pc:sldMk cId="1559046378" sldId="307"/>
        </pc:sldMkLst>
        <pc:spChg chg="mod">
          <ac:chgData name="Ludwig Zimmermann" userId="81285d17d4707117" providerId="LiveId" clId="{0447C7A5-480B-4597-B789-DE256D05F7C9}" dt="2024-09-03T08:41:47.867" v="242" actId="20577"/>
          <ac:spMkLst>
            <pc:docMk/>
            <pc:sldMk cId="1559046378" sldId="307"/>
            <ac:spMk id="2" creationId="{B37CC043-14F6-003C-0324-D18F0CA34B7E}"/>
          </ac:spMkLst>
        </pc:spChg>
        <pc:spChg chg="mod">
          <ac:chgData name="Ludwig Zimmermann" userId="81285d17d4707117" providerId="LiveId" clId="{0447C7A5-480B-4597-B789-DE256D05F7C9}" dt="2024-09-03T08:41:41.161" v="237"/>
          <ac:spMkLst>
            <pc:docMk/>
            <pc:sldMk cId="1559046378" sldId="307"/>
            <ac:spMk id="3" creationId="{30C2EB37-57F9-1E11-7D1F-8B83157D6FEE}"/>
          </ac:spMkLst>
        </pc:spChg>
      </pc:sldChg>
      <pc:sldChg chg="addSp new del mod">
        <pc:chgData name="Ludwig Zimmermann" userId="81285d17d4707117" providerId="LiveId" clId="{0447C7A5-480B-4597-B789-DE256D05F7C9}" dt="2024-09-03T08:41:30.756" v="235" actId="2696"/>
        <pc:sldMkLst>
          <pc:docMk/>
          <pc:sldMk cId="3785519407" sldId="307"/>
        </pc:sldMkLst>
        <pc:spChg chg="add">
          <ac:chgData name="Ludwig Zimmermann" userId="81285d17d4707117" providerId="LiveId" clId="{0447C7A5-480B-4597-B789-DE256D05F7C9}" dt="2024-09-03T08:41:18.166" v="234" actId="22"/>
          <ac:spMkLst>
            <pc:docMk/>
            <pc:sldMk cId="3785519407" sldId="307"/>
            <ac:spMk id="3" creationId="{341D17B4-2B20-5795-6FEA-23F8F4DF48A0}"/>
          </ac:spMkLst>
        </pc:spChg>
      </pc:sldChg>
      <pc:sldChg chg="modSp new mod">
        <pc:chgData name="Ludwig Zimmermann" userId="81285d17d4707117" providerId="LiveId" clId="{0447C7A5-480B-4597-B789-DE256D05F7C9}" dt="2024-09-03T08:43:45.322" v="292" actId="27636"/>
        <pc:sldMkLst>
          <pc:docMk/>
          <pc:sldMk cId="3666874443" sldId="308"/>
        </pc:sldMkLst>
        <pc:spChg chg="mod">
          <ac:chgData name="Ludwig Zimmermann" userId="81285d17d4707117" providerId="LiveId" clId="{0447C7A5-480B-4597-B789-DE256D05F7C9}" dt="2024-09-03T08:43:30.284" v="285" actId="20577"/>
          <ac:spMkLst>
            <pc:docMk/>
            <pc:sldMk cId="3666874443" sldId="308"/>
            <ac:spMk id="2" creationId="{5E34BC36-0157-AF55-26F6-25BD0EBF1103}"/>
          </ac:spMkLst>
        </pc:spChg>
        <pc:spChg chg="mod">
          <ac:chgData name="Ludwig Zimmermann" userId="81285d17d4707117" providerId="LiveId" clId="{0447C7A5-480B-4597-B789-DE256D05F7C9}" dt="2024-09-03T08:43:45.322" v="292" actId="27636"/>
          <ac:spMkLst>
            <pc:docMk/>
            <pc:sldMk cId="3666874443" sldId="308"/>
            <ac:spMk id="3" creationId="{74BB7F76-626C-562A-2369-8BC4EE9C8E84}"/>
          </ac:spMkLst>
        </pc:spChg>
      </pc:sldChg>
      <pc:sldChg chg="modSp new mod">
        <pc:chgData name="Ludwig Zimmermann" userId="81285d17d4707117" providerId="LiveId" clId="{0447C7A5-480B-4597-B789-DE256D05F7C9}" dt="2024-09-03T08:46:06.279" v="354" actId="27636"/>
        <pc:sldMkLst>
          <pc:docMk/>
          <pc:sldMk cId="1653237611" sldId="309"/>
        </pc:sldMkLst>
        <pc:spChg chg="mod">
          <ac:chgData name="Ludwig Zimmermann" userId="81285d17d4707117" providerId="LiveId" clId="{0447C7A5-480B-4597-B789-DE256D05F7C9}" dt="2024-09-03T08:45:10.517" v="350" actId="20577"/>
          <ac:spMkLst>
            <pc:docMk/>
            <pc:sldMk cId="1653237611" sldId="309"/>
            <ac:spMk id="2" creationId="{D81B4F0A-9C66-2548-7AA3-5F37CE30955B}"/>
          </ac:spMkLst>
        </pc:spChg>
        <pc:spChg chg="mod">
          <ac:chgData name="Ludwig Zimmermann" userId="81285d17d4707117" providerId="LiveId" clId="{0447C7A5-480B-4597-B789-DE256D05F7C9}" dt="2024-09-03T08:46:06.279" v="354" actId="27636"/>
          <ac:spMkLst>
            <pc:docMk/>
            <pc:sldMk cId="1653237611" sldId="309"/>
            <ac:spMk id="3" creationId="{E1D160D6-81D3-D837-E93B-9ACC79DF6597}"/>
          </ac:spMkLst>
        </pc:spChg>
      </pc:sldChg>
      <pc:sldChg chg="modSp new mod">
        <pc:chgData name="Ludwig Zimmermann" userId="81285d17d4707117" providerId="LiveId" clId="{0447C7A5-480B-4597-B789-DE256D05F7C9}" dt="2024-09-03T08:47:25.866" v="374"/>
        <pc:sldMkLst>
          <pc:docMk/>
          <pc:sldMk cId="1547657176" sldId="310"/>
        </pc:sldMkLst>
        <pc:spChg chg="mod">
          <ac:chgData name="Ludwig Zimmermann" userId="81285d17d4707117" providerId="LiveId" clId="{0447C7A5-480B-4597-B789-DE256D05F7C9}" dt="2024-09-03T08:47:05.127" v="373" actId="20577"/>
          <ac:spMkLst>
            <pc:docMk/>
            <pc:sldMk cId="1547657176" sldId="310"/>
            <ac:spMk id="2" creationId="{39B7C3D9-E3AB-09BF-BC0C-76A26D45F782}"/>
          </ac:spMkLst>
        </pc:spChg>
        <pc:spChg chg="mod">
          <ac:chgData name="Ludwig Zimmermann" userId="81285d17d4707117" providerId="LiveId" clId="{0447C7A5-480B-4597-B789-DE256D05F7C9}" dt="2024-09-03T08:47:25.866" v="374"/>
          <ac:spMkLst>
            <pc:docMk/>
            <pc:sldMk cId="1547657176" sldId="310"/>
            <ac:spMk id="3" creationId="{C09D4D67-DA1B-4161-386B-D18C11940AB4}"/>
          </ac:spMkLst>
        </pc:spChg>
      </pc:sldChg>
      <pc:sldChg chg="addSp new mod">
        <pc:chgData name="Ludwig Zimmermann" userId="81285d17d4707117" providerId="LiveId" clId="{0447C7A5-480B-4597-B789-DE256D05F7C9}" dt="2024-09-03T08:47:50.730" v="376" actId="22"/>
        <pc:sldMkLst>
          <pc:docMk/>
          <pc:sldMk cId="4168560454" sldId="311"/>
        </pc:sldMkLst>
        <pc:spChg chg="add">
          <ac:chgData name="Ludwig Zimmermann" userId="81285d17d4707117" providerId="LiveId" clId="{0447C7A5-480B-4597-B789-DE256D05F7C9}" dt="2024-09-03T08:47:50.730" v="376" actId="22"/>
          <ac:spMkLst>
            <pc:docMk/>
            <pc:sldMk cId="4168560454" sldId="311"/>
            <ac:spMk id="3" creationId="{D4343122-1257-E970-3573-BF06BF0BB1BC}"/>
          </ac:spMkLst>
        </pc:spChg>
      </pc:sldChg>
      <pc:sldChg chg="addSp modSp new mod">
        <pc:chgData name="Ludwig Zimmermann" userId="81285d17d4707117" providerId="LiveId" clId="{0447C7A5-480B-4597-B789-DE256D05F7C9}" dt="2024-09-03T08:48:13.948" v="379"/>
        <pc:sldMkLst>
          <pc:docMk/>
          <pc:sldMk cId="3832765880" sldId="312"/>
        </pc:sldMkLst>
        <pc:spChg chg="add">
          <ac:chgData name="Ludwig Zimmermann" userId="81285d17d4707117" providerId="LiveId" clId="{0447C7A5-480B-4597-B789-DE256D05F7C9}" dt="2024-09-03T08:48:13.948" v="379"/>
          <ac:spMkLst>
            <pc:docMk/>
            <pc:sldMk cId="3832765880" sldId="312"/>
            <ac:spMk id="3" creationId="{770F9BA3-2D2E-1B66-A73F-5C25C9E048F8}"/>
          </ac:spMkLst>
        </pc:spChg>
      </pc:sldChg>
      <pc:sldChg chg="addSp new mod">
        <pc:chgData name="Ludwig Zimmermann" userId="81285d17d4707117" providerId="LiveId" clId="{0447C7A5-480B-4597-B789-DE256D05F7C9}" dt="2024-09-03T08:48:42.472" v="381" actId="22"/>
        <pc:sldMkLst>
          <pc:docMk/>
          <pc:sldMk cId="3651402052" sldId="313"/>
        </pc:sldMkLst>
        <pc:spChg chg="add">
          <ac:chgData name="Ludwig Zimmermann" userId="81285d17d4707117" providerId="LiveId" clId="{0447C7A5-480B-4597-B789-DE256D05F7C9}" dt="2024-09-03T08:48:42.472" v="381" actId="22"/>
          <ac:spMkLst>
            <pc:docMk/>
            <pc:sldMk cId="3651402052" sldId="313"/>
            <ac:spMk id="3" creationId="{CB9EA010-D2A8-1310-500F-D1C499965F46}"/>
          </ac:spMkLst>
        </pc:spChg>
      </pc:sldChg>
      <pc:sldChg chg="modSp new mod">
        <pc:chgData name="Ludwig Zimmermann" userId="81285d17d4707117" providerId="LiveId" clId="{0447C7A5-480B-4597-B789-DE256D05F7C9}" dt="2024-09-03T08:54:28.237" v="446" actId="27636"/>
        <pc:sldMkLst>
          <pc:docMk/>
          <pc:sldMk cId="4229806288" sldId="314"/>
        </pc:sldMkLst>
        <pc:spChg chg="mod">
          <ac:chgData name="Ludwig Zimmermann" userId="81285d17d4707117" providerId="LiveId" clId="{0447C7A5-480B-4597-B789-DE256D05F7C9}" dt="2024-09-03T08:53:56.299" v="441" actId="20577"/>
          <ac:spMkLst>
            <pc:docMk/>
            <pc:sldMk cId="4229806288" sldId="314"/>
            <ac:spMk id="2" creationId="{EC8D5DB9-9404-DF51-32EB-2A0BFD103041}"/>
          </ac:spMkLst>
        </pc:spChg>
        <pc:spChg chg="mod">
          <ac:chgData name="Ludwig Zimmermann" userId="81285d17d4707117" providerId="LiveId" clId="{0447C7A5-480B-4597-B789-DE256D05F7C9}" dt="2024-09-03T08:54:28.237" v="446" actId="27636"/>
          <ac:spMkLst>
            <pc:docMk/>
            <pc:sldMk cId="4229806288" sldId="314"/>
            <ac:spMk id="3" creationId="{DBCE795C-38EA-5424-7809-EBC5C5D4F6EE}"/>
          </ac:spMkLst>
        </pc:spChg>
      </pc:sldChg>
      <pc:sldChg chg="addSp new mod">
        <pc:chgData name="Ludwig Zimmermann" userId="81285d17d4707117" providerId="LiveId" clId="{0447C7A5-480B-4597-B789-DE256D05F7C9}" dt="2024-09-03T08:55:03.677" v="448" actId="22"/>
        <pc:sldMkLst>
          <pc:docMk/>
          <pc:sldMk cId="116986461" sldId="315"/>
        </pc:sldMkLst>
        <pc:spChg chg="add">
          <ac:chgData name="Ludwig Zimmermann" userId="81285d17d4707117" providerId="LiveId" clId="{0447C7A5-480B-4597-B789-DE256D05F7C9}" dt="2024-09-03T08:55:03.677" v="448" actId="22"/>
          <ac:spMkLst>
            <pc:docMk/>
            <pc:sldMk cId="116986461" sldId="315"/>
            <ac:spMk id="3" creationId="{6313DF25-B6E0-3772-3E1D-CE3DF935E716}"/>
          </ac:spMkLst>
        </pc:spChg>
      </pc:sldChg>
      <pc:sldChg chg="addSp new mod">
        <pc:chgData name="Ludwig Zimmermann" userId="81285d17d4707117" providerId="LiveId" clId="{0447C7A5-480B-4597-B789-DE256D05F7C9}" dt="2024-09-03T08:55:33.962" v="450" actId="22"/>
        <pc:sldMkLst>
          <pc:docMk/>
          <pc:sldMk cId="658124194" sldId="316"/>
        </pc:sldMkLst>
        <pc:spChg chg="add">
          <ac:chgData name="Ludwig Zimmermann" userId="81285d17d4707117" providerId="LiveId" clId="{0447C7A5-480B-4597-B789-DE256D05F7C9}" dt="2024-09-03T08:55:33.962" v="450" actId="22"/>
          <ac:spMkLst>
            <pc:docMk/>
            <pc:sldMk cId="658124194" sldId="316"/>
            <ac:spMk id="3" creationId="{DC4893E2-B8E4-8046-81C5-D6C58602E40D}"/>
          </ac:spMkLst>
        </pc:spChg>
      </pc:sldChg>
      <pc:sldChg chg="addSp modSp new mod">
        <pc:chgData name="Ludwig Zimmermann" userId="81285d17d4707117" providerId="LiveId" clId="{0447C7A5-480B-4597-B789-DE256D05F7C9}" dt="2024-09-03T08:57:48.845" v="470" actId="6549"/>
        <pc:sldMkLst>
          <pc:docMk/>
          <pc:sldMk cId="1076815581" sldId="317"/>
        </pc:sldMkLst>
        <pc:spChg chg="add mod">
          <ac:chgData name="Ludwig Zimmermann" userId="81285d17d4707117" providerId="LiveId" clId="{0447C7A5-480B-4597-B789-DE256D05F7C9}" dt="2024-09-03T08:57:48.845" v="470" actId="6549"/>
          <ac:spMkLst>
            <pc:docMk/>
            <pc:sldMk cId="1076815581" sldId="317"/>
            <ac:spMk id="3" creationId="{1E474494-DDCA-6FCB-7C81-D126B18CA4EA}"/>
          </ac:spMkLst>
        </pc:spChg>
      </pc:sldChg>
      <pc:sldChg chg="addSp modSp new mod">
        <pc:chgData name="Ludwig Zimmermann" userId="81285d17d4707117" providerId="LiveId" clId="{0447C7A5-480B-4597-B789-DE256D05F7C9}" dt="2024-09-03T08:58:52.195" v="488" actId="14100"/>
        <pc:sldMkLst>
          <pc:docMk/>
          <pc:sldMk cId="2347980666" sldId="318"/>
        </pc:sldMkLst>
        <pc:spChg chg="add mod">
          <ac:chgData name="Ludwig Zimmermann" userId="81285d17d4707117" providerId="LiveId" clId="{0447C7A5-480B-4597-B789-DE256D05F7C9}" dt="2024-09-03T08:58:52.195" v="488" actId="14100"/>
          <ac:spMkLst>
            <pc:docMk/>
            <pc:sldMk cId="2347980666" sldId="318"/>
            <ac:spMk id="3" creationId="{F21CD4CD-834E-F3A1-0465-FD0C7C8C6786}"/>
          </ac:spMkLst>
        </pc:spChg>
      </pc:sldChg>
      <pc:sldChg chg="addSp new mod">
        <pc:chgData name="Ludwig Zimmermann" userId="81285d17d4707117" providerId="LiveId" clId="{0447C7A5-480B-4597-B789-DE256D05F7C9}" dt="2024-09-03T08:59:17.239" v="490" actId="22"/>
        <pc:sldMkLst>
          <pc:docMk/>
          <pc:sldMk cId="3566446988" sldId="319"/>
        </pc:sldMkLst>
        <pc:spChg chg="add">
          <ac:chgData name="Ludwig Zimmermann" userId="81285d17d4707117" providerId="LiveId" clId="{0447C7A5-480B-4597-B789-DE256D05F7C9}" dt="2024-09-03T08:59:17.239" v="490" actId="22"/>
          <ac:spMkLst>
            <pc:docMk/>
            <pc:sldMk cId="3566446988" sldId="319"/>
            <ac:spMk id="3" creationId="{6E61D4D8-1758-10D0-C6C3-E8988FE7A00A}"/>
          </ac:spMkLst>
        </pc:spChg>
      </pc:sldChg>
      <pc:sldChg chg="modSp new mod">
        <pc:chgData name="Ludwig Zimmermann" userId="81285d17d4707117" providerId="LiveId" clId="{0447C7A5-480B-4597-B789-DE256D05F7C9}" dt="2024-09-03T09:50:49.839" v="497" actId="27636"/>
        <pc:sldMkLst>
          <pc:docMk/>
          <pc:sldMk cId="3330930905" sldId="320"/>
        </pc:sldMkLst>
        <pc:spChg chg="mod">
          <ac:chgData name="Ludwig Zimmermann" userId="81285d17d4707117" providerId="LiveId" clId="{0447C7A5-480B-4597-B789-DE256D05F7C9}" dt="2024-09-03T09:50:31.948" v="494"/>
          <ac:spMkLst>
            <pc:docMk/>
            <pc:sldMk cId="3330930905" sldId="320"/>
            <ac:spMk id="2" creationId="{9113C849-A21A-7B92-B16E-5DEC1AA93EB7}"/>
          </ac:spMkLst>
        </pc:spChg>
        <pc:spChg chg="mod">
          <ac:chgData name="Ludwig Zimmermann" userId="81285d17d4707117" providerId="LiveId" clId="{0447C7A5-480B-4597-B789-DE256D05F7C9}" dt="2024-09-03T09:50:49.839" v="497" actId="27636"/>
          <ac:spMkLst>
            <pc:docMk/>
            <pc:sldMk cId="3330930905" sldId="320"/>
            <ac:spMk id="3" creationId="{E975ADD2-4493-4756-B220-B1CB4F6FBBDB}"/>
          </ac:spMkLst>
        </pc:spChg>
      </pc:sldChg>
      <pc:sldChg chg="modSp new mod">
        <pc:chgData name="Ludwig Zimmermann" userId="81285d17d4707117" providerId="LiveId" clId="{0447C7A5-480B-4597-B789-DE256D05F7C9}" dt="2024-09-03T09:51:18.719" v="507" actId="20577"/>
        <pc:sldMkLst>
          <pc:docMk/>
          <pc:sldMk cId="3235068273" sldId="321"/>
        </pc:sldMkLst>
        <pc:spChg chg="mod">
          <ac:chgData name="Ludwig Zimmermann" userId="81285d17d4707117" providerId="LiveId" clId="{0447C7A5-480B-4597-B789-DE256D05F7C9}" dt="2024-09-03T09:51:18.719" v="507" actId="20577"/>
          <ac:spMkLst>
            <pc:docMk/>
            <pc:sldMk cId="3235068273" sldId="321"/>
            <ac:spMk id="2" creationId="{002A5249-00CB-B3AF-AA2D-8DE037AE9D5A}"/>
          </ac:spMkLst>
        </pc:spChg>
        <pc:spChg chg="mod">
          <ac:chgData name="Ludwig Zimmermann" userId="81285d17d4707117" providerId="LiveId" clId="{0447C7A5-480B-4597-B789-DE256D05F7C9}" dt="2024-09-03T09:51:13.070" v="499"/>
          <ac:spMkLst>
            <pc:docMk/>
            <pc:sldMk cId="3235068273" sldId="321"/>
            <ac:spMk id="3" creationId="{BB1B29B9-C83D-9AF1-E2DC-4CF29019B55C}"/>
          </ac:spMkLst>
        </pc:spChg>
      </pc:sldChg>
      <pc:sldChg chg="modSp new mod">
        <pc:chgData name="Ludwig Zimmermann" userId="81285d17d4707117" providerId="LiveId" clId="{0447C7A5-480B-4597-B789-DE256D05F7C9}" dt="2024-09-03T09:55:04.863" v="619" actId="27636"/>
        <pc:sldMkLst>
          <pc:docMk/>
          <pc:sldMk cId="1880000664" sldId="322"/>
        </pc:sldMkLst>
        <pc:spChg chg="mod">
          <ac:chgData name="Ludwig Zimmermann" userId="81285d17d4707117" providerId="LiveId" clId="{0447C7A5-480B-4597-B789-DE256D05F7C9}" dt="2024-09-03T09:53:47.396" v="617" actId="20577"/>
          <ac:spMkLst>
            <pc:docMk/>
            <pc:sldMk cId="1880000664" sldId="322"/>
            <ac:spMk id="2" creationId="{E7006E31-2497-B56D-F5B3-530FF3310954}"/>
          </ac:spMkLst>
        </pc:spChg>
        <pc:spChg chg="mod">
          <ac:chgData name="Ludwig Zimmermann" userId="81285d17d4707117" providerId="LiveId" clId="{0447C7A5-480B-4597-B789-DE256D05F7C9}" dt="2024-09-03T09:55:04.863" v="619" actId="27636"/>
          <ac:spMkLst>
            <pc:docMk/>
            <pc:sldMk cId="1880000664" sldId="322"/>
            <ac:spMk id="3" creationId="{8D08C9AE-E6A9-D4BE-EBCA-B80BB70E2BD6}"/>
          </ac:spMkLst>
        </pc:spChg>
      </pc:sldChg>
      <pc:sldChg chg="addSp modSp new mod">
        <pc:chgData name="Ludwig Zimmermann" userId="81285d17d4707117" providerId="LiveId" clId="{0447C7A5-480B-4597-B789-DE256D05F7C9}" dt="2024-09-03T10:00:05.546" v="624" actId="14100"/>
        <pc:sldMkLst>
          <pc:docMk/>
          <pc:sldMk cId="208432657" sldId="323"/>
        </pc:sldMkLst>
        <pc:spChg chg="add mod">
          <ac:chgData name="Ludwig Zimmermann" userId="81285d17d4707117" providerId="LiveId" clId="{0447C7A5-480B-4597-B789-DE256D05F7C9}" dt="2024-09-03T10:00:05.546" v="624" actId="14100"/>
          <ac:spMkLst>
            <pc:docMk/>
            <pc:sldMk cId="208432657" sldId="323"/>
            <ac:spMk id="3" creationId="{1FFDBCE9-AF0C-00E9-0BA5-19AFE0981818}"/>
          </ac:spMkLst>
        </pc:spChg>
      </pc:sldChg>
      <pc:sldChg chg="modSp new mod">
        <pc:chgData name="Ludwig Zimmermann" userId="81285d17d4707117" providerId="LiveId" clId="{0447C7A5-480B-4597-B789-DE256D05F7C9}" dt="2024-09-03T10:02:04.242" v="629" actId="27636"/>
        <pc:sldMkLst>
          <pc:docMk/>
          <pc:sldMk cId="1946956035" sldId="324"/>
        </pc:sldMkLst>
        <pc:spChg chg="mod">
          <ac:chgData name="Ludwig Zimmermann" userId="81285d17d4707117" providerId="LiveId" clId="{0447C7A5-480B-4597-B789-DE256D05F7C9}" dt="2024-09-03T10:00:59.217" v="627" actId="27636"/>
          <ac:spMkLst>
            <pc:docMk/>
            <pc:sldMk cId="1946956035" sldId="324"/>
            <ac:spMk id="2" creationId="{FC0F7647-969A-B29C-464C-E8451F69F23C}"/>
          </ac:spMkLst>
        </pc:spChg>
        <pc:spChg chg="mod">
          <ac:chgData name="Ludwig Zimmermann" userId="81285d17d4707117" providerId="LiveId" clId="{0447C7A5-480B-4597-B789-DE256D05F7C9}" dt="2024-09-03T10:02:04.242" v="629" actId="27636"/>
          <ac:spMkLst>
            <pc:docMk/>
            <pc:sldMk cId="1946956035" sldId="324"/>
            <ac:spMk id="3" creationId="{E2C0C3E6-E83D-79D4-B1E4-F1B909C15199}"/>
          </ac:spMkLst>
        </pc:spChg>
      </pc:sldChg>
      <pc:sldChg chg="modSp new mod">
        <pc:chgData name="Ludwig Zimmermann" userId="81285d17d4707117" providerId="LiveId" clId="{0447C7A5-480B-4597-B789-DE256D05F7C9}" dt="2024-09-03T10:03:04.007" v="637" actId="6549"/>
        <pc:sldMkLst>
          <pc:docMk/>
          <pc:sldMk cId="1942937769" sldId="325"/>
        </pc:sldMkLst>
        <pc:spChg chg="mod">
          <ac:chgData name="Ludwig Zimmermann" userId="81285d17d4707117" providerId="LiveId" clId="{0447C7A5-480B-4597-B789-DE256D05F7C9}" dt="2024-09-03T10:02:35.802" v="631"/>
          <ac:spMkLst>
            <pc:docMk/>
            <pc:sldMk cId="1942937769" sldId="325"/>
            <ac:spMk id="2" creationId="{0C157521-E7D3-25FB-D3B0-9A1BB5C9966A}"/>
          </ac:spMkLst>
        </pc:spChg>
        <pc:spChg chg="mod">
          <ac:chgData name="Ludwig Zimmermann" userId="81285d17d4707117" providerId="LiveId" clId="{0447C7A5-480B-4597-B789-DE256D05F7C9}" dt="2024-09-03T10:03:04.007" v="637" actId="6549"/>
          <ac:spMkLst>
            <pc:docMk/>
            <pc:sldMk cId="1942937769" sldId="325"/>
            <ac:spMk id="3" creationId="{31552A16-8B88-8466-BD55-C0ACFBCDFF53}"/>
          </ac:spMkLst>
        </pc:spChg>
      </pc:sldChg>
      <pc:sldChg chg="modSp new mod">
        <pc:chgData name="Ludwig Zimmermann" userId="81285d17d4707117" providerId="LiveId" clId="{0447C7A5-480B-4597-B789-DE256D05F7C9}" dt="2024-09-03T10:03:33.487" v="647"/>
        <pc:sldMkLst>
          <pc:docMk/>
          <pc:sldMk cId="2198380556" sldId="326"/>
        </pc:sldMkLst>
        <pc:spChg chg="mod">
          <ac:chgData name="Ludwig Zimmermann" userId="81285d17d4707117" providerId="LiveId" clId="{0447C7A5-480B-4597-B789-DE256D05F7C9}" dt="2024-09-03T10:03:17.478" v="646" actId="20577"/>
          <ac:spMkLst>
            <pc:docMk/>
            <pc:sldMk cId="2198380556" sldId="326"/>
            <ac:spMk id="2" creationId="{B79E27C5-B82D-0FFC-3578-DAC7F1DF60EF}"/>
          </ac:spMkLst>
        </pc:spChg>
        <pc:spChg chg="mod">
          <ac:chgData name="Ludwig Zimmermann" userId="81285d17d4707117" providerId="LiveId" clId="{0447C7A5-480B-4597-B789-DE256D05F7C9}" dt="2024-09-03T10:03:33.487" v="647"/>
          <ac:spMkLst>
            <pc:docMk/>
            <pc:sldMk cId="2198380556" sldId="326"/>
            <ac:spMk id="3" creationId="{75A8C972-17C2-3C90-058F-8625CD8A0F37}"/>
          </ac:spMkLst>
        </pc:spChg>
      </pc:sldChg>
      <pc:sldChg chg="modSp new mod">
        <pc:chgData name="Ludwig Zimmermann" userId="81285d17d4707117" providerId="LiveId" clId="{0447C7A5-480B-4597-B789-DE256D05F7C9}" dt="2024-09-03T10:13:25.086" v="703" actId="27636"/>
        <pc:sldMkLst>
          <pc:docMk/>
          <pc:sldMk cId="2419235155" sldId="327"/>
        </pc:sldMkLst>
        <pc:spChg chg="mod">
          <ac:chgData name="Ludwig Zimmermann" userId="81285d17d4707117" providerId="LiveId" clId="{0447C7A5-480B-4597-B789-DE256D05F7C9}" dt="2024-09-03T10:12:33.603" v="698" actId="20577"/>
          <ac:spMkLst>
            <pc:docMk/>
            <pc:sldMk cId="2419235155" sldId="327"/>
            <ac:spMk id="2" creationId="{945647F1-8632-B494-38D9-B1325A6E452E}"/>
          </ac:spMkLst>
        </pc:spChg>
        <pc:spChg chg="mod">
          <ac:chgData name="Ludwig Zimmermann" userId="81285d17d4707117" providerId="LiveId" clId="{0447C7A5-480B-4597-B789-DE256D05F7C9}" dt="2024-09-03T10:13:25.086" v="703" actId="27636"/>
          <ac:spMkLst>
            <pc:docMk/>
            <pc:sldMk cId="2419235155" sldId="327"/>
            <ac:spMk id="3" creationId="{693A2448-F70E-DEEE-907B-F676F350461F}"/>
          </ac:spMkLst>
        </pc:spChg>
      </pc:sldChg>
      <pc:sldChg chg="addSp new mod">
        <pc:chgData name="Ludwig Zimmermann" userId="81285d17d4707117" providerId="LiveId" clId="{0447C7A5-480B-4597-B789-DE256D05F7C9}" dt="2024-09-03T10:16:58.011" v="705" actId="22"/>
        <pc:sldMkLst>
          <pc:docMk/>
          <pc:sldMk cId="643850164" sldId="328"/>
        </pc:sldMkLst>
        <pc:spChg chg="add">
          <ac:chgData name="Ludwig Zimmermann" userId="81285d17d4707117" providerId="LiveId" clId="{0447C7A5-480B-4597-B789-DE256D05F7C9}" dt="2024-09-03T10:16:58.011" v="705" actId="22"/>
          <ac:spMkLst>
            <pc:docMk/>
            <pc:sldMk cId="643850164" sldId="328"/>
            <ac:spMk id="3" creationId="{B166462E-7BD8-A85D-57B4-E9FCE91370ED}"/>
          </ac:spMkLst>
        </pc:spChg>
      </pc:sldChg>
      <pc:sldChg chg="addSp modSp new mod">
        <pc:chgData name="Ludwig Zimmermann" userId="81285d17d4707117" providerId="LiveId" clId="{0447C7A5-480B-4597-B789-DE256D05F7C9}" dt="2024-09-03T10:18:24.052" v="720" actId="14100"/>
        <pc:sldMkLst>
          <pc:docMk/>
          <pc:sldMk cId="2534125887" sldId="329"/>
        </pc:sldMkLst>
        <pc:spChg chg="add mod">
          <ac:chgData name="Ludwig Zimmermann" userId="81285d17d4707117" providerId="LiveId" clId="{0447C7A5-480B-4597-B789-DE256D05F7C9}" dt="2024-09-03T10:18:24.052" v="720" actId="14100"/>
          <ac:spMkLst>
            <pc:docMk/>
            <pc:sldMk cId="2534125887" sldId="329"/>
            <ac:spMk id="3" creationId="{4D7BF5FD-616C-2AA4-083F-1668DB3B676B}"/>
          </ac:spMkLst>
        </pc:spChg>
      </pc:sldChg>
      <pc:sldChg chg="addSp new mod">
        <pc:chgData name="Ludwig Zimmermann" userId="81285d17d4707117" providerId="LiveId" clId="{0447C7A5-480B-4597-B789-DE256D05F7C9}" dt="2024-09-03T10:19:11.954" v="722" actId="22"/>
        <pc:sldMkLst>
          <pc:docMk/>
          <pc:sldMk cId="1414997949" sldId="330"/>
        </pc:sldMkLst>
        <pc:spChg chg="add">
          <ac:chgData name="Ludwig Zimmermann" userId="81285d17d4707117" providerId="LiveId" clId="{0447C7A5-480B-4597-B789-DE256D05F7C9}" dt="2024-09-03T10:19:11.954" v="722" actId="22"/>
          <ac:spMkLst>
            <pc:docMk/>
            <pc:sldMk cId="1414997949" sldId="330"/>
            <ac:spMk id="3" creationId="{F61E840E-0728-4C88-362C-098D302E2852}"/>
          </ac:spMkLst>
        </pc:spChg>
      </pc:sldChg>
      <pc:sldChg chg="addSp new mod">
        <pc:chgData name="Ludwig Zimmermann" userId="81285d17d4707117" providerId="LiveId" clId="{0447C7A5-480B-4597-B789-DE256D05F7C9}" dt="2024-09-03T10:20:03.059" v="724" actId="22"/>
        <pc:sldMkLst>
          <pc:docMk/>
          <pc:sldMk cId="2734752683" sldId="331"/>
        </pc:sldMkLst>
        <pc:spChg chg="add">
          <ac:chgData name="Ludwig Zimmermann" userId="81285d17d4707117" providerId="LiveId" clId="{0447C7A5-480B-4597-B789-DE256D05F7C9}" dt="2024-09-03T10:20:03.059" v="724" actId="22"/>
          <ac:spMkLst>
            <pc:docMk/>
            <pc:sldMk cId="2734752683" sldId="331"/>
            <ac:spMk id="3" creationId="{D3712AF9-D086-8B11-42D6-3F649F13C103}"/>
          </ac:spMkLst>
        </pc:spChg>
      </pc:sldChg>
      <pc:sldChg chg="addSp modSp new mod">
        <pc:chgData name="Ludwig Zimmermann" userId="81285d17d4707117" providerId="LiveId" clId="{0447C7A5-480B-4597-B789-DE256D05F7C9}" dt="2024-09-03T10:20:37.950" v="727"/>
        <pc:sldMkLst>
          <pc:docMk/>
          <pc:sldMk cId="159920606" sldId="332"/>
        </pc:sldMkLst>
        <pc:spChg chg="add">
          <ac:chgData name="Ludwig Zimmermann" userId="81285d17d4707117" providerId="LiveId" clId="{0447C7A5-480B-4597-B789-DE256D05F7C9}" dt="2024-09-03T10:20:37.950" v="727"/>
          <ac:spMkLst>
            <pc:docMk/>
            <pc:sldMk cId="159920606" sldId="332"/>
            <ac:spMk id="3" creationId="{CFE4D22A-2FF3-28A3-8BF2-7012742D3EB5}"/>
          </ac:spMkLst>
        </pc:spChg>
      </pc:sldChg>
      <pc:sldChg chg="modSp new mod">
        <pc:chgData name="Ludwig Zimmermann" userId="81285d17d4707117" providerId="LiveId" clId="{0447C7A5-480B-4597-B789-DE256D05F7C9}" dt="2024-09-03T10:23:13.376" v="732" actId="27636"/>
        <pc:sldMkLst>
          <pc:docMk/>
          <pc:sldMk cId="3907130374" sldId="333"/>
        </pc:sldMkLst>
        <pc:spChg chg="mod">
          <ac:chgData name="Ludwig Zimmermann" userId="81285d17d4707117" providerId="LiveId" clId="{0447C7A5-480B-4597-B789-DE256D05F7C9}" dt="2024-09-03T10:22:58.554" v="729"/>
          <ac:spMkLst>
            <pc:docMk/>
            <pc:sldMk cId="3907130374" sldId="333"/>
            <ac:spMk id="2" creationId="{DE7D7FAA-5518-B9EE-3111-687591BCA30D}"/>
          </ac:spMkLst>
        </pc:spChg>
        <pc:spChg chg="mod">
          <ac:chgData name="Ludwig Zimmermann" userId="81285d17d4707117" providerId="LiveId" clId="{0447C7A5-480B-4597-B789-DE256D05F7C9}" dt="2024-09-03T10:23:13.376" v="732" actId="27636"/>
          <ac:spMkLst>
            <pc:docMk/>
            <pc:sldMk cId="3907130374" sldId="333"/>
            <ac:spMk id="3" creationId="{3C7B0B70-0CCE-1117-BE5F-3A0D491D69EB}"/>
          </ac:spMkLst>
        </pc:spChg>
      </pc:sldChg>
      <pc:sldChg chg="addSp new mod">
        <pc:chgData name="Ludwig Zimmermann" userId="81285d17d4707117" providerId="LiveId" clId="{0447C7A5-480B-4597-B789-DE256D05F7C9}" dt="2024-09-03T10:23:41.176" v="734" actId="22"/>
        <pc:sldMkLst>
          <pc:docMk/>
          <pc:sldMk cId="611718790" sldId="334"/>
        </pc:sldMkLst>
        <pc:spChg chg="add">
          <ac:chgData name="Ludwig Zimmermann" userId="81285d17d4707117" providerId="LiveId" clId="{0447C7A5-480B-4597-B789-DE256D05F7C9}" dt="2024-09-03T10:23:41.176" v="734" actId="22"/>
          <ac:spMkLst>
            <pc:docMk/>
            <pc:sldMk cId="611718790" sldId="334"/>
            <ac:spMk id="3" creationId="{D5D6A957-5533-4381-810D-714A1376A322}"/>
          </ac:spMkLst>
        </pc:spChg>
      </pc:sldChg>
      <pc:sldChg chg="modSp new mod">
        <pc:chgData name="Ludwig Zimmermann" userId="81285d17d4707117" providerId="LiveId" clId="{0447C7A5-480B-4597-B789-DE256D05F7C9}" dt="2024-09-03T10:24:15.992" v="737"/>
        <pc:sldMkLst>
          <pc:docMk/>
          <pc:sldMk cId="2667904463" sldId="335"/>
        </pc:sldMkLst>
        <pc:spChg chg="mod">
          <ac:chgData name="Ludwig Zimmermann" userId="81285d17d4707117" providerId="LiveId" clId="{0447C7A5-480B-4597-B789-DE256D05F7C9}" dt="2024-09-03T10:24:00.215" v="736"/>
          <ac:spMkLst>
            <pc:docMk/>
            <pc:sldMk cId="2667904463" sldId="335"/>
            <ac:spMk id="2" creationId="{CED3BC65-03D1-B837-5CE3-0BBB6D3D0273}"/>
          </ac:spMkLst>
        </pc:spChg>
        <pc:spChg chg="mod">
          <ac:chgData name="Ludwig Zimmermann" userId="81285d17d4707117" providerId="LiveId" clId="{0447C7A5-480B-4597-B789-DE256D05F7C9}" dt="2024-09-03T10:24:15.992" v="737"/>
          <ac:spMkLst>
            <pc:docMk/>
            <pc:sldMk cId="2667904463" sldId="335"/>
            <ac:spMk id="3" creationId="{AFDC92CD-0083-79D1-7CE1-33A90CFFA857}"/>
          </ac:spMkLst>
        </pc:spChg>
      </pc:sldChg>
      <pc:sldChg chg="modSp new mod">
        <pc:chgData name="Ludwig Zimmermann" userId="81285d17d4707117" providerId="LiveId" clId="{0447C7A5-480B-4597-B789-DE256D05F7C9}" dt="2024-09-03T10:43:04.727" v="753" actId="27636"/>
        <pc:sldMkLst>
          <pc:docMk/>
          <pc:sldMk cId="3734193597" sldId="336"/>
        </pc:sldMkLst>
        <pc:spChg chg="mod">
          <ac:chgData name="Ludwig Zimmermann" userId="81285d17d4707117" providerId="LiveId" clId="{0447C7A5-480B-4597-B789-DE256D05F7C9}" dt="2024-09-03T10:42:39.048" v="748" actId="27636"/>
          <ac:spMkLst>
            <pc:docMk/>
            <pc:sldMk cId="3734193597" sldId="336"/>
            <ac:spMk id="2" creationId="{C0CEC43C-37F4-62E2-425D-D90985C51830}"/>
          </ac:spMkLst>
        </pc:spChg>
        <pc:spChg chg="mod">
          <ac:chgData name="Ludwig Zimmermann" userId="81285d17d4707117" providerId="LiveId" clId="{0447C7A5-480B-4597-B789-DE256D05F7C9}" dt="2024-09-03T10:43:04.727" v="753" actId="27636"/>
          <ac:spMkLst>
            <pc:docMk/>
            <pc:sldMk cId="3734193597" sldId="336"/>
            <ac:spMk id="3" creationId="{B16F620F-81D8-A9DC-D2A3-B60658A4D1C3}"/>
          </ac:spMkLst>
        </pc:spChg>
      </pc:sldChg>
      <pc:sldChg chg="addSp new mod">
        <pc:chgData name="Ludwig Zimmermann" userId="81285d17d4707117" providerId="LiveId" clId="{0447C7A5-480B-4597-B789-DE256D05F7C9}" dt="2024-09-03T10:43:28.428" v="755" actId="22"/>
        <pc:sldMkLst>
          <pc:docMk/>
          <pc:sldMk cId="1042075707" sldId="337"/>
        </pc:sldMkLst>
        <pc:spChg chg="add">
          <ac:chgData name="Ludwig Zimmermann" userId="81285d17d4707117" providerId="LiveId" clId="{0447C7A5-480B-4597-B789-DE256D05F7C9}" dt="2024-09-03T10:43:28.428" v="755" actId="22"/>
          <ac:spMkLst>
            <pc:docMk/>
            <pc:sldMk cId="1042075707" sldId="337"/>
            <ac:spMk id="3" creationId="{87A46ED3-E79F-6947-67AD-988899A65CDC}"/>
          </ac:spMkLst>
        </pc:spChg>
      </pc:sldChg>
      <pc:sldChg chg="addSp modSp new mod">
        <pc:chgData name="Ludwig Zimmermann" userId="81285d17d4707117" providerId="LiveId" clId="{0447C7A5-480B-4597-B789-DE256D05F7C9}" dt="2024-09-03T10:44:09.998" v="758" actId="20577"/>
        <pc:sldMkLst>
          <pc:docMk/>
          <pc:sldMk cId="3823074112" sldId="338"/>
        </pc:sldMkLst>
        <pc:spChg chg="add mod">
          <ac:chgData name="Ludwig Zimmermann" userId="81285d17d4707117" providerId="LiveId" clId="{0447C7A5-480B-4597-B789-DE256D05F7C9}" dt="2024-09-03T10:44:09.998" v="758" actId="20577"/>
          <ac:spMkLst>
            <pc:docMk/>
            <pc:sldMk cId="3823074112" sldId="338"/>
            <ac:spMk id="3" creationId="{10D8FD3E-3042-CE7E-383F-115903357FDB}"/>
          </ac:spMkLst>
        </pc:spChg>
      </pc:sldChg>
      <pc:sldChg chg="addSp modSp new mod">
        <pc:chgData name="Ludwig Zimmermann" userId="81285d17d4707117" providerId="LiveId" clId="{0447C7A5-480B-4597-B789-DE256D05F7C9}" dt="2024-09-03T10:45:00.037" v="762" actId="6549"/>
        <pc:sldMkLst>
          <pc:docMk/>
          <pc:sldMk cId="2258929218" sldId="339"/>
        </pc:sldMkLst>
        <pc:spChg chg="add mod">
          <ac:chgData name="Ludwig Zimmermann" userId="81285d17d4707117" providerId="LiveId" clId="{0447C7A5-480B-4597-B789-DE256D05F7C9}" dt="2024-09-03T10:45:00.037" v="762" actId="6549"/>
          <ac:spMkLst>
            <pc:docMk/>
            <pc:sldMk cId="2258929218" sldId="339"/>
            <ac:spMk id="3" creationId="{B38F881B-34B5-6D7F-5E56-39C332A1ABD0}"/>
          </ac:spMkLst>
        </pc:spChg>
      </pc:sldChg>
      <pc:sldChg chg="addSp modSp new mod">
        <pc:chgData name="Ludwig Zimmermann" userId="81285d17d4707117" providerId="LiveId" clId="{0447C7A5-480B-4597-B789-DE256D05F7C9}" dt="2024-09-03T10:45:46.279" v="768" actId="20577"/>
        <pc:sldMkLst>
          <pc:docMk/>
          <pc:sldMk cId="3525525780" sldId="340"/>
        </pc:sldMkLst>
        <pc:spChg chg="add mod">
          <ac:chgData name="Ludwig Zimmermann" userId="81285d17d4707117" providerId="LiveId" clId="{0447C7A5-480B-4597-B789-DE256D05F7C9}" dt="2024-09-03T10:45:46.279" v="768" actId="20577"/>
          <ac:spMkLst>
            <pc:docMk/>
            <pc:sldMk cId="3525525780" sldId="340"/>
            <ac:spMk id="3" creationId="{941E7059-DFF8-FB6D-6D58-4805443E52DC}"/>
          </ac:spMkLst>
        </pc:spChg>
      </pc:sldChg>
      <pc:sldChg chg="addSp modSp new mod">
        <pc:chgData name="Ludwig Zimmermann" userId="81285d17d4707117" providerId="LiveId" clId="{0447C7A5-480B-4597-B789-DE256D05F7C9}" dt="2024-09-03T10:46:14.620" v="771"/>
        <pc:sldMkLst>
          <pc:docMk/>
          <pc:sldMk cId="3846560252" sldId="341"/>
        </pc:sldMkLst>
        <pc:spChg chg="add">
          <ac:chgData name="Ludwig Zimmermann" userId="81285d17d4707117" providerId="LiveId" clId="{0447C7A5-480B-4597-B789-DE256D05F7C9}" dt="2024-09-03T10:46:14.620" v="771"/>
          <ac:spMkLst>
            <pc:docMk/>
            <pc:sldMk cId="3846560252" sldId="341"/>
            <ac:spMk id="3" creationId="{6CEA0828-3B25-EB7F-E128-7017D2DD05E2}"/>
          </ac:spMkLst>
        </pc:spChg>
      </pc:sldChg>
      <pc:sldChg chg="addSp new mod">
        <pc:chgData name="Ludwig Zimmermann" userId="81285d17d4707117" providerId="LiveId" clId="{0447C7A5-480B-4597-B789-DE256D05F7C9}" dt="2024-09-03T10:47:23.809" v="773" actId="22"/>
        <pc:sldMkLst>
          <pc:docMk/>
          <pc:sldMk cId="2528336724" sldId="342"/>
        </pc:sldMkLst>
        <pc:spChg chg="add">
          <ac:chgData name="Ludwig Zimmermann" userId="81285d17d4707117" providerId="LiveId" clId="{0447C7A5-480B-4597-B789-DE256D05F7C9}" dt="2024-09-03T10:47:23.809" v="773" actId="22"/>
          <ac:spMkLst>
            <pc:docMk/>
            <pc:sldMk cId="2528336724" sldId="342"/>
            <ac:spMk id="3" creationId="{79630FFC-3C35-034B-4F58-E3FB49319432}"/>
          </ac:spMkLst>
        </pc:spChg>
      </pc:sldChg>
      <pc:sldChg chg="addSp new mod">
        <pc:chgData name="Ludwig Zimmermann" userId="81285d17d4707117" providerId="LiveId" clId="{0447C7A5-480B-4597-B789-DE256D05F7C9}" dt="2024-09-03T10:48:13.632" v="775" actId="22"/>
        <pc:sldMkLst>
          <pc:docMk/>
          <pc:sldMk cId="3172054934" sldId="343"/>
        </pc:sldMkLst>
        <pc:spChg chg="add">
          <ac:chgData name="Ludwig Zimmermann" userId="81285d17d4707117" providerId="LiveId" clId="{0447C7A5-480B-4597-B789-DE256D05F7C9}" dt="2024-09-03T10:48:13.632" v="775" actId="22"/>
          <ac:spMkLst>
            <pc:docMk/>
            <pc:sldMk cId="3172054934" sldId="343"/>
            <ac:spMk id="3" creationId="{624E092D-FF5C-C8ED-0E43-F85DCD1625B1}"/>
          </ac:spMkLst>
        </pc:spChg>
      </pc:sldChg>
      <pc:sldChg chg="modSp new mod">
        <pc:chgData name="Ludwig Zimmermann" userId="81285d17d4707117" providerId="LiveId" clId="{0447C7A5-480B-4597-B789-DE256D05F7C9}" dt="2024-09-03T10:58:38.152" v="778"/>
        <pc:sldMkLst>
          <pc:docMk/>
          <pc:sldMk cId="2977066551" sldId="344"/>
        </pc:sldMkLst>
        <pc:spChg chg="mod">
          <ac:chgData name="Ludwig Zimmermann" userId="81285d17d4707117" providerId="LiveId" clId="{0447C7A5-480B-4597-B789-DE256D05F7C9}" dt="2024-09-03T10:58:23.566" v="777"/>
          <ac:spMkLst>
            <pc:docMk/>
            <pc:sldMk cId="2977066551" sldId="344"/>
            <ac:spMk id="2" creationId="{B1573DA2-AFEE-0DDA-5EC7-36EDA387B7D3}"/>
          </ac:spMkLst>
        </pc:spChg>
        <pc:spChg chg="mod">
          <ac:chgData name="Ludwig Zimmermann" userId="81285d17d4707117" providerId="LiveId" clId="{0447C7A5-480B-4597-B789-DE256D05F7C9}" dt="2024-09-03T10:58:38.152" v="778"/>
          <ac:spMkLst>
            <pc:docMk/>
            <pc:sldMk cId="2977066551" sldId="344"/>
            <ac:spMk id="3" creationId="{30FC4BF6-64D2-CA6A-F3D2-ACFE6EB888D2}"/>
          </ac:spMkLst>
        </pc:spChg>
      </pc:sldChg>
      <pc:sldChg chg="modSp new mod">
        <pc:chgData name="Ludwig Zimmermann" userId="81285d17d4707117" providerId="LiveId" clId="{0447C7A5-480B-4597-B789-DE256D05F7C9}" dt="2024-09-03T11:11:38.910" v="838" actId="20577"/>
        <pc:sldMkLst>
          <pc:docMk/>
          <pc:sldMk cId="63252969" sldId="345"/>
        </pc:sldMkLst>
        <pc:spChg chg="mod">
          <ac:chgData name="Ludwig Zimmermann" userId="81285d17d4707117" providerId="LiveId" clId="{0447C7A5-480B-4597-B789-DE256D05F7C9}" dt="2024-09-03T11:11:38.910" v="838" actId="20577"/>
          <ac:spMkLst>
            <pc:docMk/>
            <pc:sldMk cId="63252969" sldId="345"/>
            <ac:spMk id="2" creationId="{2B9AC371-4471-363F-7E87-AE2858B8532D}"/>
          </ac:spMkLst>
        </pc:spChg>
        <pc:spChg chg="mod">
          <ac:chgData name="Ludwig Zimmermann" userId="81285d17d4707117" providerId="LiveId" clId="{0447C7A5-480B-4597-B789-DE256D05F7C9}" dt="2024-09-03T11:10:37.700" v="786" actId="27636"/>
          <ac:spMkLst>
            <pc:docMk/>
            <pc:sldMk cId="63252969" sldId="345"/>
            <ac:spMk id="3" creationId="{E169D74E-7B5B-72EA-FABD-8F97B1D65068}"/>
          </ac:spMkLst>
        </pc:spChg>
      </pc:sldChg>
      <pc:sldChg chg="addSp modSp new mod">
        <pc:chgData name="Ludwig Zimmermann" userId="81285d17d4707117" providerId="LiveId" clId="{0447C7A5-480B-4597-B789-DE256D05F7C9}" dt="2024-09-03T11:29:29.163" v="852" actId="6549"/>
        <pc:sldMkLst>
          <pc:docMk/>
          <pc:sldMk cId="2665856535" sldId="346"/>
        </pc:sldMkLst>
        <pc:spChg chg="add mod">
          <ac:chgData name="Ludwig Zimmermann" userId="81285d17d4707117" providerId="LiveId" clId="{0447C7A5-480B-4597-B789-DE256D05F7C9}" dt="2024-09-03T11:29:29.163" v="852" actId="6549"/>
          <ac:spMkLst>
            <pc:docMk/>
            <pc:sldMk cId="2665856535" sldId="346"/>
            <ac:spMk id="3" creationId="{674DF7E1-82C2-2710-B98F-A7C60D6F0988}"/>
          </ac:spMkLst>
        </pc:spChg>
      </pc:sldChg>
      <pc:sldChg chg="addSp modSp new mod">
        <pc:chgData name="Ludwig Zimmermann" userId="81285d17d4707117" providerId="LiveId" clId="{0447C7A5-480B-4597-B789-DE256D05F7C9}" dt="2024-09-03T11:30:41.551" v="862" actId="20577"/>
        <pc:sldMkLst>
          <pc:docMk/>
          <pc:sldMk cId="4223306574" sldId="347"/>
        </pc:sldMkLst>
        <pc:spChg chg="add mod">
          <ac:chgData name="Ludwig Zimmermann" userId="81285d17d4707117" providerId="LiveId" clId="{0447C7A5-480B-4597-B789-DE256D05F7C9}" dt="2024-09-03T11:30:41.551" v="862" actId="20577"/>
          <ac:spMkLst>
            <pc:docMk/>
            <pc:sldMk cId="4223306574" sldId="347"/>
            <ac:spMk id="3" creationId="{598FFA27-3FD5-CFB5-C32F-C17E46E8584E}"/>
          </ac:spMkLst>
        </pc:spChg>
      </pc:sldChg>
      <pc:sldChg chg="addSp modSp new mod">
        <pc:chgData name="Ludwig Zimmermann" userId="81285d17d4707117" providerId="LiveId" clId="{0447C7A5-480B-4597-B789-DE256D05F7C9}" dt="2024-09-03T11:33:33.415" v="866" actId="6549"/>
        <pc:sldMkLst>
          <pc:docMk/>
          <pc:sldMk cId="2228794310" sldId="348"/>
        </pc:sldMkLst>
        <pc:spChg chg="add mod">
          <ac:chgData name="Ludwig Zimmermann" userId="81285d17d4707117" providerId="LiveId" clId="{0447C7A5-480B-4597-B789-DE256D05F7C9}" dt="2024-09-03T11:33:33.415" v="866" actId="6549"/>
          <ac:spMkLst>
            <pc:docMk/>
            <pc:sldMk cId="2228794310" sldId="348"/>
            <ac:spMk id="3" creationId="{B60FF545-BB9D-883F-42CD-83D8929AAF42}"/>
          </ac:spMkLst>
        </pc:spChg>
      </pc:sldChg>
      <pc:sldChg chg="modSp new mod">
        <pc:chgData name="Ludwig Zimmermann" userId="81285d17d4707117" providerId="LiveId" clId="{0447C7A5-480B-4597-B789-DE256D05F7C9}" dt="2024-09-03T11:49:16.117" v="887" actId="27636"/>
        <pc:sldMkLst>
          <pc:docMk/>
          <pc:sldMk cId="412894209" sldId="349"/>
        </pc:sldMkLst>
        <pc:spChg chg="mod">
          <ac:chgData name="Ludwig Zimmermann" userId="81285d17d4707117" providerId="LiveId" clId="{0447C7A5-480B-4597-B789-DE256D05F7C9}" dt="2024-09-03T11:48:57.384" v="884" actId="20577"/>
          <ac:spMkLst>
            <pc:docMk/>
            <pc:sldMk cId="412894209" sldId="349"/>
            <ac:spMk id="2" creationId="{53B9C66E-CE0D-2A37-42CF-89FB1BF9A002}"/>
          </ac:spMkLst>
        </pc:spChg>
        <pc:spChg chg="mod">
          <ac:chgData name="Ludwig Zimmermann" userId="81285d17d4707117" providerId="LiveId" clId="{0447C7A5-480B-4597-B789-DE256D05F7C9}" dt="2024-09-03T11:49:16.117" v="887" actId="27636"/>
          <ac:spMkLst>
            <pc:docMk/>
            <pc:sldMk cId="412894209" sldId="349"/>
            <ac:spMk id="3" creationId="{42A3AA1B-EC0D-BFD9-DEC6-C2128ECAC5CD}"/>
          </ac:spMkLst>
        </pc:spChg>
      </pc:sldChg>
      <pc:sldChg chg="addSp new mod">
        <pc:chgData name="Ludwig Zimmermann" userId="81285d17d4707117" providerId="LiveId" clId="{0447C7A5-480B-4597-B789-DE256D05F7C9}" dt="2024-09-03T11:49:34.750" v="889" actId="22"/>
        <pc:sldMkLst>
          <pc:docMk/>
          <pc:sldMk cId="4147752124" sldId="350"/>
        </pc:sldMkLst>
        <pc:spChg chg="add">
          <ac:chgData name="Ludwig Zimmermann" userId="81285d17d4707117" providerId="LiveId" clId="{0447C7A5-480B-4597-B789-DE256D05F7C9}" dt="2024-09-03T11:49:34.750" v="889" actId="22"/>
          <ac:spMkLst>
            <pc:docMk/>
            <pc:sldMk cId="4147752124" sldId="350"/>
            <ac:spMk id="3" creationId="{B5BD4AEC-1215-73BF-BCEE-6A6A66A7C099}"/>
          </ac:spMkLst>
        </pc:spChg>
      </pc:sldChg>
      <pc:sldChg chg="modSp new mod">
        <pc:chgData name="Ludwig Zimmermann" userId="81285d17d4707117" providerId="LiveId" clId="{0447C7A5-480B-4597-B789-DE256D05F7C9}" dt="2024-09-03T11:59:44.243" v="970" actId="27636"/>
        <pc:sldMkLst>
          <pc:docMk/>
          <pc:sldMk cId="2421435903" sldId="351"/>
        </pc:sldMkLst>
        <pc:spChg chg="mod">
          <ac:chgData name="Ludwig Zimmermann" userId="81285d17d4707117" providerId="LiveId" clId="{0447C7A5-480B-4597-B789-DE256D05F7C9}" dt="2024-09-03T11:58:57.940" v="965" actId="20577"/>
          <ac:spMkLst>
            <pc:docMk/>
            <pc:sldMk cId="2421435903" sldId="351"/>
            <ac:spMk id="2" creationId="{661E774F-36A6-14BF-24DA-DC2D6CF22EE5}"/>
          </ac:spMkLst>
        </pc:spChg>
        <pc:spChg chg="mod">
          <ac:chgData name="Ludwig Zimmermann" userId="81285d17d4707117" providerId="LiveId" clId="{0447C7A5-480B-4597-B789-DE256D05F7C9}" dt="2024-09-03T11:59:44.243" v="970" actId="27636"/>
          <ac:spMkLst>
            <pc:docMk/>
            <pc:sldMk cId="2421435903" sldId="351"/>
            <ac:spMk id="3" creationId="{F30A2C52-CEDF-4105-2C46-88BEB4B049D6}"/>
          </ac:spMkLst>
        </pc:spChg>
      </pc:sldChg>
      <pc:sldChg chg="addSp modSp new mod">
        <pc:chgData name="Ludwig Zimmermann" userId="81285d17d4707117" providerId="LiveId" clId="{0447C7A5-480B-4597-B789-DE256D05F7C9}" dt="2024-09-03T12:01:15.560" v="974" actId="14100"/>
        <pc:sldMkLst>
          <pc:docMk/>
          <pc:sldMk cId="2525573391" sldId="352"/>
        </pc:sldMkLst>
        <pc:spChg chg="add mod">
          <ac:chgData name="Ludwig Zimmermann" userId="81285d17d4707117" providerId="LiveId" clId="{0447C7A5-480B-4597-B789-DE256D05F7C9}" dt="2024-09-03T12:01:15.560" v="974" actId="14100"/>
          <ac:spMkLst>
            <pc:docMk/>
            <pc:sldMk cId="2525573391" sldId="352"/>
            <ac:spMk id="3" creationId="{26444665-29DC-635C-3DD8-DC6C885682EB}"/>
          </ac:spMkLst>
        </pc:spChg>
      </pc:sldChg>
      <pc:sldChg chg="addSp modSp new mod">
        <pc:chgData name="Ludwig Zimmermann" userId="81285d17d4707117" providerId="LiveId" clId="{0447C7A5-480B-4597-B789-DE256D05F7C9}" dt="2024-09-03T12:04:06.428" v="1024" actId="20577"/>
        <pc:sldMkLst>
          <pc:docMk/>
          <pc:sldMk cId="1584299432" sldId="353"/>
        </pc:sldMkLst>
        <pc:spChg chg="add mod">
          <ac:chgData name="Ludwig Zimmermann" userId="81285d17d4707117" providerId="LiveId" clId="{0447C7A5-480B-4597-B789-DE256D05F7C9}" dt="2024-09-03T12:04:06.428" v="1024" actId="20577"/>
          <ac:spMkLst>
            <pc:docMk/>
            <pc:sldMk cId="1584299432" sldId="353"/>
            <ac:spMk id="3" creationId="{5E78F818-5034-6DDF-0648-5F777CEBEB8A}"/>
          </ac:spMkLst>
        </pc:spChg>
      </pc:sldChg>
      <pc:sldChg chg="addSp new mod">
        <pc:chgData name="Ludwig Zimmermann" userId="81285d17d4707117" providerId="LiveId" clId="{0447C7A5-480B-4597-B789-DE256D05F7C9}" dt="2024-09-03T12:04:51.545" v="1026" actId="22"/>
        <pc:sldMkLst>
          <pc:docMk/>
          <pc:sldMk cId="1417852984" sldId="354"/>
        </pc:sldMkLst>
        <pc:spChg chg="add">
          <ac:chgData name="Ludwig Zimmermann" userId="81285d17d4707117" providerId="LiveId" clId="{0447C7A5-480B-4597-B789-DE256D05F7C9}" dt="2024-09-03T12:04:51.545" v="1026" actId="22"/>
          <ac:spMkLst>
            <pc:docMk/>
            <pc:sldMk cId="1417852984" sldId="354"/>
            <ac:spMk id="3" creationId="{908AC1F4-BF7A-91B9-FAE7-5C64B9EBC3B1}"/>
          </ac:spMkLst>
        </pc:spChg>
      </pc:sldChg>
      <pc:sldChg chg="modSp new mod">
        <pc:chgData name="Ludwig Zimmermann" userId="81285d17d4707117" providerId="LiveId" clId="{0447C7A5-480B-4597-B789-DE256D05F7C9}" dt="2024-09-03T12:14:31.468" v="1066" actId="27636"/>
        <pc:sldMkLst>
          <pc:docMk/>
          <pc:sldMk cId="696384301" sldId="355"/>
        </pc:sldMkLst>
        <pc:spChg chg="mod">
          <ac:chgData name="Ludwig Zimmermann" userId="81285d17d4707117" providerId="LiveId" clId="{0447C7A5-480B-4597-B789-DE256D05F7C9}" dt="2024-09-03T12:14:27.305" v="1064" actId="20577"/>
          <ac:spMkLst>
            <pc:docMk/>
            <pc:sldMk cId="696384301" sldId="355"/>
            <ac:spMk id="2" creationId="{A5375613-68AD-08BD-1566-71064FD707D3}"/>
          </ac:spMkLst>
        </pc:spChg>
        <pc:spChg chg="mod">
          <ac:chgData name="Ludwig Zimmermann" userId="81285d17d4707117" providerId="LiveId" clId="{0447C7A5-480B-4597-B789-DE256D05F7C9}" dt="2024-09-03T12:14:31.468" v="1066" actId="27636"/>
          <ac:spMkLst>
            <pc:docMk/>
            <pc:sldMk cId="696384301" sldId="355"/>
            <ac:spMk id="3" creationId="{7C10DDBD-BE29-A88C-4C8F-6563C75E48E1}"/>
          </ac:spMkLst>
        </pc:spChg>
      </pc:sldChg>
      <pc:sldChg chg="modSp new mod">
        <pc:chgData name="Ludwig Zimmermann" userId="81285d17d4707117" providerId="LiveId" clId="{0447C7A5-480B-4597-B789-DE256D05F7C9}" dt="2024-09-03T12:19:29.829" v="1071" actId="27636"/>
        <pc:sldMkLst>
          <pc:docMk/>
          <pc:sldMk cId="2788112164" sldId="356"/>
        </pc:sldMkLst>
        <pc:spChg chg="mod">
          <ac:chgData name="Ludwig Zimmermann" userId="81285d17d4707117" providerId="LiveId" clId="{0447C7A5-480B-4597-B789-DE256D05F7C9}" dt="2024-09-03T12:19:29.829" v="1071" actId="27636"/>
          <ac:spMkLst>
            <pc:docMk/>
            <pc:sldMk cId="2788112164" sldId="356"/>
            <ac:spMk id="2" creationId="{5B2B5193-2F87-2709-1DBB-273547AD21D7}"/>
          </ac:spMkLst>
        </pc:spChg>
        <pc:spChg chg="mod">
          <ac:chgData name="Ludwig Zimmermann" userId="81285d17d4707117" providerId="LiveId" clId="{0447C7A5-480B-4597-B789-DE256D05F7C9}" dt="2024-09-03T12:19:13.688" v="1069" actId="27636"/>
          <ac:spMkLst>
            <pc:docMk/>
            <pc:sldMk cId="2788112164" sldId="356"/>
            <ac:spMk id="3" creationId="{AC41EF32-59C8-85AA-8BCA-8C92A72B00BE}"/>
          </ac:spMkLst>
        </pc:spChg>
      </pc:sldChg>
      <pc:sldChg chg="modSp new mod">
        <pc:chgData name="Ludwig Zimmermann" userId="81285d17d4707117" providerId="LiveId" clId="{0447C7A5-480B-4597-B789-DE256D05F7C9}" dt="2024-09-03T12:20:55.589" v="1086" actId="27636"/>
        <pc:sldMkLst>
          <pc:docMk/>
          <pc:sldMk cId="3644511622" sldId="357"/>
        </pc:sldMkLst>
        <pc:spChg chg="mod">
          <ac:chgData name="Ludwig Zimmermann" userId="81285d17d4707117" providerId="LiveId" clId="{0447C7A5-480B-4597-B789-DE256D05F7C9}" dt="2024-09-03T12:20:22.426" v="1081" actId="20577"/>
          <ac:spMkLst>
            <pc:docMk/>
            <pc:sldMk cId="3644511622" sldId="357"/>
            <ac:spMk id="2" creationId="{A7FB1BF8-EEB0-2B25-AFFC-B71E6A25073E}"/>
          </ac:spMkLst>
        </pc:spChg>
        <pc:spChg chg="mod">
          <ac:chgData name="Ludwig Zimmermann" userId="81285d17d4707117" providerId="LiveId" clId="{0447C7A5-480B-4597-B789-DE256D05F7C9}" dt="2024-09-03T12:20:55.589" v="1086" actId="27636"/>
          <ac:spMkLst>
            <pc:docMk/>
            <pc:sldMk cId="3644511622" sldId="357"/>
            <ac:spMk id="3" creationId="{F93C7D76-8688-984C-740A-6FD8EC882DA7}"/>
          </ac:spMkLst>
        </pc:spChg>
      </pc:sldChg>
      <pc:sldChg chg="modSp new mod">
        <pc:chgData name="Ludwig Zimmermann" userId="81285d17d4707117" providerId="LiveId" clId="{0447C7A5-480B-4597-B789-DE256D05F7C9}" dt="2024-09-03T12:21:47.664" v="1102" actId="20577"/>
        <pc:sldMkLst>
          <pc:docMk/>
          <pc:sldMk cId="2544412001" sldId="358"/>
        </pc:sldMkLst>
        <pc:spChg chg="mod">
          <ac:chgData name="Ludwig Zimmermann" userId="81285d17d4707117" providerId="LiveId" clId="{0447C7A5-480B-4597-B789-DE256D05F7C9}" dt="2024-09-03T12:21:47.664" v="1102" actId="20577"/>
          <ac:spMkLst>
            <pc:docMk/>
            <pc:sldMk cId="2544412001" sldId="358"/>
            <ac:spMk id="2" creationId="{54B60DC3-872E-2F33-55E8-028FB8395133}"/>
          </ac:spMkLst>
        </pc:spChg>
        <pc:spChg chg="mod">
          <ac:chgData name="Ludwig Zimmermann" userId="81285d17d4707117" providerId="LiveId" clId="{0447C7A5-480B-4597-B789-DE256D05F7C9}" dt="2024-09-03T12:21:38.042" v="1089" actId="27636"/>
          <ac:spMkLst>
            <pc:docMk/>
            <pc:sldMk cId="2544412001" sldId="358"/>
            <ac:spMk id="3" creationId="{9D4E6D0C-80BA-1832-3765-9253F787A63D}"/>
          </ac:spMkLst>
        </pc:spChg>
      </pc:sldChg>
      <pc:sldChg chg="modSp new mod">
        <pc:chgData name="Ludwig Zimmermann" userId="81285d17d4707117" providerId="LiveId" clId="{0447C7A5-480B-4597-B789-DE256D05F7C9}" dt="2024-09-03T12:24:49.290" v="1119" actId="27636"/>
        <pc:sldMkLst>
          <pc:docMk/>
          <pc:sldMk cId="1310296431" sldId="359"/>
        </pc:sldMkLst>
        <pc:spChg chg="mod">
          <ac:chgData name="Ludwig Zimmermann" userId="81285d17d4707117" providerId="LiveId" clId="{0447C7A5-480B-4597-B789-DE256D05F7C9}" dt="2024-09-03T12:24:05.929" v="1117"/>
          <ac:spMkLst>
            <pc:docMk/>
            <pc:sldMk cId="1310296431" sldId="359"/>
            <ac:spMk id="2" creationId="{5F922EA6-D520-627F-67E7-FF05EB43D2B4}"/>
          </ac:spMkLst>
        </pc:spChg>
        <pc:spChg chg="mod">
          <ac:chgData name="Ludwig Zimmermann" userId="81285d17d4707117" providerId="LiveId" clId="{0447C7A5-480B-4597-B789-DE256D05F7C9}" dt="2024-09-03T12:24:49.290" v="1119" actId="27636"/>
          <ac:spMkLst>
            <pc:docMk/>
            <pc:sldMk cId="1310296431" sldId="359"/>
            <ac:spMk id="3" creationId="{ACC3FBF9-8E7D-0E7C-8EFC-C636C98C5F8E}"/>
          </ac:spMkLst>
        </pc:spChg>
      </pc:sldChg>
      <pc:sldChg chg="addSp new mod">
        <pc:chgData name="Ludwig Zimmermann" userId="81285d17d4707117" providerId="LiveId" clId="{0447C7A5-480B-4597-B789-DE256D05F7C9}" dt="2024-09-03T12:26:05.218" v="1121" actId="22"/>
        <pc:sldMkLst>
          <pc:docMk/>
          <pc:sldMk cId="3371106381" sldId="360"/>
        </pc:sldMkLst>
        <pc:spChg chg="add">
          <ac:chgData name="Ludwig Zimmermann" userId="81285d17d4707117" providerId="LiveId" clId="{0447C7A5-480B-4597-B789-DE256D05F7C9}" dt="2024-09-03T12:26:05.218" v="1121" actId="22"/>
          <ac:spMkLst>
            <pc:docMk/>
            <pc:sldMk cId="3371106381" sldId="360"/>
            <ac:spMk id="3" creationId="{643B1F54-AEDA-25DA-0926-ADA77C793543}"/>
          </ac:spMkLst>
        </pc:spChg>
      </pc:sldChg>
      <pc:sldChg chg="addSp new mod">
        <pc:chgData name="Ludwig Zimmermann" userId="81285d17d4707117" providerId="LiveId" clId="{0447C7A5-480B-4597-B789-DE256D05F7C9}" dt="2024-09-03T12:26:58.649" v="1123" actId="22"/>
        <pc:sldMkLst>
          <pc:docMk/>
          <pc:sldMk cId="3565642640" sldId="361"/>
        </pc:sldMkLst>
        <pc:spChg chg="add">
          <ac:chgData name="Ludwig Zimmermann" userId="81285d17d4707117" providerId="LiveId" clId="{0447C7A5-480B-4597-B789-DE256D05F7C9}" dt="2024-09-03T12:26:58.649" v="1123" actId="22"/>
          <ac:spMkLst>
            <pc:docMk/>
            <pc:sldMk cId="3565642640" sldId="361"/>
            <ac:spMk id="3" creationId="{AF664A3C-B570-D85F-37C7-EE7540C562BE}"/>
          </ac:spMkLst>
        </pc:spChg>
      </pc:sldChg>
      <pc:sldChg chg="addSp new mod">
        <pc:chgData name="Ludwig Zimmermann" userId="81285d17d4707117" providerId="LiveId" clId="{0447C7A5-480B-4597-B789-DE256D05F7C9}" dt="2024-09-03T12:27:38.669" v="1125" actId="22"/>
        <pc:sldMkLst>
          <pc:docMk/>
          <pc:sldMk cId="4224099927" sldId="362"/>
        </pc:sldMkLst>
        <pc:spChg chg="add">
          <ac:chgData name="Ludwig Zimmermann" userId="81285d17d4707117" providerId="LiveId" clId="{0447C7A5-480B-4597-B789-DE256D05F7C9}" dt="2024-09-03T12:27:38.669" v="1125" actId="22"/>
          <ac:spMkLst>
            <pc:docMk/>
            <pc:sldMk cId="4224099927" sldId="362"/>
            <ac:spMk id="3" creationId="{DD824965-6F72-A2B7-2CA5-4022A16E5DEB}"/>
          </ac:spMkLst>
        </pc:spChg>
      </pc:sldChg>
      <pc:sldChg chg="addSp new mod">
        <pc:chgData name="Ludwig Zimmermann" userId="81285d17d4707117" providerId="LiveId" clId="{0447C7A5-480B-4597-B789-DE256D05F7C9}" dt="2024-09-03T12:28:13.332" v="1127" actId="22"/>
        <pc:sldMkLst>
          <pc:docMk/>
          <pc:sldMk cId="2318321206" sldId="363"/>
        </pc:sldMkLst>
        <pc:spChg chg="add">
          <ac:chgData name="Ludwig Zimmermann" userId="81285d17d4707117" providerId="LiveId" clId="{0447C7A5-480B-4597-B789-DE256D05F7C9}" dt="2024-09-03T12:28:13.332" v="1127" actId="22"/>
          <ac:spMkLst>
            <pc:docMk/>
            <pc:sldMk cId="2318321206" sldId="363"/>
            <ac:spMk id="3" creationId="{E7124A6A-8C9C-CFBF-FFA4-DE681F4E8E63}"/>
          </ac:spMkLst>
        </pc:spChg>
      </pc:sldChg>
      <pc:sldChg chg="addSp modSp new mod">
        <pc:chgData name="Ludwig Zimmermann" userId="81285d17d4707117" providerId="LiveId" clId="{0447C7A5-480B-4597-B789-DE256D05F7C9}" dt="2024-09-03T12:29:37.852" v="1131"/>
        <pc:sldMkLst>
          <pc:docMk/>
          <pc:sldMk cId="3027445577" sldId="364"/>
        </pc:sldMkLst>
        <pc:spChg chg="add mod">
          <ac:chgData name="Ludwig Zimmermann" userId="81285d17d4707117" providerId="LiveId" clId="{0447C7A5-480B-4597-B789-DE256D05F7C9}" dt="2024-09-03T12:29:37.852" v="1131"/>
          <ac:spMkLst>
            <pc:docMk/>
            <pc:sldMk cId="3027445577" sldId="364"/>
            <ac:spMk id="3" creationId="{27E6907C-D2AA-1FD9-77A2-7E917191509B}"/>
          </ac:spMkLst>
        </pc:spChg>
      </pc:sldChg>
      <pc:sldChg chg="modSp new mod">
        <pc:chgData name="Ludwig Zimmermann" userId="81285d17d4707117" providerId="LiveId" clId="{0447C7A5-480B-4597-B789-DE256D05F7C9}" dt="2024-09-03T12:31:03.988" v="1157" actId="27636"/>
        <pc:sldMkLst>
          <pc:docMk/>
          <pc:sldMk cId="1012594156" sldId="365"/>
        </pc:sldMkLst>
        <pc:spChg chg="mod">
          <ac:chgData name="Ludwig Zimmermann" userId="81285d17d4707117" providerId="LiveId" clId="{0447C7A5-480B-4597-B789-DE256D05F7C9}" dt="2024-09-03T12:30:47.672" v="1154" actId="20577"/>
          <ac:spMkLst>
            <pc:docMk/>
            <pc:sldMk cId="1012594156" sldId="365"/>
            <ac:spMk id="2" creationId="{C9E951F1-4D58-3D30-5FE0-728BC9439709}"/>
          </ac:spMkLst>
        </pc:spChg>
        <pc:spChg chg="mod">
          <ac:chgData name="Ludwig Zimmermann" userId="81285d17d4707117" providerId="LiveId" clId="{0447C7A5-480B-4597-B789-DE256D05F7C9}" dt="2024-09-03T12:31:03.988" v="1157" actId="27636"/>
          <ac:spMkLst>
            <pc:docMk/>
            <pc:sldMk cId="1012594156" sldId="365"/>
            <ac:spMk id="3" creationId="{4B4B042B-F7F2-AFFE-B58F-E6A46DE3BAE6}"/>
          </ac:spMkLst>
        </pc:spChg>
      </pc:sldChg>
      <pc:sldChg chg="addSp modSp new mod">
        <pc:chgData name="Ludwig Zimmermann" userId="81285d17d4707117" providerId="LiveId" clId="{0447C7A5-480B-4597-B789-DE256D05F7C9}" dt="2024-09-03T12:31:23.669" v="1160"/>
        <pc:sldMkLst>
          <pc:docMk/>
          <pc:sldMk cId="1129199947" sldId="366"/>
        </pc:sldMkLst>
        <pc:spChg chg="add">
          <ac:chgData name="Ludwig Zimmermann" userId="81285d17d4707117" providerId="LiveId" clId="{0447C7A5-480B-4597-B789-DE256D05F7C9}" dt="2024-09-03T12:31:23.669" v="1160"/>
          <ac:spMkLst>
            <pc:docMk/>
            <pc:sldMk cId="1129199947" sldId="366"/>
            <ac:spMk id="3" creationId="{9E716A33-3BE7-DABE-D5AC-8550AE89DB22}"/>
          </ac:spMkLst>
        </pc:spChg>
      </pc:sldChg>
      <pc:sldChg chg="addSp new mod">
        <pc:chgData name="Ludwig Zimmermann" userId="81285d17d4707117" providerId="LiveId" clId="{0447C7A5-480B-4597-B789-DE256D05F7C9}" dt="2024-09-03T12:31:44.791" v="1162" actId="22"/>
        <pc:sldMkLst>
          <pc:docMk/>
          <pc:sldMk cId="991482956" sldId="367"/>
        </pc:sldMkLst>
        <pc:spChg chg="add">
          <ac:chgData name="Ludwig Zimmermann" userId="81285d17d4707117" providerId="LiveId" clId="{0447C7A5-480B-4597-B789-DE256D05F7C9}" dt="2024-09-03T12:31:44.791" v="1162" actId="22"/>
          <ac:spMkLst>
            <pc:docMk/>
            <pc:sldMk cId="991482956" sldId="367"/>
            <ac:spMk id="3" creationId="{690128DD-52CE-8022-09D7-575609836660}"/>
          </ac:spMkLst>
        </pc:spChg>
      </pc:sldChg>
      <pc:sldChg chg="modSp new mod">
        <pc:chgData name="Ludwig Zimmermann" userId="81285d17d4707117" providerId="LiveId" clId="{0447C7A5-480B-4597-B789-DE256D05F7C9}" dt="2024-09-03T12:32:28.228" v="1177"/>
        <pc:sldMkLst>
          <pc:docMk/>
          <pc:sldMk cId="3538872832" sldId="368"/>
        </pc:sldMkLst>
        <pc:spChg chg="mod">
          <ac:chgData name="Ludwig Zimmermann" userId="81285d17d4707117" providerId="LiveId" clId="{0447C7A5-480B-4597-B789-DE256D05F7C9}" dt="2024-09-03T12:32:09.364" v="1176" actId="20577"/>
          <ac:spMkLst>
            <pc:docMk/>
            <pc:sldMk cId="3538872832" sldId="368"/>
            <ac:spMk id="2" creationId="{EF40FF44-E9A8-82F2-61FC-0FC503ABC066}"/>
          </ac:spMkLst>
        </pc:spChg>
        <pc:spChg chg="mod">
          <ac:chgData name="Ludwig Zimmermann" userId="81285d17d4707117" providerId="LiveId" clId="{0447C7A5-480B-4597-B789-DE256D05F7C9}" dt="2024-09-03T12:32:28.228" v="1177"/>
          <ac:spMkLst>
            <pc:docMk/>
            <pc:sldMk cId="3538872832" sldId="368"/>
            <ac:spMk id="3" creationId="{D7F0A4F1-7512-3730-F9D0-BB765BA9A23A}"/>
          </ac:spMkLst>
        </pc:spChg>
      </pc:sldChg>
      <pc:sldChg chg="modSp new mod">
        <pc:chgData name="Ludwig Zimmermann" userId="81285d17d4707117" providerId="LiveId" clId="{0447C7A5-480B-4597-B789-DE256D05F7C9}" dt="2024-09-03T12:37:38.064" v="1198" actId="27636"/>
        <pc:sldMkLst>
          <pc:docMk/>
          <pc:sldMk cId="3565645263" sldId="369"/>
        </pc:sldMkLst>
        <pc:spChg chg="mod">
          <ac:chgData name="Ludwig Zimmermann" userId="81285d17d4707117" providerId="LiveId" clId="{0447C7A5-480B-4597-B789-DE256D05F7C9}" dt="2024-09-03T12:36:26.923" v="1189" actId="27636"/>
          <ac:spMkLst>
            <pc:docMk/>
            <pc:sldMk cId="3565645263" sldId="369"/>
            <ac:spMk id="2" creationId="{8EB0DE58-56D5-DB3C-F8E9-05B6ED95F469}"/>
          </ac:spMkLst>
        </pc:spChg>
        <pc:spChg chg="mod">
          <ac:chgData name="Ludwig Zimmermann" userId="81285d17d4707117" providerId="LiveId" clId="{0447C7A5-480B-4597-B789-DE256D05F7C9}" dt="2024-09-03T12:37:38.064" v="1198" actId="27636"/>
          <ac:spMkLst>
            <pc:docMk/>
            <pc:sldMk cId="3565645263" sldId="369"/>
            <ac:spMk id="3" creationId="{3DC9B838-C155-DEB8-D800-447FFAE82092}"/>
          </ac:spMkLst>
        </pc:spChg>
      </pc:sldChg>
      <pc:sldChg chg="addSp modSp new mod">
        <pc:chgData name="Ludwig Zimmermann" userId="81285d17d4707117" providerId="LiveId" clId="{0447C7A5-480B-4597-B789-DE256D05F7C9}" dt="2024-09-03T12:38:50.195" v="1203" actId="6549"/>
        <pc:sldMkLst>
          <pc:docMk/>
          <pc:sldMk cId="4165332970" sldId="370"/>
        </pc:sldMkLst>
        <pc:spChg chg="add mod">
          <ac:chgData name="Ludwig Zimmermann" userId="81285d17d4707117" providerId="LiveId" clId="{0447C7A5-480B-4597-B789-DE256D05F7C9}" dt="2024-09-03T12:38:50.195" v="1203" actId="6549"/>
          <ac:spMkLst>
            <pc:docMk/>
            <pc:sldMk cId="4165332970" sldId="370"/>
            <ac:spMk id="3" creationId="{CACE8A84-EFDB-0291-918F-18A596A788EB}"/>
          </ac:spMkLst>
        </pc:spChg>
      </pc:sldChg>
      <pc:sldChg chg="modSp new mod">
        <pc:chgData name="Ludwig Zimmermann" userId="81285d17d4707117" providerId="LiveId" clId="{0447C7A5-480B-4597-B789-DE256D05F7C9}" dt="2024-09-03T12:41:31.091" v="1224" actId="27636"/>
        <pc:sldMkLst>
          <pc:docMk/>
          <pc:sldMk cId="1055658954" sldId="371"/>
        </pc:sldMkLst>
        <pc:spChg chg="mod">
          <ac:chgData name="Ludwig Zimmermann" userId="81285d17d4707117" providerId="LiveId" clId="{0447C7A5-480B-4597-B789-DE256D05F7C9}" dt="2024-09-03T12:41:13.800" v="1221" actId="20577"/>
          <ac:spMkLst>
            <pc:docMk/>
            <pc:sldMk cId="1055658954" sldId="371"/>
            <ac:spMk id="2" creationId="{53E6B645-A890-48AC-7143-34FF92138CE7}"/>
          </ac:spMkLst>
        </pc:spChg>
        <pc:spChg chg="mod">
          <ac:chgData name="Ludwig Zimmermann" userId="81285d17d4707117" providerId="LiveId" clId="{0447C7A5-480B-4597-B789-DE256D05F7C9}" dt="2024-09-03T12:41:31.091" v="1224" actId="27636"/>
          <ac:spMkLst>
            <pc:docMk/>
            <pc:sldMk cId="1055658954" sldId="371"/>
            <ac:spMk id="3" creationId="{3C33727F-89BA-CD74-38C6-2837405E3896}"/>
          </ac:spMkLst>
        </pc:spChg>
      </pc:sldChg>
      <pc:sldChg chg="modSp new mod">
        <pc:chgData name="Ludwig Zimmermann" userId="81285d17d4707117" providerId="LiveId" clId="{0447C7A5-480B-4597-B789-DE256D05F7C9}" dt="2024-09-03T12:43:08.143" v="1261" actId="20577"/>
        <pc:sldMkLst>
          <pc:docMk/>
          <pc:sldMk cId="3531894402" sldId="372"/>
        </pc:sldMkLst>
        <pc:spChg chg="mod">
          <ac:chgData name="Ludwig Zimmermann" userId="81285d17d4707117" providerId="LiveId" clId="{0447C7A5-480B-4597-B789-DE256D05F7C9}" dt="2024-09-03T12:43:08.143" v="1261" actId="20577"/>
          <ac:spMkLst>
            <pc:docMk/>
            <pc:sldMk cId="3531894402" sldId="372"/>
            <ac:spMk id="2" creationId="{1E8D6AD5-5684-D828-38B4-2807AA140D31}"/>
          </ac:spMkLst>
        </pc:spChg>
        <pc:spChg chg="mod">
          <ac:chgData name="Ludwig Zimmermann" userId="81285d17d4707117" providerId="LiveId" clId="{0447C7A5-480B-4597-B789-DE256D05F7C9}" dt="2024-09-03T12:42:49.509" v="1226"/>
          <ac:spMkLst>
            <pc:docMk/>
            <pc:sldMk cId="3531894402" sldId="372"/>
            <ac:spMk id="3" creationId="{C04C3A5C-1BDD-7AF6-1BB7-672E8A1E3942}"/>
          </ac:spMkLst>
        </pc:spChg>
      </pc:sldChg>
      <pc:sldChg chg="modSp new mod">
        <pc:chgData name="Ludwig Zimmermann" userId="81285d17d4707117" providerId="LiveId" clId="{0447C7A5-480B-4597-B789-DE256D05F7C9}" dt="2024-09-05T14:58:46.106" v="3567" actId="20577"/>
        <pc:sldMkLst>
          <pc:docMk/>
          <pc:sldMk cId="2484476262" sldId="373"/>
        </pc:sldMkLst>
        <pc:spChg chg="mod">
          <ac:chgData name="Ludwig Zimmermann" userId="81285d17d4707117" providerId="LiveId" clId="{0447C7A5-480B-4597-B789-DE256D05F7C9}" dt="2024-09-05T14:58:46.106" v="3567" actId="20577"/>
          <ac:spMkLst>
            <pc:docMk/>
            <pc:sldMk cId="2484476262" sldId="373"/>
            <ac:spMk id="2" creationId="{2BC0161A-1F7C-6854-92F8-7D86DB3D623D}"/>
          </ac:spMkLst>
        </pc:spChg>
        <pc:spChg chg="mod">
          <ac:chgData name="Ludwig Zimmermann" userId="81285d17d4707117" providerId="LiveId" clId="{0447C7A5-480B-4597-B789-DE256D05F7C9}" dt="2024-09-03T12:58:51.111" v="1267" actId="27636"/>
          <ac:spMkLst>
            <pc:docMk/>
            <pc:sldMk cId="2484476262" sldId="373"/>
            <ac:spMk id="3" creationId="{D63B59BD-24A8-EBB8-8FFA-DE813FC80F2B}"/>
          </ac:spMkLst>
        </pc:spChg>
      </pc:sldChg>
      <pc:sldChg chg="addSp new mod">
        <pc:chgData name="Ludwig Zimmermann" userId="81285d17d4707117" providerId="LiveId" clId="{0447C7A5-480B-4597-B789-DE256D05F7C9}" dt="2024-09-03T13:01:21.350" v="1273" actId="22"/>
        <pc:sldMkLst>
          <pc:docMk/>
          <pc:sldMk cId="842477684" sldId="374"/>
        </pc:sldMkLst>
        <pc:spChg chg="add">
          <ac:chgData name="Ludwig Zimmermann" userId="81285d17d4707117" providerId="LiveId" clId="{0447C7A5-480B-4597-B789-DE256D05F7C9}" dt="2024-09-03T13:01:21.350" v="1273" actId="22"/>
          <ac:spMkLst>
            <pc:docMk/>
            <pc:sldMk cId="842477684" sldId="374"/>
            <ac:spMk id="3" creationId="{431AB10B-8E8F-19BF-ECD4-681A9A8BB359}"/>
          </ac:spMkLst>
        </pc:spChg>
      </pc:sldChg>
      <pc:sldChg chg="modSp new mod">
        <pc:chgData name="Ludwig Zimmermann" userId="81285d17d4707117" providerId="LiveId" clId="{0447C7A5-480B-4597-B789-DE256D05F7C9}" dt="2024-09-03T13:03:36.887" v="1299" actId="20577"/>
        <pc:sldMkLst>
          <pc:docMk/>
          <pc:sldMk cId="862207275" sldId="375"/>
        </pc:sldMkLst>
        <pc:spChg chg="mod">
          <ac:chgData name="Ludwig Zimmermann" userId="81285d17d4707117" providerId="LiveId" clId="{0447C7A5-480B-4597-B789-DE256D05F7C9}" dt="2024-09-03T13:03:36.887" v="1299" actId="20577"/>
          <ac:spMkLst>
            <pc:docMk/>
            <pc:sldMk cId="862207275" sldId="375"/>
            <ac:spMk id="2" creationId="{4EC44FA3-03BA-9469-0113-8BA0FBB24065}"/>
          </ac:spMkLst>
        </pc:spChg>
        <pc:spChg chg="mod">
          <ac:chgData name="Ludwig Zimmermann" userId="81285d17d4707117" providerId="LiveId" clId="{0447C7A5-480B-4597-B789-DE256D05F7C9}" dt="2024-09-03T13:03:17.931" v="1282" actId="27636"/>
          <ac:spMkLst>
            <pc:docMk/>
            <pc:sldMk cId="862207275" sldId="375"/>
            <ac:spMk id="3" creationId="{D3A4B78F-6FD4-B8FA-EFCC-82DCF39F1761}"/>
          </ac:spMkLst>
        </pc:spChg>
      </pc:sldChg>
      <pc:sldChg chg="addSp modSp new mod">
        <pc:chgData name="Ludwig Zimmermann" userId="81285d17d4707117" providerId="LiveId" clId="{0447C7A5-480B-4597-B789-DE256D05F7C9}" dt="2024-09-03T13:03:57.808" v="1302"/>
        <pc:sldMkLst>
          <pc:docMk/>
          <pc:sldMk cId="2178728384" sldId="376"/>
        </pc:sldMkLst>
        <pc:spChg chg="add">
          <ac:chgData name="Ludwig Zimmermann" userId="81285d17d4707117" providerId="LiveId" clId="{0447C7A5-480B-4597-B789-DE256D05F7C9}" dt="2024-09-03T13:03:57.808" v="1302"/>
          <ac:spMkLst>
            <pc:docMk/>
            <pc:sldMk cId="2178728384" sldId="376"/>
            <ac:spMk id="3" creationId="{10B6985F-9D51-A202-460D-F4DA30E39AD5}"/>
          </ac:spMkLst>
        </pc:spChg>
      </pc:sldChg>
      <pc:sldChg chg="modSp new mod">
        <pc:chgData name="Ludwig Zimmermann" userId="81285d17d4707117" providerId="LiveId" clId="{0447C7A5-480B-4597-B789-DE256D05F7C9}" dt="2024-09-05T14:59:25.129" v="3607" actId="20577"/>
        <pc:sldMkLst>
          <pc:docMk/>
          <pc:sldMk cId="2714773909" sldId="377"/>
        </pc:sldMkLst>
        <pc:spChg chg="mod">
          <ac:chgData name="Ludwig Zimmermann" userId="81285d17d4707117" providerId="LiveId" clId="{0447C7A5-480B-4597-B789-DE256D05F7C9}" dt="2024-09-05T14:59:25.129" v="3607" actId="20577"/>
          <ac:spMkLst>
            <pc:docMk/>
            <pc:sldMk cId="2714773909" sldId="377"/>
            <ac:spMk id="2" creationId="{FD8CA7D1-6F53-FE32-D724-774D9B611B38}"/>
          </ac:spMkLst>
        </pc:spChg>
        <pc:spChg chg="mod">
          <ac:chgData name="Ludwig Zimmermann" userId="81285d17d4707117" providerId="LiveId" clId="{0447C7A5-480B-4597-B789-DE256D05F7C9}" dt="2024-09-03T13:47:11.830" v="1319" actId="27636"/>
          <ac:spMkLst>
            <pc:docMk/>
            <pc:sldMk cId="2714773909" sldId="377"/>
            <ac:spMk id="3" creationId="{95541E51-F79E-F3B4-D327-0D7951F01659}"/>
          </ac:spMkLst>
        </pc:spChg>
      </pc:sldChg>
      <pc:sldChg chg="addSp modSp new mod">
        <pc:chgData name="Ludwig Zimmermann" userId="81285d17d4707117" providerId="LiveId" clId="{0447C7A5-480B-4597-B789-DE256D05F7C9}" dt="2024-09-03T13:47:46.145" v="1323" actId="6549"/>
        <pc:sldMkLst>
          <pc:docMk/>
          <pc:sldMk cId="1815039290" sldId="378"/>
        </pc:sldMkLst>
        <pc:spChg chg="add mod">
          <ac:chgData name="Ludwig Zimmermann" userId="81285d17d4707117" providerId="LiveId" clId="{0447C7A5-480B-4597-B789-DE256D05F7C9}" dt="2024-09-03T13:47:46.145" v="1323" actId="6549"/>
          <ac:spMkLst>
            <pc:docMk/>
            <pc:sldMk cId="1815039290" sldId="378"/>
            <ac:spMk id="3" creationId="{096CFE06-83F4-CB18-2BD0-2101D28F6703}"/>
          </ac:spMkLst>
        </pc:spChg>
      </pc:sldChg>
      <pc:sldChg chg="addSp modSp new mod">
        <pc:chgData name="Ludwig Zimmermann" userId="81285d17d4707117" providerId="LiveId" clId="{0447C7A5-480B-4597-B789-DE256D05F7C9}" dt="2024-09-03T13:49:08.210" v="1346" actId="14100"/>
        <pc:sldMkLst>
          <pc:docMk/>
          <pc:sldMk cId="1352427047" sldId="379"/>
        </pc:sldMkLst>
        <pc:spChg chg="add mod">
          <ac:chgData name="Ludwig Zimmermann" userId="81285d17d4707117" providerId="LiveId" clId="{0447C7A5-480B-4597-B789-DE256D05F7C9}" dt="2024-09-03T13:49:08.210" v="1346" actId="14100"/>
          <ac:spMkLst>
            <pc:docMk/>
            <pc:sldMk cId="1352427047" sldId="379"/>
            <ac:spMk id="3" creationId="{492FC833-D2B5-0389-9B3F-C9C5A2890644}"/>
          </ac:spMkLst>
        </pc:spChg>
      </pc:sldChg>
      <pc:sldChg chg="addSp modSp new mod">
        <pc:chgData name="Ludwig Zimmermann" userId="81285d17d4707117" providerId="LiveId" clId="{0447C7A5-480B-4597-B789-DE256D05F7C9}" dt="2024-09-03T13:50:23.623" v="1353" actId="20577"/>
        <pc:sldMkLst>
          <pc:docMk/>
          <pc:sldMk cId="1575818639" sldId="380"/>
        </pc:sldMkLst>
        <pc:spChg chg="add mod">
          <ac:chgData name="Ludwig Zimmermann" userId="81285d17d4707117" providerId="LiveId" clId="{0447C7A5-480B-4597-B789-DE256D05F7C9}" dt="2024-09-03T13:50:23.623" v="1353" actId="20577"/>
          <ac:spMkLst>
            <pc:docMk/>
            <pc:sldMk cId="1575818639" sldId="380"/>
            <ac:spMk id="3" creationId="{6C7EAE14-4394-5D69-EB90-ED5DD0EF2ECE}"/>
          </ac:spMkLst>
        </pc:spChg>
      </pc:sldChg>
      <pc:sldChg chg="addSp modSp new mod">
        <pc:chgData name="Ludwig Zimmermann" userId="81285d17d4707117" providerId="LiveId" clId="{0447C7A5-480B-4597-B789-DE256D05F7C9}" dt="2024-09-03T13:52:11.343" v="1369" actId="14100"/>
        <pc:sldMkLst>
          <pc:docMk/>
          <pc:sldMk cId="1441136413" sldId="381"/>
        </pc:sldMkLst>
        <pc:spChg chg="add mod">
          <ac:chgData name="Ludwig Zimmermann" userId="81285d17d4707117" providerId="LiveId" clId="{0447C7A5-480B-4597-B789-DE256D05F7C9}" dt="2024-09-03T13:52:11.343" v="1369" actId="14100"/>
          <ac:spMkLst>
            <pc:docMk/>
            <pc:sldMk cId="1441136413" sldId="381"/>
            <ac:spMk id="3" creationId="{4FA4833C-740D-0652-390B-1042D5FDC1AC}"/>
          </ac:spMkLst>
        </pc:spChg>
      </pc:sldChg>
      <pc:sldChg chg="addSp modSp new mod">
        <pc:chgData name="Ludwig Zimmermann" userId="81285d17d4707117" providerId="LiveId" clId="{0447C7A5-480B-4597-B789-DE256D05F7C9}" dt="2024-09-03T13:52:54.954" v="1375" actId="6549"/>
        <pc:sldMkLst>
          <pc:docMk/>
          <pc:sldMk cId="2939463728" sldId="382"/>
        </pc:sldMkLst>
        <pc:spChg chg="add mod">
          <ac:chgData name="Ludwig Zimmermann" userId="81285d17d4707117" providerId="LiveId" clId="{0447C7A5-480B-4597-B789-DE256D05F7C9}" dt="2024-09-03T13:52:54.954" v="1375" actId="6549"/>
          <ac:spMkLst>
            <pc:docMk/>
            <pc:sldMk cId="2939463728" sldId="382"/>
            <ac:spMk id="3" creationId="{4BE02960-08B1-D8C7-C5F1-82D11F5E3FD2}"/>
          </ac:spMkLst>
        </pc:spChg>
      </pc:sldChg>
      <pc:sldChg chg="addSp modSp new mod">
        <pc:chgData name="Ludwig Zimmermann" userId="81285d17d4707117" providerId="LiveId" clId="{0447C7A5-480B-4597-B789-DE256D05F7C9}" dt="2024-09-03T13:53:27.364" v="1379" actId="6549"/>
        <pc:sldMkLst>
          <pc:docMk/>
          <pc:sldMk cId="912552676" sldId="383"/>
        </pc:sldMkLst>
        <pc:spChg chg="add mod">
          <ac:chgData name="Ludwig Zimmermann" userId="81285d17d4707117" providerId="LiveId" clId="{0447C7A5-480B-4597-B789-DE256D05F7C9}" dt="2024-09-03T13:53:27.364" v="1379" actId="6549"/>
          <ac:spMkLst>
            <pc:docMk/>
            <pc:sldMk cId="912552676" sldId="383"/>
            <ac:spMk id="3" creationId="{37AC8082-3519-E2CC-CFAC-B78C37776B7A}"/>
          </ac:spMkLst>
        </pc:spChg>
      </pc:sldChg>
      <pc:sldChg chg="addSp modSp new mod">
        <pc:chgData name="Ludwig Zimmermann" userId="81285d17d4707117" providerId="LiveId" clId="{0447C7A5-480B-4597-B789-DE256D05F7C9}" dt="2024-09-03T13:53:59.649" v="1383" actId="6549"/>
        <pc:sldMkLst>
          <pc:docMk/>
          <pc:sldMk cId="4092919969" sldId="384"/>
        </pc:sldMkLst>
        <pc:spChg chg="add mod">
          <ac:chgData name="Ludwig Zimmermann" userId="81285d17d4707117" providerId="LiveId" clId="{0447C7A5-480B-4597-B789-DE256D05F7C9}" dt="2024-09-03T13:53:59.649" v="1383" actId="6549"/>
          <ac:spMkLst>
            <pc:docMk/>
            <pc:sldMk cId="4092919969" sldId="384"/>
            <ac:spMk id="3" creationId="{716F8544-7598-927C-C126-449EAB90570C}"/>
          </ac:spMkLst>
        </pc:spChg>
      </pc:sldChg>
      <pc:sldChg chg="addSp modSp new mod">
        <pc:chgData name="Ludwig Zimmermann" userId="81285d17d4707117" providerId="LiveId" clId="{0447C7A5-480B-4597-B789-DE256D05F7C9}" dt="2024-09-03T13:55:00.316" v="1392" actId="20577"/>
        <pc:sldMkLst>
          <pc:docMk/>
          <pc:sldMk cId="38602785" sldId="385"/>
        </pc:sldMkLst>
        <pc:spChg chg="add mod">
          <ac:chgData name="Ludwig Zimmermann" userId="81285d17d4707117" providerId="LiveId" clId="{0447C7A5-480B-4597-B789-DE256D05F7C9}" dt="2024-09-03T13:55:00.316" v="1392" actId="20577"/>
          <ac:spMkLst>
            <pc:docMk/>
            <pc:sldMk cId="38602785" sldId="385"/>
            <ac:spMk id="3" creationId="{CC4E4670-C529-269F-FB55-A60F3514D873}"/>
          </ac:spMkLst>
        </pc:spChg>
      </pc:sldChg>
      <pc:sldChg chg="modSp new mod">
        <pc:chgData name="Ludwig Zimmermann" userId="81285d17d4707117" providerId="LiveId" clId="{0447C7A5-480B-4597-B789-DE256D05F7C9}" dt="2024-09-03T13:56:16.457" v="1413" actId="27636"/>
        <pc:sldMkLst>
          <pc:docMk/>
          <pc:sldMk cId="2224651703" sldId="386"/>
        </pc:sldMkLst>
        <pc:spChg chg="mod">
          <ac:chgData name="Ludwig Zimmermann" userId="81285d17d4707117" providerId="LiveId" clId="{0447C7A5-480B-4597-B789-DE256D05F7C9}" dt="2024-09-03T13:55:27.437" v="1410" actId="20577"/>
          <ac:spMkLst>
            <pc:docMk/>
            <pc:sldMk cId="2224651703" sldId="386"/>
            <ac:spMk id="2" creationId="{D027025F-DA27-F747-417F-6286B3252204}"/>
          </ac:spMkLst>
        </pc:spChg>
        <pc:spChg chg="mod">
          <ac:chgData name="Ludwig Zimmermann" userId="81285d17d4707117" providerId="LiveId" clId="{0447C7A5-480B-4597-B789-DE256D05F7C9}" dt="2024-09-03T13:56:16.457" v="1413" actId="27636"/>
          <ac:spMkLst>
            <pc:docMk/>
            <pc:sldMk cId="2224651703" sldId="386"/>
            <ac:spMk id="3" creationId="{18DF7122-ABDE-312B-6024-6AB7AA523432}"/>
          </ac:spMkLst>
        </pc:spChg>
      </pc:sldChg>
      <pc:sldChg chg="addSp modSp new mod">
        <pc:chgData name="Ludwig Zimmermann" userId="81285d17d4707117" providerId="LiveId" clId="{0447C7A5-480B-4597-B789-DE256D05F7C9}" dt="2024-09-03T13:56:35.752" v="1416"/>
        <pc:sldMkLst>
          <pc:docMk/>
          <pc:sldMk cId="394301203" sldId="387"/>
        </pc:sldMkLst>
        <pc:spChg chg="add">
          <ac:chgData name="Ludwig Zimmermann" userId="81285d17d4707117" providerId="LiveId" clId="{0447C7A5-480B-4597-B789-DE256D05F7C9}" dt="2024-09-03T13:56:35.752" v="1416"/>
          <ac:spMkLst>
            <pc:docMk/>
            <pc:sldMk cId="394301203" sldId="387"/>
            <ac:spMk id="3" creationId="{15CC8C4F-BB8B-889F-9733-E0AF27EB17BB}"/>
          </ac:spMkLst>
        </pc:spChg>
      </pc:sldChg>
      <pc:sldChg chg="modSp new mod">
        <pc:chgData name="Ludwig Zimmermann" userId="81285d17d4707117" providerId="LiveId" clId="{0447C7A5-480B-4597-B789-DE256D05F7C9}" dt="2024-09-03T14:07:06.695" v="1462" actId="20577"/>
        <pc:sldMkLst>
          <pc:docMk/>
          <pc:sldMk cId="129869994" sldId="388"/>
        </pc:sldMkLst>
        <pc:spChg chg="mod">
          <ac:chgData name="Ludwig Zimmermann" userId="81285d17d4707117" providerId="LiveId" clId="{0447C7A5-480B-4597-B789-DE256D05F7C9}" dt="2024-09-03T14:07:06.695" v="1462" actId="20577"/>
          <ac:spMkLst>
            <pc:docMk/>
            <pc:sldMk cId="129869994" sldId="388"/>
            <ac:spMk id="2" creationId="{709AB284-52BD-5C95-D48F-93C0A902FAD1}"/>
          </ac:spMkLst>
        </pc:spChg>
        <pc:spChg chg="mod">
          <ac:chgData name="Ludwig Zimmermann" userId="81285d17d4707117" providerId="LiveId" clId="{0447C7A5-480B-4597-B789-DE256D05F7C9}" dt="2024-09-03T14:06:13.791" v="1419" actId="27636"/>
          <ac:spMkLst>
            <pc:docMk/>
            <pc:sldMk cId="129869994" sldId="388"/>
            <ac:spMk id="3" creationId="{A02C0715-5AF5-0D53-F8C3-4096CD1B5E57}"/>
          </ac:spMkLst>
        </pc:spChg>
      </pc:sldChg>
      <pc:sldChg chg="addSp new mod">
        <pc:chgData name="Ludwig Zimmermann" userId="81285d17d4707117" providerId="LiveId" clId="{0447C7A5-480B-4597-B789-DE256D05F7C9}" dt="2024-09-03T14:07:52.935" v="1464" actId="22"/>
        <pc:sldMkLst>
          <pc:docMk/>
          <pc:sldMk cId="1374053802" sldId="389"/>
        </pc:sldMkLst>
        <pc:spChg chg="add">
          <ac:chgData name="Ludwig Zimmermann" userId="81285d17d4707117" providerId="LiveId" clId="{0447C7A5-480B-4597-B789-DE256D05F7C9}" dt="2024-09-03T14:07:52.935" v="1464" actId="22"/>
          <ac:spMkLst>
            <pc:docMk/>
            <pc:sldMk cId="1374053802" sldId="389"/>
            <ac:spMk id="3" creationId="{4798B259-9868-AE08-6DD6-0446E3F60AF0}"/>
          </ac:spMkLst>
        </pc:spChg>
      </pc:sldChg>
      <pc:sldChg chg="modSp new mod">
        <pc:chgData name="Ludwig Zimmermann" userId="81285d17d4707117" providerId="LiveId" clId="{0447C7A5-480B-4597-B789-DE256D05F7C9}" dt="2024-09-03T14:08:21.320" v="1483"/>
        <pc:sldMkLst>
          <pc:docMk/>
          <pc:sldMk cId="1346870453" sldId="390"/>
        </pc:sldMkLst>
        <pc:spChg chg="mod">
          <ac:chgData name="Ludwig Zimmermann" userId="81285d17d4707117" providerId="LiveId" clId="{0447C7A5-480B-4597-B789-DE256D05F7C9}" dt="2024-09-03T14:08:08.021" v="1482" actId="20577"/>
          <ac:spMkLst>
            <pc:docMk/>
            <pc:sldMk cId="1346870453" sldId="390"/>
            <ac:spMk id="2" creationId="{1CAF5CAA-A84A-2789-0DA5-756C4CF2D2C8}"/>
          </ac:spMkLst>
        </pc:spChg>
        <pc:spChg chg="mod">
          <ac:chgData name="Ludwig Zimmermann" userId="81285d17d4707117" providerId="LiveId" clId="{0447C7A5-480B-4597-B789-DE256D05F7C9}" dt="2024-09-03T14:08:21.320" v="1483"/>
          <ac:spMkLst>
            <pc:docMk/>
            <pc:sldMk cId="1346870453" sldId="390"/>
            <ac:spMk id="3" creationId="{BBC5F4B4-F873-46E4-5418-374C6C8B2642}"/>
          </ac:spMkLst>
        </pc:spChg>
      </pc:sldChg>
      <pc:sldChg chg="modSp new mod">
        <pc:chgData name="Ludwig Zimmermann" userId="81285d17d4707117" providerId="LiveId" clId="{0447C7A5-480B-4597-B789-DE256D05F7C9}" dt="2024-09-03T14:18:12.612" v="1503" actId="27636"/>
        <pc:sldMkLst>
          <pc:docMk/>
          <pc:sldMk cId="599146304" sldId="391"/>
        </pc:sldMkLst>
        <pc:spChg chg="mod">
          <ac:chgData name="Ludwig Zimmermann" userId="81285d17d4707117" providerId="LiveId" clId="{0447C7A5-480B-4597-B789-DE256D05F7C9}" dt="2024-09-03T14:16:58.436" v="1495" actId="27636"/>
          <ac:spMkLst>
            <pc:docMk/>
            <pc:sldMk cId="599146304" sldId="391"/>
            <ac:spMk id="2" creationId="{6266C486-7C81-F785-3C87-A78CFC940F83}"/>
          </ac:spMkLst>
        </pc:spChg>
        <pc:spChg chg="mod">
          <ac:chgData name="Ludwig Zimmermann" userId="81285d17d4707117" providerId="LiveId" clId="{0447C7A5-480B-4597-B789-DE256D05F7C9}" dt="2024-09-03T14:18:12.612" v="1503" actId="27636"/>
          <ac:spMkLst>
            <pc:docMk/>
            <pc:sldMk cId="599146304" sldId="391"/>
            <ac:spMk id="3" creationId="{8AE2721E-9C00-1AC0-16F2-396F8A856E48}"/>
          </ac:spMkLst>
        </pc:spChg>
      </pc:sldChg>
      <pc:sldChg chg="addSp modSp new mod">
        <pc:chgData name="Ludwig Zimmermann" userId="81285d17d4707117" providerId="LiveId" clId="{0447C7A5-480B-4597-B789-DE256D05F7C9}" dt="2024-09-03T14:19:03.385" v="1508" actId="14100"/>
        <pc:sldMkLst>
          <pc:docMk/>
          <pc:sldMk cId="2498378353" sldId="392"/>
        </pc:sldMkLst>
        <pc:spChg chg="add mod">
          <ac:chgData name="Ludwig Zimmermann" userId="81285d17d4707117" providerId="LiveId" clId="{0447C7A5-480B-4597-B789-DE256D05F7C9}" dt="2024-09-03T14:19:03.385" v="1508" actId="14100"/>
          <ac:spMkLst>
            <pc:docMk/>
            <pc:sldMk cId="2498378353" sldId="392"/>
            <ac:spMk id="3" creationId="{BACE5A6A-3404-E682-666D-3A0BA7B30263}"/>
          </ac:spMkLst>
        </pc:spChg>
      </pc:sldChg>
      <pc:sldChg chg="addSp modSp new mod">
        <pc:chgData name="Ludwig Zimmermann" userId="81285d17d4707117" providerId="LiveId" clId="{0447C7A5-480B-4597-B789-DE256D05F7C9}" dt="2024-09-03T14:19:48.032" v="1514" actId="6549"/>
        <pc:sldMkLst>
          <pc:docMk/>
          <pc:sldMk cId="2207486629" sldId="393"/>
        </pc:sldMkLst>
        <pc:spChg chg="add mod">
          <ac:chgData name="Ludwig Zimmermann" userId="81285d17d4707117" providerId="LiveId" clId="{0447C7A5-480B-4597-B789-DE256D05F7C9}" dt="2024-09-03T14:19:48.032" v="1514" actId="6549"/>
          <ac:spMkLst>
            <pc:docMk/>
            <pc:sldMk cId="2207486629" sldId="393"/>
            <ac:spMk id="3" creationId="{952EF655-AD13-9FE8-ACD5-A952FC4C0BE1}"/>
          </ac:spMkLst>
        </pc:spChg>
      </pc:sldChg>
      <pc:sldChg chg="addSp new mod">
        <pc:chgData name="Ludwig Zimmermann" userId="81285d17d4707117" providerId="LiveId" clId="{0447C7A5-480B-4597-B789-DE256D05F7C9}" dt="2024-09-03T14:20:42.872" v="1516" actId="22"/>
        <pc:sldMkLst>
          <pc:docMk/>
          <pc:sldMk cId="1107160018" sldId="394"/>
        </pc:sldMkLst>
        <pc:spChg chg="add">
          <ac:chgData name="Ludwig Zimmermann" userId="81285d17d4707117" providerId="LiveId" clId="{0447C7A5-480B-4597-B789-DE256D05F7C9}" dt="2024-09-03T14:20:42.872" v="1516" actId="22"/>
          <ac:spMkLst>
            <pc:docMk/>
            <pc:sldMk cId="1107160018" sldId="394"/>
            <ac:spMk id="3" creationId="{6F388FDA-47C5-C7D3-AF29-B09F21927352}"/>
          </ac:spMkLst>
        </pc:spChg>
      </pc:sldChg>
      <pc:sldChg chg="addSp modSp new mod">
        <pc:chgData name="Ludwig Zimmermann" userId="81285d17d4707117" providerId="LiveId" clId="{0447C7A5-480B-4597-B789-DE256D05F7C9}" dt="2024-09-03T14:21:48.571" v="1527" actId="14100"/>
        <pc:sldMkLst>
          <pc:docMk/>
          <pc:sldMk cId="229197969" sldId="395"/>
        </pc:sldMkLst>
        <pc:spChg chg="add mod">
          <ac:chgData name="Ludwig Zimmermann" userId="81285d17d4707117" providerId="LiveId" clId="{0447C7A5-480B-4597-B789-DE256D05F7C9}" dt="2024-09-03T14:21:48.571" v="1527" actId="14100"/>
          <ac:spMkLst>
            <pc:docMk/>
            <pc:sldMk cId="229197969" sldId="395"/>
            <ac:spMk id="3" creationId="{51BBE973-DA9E-A223-34A8-1B0239E7A597}"/>
          </ac:spMkLst>
        </pc:spChg>
      </pc:sldChg>
      <pc:sldChg chg="modSp new mod">
        <pc:chgData name="Ludwig Zimmermann" userId="81285d17d4707117" providerId="LiveId" clId="{0447C7A5-480B-4597-B789-DE256D05F7C9}" dt="2024-09-03T14:32:12.613" v="1532" actId="27636"/>
        <pc:sldMkLst>
          <pc:docMk/>
          <pc:sldMk cId="3902728677" sldId="396"/>
        </pc:sldMkLst>
        <pc:spChg chg="mod">
          <ac:chgData name="Ludwig Zimmermann" userId="81285d17d4707117" providerId="LiveId" clId="{0447C7A5-480B-4597-B789-DE256D05F7C9}" dt="2024-09-03T14:31:42.093" v="1529"/>
          <ac:spMkLst>
            <pc:docMk/>
            <pc:sldMk cId="3902728677" sldId="396"/>
            <ac:spMk id="2" creationId="{AFA576E2-C338-4AA5-6B93-1FF76A36BD29}"/>
          </ac:spMkLst>
        </pc:spChg>
        <pc:spChg chg="mod">
          <ac:chgData name="Ludwig Zimmermann" userId="81285d17d4707117" providerId="LiveId" clId="{0447C7A5-480B-4597-B789-DE256D05F7C9}" dt="2024-09-03T14:32:12.613" v="1532" actId="27636"/>
          <ac:spMkLst>
            <pc:docMk/>
            <pc:sldMk cId="3902728677" sldId="396"/>
            <ac:spMk id="3" creationId="{81624946-10DE-0138-D5FB-D13968DEC7E2}"/>
          </ac:spMkLst>
        </pc:spChg>
      </pc:sldChg>
      <pc:sldChg chg="addSp modSp new mod">
        <pc:chgData name="Ludwig Zimmermann" userId="81285d17d4707117" providerId="LiveId" clId="{0447C7A5-480B-4597-B789-DE256D05F7C9}" dt="2024-09-03T14:32:34.153" v="1535"/>
        <pc:sldMkLst>
          <pc:docMk/>
          <pc:sldMk cId="3388213382" sldId="397"/>
        </pc:sldMkLst>
        <pc:spChg chg="add">
          <ac:chgData name="Ludwig Zimmermann" userId="81285d17d4707117" providerId="LiveId" clId="{0447C7A5-480B-4597-B789-DE256D05F7C9}" dt="2024-09-03T14:32:34.153" v="1535"/>
          <ac:spMkLst>
            <pc:docMk/>
            <pc:sldMk cId="3388213382" sldId="397"/>
            <ac:spMk id="3" creationId="{F8C797B5-6499-A8D7-3877-3B93AE68A02F}"/>
          </ac:spMkLst>
        </pc:spChg>
      </pc:sldChg>
      <pc:sldChg chg="modSp new mod">
        <pc:chgData name="Ludwig Zimmermann" userId="81285d17d4707117" providerId="LiveId" clId="{0447C7A5-480B-4597-B789-DE256D05F7C9}" dt="2024-09-03T14:33:21.831" v="1546" actId="20577"/>
        <pc:sldMkLst>
          <pc:docMk/>
          <pc:sldMk cId="3152366859" sldId="398"/>
        </pc:sldMkLst>
        <pc:spChg chg="mod">
          <ac:chgData name="Ludwig Zimmermann" userId="81285d17d4707117" providerId="LiveId" clId="{0447C7A5-480B-4597-B789-DE256D05F7C9}" dt="2024-09-03T14:33:21.831" v="1546" actId="20577"/>
          <ac:spMkLst>
            <pc:docMk/>
            <pc:sldMk cId="3152366859" sldId="398"/>
            <ac:spMk id="2" creationId="{B47B8C6E-53B8-49F4-20DF-E9A946167059}"/>
          </ac:spMkLst>
        </pc:spChg>
        <pc:spChg chg="mod">
          <ac:chgData name="Ludwig Zimmermann" userId="81285d17d4707117" providerId="LiveId" clId="{0447C7A5-480B-4597-B789-DE256D05F7C9}" dt="2024-09-03T14:33:14.851" v="1538"/>
          <ac:spMkLst>
            <pc:docMk/>
            <pc:sldMk cId="3152366859" sldId="398"/>
            <ac:spMk id="3" creationId="{69E9E5E0-490F-8FBD-E741-1FAC956B754C}"/>
          </ac:spMkLst>
        </pc:spChg>
      </pc:sldChg>
      <pc:sldChg chg="modSp new mod">
        <pc:chgData name="Ludwig Zimmermann" userId="81285d17d4707117" providerId="LiveId" clId="{0447C7A5-480B-4597-B789-DE256D05F7C9}" dt="2024-09-03T14:54:50.038" v="1596" actId="27636"/>
        <pc:sldMkLst>
          <pc:docMk/>
          <pc:sldMk cId="972363249" sldId="399"/>
        </pc:sldMkLst>
        <pc:spChg chg="mod">
          <ac:chgData name="Ludwig Zimmermann" userId="81285d17d4707117" providerId="LiveId" clId="{0447C7A5-480B-4597-B789-DE256D05F7C9}" dt="2024-09-03T14:54:15.161" v="1589" actId="27636"/>
          <ac:spMkLst>
            <pc:docMk/>
            <pc:sldMk cId="972363249" sldId="399"/>
            <ac:spMk id="2" creationId="{08527DEB-D3D4-E18B-775B-1D959B517272}"/>
          </ac:spMkLst>
        </pc:spChg>
        <pc:spChg chg="mod">
          <ac:chgData name="Ludwig Zimmermann" userId="81285d17d4707117" providerId="LiveId" clId="{0447C7A5-480B-4597-B789-DE256D05F7C9}" dt="2024-09-03T14:54:50.038" v="1596" actId="27636"/>
          <ac:spMkLst>
            <pc:docMk/>
            <pc:sldMk cId="972363249" sldId="399"/>
            <ac:spMk id="3" creationId="{6D113755-7B2D-E240-AC27-891301D8108C}"/>
          </ac:spMkLst>
        </pc:spChg>
      </pc:sldChg>
      <pc:sldChg chg="addSp new mod">
        <pc:chgData name="Ludwig Zimmermann" userId="81285d17d4707117" providerId="LiveId" clId="{0447C7A5-480B-4597-B789-DE256D05F7C9}" dt="2024-09-03T14:55:15.769" v="1598" actId="22"/>
        <pc:sldMkLst>
          <pc:docMk/>
          <pc:sldMk cId="243458460" sldId="400"/>
        </pc:sldMkLst>
        <pc:spChg chg="add">
          <ac:chgData name="Ludwig Zimmermann" userId="81285d17d4707117" providerId="LiveId" clId="{0447C7A5-480B-4597-B789-DE256D05F7C9}" dt="2024-09-03T14:55:15.769" v="1598" actId="22"/>
          <ac:spMkLst>
            <pc:docMk/>
            <pc:sldMk cId="243458460" sldId="400"/>
            <ac:spMk id="3" creationId="{7AC26D6B-04A2-3C40-8CCE-2310C990F0FF}"/>
          </ac:spMkLst>
        </pc:spChg>
      </pc:sldChg>
      <pc:sldChg chg="addSp new mod">
        <pc:chgData name="Ludwig Zimmermann" userId="81285d17d4707117" providerId="LiveId" clId="{0447C7A5-480B-4597-B789-DE256D05F7C9}" dt="2024-09-03T14:55:40.202" v="1600" actId="22"/>
        <pc:sldMkLst>
          <pc:docMk/>
          <pc:sldMk cId="4286068578" sldId="401"/>
        </pc:sldMkLst>
        <pc:spChg chg="add">
          <ac:chgData name="Ludwig Zimmermann" userId="81285d17d4707117" providerId="LiveId" clId="{0447C7A5-480B-4597-B789-DE256D05F7C9}" dt="2024-09-03T14:55:40.202" v="1600" actId="22"/>
          <ac:spMkLst>
            <pc:docMk/>
            <pc:sldMk cId="4286068578" sldId="401"/>
            <ac:spMk id="3" creationId="{3ABBDD28-10A2-4F61-8DD0-11F4CE618BBB}"/>
          </ac:spMkLst>
        </pc:spChg>
      </pc:sldChg>
      <pc:sldChg chg="addSp modSp new mod">
        <pc:chgData name="Ludwig Zimmermann" userId="81285d17d4707117" providerId="LiveId" clId="{0447C7A5-480B-4597-B789-DE256D05F7C9}" dt="2024-09-03T14:56:22.314" v="1607" actId="6549"/>
        <pc:sldMkLst>
          <pc:docMk/>
          <pc:sldMk cId="797622338" sldId="402"/>
        </pc:sldMkLst>
        <pc:spChg chg="add mod">
          <ac:chgData name="Ludwig Zimmermann" userId="81285d17d4707117" providerId="LiveId" clId="{0447C7A5-480B-4597-B789-DE256D05F7C9}" dt="2024-09-03T14:56:22.314" v="1607" actId="6549"/>
          <ac:spMkLst>
            <pc:docMk/>
            <pc:sldMk cId="797622338" sldId="402"/>
            <ac:spMk id="3" creationId="{0B7D96D5-96D0-3BCF-BC83-55B59899B4AC}"/>
          </ac:spMkLst>
        </pc:spChg>
      </pc:sldChg>
      <pc:sldChg chg="modSp new mod">
        <pc:chgData name="Ludwig Zimmermann" userId="81285d17d4707117" providerId="LiveId" clId="{0447C7A5-480B-4597-B789-DE256D05F7C9}" dt="2024-09-03T15:04:23.198" v="1638" actId="20577"/>
        <pc:sldMkLst>
          <pc:docMk/>
          <pc:sldMk cId="301492716" sldId="403"/>
        </pc:sldMkLst>
        <pc:spChg chg="mod">
          <ac:chgData name="Ludwig Zimmermann" userId="81285d17d4707117" providerId="LiveId" clId="{0447C7A5-480B-4597-B789-DE256D05F7C9}" dt="2024-09-03T15:04:23.198" v="1638" actId="20577"/>
          <ac:spMkLst>
            <pc:docMk/>
            <pc:sldMk cId="301492716" sldId="403"/>
            <ac:spMk id="2" creationId="{2B7CAE87-D362-F310-4F9A-3A0CD5674ACD}"/>
          </ac:spMkLst>
        </pc:spChg>
        <pc:spChg chg="mod">
          <ac:chgData name="Ludwig Zimmermann" userId="81285d17d4707117" providerId="LiveId" clId="{0447C7A5-480B-4597-B789-DE256D05F7C9}" dt="2024-09-03T15:04:11.656" v="1615" actId="27636"/>
          <ac:spMkLst>
            <pc:docMk/>
            <pc:sldMk cId="301492716" sldId="403"/>
            <ac:spMk id="3" creationId="{4FE59215-FC35-A854-3450-5E005B287A4D}"/>
          </ac:spMkLst>
        </pc:spChg>
      </pc:sldChg>
      <pc:sldChg chg="modSp new del mod">
        <pc:chgData name="Ludwig Zimmermann" userId="81285d17d4707117" providerId="LiveId" clId="{0447C7A5-480B-4597-B789-DE256D05F7C9}" dt="2024-09-03T15:03:56.714" v="1612" actId="2696"/>
        <pc:sldMkLst>
          <pc:docMk/>
          <pc:sldMk cId="377921832" sldId="403"/>
        </pc:sldMkLst>
        <pc:spChg chg="mod">
          <ac:chgData name="Ludwig Zimmermann" userId="81285d17d4707117" providerId="LiveId" clId="{0447C7A5-480B-4597-B789-DE256D05F7C9}" dt="2024-09-03T15:03:35.486" v="1611" actId="27636"/>
          <ac:spMkLst>
            <pc:docMk/>
            <pc:sldMk cId="377921832" sldId="403"/>
            <ac:spMk id="3" creationId="{DD48EEC0-5FE6-A785-31A8-C4BEA22EDC0C}"/>
          </ac:spMkLst>
        </pc:spChg>
      </pc:sldChg>
      <pc:sldChg chg="modSp new mod">
        <pc:chgData name="Ludwig Zimmermann" userId="81285d17d4707117" providerId="LiveId" clId="{0447C7A5-480B-4597-B789-DE256D05F7C9}" dt="2024-09-03T15:39:19.755" v="1731" actId="20577"/>
        <pc:sldMkLst>
          <pc:docMk/>
          <pc:sldMk cId="638346236" sldId="404"/>
        </pc:sldMkLst>
        <pc:spChg chg="mod">
          <ac:chgData name="Ludwig Zimmermann" userId="81285d17d4707117" providerId="LiveId" clId="{0447C7A5-480B-4597-B789-DE256D05F7C9}" dt="2024-09-03T15:39:19.755" v="1731" actId="20577"/>
          <ac:spMkLst>
            <pc:docMk/>
            <pc:sldMk cId="638346236" sldId="404"/>
            <ac:spMk id="2" creationId="{B211B648-05D0-FBB9-C97F-44EEE45E6CFA}"/>
          </ac:spMkLst>
        </pc:spChg>
        <pc:spChg chg="mod">
          <ac:chgData name="Ludwig Zimmermann" userId="81285d17d4707117" providerId="LiveId" clId="{0447C7A5-480B-4597-B789-DE256D05F7C9}" dt="2024-09-03T15:37:20.943" v="1648" actId="27636"/>
          <ac:spMkLst>
            <pc:docMk/>
            <pc:sldMk cId="638346236" sldId="404"/>
            <ac:spMk id="3" creationId="{4AE6EF63-7982-5B46-5E40-4B373D804A50}"/>
          </ac:spMkLst>
        </pc:spChg>
      </pc:sldChg>
      <pc:sldChg chg="addSp modSp new mod">
        <pc:chgData name="Ludwig Zimmermann" userId="81285d17d4707117" providerId="LiveId" clId="{0447C7A5-480B-4597-B789-DE256D05F7C9}" dt="2024-09-03T15:41:15.221" v="1743" actId="20577"/>
        <pc:sldMkLst>
          <pc:docMk/>
          <pc:sldMk cId="554876749" sldId="405"/>
        </pc:sldMkLst>
        <pc:spChg chg="add mod">
          <ac:chgData name="Ludwig Zimmermann" userId="81285d17d4707117" providerId="LiveId" clId="{0447C7A5-480B-4597-B789-DE256D05F7C9}" dt="2024-09-03T15:41:15.221" v="1743" actId="20577"/>
          <ac:spMkLst>
            <pc:docMk/>
            <pc:sldMk cId="554876749" sldId="405"/>
            <ac:spMk id="3" creationId="{35E1B70D-A454-1039-AF12-F3AC9A944CD2}"/>
          </ac:spMkLst>
        </pc:spChg>
      </pc:sldChg>
      <pc:sldChg chg="addSp modSp new mod">
        <pc:chgData name="Ludwig Zimmermann" userId="81285d17d4707117" providerId="LiveId" clId="{0447C7A5-480B-4597-B789-DE256D05F7C9}" dt="2024-09-03T15:42:04.809" v="1746"/>
        <pc:sldMkLst>
          <pc:docMk/>
          <pc:sldMk cId="2966551094" sldId="406"/>
        </pc:sldMkLst>
        <pc:spChg chg="add">
          <ac:chgData name="Ludwig Zimmermann" userId="81285d17d4707117" providerId="LiveId" clId="{0447C7A5-480B-4597-B789-DE256D05F7C9}" dt="2024-09-03T15:42:04.809" v="1746"/>
          <ac:spMkLst>
            <pc:docMk/>
            <pc:sldMk cId="2966551094" sldId="406"/>
            <ac:spMk id="3" creationId="{0AD5B761-03B3-A338-8C7F-82E7E5B9F060}"/>
          </ac:spMkLst>
        </pc:spChg>
      </pc:sldChg>
      <pc:sldChg chg="addSp modSp new mod">
        <pc:chgData name="Ludwig Zimmermann" userId="81285d17d4707117" providerId="LiveId" clId="{0447C7A5-480B-4597-B789-DE256D05F7C9}" dt="2024-09-03T15:42:43.191" v="1752" actId="14100"/>
        <pc:sldMkLst>
          <pc:docMk/>
          <pc:sldMk cId="1206460959" sldId="407"/>
        </pc:sldMkLst>
        <pc:spChg chg="add mod">
          <ac:chgData name="Ludwig Zimmermann" userId="81285d17d4707117" providerId="LiveId" clId="{0447C7A5-480B-4597-B789-DE256D05F7C9}" dt="2024-09-03T15:42:43.191" v="1752" actId="14100"/>
          <ac:spMkLst>
            <pc:docMk/>
            <pc:sldMk cId="1206460959" sldId="407"/>
            <ac:spMk id="3" creationId="{AA775211-11C5-CD91-E1E1-AE875FA4545D}"/>
          </ac:spMkLst>
        </pc:spChg>
      </pc:sldChg>
      <pc:sldChg chg="modSp new mod">
        <pc:chgData name="Ludwig Zimmermann" userId="81285d17d4707117" providerId="LiveId" clId="{0447C7A5-480B-4597-B789-DE256D05F7C9}" dt="2024-09-03T15:46:51.627" v="1805" actId="27636"/>
        <pc:sldMkLst>
          <pc:docMk/>
          <pc:sldMk cId="3555069933" sldId="408"/>
        </pc:sldMkLst>
        <pc:spChg chg="mod">
          <ac:chgData name="Ludwig Zimmermann" userId="81285d17d4707117" providerId="LiveId" clId="{0447C7A5-480B-4597-B789-DE256D05F7C9}" dt="2024-09-03T15:46:05.291" v="1803" actId="20577"/>
          <ac:spMkLst>
            <pc:docMk/>
            <pc:sldMk cId="3555069933" sldId="408"/>
            <ac:spMk id="2" creationId="{7A2DD2D7-2D7D-CE5B-A8B0-24FF40AB99F0}"/>
          </ac:spMkLst>
        </pc:spChg>
        <pc:spChg chg="mod">
          <ac:chgData name="Ludwig Zimmermann" userId="81285d17d4707117" providerId="LiveId" clId="{0447C7A5-480B-4597-B789-DE256D05F7C9}" dt="2024-09-03T15:46:51.627" v="1805" actId="27636"/>
          <ac:spMkLst>
            <pc:docMk/>
            <pc:sldMk cId="3555069933" sldId="408"/>
            <ac:spMk id="3" creationId="{7ABD9A1A-7010-6B37-3365-7C92D2321D38}"/>
          </ac:spMkLst>
        </pc:spChg>
      </pc:sldChg>
      <pc:sldChg chg="addSp new mod">
        <pc:chgData name="Ludwig Zimmermann" userId="81285d17d4707117" providerId="LiveId" clId="{0447C7A5-480B-4597-B789-DE256D05F7C9}" dt="2024-09-03T15:47:57.013" v="1807" actId="22"/>
        <pc:sldMkLst>
          <pc:docMk/>
          <pc:sldMk cId="4039097649" sldId="409"/>
        </pc:sldMkLst>
        <pc:spChg chg="add">
          <ac:chgData name="Ludwig Zimmermann" userId="81285d17d4707117" providerId="LiveId" clId="{0447C7A5-480B-4597-B789-DE256D05F7C9}" dt="2024-09-03T15:47:57.013" v="1807" actId="22"/>
          <ac:spMkLst>
            <pc:docMk/>
            <pc:sldMk cId="4039097649" sldId="409"/>
            <ac:spMk id="3" creationId="{9F4BC579-9476-7793-FDC5-648C65A801B5}"/>
          </ac:spMkLst>
        </pc:spChg>
      </pc:sldChg>
      <pc:sldChg chg="addSp new mod">
        <pc:chgData name="Ludwig Zimmermann" userId="81285d17d4707117" providerId="LiveId" clId="{0447C7A5-480B-4597-B789-DE256D05F7C9}" dt="2024-09-03T15:48:40.031" v="1809" actId="22"/>
        <pc:sldMkLst>
          <pc:docMk/>
          <pc:sldMk cId="1646047715" sldId="410"/>
        </pc:sldMkLst>
        <pc:spChg chg="add">
          <ac:chgData name="Ludwig Zimmermann" userId="81285d17d4707117" providerId="LiveId" clId="{0447C7A5-480B-4597-B789-DE256D05F7C9}" dt="2024-09-03T15:48:40.031" v="1809" actId="22"/>
          <ac:spMkLst>
            <pc:docMk/>
            <pc:sldMk cId="1646047715" sldId="410"/>
            <ac:spMk id="3" creationId="{CF9808B3-D1BB-AC57-16A4-0F2FFC4B68C2}"/>
          </ac:spMkLst>
        </pc:spChg>
      </pc:sldChg>
      <pc:sldChg chg="modSp new mod">
        <pc:chgData name="Ludwig Zimmermann" userId="81285d17d4707117" providerId="LiveId" clId="{0447C7A5-480B-4597-B789-DE256D05F7C9}" dt="2024-09-03T15:49:43.547" v="1816" actId="27636"/>
        <pc:sldMkLst>
          <pc:docMk/>
          <pc:sldMk cId="2214222860" sldId="411"/>
        </pc:sldMkLst>
        <pc:spChg chg="mod">
          <ac:chgData name="Ludwig Zimmermann" userId="81285d17d4707117" providerId="LiveId" clId="{0447C7A5-480B-4597-B789-DE256D05F7C9}" dt="2024-09-03T15:49:25.640" v="1811"/>
          <ac:spMkLst>
            <pc:docMk/>
            <pc:sldMk cId="2214222860" sldId="411"/>
            <ac:spMk id="2" creationId="{B82D9819-BAB3-CE29-1308-45254D5CCCD8}"/>
          </ac:spMkLst>
        </pc:spChg>
        <pc:spChg chg="mod">
          <ac:chgData name="Ludwig Zimmermann" userId="81285d17d4707117" providerId="LiveId" clId="{0447C7A5-480B-4597-B789-DE256D05F7C9}" dt="2024-09-03T15:49:43.547" v="1816" actId="27636"/>
          <ac:spMkLst>
            <pc:docMk/>
            <pc:sldMk cId="2214222860" sldId="411"/>
            <ac:spMk id="3" creationId="{13E8AF45-2ADE-6BB0-2EBE-A935E1B78ECD}"/>
          </ac:spMkLst>
        </pc:spChg>
      </pc:sldChg>
      <pc:sldChg chg="addSp new mod">
        <pc:chgData name="Ludwig Zimmermann" userId="81285d17d4707117" providerId="LiveId" clId="{0447C7A5-480B-4597-B789-DE256D05F7C9}" dt="2024-09-03T15:50:05.205" v="1818" actId="22"/>
        <pc:sldMkLst>
          <pc:docMk/>
          <pc:sldMk cId="3985847574" sldId="412"/>
        </pc:sldMkLst>
        <pc:spChg chg="add">
          <ac:chgData name="Ludwig Zimmermann" userId="81285d17d4707117" providerId="LiveId" clId="{0447C7A5-480B-4597-B789-DE256D05F7C9}" dt="2024-09-03T15:50:05.205" v="1818" actId="22"/>
          <ac:spMkLst>
            <pc:docMk/>
            <pc:sldMk cId="3985847574" sldId="412"/>
            <ac:spMk id="3" creationId="{6CC082E1-8875-F67B-1E16-7D4121D3A0DC}"/>
          </ac:spMkLst>
        </pc:spChg>
      </pc:sldChg>
      <pc:sldChg chg="modSp new mod">
        <pc:chgData name="Ludwig Zimmermann" userId="81285d17d4707117" providerId="LiveId" clId="{0447C7A5-480B-4597-B789-DE256D05F7C9}" dt="2024-09-05T15:05:39.460" v="3610" actId="27636"/>
        <pc:sldMkLst>
          <pc:docMk/>
          <pc:sldMk cId="3728236823" sldId="413"/>
        </pc:sldMkLst>
        <pc:spChg chg="mod">
          <ac:chgData name="Ludwig Zimmermann" userId="81285d17d4707117" providerId="LiveId" clId="{0447C7A5-480B-4597-B789-DE256D05F7C9}" dt="2024-09-05T15:05:39.460" v="3610" actId="27636"/>
          <ac:spMkLst>
            <pc:docMk/>
            <pc:sldMk cId="3728236823" sldId="413"/>
            <ac:spMk id="2" creationId="{12E64898-881C-8321-75AE-E52AB0758A5D}"/>
          </ac:spMkLst>
        </pc:spChg>
        <pc:spChg chg="mod">
          <ac:chgData name="Ludwig Zimmermann" userId="81285d17d4707117" providerId="LiveId" clId="{0447C7A5-480B-4597-B789-DE256D05F7C9}" dt="2024-09-04T08:21:20.629" v="1834" actId="27636"/>
          <ac:spMkLst>
            <pc:docMk/>
            <pc:sldMk cId="3728236823" sldId="413"/>
            <ac:spMk id="3" creationId="{80644053-29E0-A347-0239-FEC1D27FAED1}"/>
          </ac:spMkLst>
        </pc:spChg>
      </pc:sldChg>
      <pc:sldChg chg="addSp modSp new mod">
        <pc:chgData name="Ludwig Zimmermann" userId="81285d17d4707117" providerId="LiveId" clId="{0447C7A5-480B-4597-B789-DE256D05F7C9}" dt="2024-09-04T08:28:10.159" v="1841" actId="6549"/>
        <pc:sldMkLst>
          <pc:docMk/>
          <pc:sldMk cId="1738174586" sldId="414"/>
        </pc:sldMkLst>
        <pc:spChg chg="add mod">
          <ac:chgData name="Ludwig Zimmermann" userId="81285d17d4707117" providerId="LiveId" clId="{0447C7A5-480B-4597-B789-DE256D05F7C9}" dt="2024-09-04T08:28:10.159" v="1841" actId="6549"/>
          <ac:spMkLst>
            <pc:docMk/>
            <pc:sldMk cId="1738174586" sldId="414"/>
            <ac:spMk id="3" creationId="{F754482B-D2ED-15BB-55D5-366A80481506}"/>
          </ac:spMkLst>
        </pc:spChg>
      </pc:sldChg>
      <pc:sldChg chg="addSp modSp new mod">
        <pc:chgData name="Ludwig Zimmermann" userId="81285d17d4707117" providerId="LiveId" clId="{0447C7A5-480B-4597-B789-DE256D05F7C9}" dt="2024-09-04T08:28:45.739" v="1845" actId="6549"/>
        <pc:sldMkLst>
          <pc:docMk/>
          <pc:sldMk cId="977762108" sldId="415"/>
        </pc:sldMkLst>
        <pc:spChg chg="add mod">
          <ac:chgData name="Ludwig Zimmermann" userId="81285d17d4707117" providerId="LiveId" clId="{0447C7A5-480B-4597-B789-DE256D05F7C9}" dt="2024-09-04T08:28:45.739" v="1845" actId="6549"/>
          <ac:spMkLst>
            <pc:docMk/>
            <pc:sldMk cId="977762108" sldId="415"/>
            <ac:spMk id="3" creationId="{2459DF1C-319A-00DD-D63D-7BF7B7B82476}"/>
          </ac:spMkLst>
        </pc:spChg>
      </pc:sldChg>
      <pc:sldChg chg="addSp new mod">
        <pc:chgData name="Ludwig Zimmermann" userId="81285d17d4707117" providerId="LiveId" clId="{0447C7A5-480B-4597-B789-DE256D05F7C9}" dt="2024-09-04T08:29:27.603" v="1847" actId="22"/>
        <pc:sldMkLst>
          <pc:docMk/>
          <pc:sldMk cId="805479728" sldId="416"/>
        </pc:sldMkLst>
        <pc:spChg chg="add">
          <ac:chgData name="Ludwig Zimmermann" userId="81285d17d4707117" providerId="LiveId" clId="{0447C7A5-480B-4597-B789-DE256D05F7C9}" dt="2024-09-04T08:29:27.603" v="1847" actId="22"/>
          <ac:spMkLst>
            <pc:docMk/>
            <pc:sldMk cId="805479728" sldId="416"/>
            <ac:spMk id="3" creationId="{805A534E-1176-860E-7E7E-4AF59264EF09}"/>
          </ac:spMkLst>
        </pc:spChg>
      </pc:sldChg>
      <pc:sldChg chg="addSp modSp new mod">
        <pc:chgData name="Ludwig Zimmermann" userId="81285d17d4707117" providerId="LiveId" clId="{0447C7A5-480B-4597-B789-DE256D05F7C9}" dt="2024-09-04T08:29:54.969" v="1851" actId="6549"/>
        <pc:sldMkLst>
          <pc:docMk/>
          <pc:sldMk cId="3101916722" sldId="417"/>
        </pc:sldMkLst>
        <pc:spChg chg="add mod">
          <ac:chgData name="Ludwig Zimmermann" userId="81285d17d4707117" providerId="LiveId" clId="{0447C7A5-480B-4597-B789-DE256D05F7C9}" dt="2024-09-04T08:29:54.969" v="1851" actId="6549"/>
          <ac:spMkLst>
            <pc:docMk/>
            <pc:sldMk cId="3101916722" sldId="417"/>
            <ac:spMk id="3" creationId="{7240C5F6-0BC2-A41F-25F4-224681BB7193}"/>
          </ac:spMkLst>
        </pc:spChg>
      </pc:sldChg>
      <pc:sldChg chg="addSp modSp new mod">
        <pc:chgData name="Ludwig Zimmermann" userId="81285d17d4707117" providerId="LiveId" clId="{0447C7A5-480B-4597-B789-DE256D05F7C9}" dt="2024-09-04T08:30:44.850" v="1858" actId="6549"/>
        <pc:sldMkLst>
          <pc:docMk/>
          <pc:sldMk cId="2147037044" sldId="418"/>
        </pc:sldMkLst>
        <pc:spChg chg="add mod">
          <ac:chgData name="Ludwig Zimmermann" userId="81285d17d4707117" providerId="LiveId" clId="{0447C7A5-480B-4597-B789-DE256D05F7C9}" dt="2024-09-04T08:30:44.850" v="1858" actId="6549"/>
          <ac:spMkLst>
            <pc:docMk/>
            <pc:sldMk cId="2147037044" sldId="418"/>
            <ac:spMk id="3" creationId="{7DAF7486-C80A-E88E-7F29-3EA83318E415}"/>
          </ac:spMkLst>
        </pc:spChg>
      </pc:sldChg>
      <pc:sldChg chg="modSp new mod">
        <pc:chgData name="Ludwig Zimmermann" userId="81285d17d4707117" providerId="LiveId" clId="{0447C7A5-480B-4597-B789-DE256D05F7C9}" dt="2024-09-04T08:35:00.691" v="1863" actId="27636"/>
        <pc:sldMkLst>
          <pc:docMk/>
          <pc:sldMk cId="761705016" sldId="419"/>
        </pc:sldMkLst>
        <pc:spChg chg="mod">
          <ac:chgData name="Ludwig Zimmermann" userId="81285d17d4707117" providerId="LiveId" clId="{0447C7A5-480B-4597-B789-DE256D05F7C9}" dt="2024-09-04T08:34:46.940" v="1860"/>
          <ac:spMkLst>
            <pc:docMk/>
            <pc:sldMk cId="761705016" sldId="419"/>
            <ac:spMk id="2" creationId="{67E8DE35-91DD-4463-97F9-221A472982D8}"/>
          </ac:spMkLst>
        </pc:spChg>
        <pc:spChg chg="mod">
          <ac:chgData name="Ludwig Zimmermann" userId="81285d17d4707117" providerId="LiveId" clId="{0447C7A5-480B-4597-B789-DE256D05F7C9}" dt="2024-09-04T08:35:00.691" v="1863" actId="27636"/>
          <ac:spMkLst>
            <pc:docMk/>
            <pc:sldMk cId="761705016" sldId="419"/>
            <ac:spMk id="3" creationId="{B4AF25C8-171D-AB47-F815-1E20EF502CF6}"/>
          </ac:spMkLst>
        </pc:spChg>
      </pc:sldChg>
      <pc:sldChg chg="modSp new mod">
        <pc:chgData name="Ludwig Zimmermann" userId="81285d17d4707117" providerId="LiveId" clId="{0447C7A5-480B-4597-B789-DE256D05F7C9}" dt="2024-09-04T08:35:51.607" v="1868" actId="27636"/>
        <pc:sldMkLst>
          <pc:docMk/>
          <pc:sldMk cId="3845711265" sldId="420"/>
        </pc:sldMkLst>
        <pc:spChg chg="mod">
          <ac:chgData name="Ludwig Zimmermann" userId="81285d17d4707117" providerId="LiveId" clId="{0447C7A5-480B-4597-B789-DE256D05F7C9}" dt="2024-09-04T08:35:27.817" v="1865"/>
          <ac:spMkLst>
            <pc:docMk/>
            <pc:sldMk cId="3845711265" sldId="420"/>
            <ac:spMk id="2" creationId="{DF465AD9-5BC8-6CB5-7F5B-6CDFF76604EA}"/>
          </ac:spMkLst>
        </pc:spChg>
        <pc:spChg chg="mod">
          <ac:chgData name="Ludwig Zimmermann" userId="81285d17d4707117" providerId="LiveId" clId="{0447C7A5-480B-4597-B789-DE256D05F7C9}" dt="2024-09-04T08:35:51.607" v="1868" actId="27636"/>
          <ac:spMkLst>
            <pc:docMk/>
            <pc:sldMk cId="3845711265" sldId="420"/>
            <ac:spMk id="3" creationId="{590D95B6-66E8-0E93-17A5-F7E7CEDAC7BF}"/>
          </ac:spMkLst>
        </pc:spChg>
      </pc:sldChg>
      <pc:sldChg chg="modSp new mod">
        <pc:chgData name="Ludwig Zimmermann" userId="81285d17d4707117" providerId="LiveId" clId="{0447C7A5-480B-4597-B789-DE256D05F7C9}" dt="2024-09-04T09:35:37.472" v="1886" actId="27636"/>
        <pc:sldMkLst>
          <pc:docMk/>
          <pc:sldMk cId="3662340097" sldId="421"/>
        </pc:sldMkLst>
        <pc:spChg chg="mod">
          <ac:chgData name="Ludwig Zimmermann" userId="81285d17d4707117" providerId="LiveId" clId="{0447C7A5-480B-4597-B789-DE256D05F7C9}" dt="2024-09-04T09:35:03.994" v="1879"/>
          <ac:spMkLst>
            <pc:docMk/>
            <pc:sldMk cId="3662340097" sldId="421"/>
            <ac:spMk id="2" creationId="{5E33F057-6876-20A3-571C-E7B496266D31}"/>
          </ac:spMkLst>
        </pc:spChg>
        <pc:spChg chg="mod">
          <ac:chgData name="Ludwig Zimmermann" userId="81285d17d4707117" providerId="LiveId" clId="{0447C7A5-480B-4597-B789-DE256D05F7C9}" dt="2024-09-04T09:35:37.472" v="1886" actId="27636"/>
          <ac:spMkLst>
            <pc:docMk/>
            <pc:sldMk cId="3662340097" sldId="421"/>
            <ac:spMk id="3" creationId="{19FC65D2-49A1-CBE7-D247-A4EB9BBA8866}"/>
          </ac:spMkLst>
        </pc:spChg>
      </pc:sldChg>
      <pc:sldChg chg="addSp modSp new mod">
        <pc:chgData name="Ludwig Zimmermann" userId="81285d17d4707117" providerId="LiveId" clId="{0447C7A5-480B-4597-B789-DE256D05F7C9}" dt="2024-09-04T09:36:33.727" v="1892" actId="21"/>
        <pc:sldMkLst>
          <pc:docMk/>
          <pc:sldMk cId="3036926754" sldId="422"/>
        </pc:sldMkLst>
        <pc:spChg chg="add mod">
          <ac:chgData name="Ludwig Zimmermann" userId="81285d17d4707117" providerId="LiveId" clId="{0447C7A5-480B-4597-B789-DE256D05F7C9}" dt="2024-09-04T09:36:33.727" v="1892" actId="21"/>
          <ac:spMkLst>
            <pc:docMk/>
            <pc:sldMk cId="3036926754" sldId="422"/>
            <ac:spMk id="3" creationId="{80EC8FC9-917B-588F-BFC2-298D95779C6D}"/>
          </ac:spMkLst>
        </pc:spChg>
      </pc:sldChg>
      <pc:sldChg chg="addSp new mod">
        <pc:chgData name="Ludwig Zimmermann" userId="81285d17d4707117" providerId="LiveId" clId="{0447C7A5-480B-4597-B789-DE256D05F7C9}" dt="2024-09-04T09:36:46.998" v="1894" actId="22"/>
        <pc:sldMkLst>
          <pc:docMk/>
          <pc:sldMk cId="1746911800" sldId="423"/>
        </pc:sldMkLst>
        <pc:spChg chg="add">
          <ac:chgData name="Ludwig Zimmermann" userId="81285d17d4707117" providerId="LiveId" clId="{0447C7A5-480B-4597-B789-DE256D05F7C9}" dt="2024-09-04T09:36:46.998" v="1894" actId="22"/>
          <ac:spMkLst>
            <pc:docMk/>
            <pc:sldMk cId="1746911800" sldId="423"/>
            <ac:spMk id="3" creationId="{ED91CF7E-4A69-6BA2-1475-24A7228A55FA}"/>
          </ac:spMkLst>
        </pc:spChg>
      </pc:sldChg>
      <pc:sldChg chg="addSp modSp new mod">
        <pc:chgData name="Ludwig Zimmermann" userId="81285d17d4707117" providerId="LiveId" clId="{0447C7A5-480B-4597-B789-DE256D05F7C9}" dt="2024-09-04T09:37:33.541" v="1900" actId="6549"/>
        <pc:sldMkLst>
          <pc:docMk/>
          <pc:sldMk cId="3556143073" sldId="424"/>
        </pc:sldMkLst>
        <pc:spChg chg="add mod">
          <ac:chgData name="Ludwig Zimmermann" userId="81285d17d4707117" providerId="LiveId" clId="{0447C7A5-480B-4597-B789-DE256D05F7C9}" dt="2024-09-04T09:37:33.541" v="1900" actId="6549"/>
          <ac:spMkLst>
            <pc:docMk/>
            <pc:sldMk cId="3556143073" sldId="424"/>
            <ac:spMk id="3" creationId="{EC260024-097F-FBBA-30AD-ABECEDB8675F}"/>
          </ac:spMkLst>
        </pc:spChg>
      </pc:sldChg>
      <pc:sldChg chg="addSp modSp new mod">
        <pc:chgData name="Ludwig Zimmermann" userId="81285d17d4707117" providerId="LiveId" clId="{0447C7A5-480B-4597-B789-DE256D05F7C9}" dt="2024-09-04T09:38:36.283" v="1905" actId="6549"/>
        <pc:sldMkLst>
          <pc:docMk/>
          <pc:sldMk cId="1108652495" sldId="425"/>
        </pc:sldMkLst>
        <pc:spChg chg="add mod">
          <ac:chgData name="Ludwig Zimmermann" userId="81285d17d4707117" providerId="LiveId" clId="{0447C7A5-480B-4597-B789-DE256D05F7C9}" dt="2024-09-04T09:38:36.283" v="1905" actId="6549"/>
          <ac:spMkLst>
            <pc:docMk/>
            <pc:sldMk cId="1108652495" sldId="425"/>
            <ac:spMk id="3" creationId="{27F1DD7F-63D6-AA7A-47FC-25BCB7AE0C22}"/>
          </ac:spMkLst>
        </pc:spChg>
      </pc:sldChg>
      <pc:sldChg chg="modSp new mod">
        <pc:chgData name="Ludwig Zimmermann" userId="81285d17d4707117" providerId="LiveId" clId="{0447C7A5-480B-4597-B789-DE256D05F7C9}" dt="2024-09-04T10:16:27.802" v="1962" actId="27636"/>
        <pc:sldMkLst>
          <pc:docMk/>
          <pc:sldMk cId="548676756" sldId="426"/>
        </pc:sldMkLst>
        <pc:spChg chg="mod">
          <ac:chgData name="Ludwig Zimmermann" userId="81285d17d4707117" providerId="LiveId" clId="{0447C7A5-480B-4597-B789-DE256D05F7C9}" dt="2024-09-04T09:56:08.438" v="1960" actId="20577"/>
          <ac:spMkLst>
            <pc:docMk/>
            <pc:sldMk cId="548676756" sldId="426"/>
            <ac:spMk id="2" creationId="{6D70576B-F5B4-B03B-E700-CF2A5E59E140}"/>
          </ac:spMkLst>
        </pc:spChg>
        <pc:spChg chg="mod">
          <ac:chgData name="Ludwig Zimmermann" userId="81285d17d4707117" providerId="LiveId" clId="{0447C7A5-480B-4597-B789-DE256D05F7C9}" dt="2024-09-04T10:16:27.802" v="1962" actId="27636"/>
          <ac:spMkLst>
            <pc:docMk/>
            <pc:sldMk cId="548676756" sldId="426"/>
            <ac:spMk id="3" creationId="{1B7AF2D3-7C6B-7132-BEE6-14AA1231EC5B}"/>
          </ac:spMkLst>
        </pc:spChg>
      </pc:sldChg>
      <pc:sldChg chg="modSp new mod">
        <pc:chgData name="Ludwig Zimmermann" userId="81285d17d4707117" providerId="LiveId" clId="{0447C7A5-480B-4597-B789-DE256D05F7C9}" dt="2024-09-04T10:17:28.682" v="1967" actId="27636"/>
        <pc:sldMkLst>
          <pc:docMk/>
          <pc:sldMk cId="702659247" sldId="427"/>
        </pc:sldMkLst>
        <pc:spChg chg="mod">
          <ac:chgData name="Ludwig Zimmermann" userId="81285d17d4707117" providerId="LiveId" clId="{0447C7A5-480B-4597-B789-DE256D05F7C9}" dt="2024-09-04T10:17:10.863" v="1964"/>
          <ac:spMkLst>
            <pc:docMk/>
            <pc:sldMk cId="702659247" sldId="427"/>
            <ac:spMk id="2" creationId="{85DF1969-756E-D1D9-2BE4-9B84FEB61C59}"/>
          </ac:spMkLst>
        </pc:spChg>
        <pc:spChg chg="mod">
          <ac:chgData name="Ludwig Zimmermann" userId="81285d17d4707117" providerId="LiveId" clId="{0447C7A5-480B-4597-B789-DE256D05F7C9}" dt="2024-09-04T10:17:28.682" v="1967" actId="27636"/>
          <ac:spMkLst>
            <pc:docMk/>
            <pc:sldMk cId="702659247" sldId="427"/>
            <ac:spMk id="3" creationId="{FAE47F36-AFA2-2D07-AFE2-783B8C13CB74}"/>
          </ac:spMkLst>
        </pc:spChg>
      </pc:sldChg>
      <pc:sldChg chg="addSp new del mod">
        <pc:chgData name="Ludwig Zimmermann" userId="81285d17d4707117" providerId="LiveId" clId="{0447C7A5-480B-4597-B789-DE256D05F7C9}" dt="2024-09-04T09:52:02.775" v="1909" actId="2696"/>
        <pc:sldMkLst>
          <pc:docMk/>
          <pc:sldMk cId="4129618699" sldId="427"/>
        </pc:sldMkLst>
        <pc:spChg chg="add">
          <ac:chgData name="Ludwig Zimmermann" userId="81285d17d4707117" providerId="LiveId" clId="{0447C7A5-480B-4597-B789-DE256D05F7C9}" dt="2024-09-04T09:50:39.556" v="1908" actId="22"/>
          <ac:spMkLst>
            <pc:docMk/>
            <pc:sldMk cId="4129618699" sldId="427"/>
            <ac:spMk id="3" creationId="{98D16BD6-51C3-76C3-3FDE-71E3F5E5DD56}"/>
          </ac:spMkLst>
        </pc:spChg>
      </pc:sldChg>
      <pc:sldChg chg="modSp new mod">
        <pc:chgData name="Ludwig Zimmermann" userId="81285d17d4707117" providerId="LiveId" clId="{0447C7A5-480B-4597-B789-DE256D05F7C9}" dt="2024-09-04T10:30:57.506" v="1970"/>
        <pc:sldMkLst>
          <pc:docMk/>
          <pc:sldMk cId="2103436390" sldId="428"/>
        </pc:sldMkLst>
        <pc:spChg chg="mod">
          <ac:chgData name="Ludwig Zimmermann" userId="81285d17d4707117" providerId="LiveId" clId="{0447C7A5-480B-4597-B789-DE256D05F7C9}" dt="2024-09-04T10:30:40.022" v="1969"/>
          <ac:spMkLst>
            <pc:docMk/>
            <pc:sldMk cId="2103436390" sldId="428"/>
            <ac:spMk id="2" creationId="{0174D3A2-119A-7CA3-7E77-FAB0C3758903}"/>
          </ac:spMkLst>
        </pc:spChg>
        <pc:spChg chg="mod">
          <ac:chgData name="Ludwig Zimmermann" userId="81285d17d4707117" providerId="LiveId" clId="{0447C7A5-480B-4597-B789-DE256D05F7C9}" dt="2024-09-04T10:30:57.506" v="1970"/>
          <ac:spMkLst>
            <pc:docMk/>
            <pc:sldMk cId="2103436390" sldId="428"/>
            <ac:spMk id="3" creationId="{C1DD5DD3-F7D4-C245-75A0-5418B12FACB7}"/>
          </ac:spMkLst>
        </pc:spChg>
      </pc:sldChg>
      <pc:sldChg chg="modSp new mod">
        <pc:chgData name="Ludwig Zimmermann" userId="81285d17d4707117" providerId="LiveId" clId="{0447C7A5-480B-4597-B789-DE256D05F7C9}" dt="2024-09-04T10:59:55.423" v="1990" actId="27636"/>
        <pc:sldMkLst>
          <pc:docMk/>
          <pc:sldMk cId="1149891306" sldId="429"/>
        </pc:sldMkLst>
        <pc:spChg chg="mod">
          <ac:chgData name="Ludwig Zimmermann" userId="81285d17d4707117" providerId="LiveId" clId="{0447C7A5-480B-4597-B789-DE256D05F7C9}" dt="2024-09-04T10:59:18.020" v="1985" actId="20577"/>
          <ac:spMkLst>
            <pc:docMk/>
            <pc:sldMk cId="1149891306" sldId="429"/>
            <ac:spMk id="2" creationId="{6AFFF04F-14D4-8241-4ED3-C78B03254D20}"/>
          </ac:spMkLst>
        </pc:spChg>
        <pc:spChg chg="mod">
          <ac:chgData name="Ludwig Zimmermann" userId="81285d17d4707117" providerId="LiveId" clId="{0447C7A5-480B-4597-B789-DE256D05F7C9}" dt="2024-09-04T10:59:55.423" v="1990" actId="27636"/>
          <ac:spMkLst>
            <pc:docMk/>
            <pc:sldMk cId="1149891306" sldId="429"/>
            <ac:spMk id="3" creationId="{95B33FBF-F73C-72F8-1135-06DF21F6AD9F}"/>
          </ac:spMkLst>
        </pc:spChg>
      </pc:sldChg>
      <pc:sldChg chg="addSp new mod">
        <pc:chgData name="Ludwig Zimmermann" userId="81285d17d4707117" providerId="LiveId" clId="{0447C7A5-480B-4597-B789-DE256D05F7C9}" dt="2024-09-04T11:00:16.466" v="1992" actId="22"/>
        <pc:sldMkLst>
          <pc:docMk/>
          <pc:sldMk cId="570660533" sldId="430"/>
        </pc:sldMkLst>
        <pc:spChg chg="add">
          <ac:chgData name="Ludwig Zimmermann" userId="81285d17d4707117" providerId="LiveId" clId="{0447C7A5-480B-4597-B789-DE256D05F7C9}" dt="2024-09-04T11:00:16.466" v="1992" actId="22"/>
          <ac:spMkLst>
            <pc:docMk/>
            <pc:sldMk cId="570660533" sldId="430"/>
            <ac:spMk id="3" creationId="{6BA8AD76-6C2B-8958-9350-F148F1E68BAC}"/>
          </ac:spMkLst>
        </pc:spChg>
      </pc:sldChg>
      <pc:sldChg chg="addSp new mod">
        <pc:chgData name="Ludwig Zimmermann" userId="81285d17d4707117" providerId="LiveId" clId="{0447C7A5-480B-4597-B789-DE256D05F7C9}" dt="2024-09-04T11:00:39.298" v="1994" actId="22"/>
        <pc:sldMkLst>
          <pc:docMk/>
          <pc:sldMk cId="2046785613" sldId="431"/>
        </pc:sldMkLst>
        <pc:spChg chg="add">
          <ac:chgData name="Ludwig Zimmermann" userId="81285d17d4707117" providerId="LiveId" clId="{0447C7A5-480B-4597-B789-DE256D05F7C9}" dt="2024-09-04T11:00:39.298" v="1994" actId="22"/>
          <ac:spMkLst>
            <pc:docMk/>
            <pc:sldMk cId="2046785613" sldId="431"/>
            <ac:spMk id="3" creationId="{81D62E6A-24E0-AF70-F6BA-B777F02F3E02}"/>
          </ac:spMkLst>
        </pc:spChg>
      </pc:sldChg>
      <pc:sldChg chg="addSp new mod">
        <pc:chgData name="Ludwig Zimmermann" userId="81285d17d4707117" providerId="LiveId" clId="{0447C7A5-480B-4597-B789-DE256D05F7C9}" dt="2024-09-04T11:01:40.179" v="1999" actId="22"/>
        <pc:sldMkLst>
          <pc:docMk/>
          <pc:sldMk cId="1454746223" sldId="432"/>
        </pc:sldMkLst>
        <pc:spChg chg="add">
          <ac:chgData name="Ludwig Zimmermann" userId="81285d17d4707117" providerId="LiveId" clId="{0447C7A5-480B-4597-B789-DE256D05F7C9}" dt="2024-09-04T11:01:40.179" v="1999" actId="22"/>
          <ac:spMkLst>
            <pc:docMk/>
            <pc:sldMk cId="1454746223" sldId="432"/>
            <ac:spMk id="3" creationId="{D4CCA7C0-DAA0-2C5E-1372-85C9DD8E4AA1}"/>
          </ac:spMkLst>
        </pc:spChg>
      </pc:sldChg>
      <pc:sldChg chg="addSp new del mod">
        <pc:chgData name="Ludwig Zimmermann" userId="81285d17d4707117" providerId="LiveId" clId="{0447C7A5-480B-4597-B789-DE256D05F7C9}" dt="2024-09-04T11:01:19.098" v="1997" actId="2696"/>
        <pc:sldMkLst>
          <pc:docMk/>
          <pc:sldMk cId="1923450141" sldId="432"/>
        </pc:sldMkLst>
        <pc:spChg chg="add">
          <ac:chgData name="Ludwig Zimmermann" userId="81285d17d4707117" providerId="LiveId" clId="{0447C7A5-480B-4597-B789-DE256D05F7C9}" dt="2024-09-04T11:01:06.933" v="1996" actId="22"/>
          <ac:spMkLst>
            <pc:docMk/>
            <pc:sldMk cId="1923450141" sldId="432"/>
            <ac:spMk id="3" creationId="{3F6D801E-1E20-1B2E-8FB1-68DE9B61A53C}"/>
          </ac:spMkLst>
        </pc:spChg>
      </pc:sldChg>
      <pc:sldChg chg="addSp new mod">
        <pc:chgData name="Ludwig Zimmermann" userId="81285d17d4707117" providerId="LiveId" clId="{0447C7A5-480B-4597-B789-DE256D05F7C9}" dt="2024-09-04T11:02:02.699" v="2001" actId="22"/>
        <pc:sldMkLst>
          <pc:docMk/>
          <pc:sldMk cId="434962079" sldId="433"/>
        </pc:sldMkLst>
        <pc:spChg chg="add">
          <ac:chgData name="Ludwig Zimmermann" userId="81285d17d4707117" providerId="LiveId" clId="{0447C7A5-480B-4597-B789-DE256D05F7C9}" dt="2024-09-04T11:02:02.699" v="2001" actId="22"/>
          <ac:spMkLst>
            <pc:docMk/>
            <pc:sldMk cId="434962079" sldId="433"/>
            <ac:spMk id="3" creationId="{F26BE8F5-13FB-AD50-E34E-9301DB3BCC4A}"/>
          </ac:spMkLst>
        </pc:spChg>
      </pc:sldChg>
      <pc:sldChg chg="addSp modSp new mod">
        <pc:chgData name="Ludwig Zimmermann" userId="81285d17d4707117" providerId="LiveId" clId="{0447C7A5-480B-4597-B789-DE256D05F7C9}" dt="2024-09-04T11:02:42.585" v="2004"/>
        <pc:sldMkLst>
          <pc:docMk/>
          <pc:sldMk cId="3898598955" sldId="434"/>
        </pc:sldMkLst>
        <pc:spChg chg="add">
          <ac:chgData name="Ludwig Zimmermann" userId="81285d17d4707117" providerId="LiveId" clId="{0447C7A5-480B-4597-B789-DE256D05F7C9}" dt="2024-09-04T11:02:42.585" v="2004"/>
          <ac:spMkLst>
            <pc:docMk/>
            <pc:sldMk cId="3898598955" sldId="434"/>
            <ac:spMk id="3" creationId="{933BB495-A9E0-7B52-2683-1B38C5BD5675}"/>
          </ac:spMkLst>
        </pc:spChg>
      </pc:sldChg>
      <pc:sldChg chg="addSp new mod">
        <pc:chgData name="Ludwig Zimmermann" userId="81285d17d4707117" providerId="LiveId" clId="{0447C7A5-480B-4597-B789-DE256D05F7C9}" dt="2024-09-04T11:03:08.922" v="2006" actId="22"/>
        <pc:sldMkLst>
          <pc:docMk/>
          <pc:sldMk cId="1272313276" sldId="435"/>
        </pc:sldMkLst>
        <pc:spChg chg="add">
          <ac:chgData name="Ludwig Zimmermann" userId="81285d17d4707117" providerId="LiveId" clId="{0447C7A5-480B-4597-B789-DE256D05F7C9}" dt="2024-09-04T11:03:08.922" v="2006" actId="22"/>
          <ac:spMkLst>
            <pc:docMk/>
            <pc:sldMk cId="1272313276" sldId="435"/>
            <ac:spMk id="3" creationId="{849CB825-C82B-7C2C-43C0-9B3F769AD3B8}"/>
          </ac:spMkLst>
        </pc:spChg>
      </pc:sldChg>
      <pc:sldChg chg="addSp new mod">
        <pc:chgData name="Ludwig Zimmermann" userId="81285d17d4707117" providerId="LiveId" clId="{0447C7A5-480B-4597-B789-DE256D05F7C9}" dt="2024-09-04T11:08:08.590" v="2008" actId="22"/>
        <pc:sldMkLst>
          <pc:docMk/>
          <pc:sldMk cId="1851556967" sldId="436"/>
        </pc:sldMkLst>
        <pc:spChg chg="add">
          <ac:chgData name="Ludwig Zimmermann" userId="81285d17d4707117" providerId="LiveId" clId="{0447C7A5-480B-4597-B789-DE256D05F7C9}" dt="2024-09-04T11:08:08.590" v="2008" actId="22"/>
          <ac:spMkLst>
            <pc:docMk/>
            <pc:sldMk cId="1851556967" sldId="436"/>
            <ac:spMk id="3" creationId="{80167227-CC08-B748-08E2-9B95BDAD4A29}"/>
          </ac:spMkLst>
        </pc:spChg>
      </pc:sldChg>
      <pc:sldChg chg="modSp new mod">
        <pc:chgData name="Ludwig Zimmermann" userId="81285d17d4707117" providerId="LiveId" clId="{0447C7A5-480B-4597-B789-DE256D05F7C9}" dt="2024-09-04T11:09:38.554" v="2013" actId="27636"/>
        <pc:sldMkLst>
          <pc:docMk/>
          <pc:sldMk cId="1540053291" sldId="437"/>
        </pc:sldMkLst>
        <pc:spChg chg="mod">
          <ac:chgData name="Ludwig Zimmermann" userId="81285d17d4707117" providerId="LiveId" clId="{0447C7A5-480B-4597-B789-DE256D05F7C9}" dt="2024-09-04T11:09:22.988" v="2010"/>
          <ac:spMkLst>
            <pc:docMk/>
            <pc:sldMk cId="1540053291" sldId="437"/>
            <ac:spMk id="2" creationId="{5F70BF45-5BBA-8D7B-E20C-E19D565790D4}"/>
          </ac:spMkLst>
        </pc:spChg>
        <pc:spChg chg="mod">
          <ac:chgData name="Ludwig Zimmermann" userId="81285d17d4707117" providerId="LiveId" clId="{0447C7A5-480B-4597-B789-DE256D05F7C9}" dt="2024-09-04T11:09:38.554" v="2013" actId="27636"/>
          <ac:spMkLst>
            <pc:docMk/>
            <pc:sldMk cId="1540053291" sldId="437"/>
            <ac:spMk id="3" creationId="{63702039-3A74-5B6C-69B5-327B31D4A4D2}"/>
          </ac:spMkLst>
        </pc:spChg>
      </pc:sldChg>
      <pc:sldChg chg="addSp modSp new mod">
        <pc:chgData name="Ludwig Zimmermann" userId="81285d17d4707117" providerId="LiveId" clId="{0447C7A5-480B-4597-B789-DE256D05F7C9}" dt="2024-09-04T11:09:57.960" v="2016"/>
        <pc:sldMkLst>
          <pc:docMk/>
          <pc:sldMk cId="1038130217" sldId="438"/>
        </pc:sldMkLst>
        <pc:spChg chg="add">
          <ac:chgData name="Ludwig Zimmermann" userId="81285d17d4707117" providerId="LiveId" clId="{0447C7A5-480B-4597-B789-DE256D05F7C9}" dt="2024-09-04T11:09:57.960" v="2016"/>
          <ac:spMkLst>
            <pc:docMk/>
            <pc:sldMk cId="1038130217" sldId="438"/>
            <ac:spMk id="3" creationId="{C35F451B-EEB2-E5DB-E718-F59678CF8CEF}"/>
          </ac:spMkLst>
        </pc:spChg>
      </pc:sldChg>
      <pc:sldChg chg="modSp new mod">
        <pc:chgData name="Ludwig Zimmermann" userId="81285d17d4707117" providerId="LiveId" clId="{0447C7A5-480B-4597-B789-DE256D05F7C9}" dt="2024-09-04T11:10:41.918" v="2019"/>
        <pc:sldMkLst>
          <pc:docMk/>
          <pc:sldMk cId="2559860327" sldId="439"/>
        </pc:sldMkLst>
        <pc:spChg chg="mod">
          <ac:chgData name="Ludwig Zimmermann" userId="81285d17d4707117" providerId="LiveId" clId="{0447C7A5-480B-4597-B789-DE256D05F7C9}" dt="2024-09-04T11:10:26.151" v="2018"/>
          <ac:spMkLst>
            <pc:docMk/>
            <pc:sldMk cId="2559860327" sldId="439"/>
            <ac:spMk id="2" creationId="{A9E67FC1-DB5C-4067-0E9B-97F6B222AA48}"/>
          </ac:spMkLst>
        </pc:spChg>
        <pc:spChg chg="mod">
          <ac:chgData name="Ludwig Zimmermann" userId="81285d17d4707117" providerId="LiveId" clId="{0447C7A5-480B-4597-B789-DE256D05F7C9}" dt="2024-09-04T11:10:41.918" v="2019"/>
          <ac:spMkLst>
            <pc:docMk/>
            <pc:sldMk cId="2559860327" sldId="439"/>
            <ac:spMk id="3" creationId="{D8426A7E-7E2D-F049-AEE8-EA62525D6584}"/>
          </ac:spMkLst>
        </pc:spChg>
      </pc:sldChg>
      <pc:sldChg chg="modSp new mod">
        <pc:chgData name="Ludwig Zimmermann" userId="81285d17d4707117" providerId="LiveId" clId="{0447C7A5-480B-4597-B789-DE256D05F7C9}" dt="2024-09-04T11:36:37.667" v="2050" actId="27636"/>
        <pc:sldMkLst>
          <pc:docMk/>
          <pc:sldMk cId="3303117086" sldId="440"/>
        </pc:sldMkLst>
        <pc:spChg chg="mod">
          <ac:chgData name="Ludwig Zimmermann" userId="81285d17d4707117" providerId="LiveId" clId="{0447C7A5-480B-4597-B789-DE256D05F7C9}" dt="2024-09-04T11:36:04.989" v="2045" actId="27636"/>
          <ac:spMkLst>
            <pc:docMk/>
            <pc:sldMk cId="3303117086" sldId="440"/>
            <ac:spMk id="2" creationId="{BEAD1B4E-FF31-08E1-97D5-2F7D734DE93D}"/>
          </ac:spMkLst>
        </pc:spChg>
        <pc:spChg chg="mod">
          <ac:chgData name="Ludwig Zimmermann" userId="81285d17d4707117" providerId="LiveId" clId="{0447C7A5-480B-4597-B789-DE256D05F7C9}" dt="2024-09-04T11:36:37.667" v="2050" actId="27636"/>
          <ac:spMkLst>
            <pc:docMk/>
            <pc:sldMk cId="3303117086" sldId="440"/>
            <ac:spMk id="3" creationId="{B5E2C480-AE66-3C5A-9E50-49481666E0E4}"/>
          </ac:spMkLst>
        </pc:spChg>
      </pc:sldChg>
      <pc:sldChg chg="addSp new mod">
        <pc:chgData name="Ludwig Zimmermann" userId="81285d17d4707117" providerId="LiveId" clId="{0447C7A5-480B-4597-B789-DE256D05F7C9}" dt="2024-09-04T11:37:07.028" v="2052" actId="22"/>
        <pc:sldMkLst>
          <pc:docMk/>
          <pc:sldMk cId="4095545581" sldId="441"/>
        </pc:sldMkLst>
        <pc:spChg chg="add">
          <ac:chgData name="Ludwig Zimmermann" userId="81285d17d4707117" providerId="LiveId" clId="{0447C7A5-480B-4597-B789-DE256D05F7C9}" dt="2024-09-04T11:37:07.028" v="2052" actId="22"/>
          <ac:spMkLst>
            <pc:docMk/>
            <pc:sldMk cId="4095545581" sldId="441"/>
            <ac:spMk id="3" creationId="{9EA5B942-7CCE-6F2E-F3AE-F58802855343}"/>
          </ac:spMkLst>
        </pc:spChg>
      </pc:sldChg>
      <pc:sldChg chg="addSp new mod">
        <pc:chgData name="Ludwig Zimmermann" userId="81285d17d4707117" providerId="LiveId" clId="{0447C7A5-480B-4597-B789-DE256D05F7C9}" dt="2024-09-04T11:37:26.805" v="2054" actId="22"/>
        <pc:sldMkLst>
          <pc:docMk/>
          <pc:sldMk cId="3514251319" sldId="442"/>
        </pc:sldMkLst>
        <pc:spChg chg="add">
          <ac:chgData name="Ludwig Zimmermann" userId="81285d17d4707117" providerId="LiveId" clId="{0447C7A5-480B-4597-B789-DE256D05F7C9}" dt="2024-09-04T11:37:26.805" v="2054" actId="22"/>
          <ac:spMkLst>
            <pc:docMk/>
            <pc:sldMk cId="3514251319" sldId="442"/>
            <ac:spMk id="3" creationId="{B75FD556-7E2C-4793-564C-EC4FB9A42DBB}"/>
          </ac:spMkLst>
        </pc:spChg>
      </pc:sldChg>
      <pc:sldChg chg="addSp modSp new mod">
        <pc:chgData name="Ludwig Zimmermann" userId="81285d17d4707117" providerId="LiveId" clId="{0447C7A5-480B-4597-B789-DE256D05F7C9}" dt="2024-09-04T11:38:30.808" v="2059" actId="14100"/>
        <pc:sldMkLst>
          <pc:docMk/>
          <pc:sldMk cId="4129575965" sldId="443"/>
        </pc:sldMkLst>
        <pc:spChg chg="add mod">
          <ac:chgData name="Ludwig Zimmermann" userId="81285d17d4707117" providerId="LiveId" clId="{0447C7A5-480B-4597-B789-DE256D05F7C9}" dt="2024-09-04T11:38:30.808" v="2059" actId="14100"/>
          <ac:spMkLst>
            <pc:docMk/>
            <pc:sldMk cId="4129575965" sldId="443"/>
            <ac:spMk id="3" creationId="{255B9BC7-6644-871B-13C9-4DFAEB94DFD6}"/>
          </ac:spMkLst>
        </pc:spChg>
      </pc:sldChg>
      <pc:sldChg chg="addSp modSp new mod">
        <pc:chgData name="Ludwig Zimmermann" userId="81285d17d4707117" providerId="LiveId" clId="{0447C7A5-480B-4597-B789-DE256D05F7C9}" dt="2024-09-04T11:39:13.886" v="2062"/>
        <pc:sldMkLst>
          <pc:docMk/>
          <pc:sldMk cId="832380652" sldId="444"/>
        </pc:sldMkLst>
        <pc:spChg chg="add">
          <ac:chgData name="Ludwig Zimmermann" userId="81285d17d4707117" providerId="LiveId" clId="{0447C7A5-480B-4597-B789-DE256D05F7C9}" dt="2024-09-04T11:39:13.886" v="2062"/>
          <ac:spMkLst>
            <pc:docMk/>
            <pc:sldMk cId="832380652" sldId="444"/>
            <ac:spMk id="3" creationId="{D7FBD34B-3492-0C75-67BA-03D60178C369}"/>
          </ac:spMkLst>
        </pc:spChg>
      </pc:sldChg>
      <pc:sldChg chg="addSp new mod">
        <pc:chgData name="Ludwig Zimmermann" userId="81285d17d4707117" providerId="LiveId" clId="{0447C7A5-480B-4597-B789-DE256D05F7C9}" dt="2024-09-04T11:40:06.393" v="2064" actId="22"/>
        <pc:sldMkLst>
          <pc:docMk/>
          <pc:sldMk cId="1459252704" sldId="445"/>
        </pc:sldMkLst>
        <pc:spChg chg="add">
          <ac:chgData name="Ludwig Zimmermann" userId="81285d17d4707117" providerId="LiveId" clId="{0447C7A5-480B-4597-B789-DE256D05F7C9}" dt="2024-09-04T11:40:06.393" v="2064" actId="22"/>
          <ac:spMkLst>
            <pc:docMk/>
            <pc:sldMk cId="1459252704" sldId="445"/>
            <ac:spMk id="3" creationId="{B4545DB3-A249-F4EC-38B5-FA631D450298}"/>
          </ac:spMkLst>
        </pc:spChg>
      </pc:sldChg>
      <pc:sldChg chg="modSp new mod">
        <pc:chgData name="Ludwig Zimmermann" userId="81285d17d4707117" providerId="LiveId" clId="{0447C7A5-480B-4597-B789-DE256D05F7C9}" dt="2024-09-04T11:42:26.024" v="2111"/>
        <pc:sldMkLst>
          <pc:docMk/>
          <pc:sldMk cId="1609018054" sldId="446"/>
        </pc:sldMkLst>
        <pc:spChg chg="mod">
          <ac:chgData name="Ludwig Zimmermann" userId="81285d17d4707117" providerId="LiveId" clId="{0447C7A5-480B-4597-B789-DE256D05F7C9}" dt="2024-09-04T11:42:22.553" v="2110" actId="20577"/>
          <ac:spMkLst>
            <pc:docMk/>
            <pc:sldMk cId="1609018054" sldId="446"/>
            <ac:spMk id="2" creationId="{EC00ABCE-32A1-67CE-CE6C-246C6AEFF97F}"/>
          </ac:spMkLst>
        </pc:spChg>
        <pc:spChg chg="mod">
          <ac:chgData name="Ludwig Zimmermann" userId="81285d17d4707117" providerId="LiveId" clId="{0447C7A5-480B-4597-B789-DE256D05F7C9}" dt="2024-09-04T11:42:26.024" v="2111"/>
          <ac:spMkLst>
            <pc:docMk/>
            <pc:sldMk cId="1609018054" sldId="446"/>
            <ac:spMk id="3" creationId="{DDFAF3B6-00DD-CC5E-0D0F-455D65063F26}"/>
          </ac:spMkLst>
        </pc:spChg>
      </pc:sldChg>
      <pc:sldChg chg="modSp new mod">
        <pc:chgData name="Ludwig Zimmermann" userId="81285d17d4707117" providerId="LiveId" clId="{0447C7A5-480B-4597-B789-DE256D05F7C9}" dt="2024-09-04T11:45:57" v="2202" actId="20577"/>
        <pc:sldMkLst>
          <pc:docMk/>
          <pc:sldMk cId="1806328155" sldId="447"/>
        </pc:sldMkLst>
        <pc:spChg chg="mod">
          <ac:chgData name="Ludwig Zimmermann" userId="81285d17d4707117" providerId="LiveId" clId="{0447C7A5-480B-4597-B789-DE256D05F7C9}" dt="2024-09-04T11:45:57" v="2202" actId="20577"/>
          <ac:spMkLst>
            <pc:docMk/>
            <pc:sldMk cId="1806328155" sldId="447"/>
            <ac:spMk id="2" creationId="{2DF86CFE-F280-DA62-DD8C-B39C9DA5DAF3}"/>
          </ac:spMkLst>
        </pc:spChg>
        <pc:spChg chg="mod">
          <ac:chgData name="Ludwig Zimmermann" userId="81285d17d4707117" providerId="LiveId" clId="{0447C7A5-480B-4597-B789-DE256D05F7C9}" dt="2024-09-04T11:44:58.899" v="2114" actId="27636"/>
          <ac:spMkLst>
            <pc:docMk/>
            <pc:sldMk cId="1806328155" sldId="447"/>
            <ac:spMk id="3" creationId="{325E47AE-5E4F-125C-EC28-1D1BCDF524A1}"/>
          </ac:spMkLst>
        </pc:spChg>
      </pc:sldChg>
      <pc:sldChg chg="modSp new mod">
        <pc:chgData name="Ludwig Zimmermann" userId="81285d17d4707117" providerId="LiveId" clId="{0447C7A5-480B-4597-B789-DE256D05F7C9}" dt="2024-09-04T11:59:53.866" v="2207" actId="27636"/>
        <pc:sldMkLst>
          <pc:docMk/>
          <pc:sldMk cId="3296364876" sldId="448"/>
        </pc:sldMkLst>
        <pc:spChg chg="mod">
          <ac:chgData name="Ludwig Zimmermann" userId="81285d17d4707117" providerId="LiveId" clId="{0447C7A5-480B-4597-B789-DE256D05F7C9}" dt="2024-09-04T11:59:35.522" v="2204"/>
          <ac:spMkLst>
            <pc:docMk/>
            <pc:sldMk cId="3296364876" sldId="448"/>
            <ac:spMk id="2" creationId="{78E1F21B-51BE-CD13-8F1B-CFA608FC7E99}"/>
          </ac:spMkLst>
        </pc:spChg>
        <pc:spChg chg="mod">
          <ac:chgData name="Ludwig Zimmermann" userId="81285d17d4707117" providerId="LiveId" clId="{0447C7A5-480B-4597-B789-DE256D05F7C9}" dt="2024-09-04T11:59:53.866" v="2207" actId="27636"/>
          <ac:spMkLst>
            <pc:docMk/>
            <pc:sldMk cId="3296364876" sldId="448"/>
            <ac:spMk id="3" creationId="{65A9409E-9380-0DDE-047D-5D7727FD0281}"/>
          </ac:spMkLst>
        </pc:spChg>
      </pc:sldChg>
      <pc:sldChg chg="addSp modSp new mod">
        <pc:chgData name="Ludwig Zimmermann" userId="81285d17d4707117" providerId="LiveId" clId="{0447C7A5-480B-4597-B789-DE256D05F7C9}" dt="2024-09-04T12:00:38.819" v="2210"/>
        <pc:sldMkLst>
          <pc:docMk/>
          <pc:sldMk cId="2525002946" sldId="449"/>
        </pc:sldMkLst>
        <pc:spChg chg="add">
          <ac:chgData name="Ludwig Zimmermann" userId="81285d17d4707117" providerId="LiveId" clId="{0447C7A5-480B-4597-B789-DE256D05F7C9}" dt="2024-09-04T12:00:38.819" v="2210"/>
          <ac:spMkLst>
            <pc:docMk/>
            <pc:sldMk cId="2525002946" sldId="449"/>
            <ac:spMk id="3" creationId="{77CF3978-CED6-CA9B-F9E5-0476027A4EC8}"/>
          </ac:spMkLst>
        </pc:spChg>
      </pc:sldChg>
      <pc:sldChg chg="addSp modSp new mod">
        <pc:chgData name="Ludwig Zimmermann" userId="81285d17d4707117" providerId="LiveId" clId="{0447C7A5-480B-4597-B789-DE256D05F7C9}" dt="2024-09-04T12:01:08.533" v="2213"/>
        <pc:sldMkLst>
          <pc:docMk/>
          <pc:sldMk cId="794236085" sldId="450"/>
        </pc:sldMkLst>
        <pc:spChg chg="add">
          <ac:chgData name="Ludwig Zimmermann" userId="81285d17d4707117" providerId="LiveId" clId="{0447C7A5-480B-4597-B789-DE256D05F7C9}" dt="2024-09-04T12:01:08.533" v="2213"/>
          <ac:spMkLst>
            <pc:docMk/>
            <pc:sldMk cId="794236085" sldId="450"/>
            <ac:spMk id="3" creationId="{2752833D-A96E-4DA6-B1BA-9249AFBBCF15}"/>
          </ac:spMkLst>
        </pc:spChg>
      </pc:sldChg>
      <pc:sldChg chg="modSp new mod">
        <pc:chgData name="Ludwig Zimmermann" userId="81285d17d4707117" providerId="LiveId" clId="{0447C7A5-480B-4597-B789-DE256D05F7C9}" dt="2024-09-04T12:11:39.587" v="2231" actId="27636"/>
        <pc:sldMkLst>
          <pc:docMk/>
          <pc:sldMk cId="2018616120" sldId="451"/>
        </pc:sldMkLst>
        <pc:spChg chg="mod">
          <ac:chgData name="Ludwig Zimmermann" userId="81285d17d4707117" providerId="LiveId" clId="{0447C7A5-480B-4597-B789-DE256D05F7C9}" dt="2024-09-04T12:11:00.067" v="2224" actId="27636"/>
          <ac:spMkLst>
            <pc:docMk/>
            <pc:sldMk cId="2018616120" sldId="451"/>
            <ac:spMk id="2" creationId="{48D9C425-240D-21A0-9BE6-C9081651B53A}"/>
          </ac:spMkLst>
        </pc:spChg>
        <pc:spChg chg="mod">
          <ac:chgData name="Ludwig Zimmermann" userId="81285d17d4707117" providerId="LiveId" clId="{0447C7A5-480B-4597-B789-DE256D05F7C9}" dt="2024-09-04T12:11:39.587" v="2231" actId="27636"/>
          <ac:spMkLst>
            <pc:docMk/>
            <pc:sldMk cId="2018616120" sldId="451"/>
            <ac:spMk id="3" creationId="{E2FA4885-A8C7-56C2-8618-8B1BCF43790E}"/>
          </ac:spMkLst>
        </pc:spChg>
      </pc:sldChg>
      <pc:sldChg chg="addSp modSp new mod">
        <pc:chgData name="Ludwig Zimmermann" userId="81285d17d4707117" providerId="LiveId" clId="{0447C7A5-480B-4597-B789-DE256D05F7C9}" dt="2024-09-04T12:13:41.725" v="2235" actId="6549"/>
        <pc:sldMkLst>
          <pc:docMk/>
          <pc:sldMk cId="2615948221" sldId="452"/>
        </pc:sldMkLst>
        <pc:spChg chg="add mod">
          <ac:chgData name="Ludwig Zimmermann" userId="81285d17d4707117" providerId="LiveId" clId="{0447C7A5-480B-4597-B789-DE256D05F7C9}" dt="2024-09-04T12:13:41.725" v="2235" actId="6549"/>
          <ac:spMkLst>
            <pc:docMk/>
            <pc:sldMk cId="2615948221" sldId="452"/>
            <ac:spMk id="3" creationId="{DD56E230-CB7A-E9F3-A515-2F66DD2F8FC2}"/>
          </ac:spMkLst>
        </pc:spChg>
      </pc:sldChg>
      <pc:sldChg chg="addSp new mod">
        <pc:chgData name="Ludwig Zimmermann" userId="81285d17d4707117" providerId="LiveId" clId="{0447C7A5-480B-4597-B789-DE256D05F7C9}" dt="2024-09-04T12:14:22.064" v="2237" actId="22"/>
        <pc:sldMkLst>
          <pc:docMk/>
          <pc:sldMk cId="538037995" sldId="453"/>
        </pc:sldMkLst>
        <pc:spChg chg="add">
          <ac:chgData name="Ludwig Zimmermann" userId="81285d17d4707117" providerId="LiveId" clId="{0447C7A5-480B-4597-B789-DE256D05F7C9}" dt="2024-09-04T12:14:22.064" v="2237" actId="22"/>
          <ac:spMkLst>
            <pc:docMk/>
            <pc:sldMk cId="538037995" sldId="453"/>
            <ac:spMk id="3" creationId="{4726F858-03EC-88CE-1802-E17756D93590}"/>
          </ac:spMkLst>
        </pc:spChg>
      </pc:sldChg>
      <pc:sldChg chg="addSp modSp new mod">
        <pc:chgData name="Ludwig Zimmermann" userId="81285d17d4707117" providerId="LiveId" clId="{0447C7A5-480B-4597-B789-DE256D05F7C9}" dt="2024-09-04T12:17:57.784" v="2242" actId="6549"/>
        <pc:sldMkLst>
          <pc:docMk/>
          <pc:sldMk cId="914992344" sldId="454"/>
        </pc:sldMkLst>
        <pc:spChg chg="add mod">
          <ac:chgData name="Ludwig Zimmermann" userId="81285d17d4707117" providerId="LiveId" clId="{0447C7A5-480B-4597-B789-DE256D05F7C9}" dt="2024-09-04T12:17:57.784" v="2242" actId="6549"/>
          <ac:spMkLst>
            <pc:docMk/>
            <pc:sldMk cId="914992344" sldId="454"/>
            <ac:spMk id="3" creationId="{2087E1E5-56FE-AE85-F749-0EDF5C0FCF2D}"/>
          </ac:spMkLst>
        </pc:spChg>
      </pc:sldChg>
      <pc:sldChg chg="modSp new mod">
        <pc:chgData name="Ludwig Zimmermann" userId="81285d17d4707117" providerId="LiveId" clId="{0447C7A5-480B-4597-B789-DE256D05F7C9}" dt="2024-09-04T12:19:18.144" v="2298" actId="27636"/>
        <pc:sldMkLst>
          <pc:docMk/>
          <pc:sldMk cId="509289498" sldId="455"/>
        </pc:sldMkLst>
        <pc:spChg chg="mod">
          <ac:chgData name="Ludwig Zimmermann" userId="81285d17d4707117" providerId="LiveId" clId="{0447C7A5-480B-4597-B789-DE256D05F7C9}" dt="2024-09-04T12:18:59.236" v="2295" actId="20577"/>
          <ac:spMkLst>
            <pc:docMk/>
            <pc:sldMk cId="509289498" sldId="455"/>
            <ac:spMk id="2" creationId="{FA331516-0277-8CAC-6D26-344AE086D9CE}"/>
          </ac:spMkLst>
        </pc:spChg>
        <pc:spChg chg="mod">
          <ac:chgData name="Ludwig Zimmermann" userId="81285d17d4707117" providerId="LiveId" clId="{0447C7A5-480B-4597-B789-DE256D05F7C9}" dt="2024-09-04T12:19:18.144" v="2298" actId="27636"/>
          <ac:spMkLst>
            <pc:docMk/>
            <pc:sldMk cId="509289498" sldId="455"/>
            <ac:spMk id="3" creationId="{1720CF1E-799D-93A3-3C02-6AF1AAD9A3EB}"/>
          </ac:spMkLst>
        </pc:spChg>
      </pc:sldChg>
      <pc:sldChg chg="addSp modSp new mod">
        <pc:chgData name="Ludwig Zimmermann" userId="81285d17d4707117" providerId="LiveId" clId="{0447C7A5-480B-4597-B789-DE256D05F7C9}" dt="2024-09-04T12:19:40.401" v="2301"/>
        <pc:sldMkLst>
          <pc:docMk/>
          <pc:sldMk cId="1053716709" sldId="456"/>
        </pc:sldMkLst>
        <pc:spChg chg="add">
          <ac:chgData name="Ludwig Zimmermann" userId="81285d17d4707117" providerId="LiveId" clId="{0447C7A5-480B-4597-B789-DE256D05F7C9}" dt="2024-09-04T12:19:40.401" v="2301"/>
          <ac:spMkLst>
            <pc:docMk/>
            <pc:sldMk cId="1053716709" sldId="456"/>
            <ac:spMk id="3" creationId="{FDC43F12-CCEF-5864-D0D4-79D5D4448D7C}"/>
          </ac:spMkLst>
        </pc:spChg>
      </pc:sldChg>
      <pc:sldChg chg="modSp new mod">
        <pc:chgData name="Ludwig Zimmermann" userId="81285d17d4707117" providerId="LiveId" clId="{0447C7A5-480B-4597-B789-DE256D05F7C9}" dt="2024-09-04T12:20:32.505" v="2313" actId="27636"/>
        <pc:sldMkLst>
          <pc:docMk/>
          <pc:sldMk cId="2258329750" sldId="457"/>
        </pc:sldMkLst>
        <pc:spChg chg="mod">
          <ac:chgData name="Ludwig Zimmermann" userId="81285d17d4707117" providerId="LiveId" clId="{0447C7A5-480B-4597-B789-DE256D05F7C9}" dt="2024-09-04T12:20:15.214" v="2310" actId="20577"/>
          <ac:spMkLst>
            <pc:docMk/>
            <pc:sldMk cId="2258329750" sldId="457"/>
            <ac:spMk id="2" creationId="{0C904FB6-213D-E88B-6439-40A961857463}"/>
          </ac:spMkLst>
        </pc:spChg>
        <pc:spChg chg="mod">
          <ac:chgData name="Ludwig Zimmermann" userId="81285d17d4707117" providerId="LiveId" clId="{0447C7A5-480B-4597-B789-DE256D05F7C9}" dt="2024-09-04T12:20:32.505" v="2313" actId="27636"/>
          <ac:spMkLst>
            <pc:docMk/>
            <pc:sldMk cId="2258329750" sldId="457"/>
            <ac:spMk id="3" creationId="{1E74822C-6C9D-EB25-ABCF-34E88E67F4D5}"/>
          </ac:spMkLst>
        </pc:spChg>
      </pc:sldChg>
      <pc:sldChg chg="modSp new mod">
        <pc:chgData name="Ludwig Zimmermann" userId="81285d17d4707117" providerId="LiveId" clId="{0447C7A5-480B-4597-B789-DE256D05F7C9}" dt="2024-09-04T12:31:47.808" v="2330" actId="27636"/>
        <pc:sldMkLst>
          <pc:docMk/>
          <pc:sldMk cId="3479374209" sldId="458"/>
        </pc:sldMkLst>
        <pc:spChg chg="mod">
          <ac:chgData name="Ludwig Zimmermann" userId="81285d17d4707117" providerId="LiveId" clId="{0447C7A5-480B-4597-B789-DE256D05F7C9}" dt="2024-09-04T12:31:47.808" v="2330" actId="27636"/>
          <ac:spMkLst>
            <pc:docMk/>
            <pc:sldMk cId="3479374209" sldId="458"/>
            <ac:spMk id="2" creationId="{8A4E3B49-B86D-7718-5D73-6FBFBF08F019}"/>
          </ac:spMkLst>
        </pc:spChg>
        <pc:spChg chg="mod">
          <ac:chgData name="Ludwig Zimmermann" userId="81285d17d4707117" providerId="LiveId" clId="{0447C7A5-480B-4597-B789-DE256D05F7C9}" dt="2024-09-04T12:29:31.663" v="2320" actId="27636"/>
          <ac:spMkLst>
            <pc:docMk/>
            <pc:sldMk cId="3479374209" sldId="458"/>
            <ac:spMk id="3" creationId="{D94523E3-14BF-9768-A9BB-7B9A49B45E19}"/>
          </ac:spMkLst>
        </pc:spChg>
      </pc:sldChg>
      <pc:sldChg chg="addSp new mod">
        <pc:chgData name="Ludwig Zimmermann" userId="81285d17d4707117" providerId="LiveId" clId="{0447C7A5-480B-4597-B789-DE256D05F7C9}" dt="2024-09-04T12:34:15.963" v="2332" actId="22"/>
        <pc:sldMkLst>
          <pc:docMk/>
          <pc:sldMk cId="2876505071" sldId="459"/>
        </pc:sldMkLst>
        <pc:spChg chg="add">
          <ac:chgData name="Ludwig Zimmermann" userId="81285d17d4707117" providerId="LiveId" clId="{0447C7A5-480B-4597-B789-DE256D05F7C9}" dt="2024-09-04T12:34:15.963" v="2332" actId="22"/>
          <ac:spMkLst>
            <pc:docMk/>
            <pc:sldMk cId="2876505071" sldId="459"/>
            <ac:spMk id="3" creationId="{3A9144BE-1C8E-8F7D-D5D3-F668074A1727}"/>
          </ac:spMkLst>
        </pc:spChg>
      </pc:sldChg>
      <pc:sldChg chg="addSp new mod">
        <pc:chgData name="Ludwig Zimmermann" userId="81285d17d4707117" providerId="LiveId" clId="{0447C7A5-480B-4597-B789-DE256D05F7C9}" dt="2024-09-04T12:34:38.925" v="2334" actId="22"/>
        <pc:sldMkLst>
          <pc:docMk/>
          <pc:sldMk cId="2230665315" sldId="460"/>
        </pc:sldMkLst>
        <pc:spChg chg="add">
          <ac:chgData name="Ludwig Zimmermann" userId="81285d17d4707117" providerId="LiveId" clId="{0447C7A5-480B-4597-B789-DE256D05F7C9}" dt="2024-09-04T12:34:38.925" v="2334" actId="22"/>
          <ac:spMkLst>
            <pc:docMk/>
            <pc:sldMk cId="2230665315" sldId="460"/>
            <ac:spMk id="3" creationId="{026F1712-CA39-DF5C-8A48-5C7E5F3E84E9}"/>
          </ac:spMkLst>
        </pc:spChg>
      </pc:sldChg>
      <pc:sldChg chg="addSp new mod">
        <pc:chgData name="Ludwig Zimmermann" userId="81285d17d4707117" providerId="LiveId" clId="{0447C7A5-480B-4597-B789-DE256D05F7C9}" dt="2024-09-04T12:35:03.072" v="2336" actId="22"/>
        <pc:sldMkLst>
          <pc:docMk/>
          <pc:sldMk cId="3299101625" sldId="461"/>
        </pc:sldMkLst>
        <pc:spChg chg="add">
          <ac:chgData name="Ludwig Zimmermann" userId="81285d17d4707117" providerId="LiveId" clId="{0447C7A5-480B-4597-B789-DE256D05F7C9}" dt="2024-09-04T12:35:03.072" v="2336" actId="22"/>
          <ac:spMkLst>
            <pc:docMk/>
            <pc:sldMk cId="3299101625" sldId="461"/>
            <ac:spMk id="3" creationId="{658D165F-3E63-8DB2-1F7A-999C9ECB16F1}"/>
          </ac:spMkLst>
        </pc:spChg>
      </pc:sldChg>
      <pc:sldChg chg="addSp modSp new mod">
        <pc:chgData name="Ludwig Zimmermann" userId="81285d17d4707117" providerId="LiveId" clId="{0447C7A5-480B-4597-B789-DE256D05F7C9}" dt="2024-09-04T12:36:00.600" v="2343" actId="6549"/>
        <pc:sldMkLst>
          <pc:docMk/>
          <pc:sldMk cId="3589362096" sldId="462"/>
        </pc:sldMkLst>
        <pc:spChg chg="add mod">
          <ac:chgData name="Ludwig Zimmermann" userId="81285d17d4707117" providerId="LiveId" clId="{0447C7A5-480B-4597-B789-DE256D05F7C9}" dt="2024-09-04T12:36:00.600" v="2343" actId="6549"/>
          <ac:spMkLst>
            <pc:docMk/>
            <pc:sldMk cId="3589362096" sldId="462"/>
            <ac:spMk id="3" creationId="{613B31DE-C2B3-68C8-1DEB-757C051CE20B}"/>
          </ac:spMkLst>
        </pc:spChg>
      </pc:sldChg>
      <pc:sldChg chg="modSp new mod">
        <pc:chgData name="Ludwig Zimmermann" userId="81285d17d4707117" providerId="LiveId" clId="{0447C7A5-480B-4597-B789-DE256D05F7C9}" dt="2024-09-04T12:37:04.424" v="2350" actId="27636"/>
        <pc:sldMkLst>
          <pc:docMk/>
          <pc:sldMk cId="1809826520" sldId="463"/>
        </pc:sldMkLst>
        <pc:spChg chg="mod">
          <ac:chgData name="Ludwig Zimmermann" userId="81285d17d4707117" providerId="LiveId" clId="{0447C7A5-480B-4597-B789-DE256D05F7C9}" dt="2024-09-04T12:36:44.205" v="2347"/>
          <ac:spMkLst>
            <pc:docMk/>
            <pc:sldMk cId="1809826520" sldId="463"/>
            <ac:spMk id="2" creationId="{2022E24E-0D2F-4774-66EE-2BBA4F8EB361}"/>
          </ac:spMkLst>
        </pc:spChg>
        <pc:spChg chg="mod">
          <ac:chgData name="Ludwig Zimmermann" userId="81285d17d4707117" providerId="LiveId" clId="{0447C7A5-480B-4597-B789-DE256D05F7C9}" dt="2024-09-04T12:37:04.424" v="2350" actId="27636"/>
          <ac:spMkLst>
            <pc:docMk/>
            <pc:sldMk cId="1809826520" sldId="463"/>
            <ac:spMk id="3" creationId="{C8C3F914-37DD-2416-DB75-2378D466E53C}"/>
          </ac:spMkLst>
        </pc:spChg>
      </pc:sldChg>
      <pc:sldChg chg="modSp new mod">
        <pc:chgData name="Ludwig Zimmermann" userId="81285d17d4707117" providerId="LiveId" clId="{0447C7A5-480B-4597-B789-DE256D05F7C9}" dt="2024-09-04T12:37:50.077" v="2353"/>
        <pc:sldMkLst>
          <pc:docMk/>
          <pc:sldMk cId="888545481" sldId="464"/>
        </pc:sldMkLst>
        <pc:spChg chg="mod">
          <ac:chgData name="Ludwig Zimmermann" userId="81285d17d4707117" providerId="LiveId" clId="{0447C7A5-480B-4597-B789-DE256D05F7C9}" dt="2024-09-04T12:37:27.269" v="2352"/>
          <ac:spMkLst>
            <pc:docMk/>
            <pc:sldMk cId="888545481" sldId="464"/>
            <ac:spMk id="2" creationId="{87DD715C-D455-9AAF-C9FE-EB7F9C662D48}"/>
          </ac:spMkLst>
        </pc:spChg>
        <pc:spChg chg="mod">
          <ac:chgData name="Ludwig Zimmermann" userId="81285d17d4707117" providerId="LiveId" clId="{0447C7A5-480B-4597-B789-DE256D05F7C9}" dt="2024-09-04T12:37:50.077" v="2353"/>
          <ac:spMkLst>
            <pc:docMk/>
            <pc:sldMk cId="888545481" sldId="464"/>
            <ac:spMk id="3" creationId="{A5DF002F-A3E2-F31A-02E1-490CA8824708}"/>
          </ac:spMkLst>
        </pc:spChg>
      </pc:sldChg>
      <pc:sldChg chg="modSp new mod">
        <pc:chgData name="Ludwig Zimmermann" userId="81285d17d4707117" providerId="LiveId" clId="{0447C7A5-480B-4597-B789-DE256D05F7C9}" dt="2024-09-04T12:48:10.390" v="2373" actId="27636"/>
        <pc:sldMkLst>
          <pc:docMk/>
          <pc:sldMk cId="3203116018" sldId="465"/>
        </pc:sldMkLst>
        <pc:spChg chg="mod">
          <ac:chgData name="Ludwig Zimmermann" userId="81285d17d4707117" providerId="LiveId" clId="{0447C7A5-480B-4597-B789-DE256D05F7C9}" dt="2024-09-04T12:47:34.548" v="2367" actId="14100"/>
          <ac:spMkLst>
            <pc:docMk/>
            <pc:sldMk cId="3203116018" sldId="465"/>
            <ac:spMk id="2" creationId="{F8A39A7D-54B0-3C31-8A07-0E034947C592}"/>
          </ac:spMkLst>
        </pc:spChg>
        <pc:spChg chg="mod">
          <ac:chgData name="Ludwig Zimmermann" userId="81285d17d4707117" providerId="LiveId" clId="{0447C7A5-480B-4597-B789-DE256D05F7C9}" dt="2024-09-04T12:48:10.390" v="2373" actId="27636"/>
          <ac:spMkLst>
            <pc:docMk/>
            <pc:sldMk cId="3203116018" sldId="465"/>
            <ac:spMk id="3" creationId="{49AE4BEA-CE14-4DED-671A-5189609DFE46}"/>
          </ac:spMkLst>
        </pc:spChg>
      </pc:sldChg>
      <pc:sldChg chg="addSp modSp new mod">
        <pc:chgData name="Ludwig Zimmermann" userId="81285d17d4707117" providerId="LiveId" clId="{0447C7A5-480B-4597-B789-DE256D05F7C9}" dt="2024-09-04T12:49:02.733" v="2379" actId="6549"/>
        <pc:sldMkLst>
          <pc:docMk/>
          <pc:sldMk cId="2323953888" sldId="466"/>
        </pc:sldMkLst>
        <pc:spChg chg="add mod">
          <ac:chgData name="Ludwig Zimmermann" userId="81285d17d4707117" providerId="LiveId" clId="{0447C7A5-480B-4597-B789-DE256D05F7C9}" dt="2024-09-04T12:49:02.733" v="2379" actId="6549"/>
          <ac:spMkLst>
            <pc:docMk/>
            <pc:sldMk cId="2323953888" sldId="466"/>
            <ac:spMk id="3" creationId="{714C39F9-5A66-2B11-6636-C62AB62F04F8}"/>
          </ac:spMkLst>
        </pc:spChg>
      </pc:sldChg>
      <pc:sldChg chg="modSp new mod">
        <pc:chgData name="Ludwig Zimmermann" userId="81285d17d4707117" providerId="LiveId" clId="{0447C7A5-480B-4597-B789-DE256D05F7C9}" dt="2024-09-04T12:51:55.505" v="2400" actId="6549"/>
        <pc:sldMkLst>
          <pc:docMk/>
          <pc:sldMk cId="3779510035" sldId="467"/>
        </pc:sldMkLst>
        <pc:spChg chg="mod">
          <ac:chgData name="Ludwig Zimmermann" userId="81285d17d4707117" providerId="LiveId" clId="{0447C7A5-480B-4597-B789-DE256D05F7C9}" dt="2024-09-04T12:51:25.335" v="2392" actId="20577"/>
          <ac:spMkLst>
            <pc:docMk/>
            <pc:sldMk cId="3779510035" sldId="467"/>
            <ac:spMk id="2" creationId="{7104012F-46C0-FFEB-D10C-22DF0CAB333A}"/>
          </ac:spMkLst>
        </pc:spChg>
        <pc:spChg chg="mod">
          <ac:chgData name="Ludwig Zimmermann" userId="81285d17d4707117" providerId="LiveId" clId="{0447C7A5-480B-4597-B789-DE256D05F7C9}" dt="2024-09-04T12:51:55.505" v="2400" actId="6549"/>
          <ac:spMkLst>
            <pc:docMk/>
            <pc:sldMk cId="3779510035" sldId="467"/>
            <ac:spMk id="3" creationId="{0CA796CE-3FEF-6536-4632-9756CADB24DA}"/>
          </ac:spMkLst>
        </pc:spChg>
      </pc:sldChg>
      <pc:sldChg chg="modSp new mod">
        <pc:chgData name="Ludwig Zimmermann" userId="81285d17d4707117" providerId="LiveId" clId="{0447C7A5-480B-4597-B789-DE256D05F7C9}" dt="2024-09-04T12:52:44.851" v="2405" actId="27636"/>
        <pc:sldMkLst>
          <pc:docMk/>
          <pc:sldMk cId="3251830122" sldId="468"/>
        </pc:sldMkLst>
        <pc:spChg chg="mod">
          <ac:chgData name="Ludwig Zimmermann" userId="81285d17d4707117" providerId="LiveId" clId="{0447C7A5-480B-4597-B789-DE256D05F7C9}" dt="2024-09-04T12:52:30.490" v="2402"/>
          <ac:spMkLst>
            <pc:docMk/>
            <pc:sldMk cId="3251830122" sldId="468"/>
            <ac:spMk id="2" creationId="{972003D5-776F-C4F7-FBFE-2DFE157EDBED}"/>
          </ac:spMkLst>
        </pc:spChg>
        <pc:spChg chg="mod">
          <ac:chgData name="Ludwig Zimmermann" userId="81285d17d4707117" providerId="LiveId" clId="{0447C7A5-480B-4597-B789-DE256D05F7C9}" dt="2024-09-04T12:52:44.851" v="2405" actId="27636"/>
          <ac:spMkLst>
            <pc:docMk/>
            <pc:sldMk cId="3251830122" sldId="468"/>
            <ac:spMk id="3" creationId="{6FCCB2D6-12EE-6522-217D-66BCB4232A9E}"/>
          </ac:spMkLst>
        </pc:spChg>
      </pc:sldChg>
      <pc:sldChg chg="addSp modSp new mod">
        <pc:chgData name="Ludwig Zimmermann" userId="81285d17d4707117" providerId="LiveId" clId="{0447C7A5-480B-4597-B789-DE256D05F7C9}" dt="2024-09-04T12:53:05.500" v="2408"/>
        <pc:sldMkLst>
          <pc:docMk/>
          <pc:sldMk cId="1900247928" sldId="469"/>
        </pc:sldMkLst>
        <pc:spChg chg="add">
          <ac:chgData name="Ludwig Zimmermann" userId="81285d17d4707117" providerId="LiveId" clId="{0447C7A5-480B-4597-B789-DE256D05F7C9}" dt="2024-09-04T12:53:05.500" v="2408"/>
          <ac:spMkLst>
            <pc:docMk/>
            <pc:sldMk cId="1900247928" sldId="469"/>
            <ac:spMk id="3" creationId="{ACD505C4-2ECB-ED97-1140-32B3BB43C566}"/>
          </ac:spMkLst>
        </pc:spChg>
      </pc:sldChg>
      <pc:sldChg chg="modSp new mod">
        <pc:chgData name="Ludwig Zimmermann" userId="81285d17d4707117" providerId="LiveId" clId="{0447C7A5-480B-4597-B789-DE256D05F7C9}" dt="2024-09-04T12:53:38.697" v="2411"/>
        <pc:sldMkLst>
          <pc:docMk/>
          <pc:sldMk cId="3075353237" sldId="470"/>
        </pc:sldMkLst>
        <pc:spChg chg="mod">
          <ac:chgData name="Ludwig Zimmermann" userId="81285d17d4707117" providerId="LiveId" clId="{0447C7A5-480B-4597-B789-DE256D05F7C9}" dt="2024-09-04T12:53:25.501" v="2410"/>
          <ac:spMkLst>
            <pc:docMk/>
            <pc:sldMk cId="3075353237" sldId="470"/>
            <ac:spMk id="2" creationId="{E9B64C62-A51B-AA60-4268-765946D28AF2}"/>
          </ac:spMkLst>
        </pc:spChg>
        <pc:spChg chg="mod">
          <ac:chgData name="Ludwig Zimmermann" userId="81285d17d4707117" providerId="LiveId" clId="{0447C7A5-480B-4597-B789-DE256D05F7C9}" dt="2024-09-04T12:53:38.697" v="2411"/>
          <ac:spMkLst>
            <pc:docMk/>
            <pc:sldMk cId="3075353237" sldId="470"/>
            <ac:spMk id="3" creationId="{405A4615-38B6-6794-9BDC-C66D5343D240}"/>
          </ac:spMkLst>
        </pc:spChg>
      </pc:sldChg>
      <pc:sldChg chg="modSp new mod">
        <pc:chgData name="Ludwig Zimmermann" userId="81285d17d4707117" providerId="LiveId" clId="{0447C7A5-480B-4597-B789-DE256D05F7C9}" dt="2024-09-04T13:10:26.446" v="2429" actId="27636"/>
        <pc:sldMkLst>
          <pc:docMk/>
          <pc:sldMk cId="3541166283" sldId="471"/>
        </pc:sldMkLst>
        <pc:spChg chg="mod">
          <ac:chgData name="Ludwig Zimmermann" userId="81285d17d4707117" providerId="LiveId" clId="{0447C7A5-480B-4597-B789-DE256D05F7C9}" dt="2024-09-04T13:09:59.829" v="2422"/>
          <ac:spMkLst>
            <pc:docMk/>
            <pc:sldMk cId="3541166283" sldId="471"/>
            <ac:spMk id="2" creationId="{CCFFDBE5-D6FC-B2B0-EF65-438FD4962E1D}"/>
          </ac:spMkLst>
        </pc:spChg>
        <pc:spChg chg="mod">
          <ac:chgData name="Ludwig Zimmermann" userId="81285d17d4707117" providerId="LiveId" clId="{0447C7A5-480B-4597-B789-DE256D05F7C9}" dt="2024-09-04T13:10:26.446" v="2429" actId="27636"/>
          <ac:spMkLst>
            <pc:docMk/>
            <pc:sldMk cId="3541166283" sldId="471"/>
            <ac:spMk id="3" creationId="{6F740176-C94E-4EB0-FAE5-B56C95495B43}"/>
          </ac:spMkLst>
        </pc:spChg>
      </pc:sldChg>
      <pc:sldChg chg="addSp modSp new mod">
        <pc:chgData name="Ludwig Zimmermann" userId="81285d17d4707117" providerId="LiveId" clId="{0447C7A5-480B-4597-B789-DE256D05F7C9}" dt="2024-09-04T13:11:32.457" v="2434" actId="14100"/>
        <pc:sldMkLst>
          <pc:docMk/>
          <pc:sldMk cId="3947922040" sldId="472"/>
        </pc:sldMkLst>
        <pc:spChg chg="add mod">
          <ac:chgData name="Ludwig Zimmermann" userId="81285d17d4707117" providerId="LiveId" clId="{0447C7A5-480B-4597-B789-DE256D05F7C9}" dt="2024-09-04T13:11:32.457" v="2434" actId="14100"/>
          <ac:spMkLst>
            <pc:docMk/>
            <pc:sldMk cId="3947922040" sldId="472"/>
            <ac:spMk id="3" creationId="{1433943B-8610-ECE0-5FDF-6B780C277F6F}"/>
          </ac:spMkLst>
        </pc:spChg>
      </pc:sldChg>
      <pc:sldChg chg="addSp modSp new mod">
        <pc:chgData name="Ludwig Zimmermann" userId="81285d17d4707117" providerId="LiveId" clId="{0447C7A5-480B-4597-B789-DE256D05F7C9}" dt="2024-09-04T13:12:59.008" v="2438" actId="6549"/>
        <pc:sldMkLst>
          <pc:docMk/>
          <pc:sldMk cId="1217460850" sldId="473"/>
        </pc:sldMkLst>
        <pc:spChg chg="add mod">
          <ac:chgData name="Ludwig Zimmermann" userId="81285d17d4707117" providerId="LiveId" clId="{0447C7A5-480B-4597-B789-DE256D05F7C9}" dt="2024-09-04T13:12:59.008" v="2438" actId="6549"/>
          <ac:spMkLst>
            <pc:docMk/>
            <pc:sldMk cId="1217460850" sldId="473"/>
            <ac:spMk id="3" creationId="{962C88F2-42EA-7BFD-A007-2055231F14A8}"/>
          </ac:spMkLst>
        </pc:spChg>
      </pc:sldChg>
      <pc:sldChg chg="addSp modSp new mod">
        <pc:chgData name="Ludwig Zimmermann" userId="81285d17d4707117" providerId="LiveId" clId="{0447C7A5-480B-4597-B789-DE256D05F7C9}" dt="2024-09-04T13:14:02.848" v="2450" actId="14100"/>
        <pc:sldMkLst>
          <pc:docMk/>
          <pc:sldMk cId="2581293249" sldId="474"/>
        </pc:sldMkLst>
        <pc:spChg chg="add mod">
          <ac:chgData name="Ludwig Zimmermann" userId="81285d17d4707117" providerId="LiveId" clId="{0447C7A5-480B-4597-B789-DE256D05F7C9}" dt="2024-09-04T13:14:02.848" v="2450" actId="14100"/>
          <ac:spMkLst>
            <pc:docMk/>
            <pc:sldMk cId="2581293249" sldId="474"/>
            <ac:spMk id="3" creationId="{5C1F77A7-A967-E55E-91E7-E818A3C60094}"/>
          </ac:spMkLst>
        </pc:spChg>
      </pc:sldChg>
      <pc:sldChg chg="modSp new mod">
        <pc:chgData name="Ludwig Zimmermann" userId="81285d17d4707117" providerId="LiveId" clId="{0447C7A5-480B-4597-B789-DE256D05F7C9}" dt="2024-09-04T13:15:47.572" v="2455" actId="27636"/>
        <pc:sldMkLst>
          <pc:docMk/>
          <pc:sldMk cId="3198728084" sldId="475"/>
        </pc:sldMkLst>
        <pc:spChg chg="mod">
          <ac:chgData name="Ludwig Zimmermann" userId="81285d17d4707117" providerId="LiveId" clId="{0447C7A5-480B-4597-B789-DE256D05F7C9}" dt="2024-09-04T13:15:32.018" v="2452"/>
          <ac:spMkLst>
            <pc:docMk/>
            <pc:sldMk cId="3198728084" sldId="475"/>
            <ac:spMk id="2" creationId="{3AF14CF0-734B-8B45-273E-16899CCE4CED}"/>
          </ac:spMkLst>
        </pc:spChg>
        <pc:spChg chg="mod">
          <ac:chgData name="Ludwig Zimmermann" userId="81285d17d4707117" providerId="LiveId" clId="{0447C7A5-480B-4597-B789-DE256D05F7C9}" dt="2024-09-04T13:15:47.572" v="2455" actId="27636"/>
          <ac:spMkLst>
            <pc:docMk/>
            <pc:sldMk cId="3198728084" sldId="475"/>
            <ac:spMk id="3" creationId="{39E58625-CEAE-AF0E-6662-E7E9615C5474}"/>
          </ac:spMkLst>
        </pc:spChg>
      </pc:sldChg>
      <pc:sldChg chg="modSp new mod">
        <pc:chgData name="Ludwig Zimmermann" userId="81285d17d4707117" providerId="LiveId" clId="{0447C7A5-480B-4597-B789-DE256D05F7C9}" dt="2024-09-04T13:16:17.283" v="2458"/>
        <pc:sldMkLst>
          <pc:docMk/>
          <pc:sldMk cId="1083658501" sldId="476"/>
        </pc:sldMkLst>
        <pc:spChg chg="mod">
          <ac:chgData name="Ludwig Zimmermann" userId="81285d17d4707117" providerId="LiveId" clId="{0447C7A5-480B-4597-B789-DE256D05F7C9}" dt="2024-09-04T13:16:03.014" v="2457"/>
          <ac:spMkLst>
            <pc:docMk/>
            <pc:sldMk cId="1083658501" sldId="476"/>
            <ac:spMk id="2" creationId="{84ABE7AF-F799-F949-3448-BFD16DBDE9C4}"/>
          </ac:spMkLst>
        </pc:spChg>
        <pc:spChg chg="mod">
          <ac:chgData name="Ludwig Zimmermann" userId="81285d17d4707117" providerId="LiveId" clId="{0447C7A5-480B-4597-B789-DE256D05F7C9}" dt="2024-09-04T13:16:17.283" v="2458"/>
          <ac:spMkLst>
            <pc:docMk/>
            <pc:sldMk cId="1083658501" sldId="476"/>
            <ac:spMk id="3" creationId="{3526E415-2F00-987B-FBE3-942CE1CC3893}"/>
          </ac:spMkLst>
        </pc:spChg>
      </pc:sldChg>
      <pc:sldChg chg="modSp new mod">
        <pc:chgData name="Ludwig Zimmermann" userId="81285d17d4707117" providerId="LiveId" clId="{0447C7A5-480B-4597-B789-DE256D05F7C9}" dt="2024-09-04T13:25:54.310" v="2477" actId="27636"/>
        <pc:sldMkLst>
          <pc:docMk/>
          <pc:sldMk cId="1401706075" sldId="477"/>
        </pc:sldMkLst>
        <pc:spChg chg="mod">
          <ac:chgData name="Ludwig Zimmermann" userId="81285d17d4707117" providerId="LiveId" clId="{0447C7A5-480B-4597-B789-DE256D05F7C9}" dt="2024-09-04T13:25:24.865" v="2470" actId="27636"/>
          <ac:spMkLst>
            <pc:docMk/>
            <pc:sldMk cId="1401706075" sldId="477"/>
            <ac:spMk id="2" creationId="{8761A9E3-7A7F-A099-6C5D-9D59E7F73196}"/>
          </ac:spMkLst>
        </pc:spChg>
        <pc:spChg chg="mod">
          <ac:chgData name="Ludwig Zimmermann" userId="81285d17d4707117" providerId="LiveId" clId="{0447C7A5-480B-4597-B789-DE256D05F7C9}" dt="2024-09-04T13:25:54.310" v="2477" actId="27636"/>
          <ac:spMkLst>
            <pc:docMk/>
            <pc:sldMk cId="1401706075" sldId="477"/>
            <ac:spMk id="3" creationId="{FB1836A2-7DB3-A0A6-5975-2FE93B0FEFD1}"/>
          </ac:spMkLst>
        </pc:spChg>
      </pc:sldChg>
      <pc:sldChg chg="addSp modSp new mod">
        <pc:chgData name="Ludwig Zimmermann" userId="81285d17d4707117" providerId="LiveId" clId="{0447C7A5-480B-4597-B789-DE256D05F7C9}" dt="2024-09-04T13:26:57.112" v="2482" actId="6549"/>
        <pc:sldMkLst>
          <pc:docMk/>
          <pc:sldMk cId="709677978" sldId="478"/>
        </pc:sldMkLst>
        <pc:spChg chg="add mod">
          <ac:chgData name="Ludwig Zimmermann" userId="81285d17d4707117" providerId="LiveId" clId="{0447C7A5-480B-4597-B789-DE256D05F7C9}" dt="2024-09-04T13:26:57.112" v="2482" actId="6549"/>
          <ac:spMkLst>
            <pc:docMk/>
            <pc:sldMk cId="709677978" sldId="478"/>
            <ac:spMk id="3" creationId="{F67F341F-0D78-0686-066C-A5E67CD20D4A}"/>
          </ac:spMkLst>
        </pc:spChg>
      </pc:sldChg>
      <pc:sldChg chg="addSp modSp new mod">
        <pc:chgData name="Ludwig Zimmermann" userId="81285d17d4707117" providerId="LiveId" clId="{0447C7A5-480B-4597-B789-DE256D05F7C9}" dt="2024-09-04T13:27:47.723" v="2487" actId="6549"/>
        <pc:sldMkLst>
          <pc:docMk/>
          <pc:sldMk cId="2130478784" sldId="479"/>
        </pc:sldMkLst>
        <pc:spChg chg="add mod">
          <ac:chgData name="Ludwig Zimmermann" userId="81285d17d4707117" providerId="LiveId" clId="{0447C7A5-480B-4597-B789-DE256D05F7C9}" dt="2024-09-04T13:27:47.723" v="2487" actId="6549"/>
          <ac:spMkLst>
            <pc:docMk/>
            <pc:sldMk cId="2130478784" sldId="479"/>
            <ac:spMk id="3" creationId="{A6081AE8-4120-8B32-E49E-BA97E651A3A4}"/>
          </ac:spMkLst>
        </pc:spChg>
      </pc:sldChg>
      <pc:sldChg chg="modSp new mod">
        <pc:chgData name="Ludwig Zimmermann" userId="81285d17d4707117" providerId="LiveId" clId="{0447C7A5-480B-4597-B789-DE256D05F7C9}" dt="2024-09-04T13:37:22.818" v="2492" actId="27636"/>
        <pc:sldMkLst>
          <pc:docMk/>
          <pc:sldMk cId="1782857254" sldId="480"/>
        </pc:sldMkLst>
        <pc:spChg chg="mod">
          <ac:chgData name="Ludwig Zimmermann" userId="81285d17d4707117" providerId="LiveId" clId="{0447C7A5-480B-4597-B789-DE256D05F7C9}" dt="2024-09-04T13:37:08.777" v="2489"/>
          <ac:spMkLst>
            <pc:docMk/>
            <pc:sldMk cId="1782857254" sldId="480"/>
            <ac:spMk id="2" creationId="{616C64FF-208D-E94F-D9D4-54AB03A8352A}"/>
          </ac:spMkLst>
        </pc:spChg>
        <pc:spChg chg="mod">
          <ac:chgData name="Ludwig Zimmermann" userId="81285d17d4707117" providerId="LiveId" clId="{0447C7A5-480B-4597-B789-DE256D05F7C9}" dt="2024-09-04T13:37:22.818" v="2492" actId="27636"/>
          <ac:spMkLst>
            <pc:docMk/>
            <pc:sldMk cId="1782857254" sldId="480"/>
            <ac:spMk id="3" creationId="{36ED8BAB-EE52-26AE-D5F1-FD44D865DB5E}"/>
          </ac:spMkLst>
        </pc:spChg>
      </pc:sldChg>
      <pc:sldChg chg="modSp new mod">
        <pc:chgData name="Ludwig Zimmermann" userId="81285d17d4707117" providerId="LiveId" clId="{0447C7A5-480B-4597-B789-DE256D05F7C9}" dt="2024-09-04T13:40:29.904" v="2509" actId="27636"/>
        <pc:sldMkLst>
          <pc:docMk/>
          <pc:sldMk cId="1093787291" sldId="481"/>
        </pc:sldMkLst>
        <pc:spChg chg="mod">
          <ac:chgData name="Ludwig Zimmermann" userId="81285d17d4707117" providerId="LiveId" clId="{0447C7A5-480B-4597-B789-DE256D05F7C9}" dt="2024-09-04T13:40:29.904" v="2509" actId="27636"/>
          <ac:spMkLst>
            <pc:docMk/>
            <pc:sldMk cId="1093787291" sldId="481"/>
            <ac:spMk id="2" creationId="{84224241-B256-5BDF-E2E6-180F8CD4457C}"/>
          </ac:spMkLst>
        </pc:spChg>
        <pc:spChg chg="mod">
          <ac:chgData name="Ludwig Zimmermann" userId="81285d17d4707117" providerId="LiveId" clId="{0447C7A5-480B-4597-B789-DE256D05F7C9}" dt="2024-09-04T13:39:35.204" v="2498" actId="27636"/>
          <ac:spMkLst>
            <pc:docMk/>
            <pc:sldMk cId="1093787291" sldId="481"/>
            <ac:spMk id="3" creationId="{57D3DBDD-AED7-1F03-1CE2-7650D4E3819E}"/>
          </ac:spMkLst>
        </pc:spChg>
      </pc:sldChg>
      <pc:sldChg chg="addSp modSp new mod">
        <pc:chgData name="Ludwig Zimmermann" userId="81285d17d4707117" providerId="LiveId" clId="{0447C7A5-480B-4597-B789-DE256D05F7C9}" dt="2024-09-04T13:46:35.013" v="2517" actId="14100"/>
        <pc:sldMkLst>
          <pc:docMk/>
          <pc:sldMk cId="2352461256" sldId="482"/>
        </pc:sldMkLst>
        <pc:spChg chg="add mod">
          <ac:chgData name="Ludwig Zimmermann" userId="81285d17d4707117" providerId="LiveId" clId="{0447C7A5-480B-4597-B789-DE256D05F7C9}" dt="2024-09-04T13:46:35.013" v="2517" actId="14100"/>
          <ac:spMkLst>
            <pc:docMk/>
            <pc:sldMk cId="2352461256" sldId="482"/>
            <ac:spMk id="3" creationId="{A61FEA6B-F69E-4655-F8F0-E4B56FDB5DC1}"/>
          </ac:spMkLst>
        </pc:spChg>
      </pc:sldChg>
      <pc:sldChg chg="addSp modSp new mod">
        <pc:chgData name="Ludwig Zimmermann" userId="81285d17d4707117" providerId="LiveId" clId="{0447C7A5-480B-4597-B789-DE256D05F7C9}" dt="2024-09-04T13:47:20.460" v="2521" actId="6549"/>
        <pc:sldMkLst>
          <pc:docMk/>
          <pc:sldMk cId="2420373912" sldId="483"/>
        </pc:sldMkLst>
        <pc:spChg chg="add mod">
          <ac:chgData name="Ludwig Zimmermann" userId="81285d17d4707117" providerId="LiveId" clId="{0447C7A5-480B-4597-B789-DE256D05F7C9}" dt="2024-09-04T13:47:20.460" v="2521" actId="6549"/>
          <ac:spMkLst>
            <pc:docMk/>
            <pc:sldMk cId="2420373912" sldId="483"/>
            <ac:spMk id="3" creationId="{894D0521-E160-AFDD-FDEE-4AB5B57B18A8}"/>
          </ac:spMkLst>
        </pc:spChg>
      </pc:sldChg>
      <pc:sldChg chg="modSp new mod">
        <pc:chgData name="Ludwig Zimmermann" userId="81285d17d4707117" providerId="LiveId" clId="{0447C7A5-480B-4597-B789-DE256D05F7C9}" dt="2024-09-04T13:48:19.592" v="2526" actId="27636"/>
        <pc:sldMkLst>
          <pc:docMk/>
          <pc:sldMk cId="3910027867" sldId="484"/>
        </pc:sldMkLst>
        <pc:spChg chg="mod">
          <ac:chgData name="Ludwig Zimmermann" userId="81285d17d4707117" providerId="LiveId" clId="{0447C7A5-480B-4597-B789-DE256D05F7C9}" dt="2024-09-04T13:48:04.514" v="2523"/>
          <ac:spMkLst>
            <pc:docMk/>
            <pc:sldMk cId="3910027867" sldId="484"/>
            <ac:spMk id="2" creationId="{57FCF2A9-9E96-9782-F47D-DE9D20B6AF6C}"/>
          </ac:spMkLst>
        </pc:spChg>
        <pc:spChg chg="mod">
          <ac:chgData name="Ludwig Zimmermann" userId="81285d17d4707117" providerId="LiveId" clId="{0447C7A5-480B-4597-B789-DE256D05F7C9}" dt="2024-09-04T13:48:19.592" v="2526" actId="27636"/>
          <ac:spMkLst>
            <pc:docMk/>
            <pc:sldMk cId="3910027867" sldId="484"/>
            <ac:spMk id="3" creationId="{07EEEBF5-43CB-D422-8A2D-2502D5ACC042}"/>
          </ac:spMkLst>
        </pc:spChg>
      </pc:sldChg>
      <pc:sldChg chg="modSp new mod">
        <pc:chgData name="Ludwig Zimmermann" userId="81285d17d4707117" providerId="LiveId" clId="{0447C7A5-480B-4597-B789-DE256D05F7C9}" dt="2024-09-04T15:13:08.096" v="2548" actId="20577"/>
        <pc:sldMkLst>
          <pc:docMk/>
          <pc:sldMk cId="767438285" sldId="485"/>
        </pc:sldMkLst>
        <pc:spChg chg="mod">
          <ac:chgData name="Ludwig Zimmermann" userId="81285d17d4707117" providerId="LiveId" clId="{0447C7A5-480B-4597-B789-DE256D05F7C9}" dt="2024-09-04T15:12:37.028" v="2541" actId="6549"/>
          <ac:spMkLst>
            <pc:docMk/>
            <pc:sldMk cId="767438285" sldId="485"/>
            <ac:spMk id="2" creationId="{01AB4811-6A88-D3ED-4A86-63BE74B57376}"/>
          </ac:spMkLst>
        </pc:spChg>
        <pc:spChg chg="mod">
          <ac:chgData name="Ludwig Zimmermann" userId="81285d17d4707117" providerId="LiveId" clId="{0447C7A5-480B-4597-B789-DE256D05F7C9}" dt="2024-09-04T15:13:08.096" v="2548" actId="20577"/>
          <ac:spMkLst>
            <pc:docMk/>
            <pc:sldMk cId="767438285" sldId="485"/>
            <ac:spMk id="3" creationId="{D835DFFD-1573-CAD8-3AAF-D5303D95E8AA}"/>
          </ac:spMkLst>
        </pc:spChg>
      </pc:sldChg>
      <pc:sldChg chg="addSp modSp new mod">
        <pc:chgData name="Ludwig Zimmermann" userId="81285d17d4707117" providerId="LiveId" clId="{0447C7A5-480B-4597-B789-DE256D05F7C9}" dt="2024-09-04T15:13:50.471" v="2553" actId="6549"/>
        <pc:sldMkLst>
          <pc:docMk/>
          <pc:sldMk cId="938592072" sldId="486"/>
        </pc:sldMkLst>
        <pc:spChg chg="add mod">
          <ac:chgData name="Ludwig Zimmermann" userId="81285d17d4707117" providerId="LiveId" clId="{0447C7A5-480B-4597-B789-DE256D05F7C9}" dt="2024-09-04T15:13:50.471" v="2553" actId="6549"/>
          <ac:spMkLst>
            <pc:docMk/>
            <pc:sldMk cId="938592072" sldId="486"/>
            <ac:spMk id="3" creationId="{AF833736-C5DB-A08E-808B-2C7766391BFB}"/>
          </ac:spMkLst>
        </pc:spChg>
      </pc:sldChg>
      <pc:sldChg chg="addSp modSp new mod">
        <pc:chgData name="Ludwig Zimmermann" userId="81285d17d4707117" providerId="LiveId" clId="{0447C7A5-480B-4597-B789-DE256D05F7C9}" dt="2024-09-04T15:14:33.754" v="2559" actId="6549"/>
        <pc:sldMkLst>
          <pc:docMk/>
          <pc:sldMk cId="913975257" sldId="487"/>
        </pc:sldMkLst>
        <pc:spChg chg="add mod">
          <ac:chgData name="Ludwig Zimmermann" userId="81285d17d4707117" providerId="LiveId" clId="{0447C7A5-480B-4597-B789-DE256D05F7C9}" dt="2024-09-04T15:14:33.754" v="2559" actId="6549"/>
          <ac:spMkLst>
            <pc:docMk/>
            <pc:sldMk cId="913975257" sldId="487"/>
            <ac:spMk id="3" creationId="{D59FB31A-9B5B-AC3B-2B44-A15F89CE9D37}"/>
          </ac:spMkLst>
        </pc:spChg>
      </pc:sldChg>
      <pc:sldChg chg="addSp modSp new mod">
        <pc:chgData name="Ludwig Zimmermann" userId="81285d17d4707117" providerId="LiveId" clId="{0447C7A5-480B-4597-B789-DE256D05F7C9}" dt="2024-09-04T15:15:25.441" v="2568" actId="20577"/>
        <pc:sldMkLst>
          <pc:docMk/>
          <pc:sldMk cId="1712031359" sldId="488"/>
        </pc:sldMkLst>
        <pc:spChg chg="add mod">
          <ac:chgData name="Ludwig Zimmermann" userId="81285d17d4707117" providerId="LiveId" clId="{0447C7A5-480B-4597-B789-DE256D05F7C9}" dt="2024-09-04T15:15:25.441" v="2568" actId="20577"/>
          <ac:spMkLst>
            <pc:docMk/>
            <pc:sldMk cId="1712031359" sldId="488"/>
            <ac:spMk id="3" creationId="{BBEAB44B-0E64-B3B7-E869-17DDFACA12EA}"/>
          </ac:spMkLst>
        </pc:spChg>
      </pc:sldChg>
      <pc:sldChg chg="addSp modSp new mod">
        <pc:chgData name="Ludwig Zimmermann" userId="81285d17d4707117" providerId="LiveId" clId="{0447C7A5-480B-4597-B789-DE256D05F7C9}" dt="2024-09-04T15:16:08.820" v="2573" actId="6549"/>
        <pc:sldMkLst>
          <pc:docMk/>
          <pc:sldMk cId="3228091886" sldId="489"/>
        </pc:sldMkLst>
        <pc:spChg chg="add mod">
          <ac:chgData name="Ludwig Zimmermann" userId="81285d17d4707117" providerId="LiveId" clId="{0447C7A5-480B-4597-B789-DE256D05F7C9}" dt="2024-09-04T15:16:08.820" v="2573" actId="6549"/>
          <ac:spMkLst>
            <pc:docMk/>
            <pc:sldMk cId="3228091886" sldId="489"/>
            <ac:spMk id="3" creationId="{227D5D2B-FDED-72D4-CDFF-9DEFD01D2BD9}"/>
          </ac:spMkLst>
        </pc:spChg>
      </pc:sldChg>
      <pc:sldChg chg="modSp new mod">
        <pc:chgData name="Ludwig Zimmermann" userId="81285d17d4707117" providerId="LiveId" clId="{0447C7A5-480B-4597-B789-DE256D05F7C9}" dt="2024-09-04T15:16:59.189" v="2576"/>
        <pc:sldMkLst>
          <pc:docMk/>
          <pc:sldMk cId="1132086512" sldId="490"/>
        </pc:sldMkLst>
        <pc:spChg chg="mod">
          <ac:chgData name="Ludwig Zimmermann" userId="81285d17d4707117" providerId="LiveId" clId="{0447C7A5-480B-4597-B789-DE256D05F7C9}" dt="2024-09-04T15:16:47.227" v="2575"/>
          <ac:spMkLst>
            <pc:docMk/>
            <pc:sldMk cId="1132086512" sldId="490"/>
            <ac:spMk id="2" creationId="{90C52F31-FBB2-5E95-5213-88479FC56F4A}"/>
          </ac:spMkLst>
        </pc:spChg>
        <pc:spChg chg="mod">
          <ac:chgData name="Ludwig Zimmermann" userId="81285d17d4707117" providerId="LiveId" clId="{0447C7A5-480B-4597-B789-DE256D05F7C9}" dt="2024-09-04T15:16:59.189" v="2576"/>
          <ac:spMkLst>
            <pc:docMk/>
            <pc:sldMk cId="1132086512" sldId="490"/>
            <ac:spMk id="3" creationId="{3054AE85-12AD-A9A4-F43E-7B8DC58F2F5A}"/>
          </ac:spMkLst>
        </pc:spChg>
      </pc:sldChg>
      <pc:sldChg chg="modSp new mod">
        <pc:chgData name="Ludwig Zimmermann" userId="81285d17d4707117" providerId="LiveId" clId="{0447C7A5-480B-4597-B789-DE256D05F7C9}" dt="2024-09-04T15:17:34.668" v="2579"/>
        <pc:sldMkLst>
          <pc:docMk/>
          <pc:sldMk cId="1945951353" sldId="491"/>
        </pc:sldMkLst>
        <pc:spChg chg="mod">
          <ac:chgData name="Ludwig Zimmermann" userId="81285d17d4707117" providerId="LiveId" clId="{0447C7A5-480B-4597-B789-DE256D05F7C9}" dt="2024-09-04T15:17:22.676" v="2578"/>
          <ac:spMkLst>
            <pc:docMk/>
            <pc:sldMk cId="1945951353" sldId="491"/>
            <ac:spMk id="2" creationId="{330BB9E6-D82D-E569-4D19-4421EF46D24A}"/>
          </ac:spMkLst>
        </pc:spChg>
        <pc:spChg chg="mod">
          <ac:chgData name="Ludwig Zimmermann" userId="81285d17d4707117" providerId="LiveId" clId="{0447C7A5-480B-4597-B789-DE256D05F7C9}" dt="2024-09-04T15:17:34.668" v="2579"/>
          <ac:spMkLst>
            <pc:docMk/>
            <pc:sldMk cId="1945951353" sldId="491"/>
            <ac:spMk id="3" creationId="{97DFC40D-58B9-8ACB-1BA5-16F3E761BD5C}"/>
          </ac:spMkLst>
        </pc:spChg>
      </pc:sldChg>
      <pc:sldChg chg="modSp new mod">
        <pc:chgData name="Ludwig Zimmermann" userId="81285d17d4707117" providerId="LiveId" clId="{0447C7A5-480B-4597-B789-DE256D05F7C9}" dt="2024-09-04T16:09:27.103" v="2597" actId="27636"/>
        <pc:sldMkLst>
          <pc:docMk/>
          <pc:sldMk cId="2409675100" sldId="492"/>
        </pc:sldMkLst>
        <pc:spChg chg="mod">
          <ac:chgData name="Ludwig Zimmermann" userId="81285d17d4707117" providerId="LiveId" clId="{0447C7A5-480B-4597-B789-DE256D05F7C9}" dt="2024-09-04T16:06:24.636" v="2590" actId="27636"/>
          <ac:spMkLst>
            <pc:docMk/>
            <pc:sldMk cId="2409675100" sldId="492"/>
            <ac:spMk id="2" creationId="{0394F298-7770-B6E9-4874-A4D28A9F57D0}"/>
          </ac:spMkLst>
        </pc:spChg>
        <pc:spChg chg="mod">
          <ac:chgData name="Ludwig Zimmermann" userId="81285d17d4707117" providerId="LiveId" clId="{0447C7A5-480B-4597-B789-DE256D05F7C9}" dt="2024-09-04T16:09:27.103" v="2597" actId="27636"/>
          <ac:spMkLst>
            <pc:docMk/>
            <pc:sldMk cId="2409675100" sldId="492"/>
            <ac:spMk id="3" creationId="{E01AEF1D-3DA4-05EE-2CB9-7589BBB728A2}"/>
          </ac:spMkLst>
        </pc:spChg>
      </pc:sldChg>
      <pc:sldChg chg="addSp modSp new mod">
        <pc:chgData name="Ludwig Zimmermann" userId="81285d17d4707117" providerId="LiveId" clId="{0447C7A5-480B-4597-B789-DE256D05F7C9}" dt="2024-09-04T16:11:39.195" v="2604" actId="1076"/>
        <pc:sldMkLst>
          <pc:docMk/>
          <pc:sldMk cId="351482774" sldId="493"/>
        </pc:sldMkLst>
        <pc:spChg chg="add mod">
          <ac:chgData name="Ludwig Zimmermann" userId="81285d17d4707117" providerId="LiveId" clId="{0447C7A5-480B-4597-B789-DE256D05F7C9}" dt="2024-09-04T16:11:39.195" v="2604" actId="1076"/>
          <ac:spMkLst>
            <pc:docMk/>
            <pc:sldMk cId="351482774" sldId="493"/>
            <ac:spMk id="3" creationId="{C2801A0E-DA07-2BFF-AEAE-A5F02E2EFB9C}"/>
          </ac:spMkLst>
        </pc:spChg>
      </pc:sldChg>
      <pc:sldChg chg="addSp modSp new mod">
        <pc:chgData name="Ludwig Zimmermann" userId="81285d17d4707117" providerId="LiveId" clId="{0447C7A5-480B-4597-B789-DE256D05F7C9}" dt="2024-09-04T16:12:35.159" v="2615" actId="14100"/>
        <pc:sldMkLst>
          <pc:docMk/>
          <pc:sldMk cId="1301274903" sldId="494"/>
        </pc:sldMkLst>
        <pc:spChg chg="add mod">
          <ac:chgData name="Ludwig Zimmermann" userId="81285d17d4707117" providerId="LiveId" clId="{0447C7A5-480B-4597-B789-DE256D05F7C9}" dt="2024-09-04T16:12:35.159" v="2615" actId="14100"/>
          <ac:spMkLst>
            <pc:docMk/>
            <pc:sldMk cId="1301274903" sldId="494"/>
            <ac:spMk id="3" creationId="{C9D43541-62C0-F380-CD27-F86A068FC38B}"/>
          </ac:spMkLst>
        </pc:spChg>
      </pc:sldChg>
      <pc:sldChg chg="addSp modSp new mod">
        <pc:chgData name="Ludwig Zimmermann" userId="81285d17d4707117" providerId="LiveId" clId="{0447C7A5-480B-4597-B789-DE256D05F7C9}" dt="2024-09-04T16:13:05.288" v="2619" actId="6549"/>
        <pc:sldMkLst>
          <pc:docMk/>
          <pc:sldMk cId="2195356648" sldId="495"/>
        </pc:sldMkLst>
        <pc:spChg chg="add mod">
          <ac:chgData name="Ludwig Zimmermann" userId="81285d17d4707117" providerId="LiveId" clId="{0447C7A5-480B-4597-B789-DE256D05F7C9}" dt="2024-09-04T16:13:05.288" v="2619" actId="6549"/>
          <ac:spMkLst>
            <pc:docMk/>
            <pc:sldMk cId="2195356648" sldId="495"/>
            <ac:spMk id="3" creationId="{BEF8B18C-8CBE-5233-CA90-3F6C4A053356}"/>
          </ac:spMkLst>
        </pc:spChg>
      </pc:sldChg>
      <pc:sldChg chg="addSp modSp new mod">
        <pc:chgData name="Ludwig Zimmermann" userId="81285d17d4707117" providerId="LiveId" clId="{0447C7A5-480B-4597-B789-DE256D05F7C9}" dt="2024-09-04T16:13:54.144" v="2626" actId="6549"/>
        <pc:sldMkLst>
          <pc:docMk/>
          <pc:sldMk cId="3843032880" sldId="496"/>
        </pc:sldMkLst>
        <pc:spChg chg="add mod">
          <ac:chgData name="Ludwig Zimmermann" userId="81285d17d4707117" providerId="LiveId" clId="{0447C7A5-480B-4597-B789-DE256D05F7C9}" dt="2024-09-04T16:13:54.144" v="2626" actId="6549"/>
          <ac:spMkLst>
            <pc:docMk/>
            <pc:sldMk cId="3843032880" sldId="496"/>
            <ac:spMk id="3" creationId="{C7F2239D-6DB1-AC0B-3F67-C8FA12FB9134}"/>
          </ac:spMkLst>
        </pc:spChg>
      </pc:sldChg>
      <pc:sldChg chg="modSp new mod">
        <pc:chgData name="Ludwig Zimmermann" userId="81285d17d4707117" providerId="LiveId" clId="{0447C7A5-480B-4597-B789-DE256D05F7C9}" dt="2024-09-04T16:14:47.513" v="2631" actId="27636"/>
        <pc:sldMkLst>
          <pc:docMk/>
          <pc:sldMk cId="3198116535" sldId="497"/>
        </pc:sldMkLst>
        <pc:spChg chg="mod">
          <ac:chgData name="Ludwig Zimmermann" userId="81285d17d4707117" providerId="LiveId" clId="{0447C7A5-480B-4597-B789-DE256D05F7C9}" dt="2024-09-04T16:14:29.294" v="2628"/>
          <ac:spMkLst>
            <pc:docMk/>
            <pc:sldMk cId="3198116535" sldId="497"/>
            <ac:spMk id="2" creationId="{66F3D073-D608-29E4-D34A-6414328E9E59}"/>
          </ac:spMkLst>
        </pc:spChg>
        <pc:spChg chg="mod">
          <ac:chgData name="Ludwig Zimmermann" userId="81285d17d4707117" providerId="LiveId" clId="{0447C7A5-480B-4597-B789-DE256D05F7C9}" dt="2024-09-04T16:14:47.513" v="2631" actId="27636"/>
          <ac:spMkLst>
            <pc:docMk/>
            <pc:sldMk cId="3198116535" sldId="497"/>
            <ac:spMk id="3" creationId="{58F39337-7672-B647-D453-15776D5D76FA}"/>
          </ac:spMkLst>
        </pc:spChg>
      </pc:sldChg>
      <pc:sldChg chg="addSp new mod">
        <pc:chgData name="Ludwig Zimmermann" userId="81285d17d4707117" providerId="LiveId" clId="{0447C7A5-480B-4597-B789-DE256D05F7C9}" dt="2024-09-04T16:15:05.901" v="2633" actId="22"/>
        <pc:sldMkLst>
          <pc:docMk/>
          <pc:sldMk cId="3388314264" sldId="498"/>
        </pc:sldMkLst>
        <pc:spChg chg="add">
          <ac:chgData name="Ludwig Zimmermann" userId="81285d17d4707117" providerId="LiveId" clId="{0447C7A5-480B-4597-B789-DE256D05F7C9}" dt="2024-09-04T16:15:05.901" v="2633" actId="22"/>
          <ac:spMkLst>
            <pc:docMk/>
            <pc:sldMk cId="3388314264" sldId="498"/>
            <ac:spMk id="3" creationId="{46D09C1C-F823-2BB1-1AF2-F95317DDF052}"/>
          </ac:spMkLst>
        </pc:spChg>
      </pc:sldChg>
      <pc:sldChg chg="modSp new mod">
        <pc:chgData name="Ludwig Zimmermann" userId="81285d17d4707117" providerId="LiveId" clId="{0447C7A5-480B-4597-B789-DE256D05F7C9}" dt="2024-09-04T16:15:41.022" v="2636"/>
        <pc:sldMkLst>
          <pc:docMk/>
          <pc:sldMk cId="3544032565" sldId="499"/>
        </pc:sldMkLst>
        <pc:spChg chg="mod">
          <ac:chgData name="Ludwig Zimmermann" userId="81285d17d4707117" providerId="LiveId" clId="{0447C7A5-480B-4597-B789-DE256D05F7C9}" dt="2024-09-04T16:15:24.030" v="2635"/>
          <ac:spMkLst>
            <pc:docMk/>
            <pc:sldMk cId="3544032565" sldId="499"/>
            <ac:spMk id="2" creationId="{48BE98CF-4DD8-9B45-21DD-3AB238C059B6}"/>
          </ac:spMkLst>
        </pc:spChg>
        <pc:spChg chg="mod">
          <ac:chgData name="Ludwig Zimmermann" userId="81285d17d4707117" providerId="LiveId" clId="{0447C7A5-480B-4597-B789-DE256D05F7C9}" dt="2024-09-04T16:15:41.022" v="2636"/>
          <ac:spMkLst>
            <pc:docMk/>
            <pc:sldMk cId="3544032565" sldId="499"/>
            <ac:spMk id="3" creationId="{09F8B286-B7C7-B5AC-1C0D-E3AA4102D68F}"/>
          </ac:spMkLst>
        </pc:spChg>
      </pc:sldChg>
      <pc:sldChg chg="modSp new mod">
        <pc:chgData name="Ludwig Zimmermann" userId="81285d17d4707117" providerId="LiveId" clId="{0447C7A5-480B-4597-B789-DE256D05F7C9}" dt="2024-09-05T07:48:21.259" v="2690" actId="27636"/>
        <pc:sldMkLst>
          <pc:docMk/>
          <pc:sldMk cId="2096173144" sldId="500"/>
        </pc:sldMkLst>
        <pc:spChg chg="mod">
          <ac:chgData name="Ludwig Zimmermann" userId="81285d17d4707117" providerId="LiveId" clId="{0447C7A5-480B-4597-B789-DE256D05F7C9}" dt="2024-09-05T07:48:09.400" v="2688" actId="14100"/>
          <ac:spMkLst>
            <pc:docMk/>
            <pc:sldMk cId="2096173144" sldId="500"/>
            <ac:spMk id="2" creationId="{523C1168-44E0-8669-BC0C-741E23DCF75D}"/>
          </ac:spMkLst>
        </pc:spChg>
        <pc:spChg chg="mod">
          <ac:chgData name="Ludwig Zimmermann" userId="81285d17d4707117" providerId="LiveId" clId="{0447C7A5-480B-4597-B789-DE256D05F7C9}" dt="2024-09-05T07:48:21.259" v="2690" actId="27636"/>
          <ac:spMkLst>
            <pc:docMk/>
            <pc:sldMk cId="2096173144" sldId="500"/>
            <ac:spMk id="3" creationId="{4C053F62-D07A-891B-FCF7-A70A9D8E56AA}"/>
          </ac:spMkLst>
        </pc:spChg>
      </pc:sldChg>
      <pc:sldChg chg="modSp new del mod">
        <pc:chgData name="Ludwig Zimmermann" userId="81285d17d4707117" providerId="LiveId" clId="{0447C7A5-480B-4597-B789-DE256D05F7C9}" dt="2024-09-05T07:45:49.689" v="2666" actId="2696"/>
        <pc:sldMkLst>
          <pc:docMk/>
          <pc:sldMk cId="2632483414" sldId="500"/>
        </pc:sldMkLst>
        <pc:spChg chg="mod">
          <ac:chgData name="Ludwig Zimmermann" userId="81285d17d4707117" providerId="LiveId" clId="{0447C7A5-480B-4597-B789-DE256D05F7C9}" dt="2024-09-05T07:41:53.184" v="2652" actId="14100"/>
          <ac:spMkLst>
            <pc:docMk/>
            <pc:sldMk cId="2632483414" sldId="500"/>
            <ac:spMk id="2" creationId="{9B76EC0D-315E-927B-A532-44F082C6934F}"/>
          </ac:spMkLst>
        </pc:spChg>
        <pc:spChg chg="mod">
          <ac:chgData name="Ludwig Zimmermann" userId="81285d17d4707117" providerId="LiveId" clId="{0447C7A5-480B-4597-B789-DE256D05F7C9}" dt="2024-09-05T07:44:43.588" v="2663" actId="27636"/>
          <ac:spMkLst>
            <pc:docMk/>
            <pc:sldMk cId="2632483414" sldId="500"/>
            <ac:spMk id="3" creationId="{44406984-40E9-A6FB-531E-22F0E5437A58}"/>
          </ac:spMkLst>
        </pc:spChg>
      </pc:sldChg>
      <pc:sldChg chg="addSp modSp new mod">
        <pc:chgData name="Ludwig Zimmermann" userId="81285d17d4707117" providerId="LiveId" clId="{0447C7A5-480B-4597-B789-DE256D05F7C9}" dt="2024-09-05T07:49:50.575" v="2696" actId="14100"/>
        <pc:sldMkLst>
          <pc:docMk/>
          <pc:sldMk cId="2782948289" sldId="501"/>
        </pc:sldMkLst>
        <pc:spChg chg="add mod">
          <ac:chgData name="Ludwig Zimmermann" userId="81285d17d4707117" providerId="LiveId" clId="{0447C7A5-480B-4597-B789-DE256D05F7C9}" dt="2024-09-05T07:49:50.575" v="2696" actId="14100"/>
          <ac:spMkLst>
            <pc:docMk/>
            <pc:sldMk cId="2782948289" sldId="501"/>
            <ac:spMk id="3" creationId="{5346E2A8-E74B-05B2-7504-DE7DAA344887}"/>
          </ac:spMkLst>
        </pc:spChg>
      </pc:sldChg>
      <pc:sldChg chg="new del">
        <pc:chgData name="Ludwig Zimmermann" userId="81285d17d4707117" providerId="LiveId" clId="{0447C7A5-480B-4597-B789-DE256D05F7C9}" dt="2024-09-05T07:45:24.452" v="2665" actId="2696"/>
        <pc:sldMkLst>
          <pc:docMk/>
          <pc:sldMk cId="3216727927" sldId="501"/>
        </pc:sldMkLst>
      </pc:sldChg>
      <pc:sldChg chg="addSp modSp new mod">
        <pc:chgData name="Ludwig Zimmermann" userId="81285d17d4707117" providerId="LiveId" clId="{0447C7A5-480B-4597-B789-DE256D05F7C9}" dt="2024-09-05T07:50:48.735" v="2701" actId="6549"/>
        <pc:sldMkLst>
          <pc:docMk/>
          <pc:sldMk cId="706269126" sldId="502"/>
        </pc:sldMkLst>
        <pc:spChg chg="add mod">
          <ac:chgData name="Ludwig Zimmermann" userId="81285d17d4707117" providerId="LiveId" clId="{0447C7A5-480B-4597-B789-DE256D05F7C9}" dt="2024-09-05T07:50:48.735" v="2701" actId="6549"/>
          <ac:spMkLst>
            <pc:docMk/>
            <pc:sldMk cId="706269126" sldId="502"/>
            <ac:spMk id="3" creationId="{FF0E0A2B-1B49-86AA-77F0-DBE4454FE25A}"/>
          </ac:spMkLst>
        </pc:spChg>
      </pc:sldChg>
      <pc:sldChg chg="addSp modSp new mod">
        <pc:chgData name="Ludwig Zimmermann" userId="81285d17d4707117" providerId="LiveId" clId="{0447C7A5-480B-4597-B789-DE256D05F7C9}" dt="2024-09-05T07:52:28.073" v="2706" actId="14100"/>
        <pc:sldMkLst>
          <pc:docMk/>
          <pc:sldMk cId="286710460" sldId="503"/>
        </pc:sldMkLst>
        <pc:spChg chg="add mod">
          <ac:chgData name="Ludwig Zimmermann" userId="81285d17d4707117" providerId="LiveId" clId="{0447C7A5-480B-4597-B789-DE256D05F7C9}" dt="2024-09-05T07:52:28.073" v="2706" actId="14100"/>
          <ac:spMkLst>
            <pc:docMk/>
            <pc:sldMk cId="286710460" sldId="503"/>
            <ac:spMk id="3" creationId="{83D9E20F-286F-5D5E-067A-D038259DBC68}"/>
          </ac:spMkLst>
        </pc:spChg>
      </pc:sldChg>
      <pc:sldChg chg="addSp modSp new mod">
        <pc:chgData name="Ludwig Zimmermann" userId="81285d17d4707117" providerId="LiveId" clId="{0447C7A5-480B-4597-B789-DE256D05F7C9}" dt="2024-09-05T07:53:19.963" v="2711" actId="6549"/>
        <pc:sldMkLst>
          <pc:docMk/>
          <pc:sldMk cId="3963496807" sldId="504"/>
        </pc:sldMkLst>
        <pc:spChg chg="add mod">
          <ac:chgData name="Ludwig Zimmermann" userId="81285d17d4707117" providerId="LiveId" clId="{0447C7A5-480B-4597-B789-DE256D05F7C9}" dt="2024-09-05T07:53:19.963" v="2711" actId="6549"/>
          <ac:spMkLst>
            <pc:docMk/>
            <pc:sldMk cId="3963496807" sldId="504"/>
            <ac:spMk id="3" creationId="{DC4ED441-B953-7EF9-1D85-EBD0FCC20492}"/>
          </ac:spMkLst>
        </pc:spChg>
      </pc:sldChg>
      <pc:sldChg chg="modSp new mod">
        <pc:chgData name="Ludwig Zimmermann" userId="81285d17d4707117" providerId="LiveId" clId="{0447C7A5-480B-4597-B789-DE256D05F7C9}" dt="2024-09-05T07:57:56.736" v="2716" actId="27636"/>
        <pc:sldMkLst>
          <pc:docMk/>
          <pc:sldMk cId="3971905108" sldId="505"/>
        </pc:sldMkLst>
        <pc:spChg chg="mod">
          <ac:chgData name="Ludwig Zimmermann" userId="81285d17d4707117" providerId="LiveId" clId="{0447C7A5-480B-4597-B789-DE256D05F7C9}" dt="2024-09-05T07:57:38.975" v="2713"/>
          <ac:spMkLst>
            <pc:docMk/>
            <pc:sldMk cId="3971905108" sldId="505"/>
            <ac:spMk id="2" creationId="{A166F8C1-A960-5664-C64F-CB4C1C30DE9C}"/>
          </ac:spMkLst>
        </pc:spChg>
        <pc:spChg chg="mod">
          <ac:chgData name="Ludwig Zimmermann" userId="81285d17d4707117" providerId="LiveId" clId="{0447C7A5-480B-4597-B789-DE256D05F7C9}" dt="2024-09-05T07:57:56.736" v="2716" actId="27636"/>
          <ac:spMkLst>
            <pc:docMk/>
            <pc:sldMk cId="3971905108" sldId="505"/>
            <ac:spMk id="3" creationId="{A523196A-83AA-0627-A0BD-FB3D7CD0C0CC}"/>
          </ac:spMkLst>
        </pc:spChg>
      </pc:sldChg>
      <pc:sldChg chg="addSp modSp new mod">
        <pc:chgData name="Ludwig Zimmermann" userId="81285d17d4707117" providerId="LiveId" clId="{0447C7A5-480B-4597-B789-DE256D05F7C9}" dt="2024-09-05T07:58:19.869" v="2719"/>
        <pc:sldMkLst>
          <pc:docMk/>
          <pc:sldMk cId="1272520176" sldId="506"/>
        </pc:sldMkLst>
        <pc:spChg chg="add">
          <ac:chgData name="Ludwig Zimmermann" userId="81285d17d4707117" providerId="LiveId" clId="{0447C7A5-480B-4597-B789-DE256D05F7C9}" dt="2024-09-05T07:58:19.869" v="2719"/>
          <ac:spMkLst>
            <pc:docMk/>
            <pc:sldMk cId="1272520176" sldId="506"/>
            <ac:spMk id="3" creationId="{DBA8EC22-D9B1-EF9D-D743-E43B63611493}"/>
          </ac:spMkLst>
        </pc:spChg>
      </pc:sldChg>
      <pc:sldChg chg="modSp new mod">
        <pc:chgData name="Ludwig Zimmermann" userId="81285d17d4707117" providerId="LiveId" clId="{0447C7A5-480B-4597-B789-DE256D05F7C9}" dt="2024-09-05T07:58:55.357" v="2722"/>
        <pc:sldMkLst>
          <pc:docMk/>
          <pc:sldMk cId="1377475775" sldId="507"/>
        </pc:sldMkLst>
        <pc:spChg chg="mod">
          <ac:chgData name="Ludwig Zimmermann" userId="81285d17d4707117" providerId="LiveId" clId="{0447C7A5-480B-4597-B789-DE256D05F7C9}" dt="2024-09-05T07:58:41.564" v="2721"/>
          <ac:spMkLst>
            <pc:docMk/>
            <pc:sldMk cId="1377475775" sldId="507"/>
            <ac:spMk id="2" creationId="{1898EF9F-7DE5-6DCF-3FA8-712D8241710B}"/>
          </ac:spMkLst>
        </pc:spChg>
        <pc:spChg chg="mod">
          <ac:chgData name="Ludwig Zimmermann" userId="81285d17d4707117" providerId="LiveId" clId="{0447C7A5-480B-4597-B789-DE256D05F7C9}" dt="2024-09-05T07:58:55.357" v="2722"/>
          <ac:spMkLst>
            <pc:docMk/>
            <pc:sldMk cId="1377475775" sldId="507"/>
            <ac:spMk id="3" creationId="{FD568450-C696-B2BA-1F44-B4784422A0F9}"/>
          </ac:spMkLst>
        </pc:spChg>
      </pc:sldChg>
      <pc:sldChg chg="modSp new mod">
        <pc:chgData name="Ludwig Zimmermann" userId="81285d17d4707117" providerId="LiveId" clId="{0447C7A5-480B-4597-B789-DE256D05F7C9}" dt="2024-09-05T09:00:41.569" v="2738" actId="27636"/>
        <pc:sldMkLst>
          <pc:docMk/>
          <pc:sldMk cId="1740996540" sldId="508"/>
        </pc:sldMkLst>
        <pc:spChg chg="mod">
          <ac:chgData name="Ludwig Zimmermann" userId="81285d17d4707117" providerId="LiveId" clId="{0447C7A5-480B-4597-B789-DE256D05F7C9}" dt="2024-09-05T09:00:12.494" v="2733" actId="27636"/>
          <ac:spMkLst>
            <pc:docMk/>
            <pc:sldMk cId="1740996540" sldId="508"/>
            <ac:spMk id="2" creationId="{61F364AE-8226-274F-7985-1071BB708495}"/>
          </ac:spMkLst>
        </pc:spChg>
        <pc:spChg chg="mod">
          <ac:chgData name="Ludwig Zimmermann" userId="81285d17d4707117" providerId="LiveId" clId="{0447C7A5-480B-4597-B789-DE256D05F7C9}" dt="2024-09-05T09:00:41.569" v="2738" actId="27636"/>
          <ac:spMkLst>
            <pc:docMk/>
            <pc:sldMk cId="1740996540" sldId="508"/>
            <ac:spMk id="3" creationId="{944B05EE-F166-678D-187E-50D49362CD60}"/>
          </ac:spMkLst>
        </pc:spChg>
      </pc:sldChg>
      <pc:sldChg chg="addSp modSp new mod">
        <pc:chgData name="Ludwig Zimmermann" userId="81285d17d4707117" providerId="LiveId" clId="{0447C7A5-480B-4597-B789-DE256D05F7C9}" dt="2024-09-05T09:01:40.674" v="2743" actId="14100"/>
        <pc:sldMkLst>
          <pc:docMk/>
          <pc:sldMk cId="3273033804" sldId="509"/>
        </pc:sldMkLst>
        <pc:spChg chg="add mod">
          <ac:chgData name="Ludwig Zimmermann" userId="81285d17d4707117" providerId="LiveId" clId="{0447C7A5-480B-4597-B789-DE256D05F7C9}" dt="2024-09-05T09:01:40.674" v="2743" actId="14100"/>
          <ac:spMkLst>
            <pc:docMk/>
            <pc:sldMk cId="3273033804" sldId="509"/>
            <ac:spMk id="3" creationId="{D1EC5723-7733-6D6E-4E3E-6CFA29FA0623}"/>
          </ac:spMkLst>
        </pc:spChg>
      </pc:sldChg>
      <pc:sldChg chg="addSp modSp new del mod">
        <pc:chgData name="Ludwig Zimmermann" userId="81285d17d4707117" providerId="LiveId" clId="{0447C7A5-480B-4597-B789-DE256D05F7C9}" dt="2024-09-05T09:02:38.810" v="2747" actId="2696"/>
        <pc:sldMkLst>
          <pc:docMk/>
          <pc:sldMk cId="1203675639" sldId="510"/>
        </pc:sldMkLst>
        <pc:spChg chg="add">
          <ac:chgData name="Ludwig Zimmermann" userId="81285d17d4707117" providerId="LiveId" clId="{0447C7A5-480B-4597-B789-DE256D05F7C9}" dt="2024-09-05T09:02:26.528" v="2746"/>
          <ac:spMkLst>
            <pc:docMk/>
            <pc:sldMk cId="1203675639" sldId="510"/>
            <ac:spMk id="3" creationId="{0CEB9062-2691-8737-C7DF-E95E0B33E0FD}"/>
          </ac:spMkLst>
        </pc:spChg>
      </pc:sldChg>
      <pc:sldChg chg="addSp new mod">
        <pc:chgData name="Ludwig Zimmermann" userId="81285d17d4707117" providerId="LiveId" clId="{0447C7A5-480B-4597-B789-DE256D05F7C9}" dt="2024-09-05T09:02:59.714" v="2749" actId="22"/>
        <pc:sldMkLst>
          <pc:docMk/>
          <pc:sldMk cId="4082417077" sldId="510"/>
        </pc:sldMkLst>
        <pc:spChg chg="add">
          <ac:chgData name="Ludwig Zimmermann" userId="81285d17d4707117" providerId="LiveId" clId="{0447C7A5-480B-4597-B789-DE256D05F7C9}" dt="2024-09-05T09:02:59.714" v="2749" actId="22"/>
          <ac:spMkLst>
            <pc:docMk/>
            <pc:sldMk cId="4082417077" sldId="510"/>
            <ac:spMk id="3" creationId="{6B533052-4CAC-4682-B4F7-1A9A66839071}"/>
          </ac:spMkLst>
        </pc:spChg>
      </pc:sldChg>
      <pc:sldChg chg="addSp modSp new mod">
        <pc:chgData name="Ludwig Zimmermann" userId="81285d17d4707117" providerId="LiveId" clId="{0447C7A5-480B-4597-B789-DE256D05F7C9}" dt="2024-09-05T09:09:06.620" v="2754" actId="6549"/>
        <pc:sldMkLst>
          <pc:docMk/>
          <pc:sldMk cId="487489979" sldId="511"/>
        </pc:sldMkLst>
        <pc:spChg chg="add mod">
          <ac:chgData name="Ludwig Zimmermann" userId="81285d17d4707117" providerId="LiveId" clId="{0447C7A5-480B-4597-B789-DE256D05F7C9}" dt="2024-09-05T09:09:06.620" v="2754" actId="6549"/>
          <ac:spMkLst>
            <pc:docMk/>
            <pc:sldMk cId="487489979" sldId="511"/>
            <ac:spMk id="3" creationId="{70123D51-86B7-A125-9560-943981E8E5A2}"/>
          </ac:spMkLst>
        </pc:spChg>
      </pc:sldChg>
      <pc:sldChg chg="addSp new mod">
        <pc:chgData name="Ludwig Zimmermann" userId="81285d17d4707117" providerId="LiveId" clId="{0447C7A5-480B-4597-B789-DE256D05F7C9}" dt="2024-09-05T09:21:34.014" v="2756" actId="22"/>
        <pc:sldMkLst>
          <pc:docMk/>
          <pc:sldMk cId="714098207" sldId="512"/>
        </pc:sldMkLst>
        <pc:spChg chg="add">
          <ac:chgData name="Ludwig Zimmermann" userId="81285d17d4707117" providerId="LiveId" clId="{0447C7A5-480B-4597-B789-DE256D05F7C9}" dt="2024-09-05T09:21:34.014" v="2756" actId="22"/>
          <ac:spMkLst>
            <pc:docMk/>
            <pc:sldMk cId="714098207" sldId="512"/>
            <ac:spMk id="3" creationId="{2C6AB213-5FC1-5191-BE25-8346C69B5FD8}"/>
          </ac:spMkLst>
        </pc:spChg>
      </pc:sldChg>
      <pc:sldChg chg="modSp new mod">
        <pc:chgData name="Ludwig Zimmermann" userId="81285d17d4707117" providerId="LiveId" clId="{0447C7A5-480B-4597-B789-DE256D05F7C9}" dt="2024-09-05T09:35:34.580" v="2761" actId="27636"/>
        <pc:sldMkLst>
          <pc:docMk/>
          <pc:sldMk cId="580035367" sldId="513"/>
        </pc:sldMkLst>
        <pc:spChg chg="mod">
          <ac:chgData name="Ludwig Zimmermann" userId="81285d17d4707117" providerId="LiveId" clId="{0447C7A5-480B-4597-B789-DE256D05F7C9}" dt="2024-09-05T09:35:18.868" v="2758"/>
          <ac:spMkLst>
            <pc:docMk/>
            <pc:sldMk cId="580035367" sldId="513"/>
            <ac:spMk id="2" creationId="{128E5602-D436-BB09-2B6A-CFF22A1E06F7}"/>
          </ac:spMkLst>
        </pc:spChg>
        <pc:spChg chg="mod">
          <ac:chgData name="Ludwig Zimmermann" userId="81285d17d4707117" providerId="LiveId" clId="{0447C7A5-480B-4597-B789-DE256D05F7C9}" dt="2024-09-05T09:35:34.580" v="2761" actId="27636"/>
          <ac:spMkLst>
            <pc:docMk/>
            <pc:sldMk cId="580035367" sldId="513"/>
            <ac:spMk id="3" creationId="{0B3859E1-CEF0-E647-20EF-CAFCEEDB52CC}"/>
          </ac:spMkLst>
        </pc:spChg>
      </pc:sldChg>
      <pc:sldChg chg="addSp modSp new mod">
        <pc:chgData name="Ludwig Zimmermann" userId="81285d17d4707117" providerId="LiveId" clId="{0447C7A5-480B-4597-B789-DE256D05F7C9}" dt="2024-09-05T09:35:54.915" v="2764"/>
        <pc:sldMkLst>
          <pc:docMk/>
          <pc:sldMk cId="561178242" sldId="514"/>
        </pc:sldMkLst>
        <pc:spChg chg="add">
          <ac:chgData name="Ludwig Zimmermann" userId="81285d17d4707117" providerId="LiveId" clId="{0447C7A5-480B-4597-B789-DE256D05F7C9}" dt="2024-09-05T09:35:54.915" v="2764"/>
          <ac:spMkLst>
            <pc:docMk/>
            <pc:sldMk cId="561178242" sldId="514"/>
            <ac:spMk id="3" creationId="{64ABB465-72B6-A0F2-B1E1-F29F473F8A6D}"/>
          </ac:spMkLst>
        </pc:spChg>
      </pc:sldChg>
      <pc:sldChg chg="addSp modSp new mod">
        <pc:chgData name="Ludwig Zimmermann" userId="81285d17d4707117" providerId="LiveId" clId="{0447C7A5-480B-4597-B789-DE256D05F7C9}" dt="2024-09-05T09:36:15.746" v="2767"/>
        <pc:sldMkLst>
          <pc:docMk/>
          <pc:sldMk cId="3758094783" sldId="515"/>
        </pc:sldMkLst>
        <pc:spChg chg="add">
          <ac:chgData name="Ludwig Zimmermann" userId="81285d17d4707117" providerId="LiveId" clId="{0447C7A5-480B-4597-B789-DE256D05F7C9}" dt="2024-09-05T09:36:15.746" v="2767"/>
          <ac:spMkLst>
            <pc:docMk/>
            <pc:sldMk cId="3758094783" sldId="515"/>
            <ac:spMk id="3" creationId="{234E6201-9F3D-07A9-417C-EEADB9D08C02}"/>
          </ac:spMkLst>
        </pc:spChg>
      </pc:sldChg>
      <pc:sldChg chg="modSp new mod">
        <pc:chgData name="Ludwig Zimmermann" userId="81285d17d4707117" providerId="LiveId" clId="{0447C7A5-480B-4597-B789-DE256D05F7C9}" dt="2024-09-05T09:46:14.053" v="2785" actId="27636"/>
        <pc:sldMkLst>
          <pc:docMk/>
          <pc:sldMk cId="2241569427" sldId="516"/>
        </pc:sldMkLst>
        <pc:spChg chg="mod">
          <ac:chgData name="Ludwig Zimmermann" userId="81285d17d4707117" providerId="LiveId" clId="{0447C7A5-480B-4597-B789-DE256D05F7C9}" dt="2024-09-05T09:45:19.930" v="2777"/>
          <ac:spMkLst>
            <pc:docMk/>
            <pc:sldMk cId="2241569427" sldId="516"/>
            <ac:spMk id="2" creationId="{A4FE9552-150E-7631-B740-605652A7B21A}"/>
          </ac:spMkLst>
        </pc:spChg>
        <pc:spChg chg="mod">
          <ac:chgData name="Ludwig Zimmermann" userId="81285d17d4707117" providerId="LiveId" clId="{0447C7A5-480B-4597-B789-DE256D05F7C9}" dt="2024-09-05T09:46:14.053" v="2785" actId="27636"/>
          <ac:spMkLst>
            <pc:docMk/>
            <pc:sldMk cId="2241569427" sldId="516"/>
            <ac:spMk id="3" creationId="{2ADC8A3D-000F-E95C-0148-09C1943565F6}"/>
          </ac:spMkLst>
        </pc:spChg>
      </pc:sldChg>
      <pc:sldChg chg="addSp modSp new mod">
        <pc:chgData name="Ludwig Zimmermann" userId="81285d17d4707117" providerId="LiveId" clId="{0447C7A5-480B-4597-B789-DE256D05F7C9}" dt="2024-09-05T09:51:20.352" v="2814" actId="14100"/>
        <pc:sldMkLst>
          <pc:docMk/>
          <pc:sldMk cId="1727559524" sldId="517"/>
        </pc:sldMkLst>
        <pc:spChg chg="add mod">
          <ac:chgData name="Ludwig Zimmermann" userId="81285d17d4707117" providerId="LiveId" clId="{0447C7A5-480B-4597-B789-DE256D05F7C9}" dt="2024-09-05T09:51:20.352" v="2814" actId="14100"/>
          <ac:spMkLst>
            <pc:docMk/>
            <pc:sldMk cId="1727559524" sldId="517"/>
            <ac:spMk id="3" creationId="{E293446C-4FDC-D400-B59B-9B4314561A9E}"/>
          </ac:spMkLst>
        </pc:spChg>
      </pc:sldChg>
      <pc:sldChg chg="addSp modSp new mod">
        <pc:chgData name="Ludwig Zimmermann" userId="81285d17d4707117" providerId="LiveId" clId="{0447C7A5-480B-4597-B789-DE256D05F7C9}" dt="2024-09-05T09:53:29.726" v="2836"/>
        <pc:sldMkLst>
          <pc:docMk/>
          <pc:sldMk cId="1596673679" sldId="518"/>
        </pc:sldMkLst>
        <pc:spChg chg="add mod">
          <ac:chgData name="Ludwig Zimmermann" userId="81285d17d4707117" providerId="LiveId" clId="{0447C7A5-480B-4597-B789-DE256D05F7C9}" dt="2024-09-05T09:53:29.726" v="2836"/>
          <ac:spMkLst>
            <pc:docMk/>
            <pc:sldMk cId="1596673679" sldId="518"/>
            <ac:spMk id="3" creationId="{211B4955-DAD1-39D2-9B73-ED86E65C05FF}"/>
          </ac:spMkLst>
        </pc:spChg>
      </pc:sldChg>
      <pc:sldChg chg="addSp new mod">
        <pc:chgData name="Ludwig Zimmermann" userId="81285d17d4707117" providerId="LiveId" clId="{0447C7A5-480B-4597-B789-DE256D05F7C9}" dt="2024-09-05T09:53:53.712" v="2837" actId="22"/>
        <pc:sldMkLst>
          <pc:docMk/>
          <pc:sldMk cId="3352432149" sldId="519"/>
        </pc:sldMkLst>
        <pc:spChg chg="add">
          <ac:chgData name="Ludwig Zimmermann" userId="81285d17d4707117" providerId="LiveId" clId="{0447C7A5-480B-4597-B789-DE256D05F7C9}" dt="2024-09-05T09:53:53.712" v="2837" actId="22"/>
          <ac:spMkLst>
            <pc:docMk/>
            <pc:sldMk cId="3352432149" sldId="519"/>
            <ac:spMk id="3" creationId="{733BB795-26EB-EDC0-FEF8-AE0B238A11E0}"/>
          </ac:spMkLst>
        </pc:spChg>
      </pc:sldChg>
      <pc:sldChg chg="addSp modSp new mod">
        <pc:chgData name="Ludwig Zimmermann" userId="81285d17d4707117" providerId="LiveId" clId="{0447C7A5-480B-4597-B789-DE256D05F7C9}" dt="2024-09-05T09:55:00.293" v="2848" actId="14100"/>
        <pc:sldMkLst>
          <pc:docMk/>
          <pc:sldMk cId="646993383" sldId="520"/>
        </pc:sldMkLst>
        <pc:spChg chg="add mod">
          <ac:chgData name="Ludwig Zimmermann" userId="81285d17d4707117" providerId="LiveId" clId="{0447C7A5-480B-4597-B789-DE256D05F7C9}" dt="2024-09-05T09:55:00.293" v="2848" actId="14100"/>
          <ac:spMkLst>
            <pc:docMk/>
            <pc:sldMk cId="646993383" sldId="520"/>
            <ac:spMk id="3" creationId="{362A4524-8DD0-03A9-A8CC-B4B8B427E491}"/>
          </ac:spMkLst>
        </pc:spChg>
      </pc:sldChg>
      <pc:sldChg chg="addSp new mod">
        <pc:chgData name="Ludwig Zimmermann" userId="81285d17d4707117" providerId="LiveId" clId="{0447C7A5-480B-4597-B789-DE256D05F7C9}" dt="2024-09-05T09:56:09.452" v="2850" actId="22"/>
        <pc:sldMkLst>
          <pc:docMk/>
          <pc:sldMk cId="3268258322" sldId="521"/>
        </pc:sldMkLst>
        <pc:spChg chg="add">
          <ac:chgData name="Ludwig Zimmermann" userId="81285d17d4707117" providerId="LiveId" clId="{0447C7A5-480B-4597-B789-DE256D05F7C9}" dt="2024-09-05T09:56:09.452" v="2850" actId="22"/>
          <ac:spMkLst>
            <pc:docMk/>
            <pc:sldMk cId="3268258322" sldId="521"/>
            <ac:spMk id="3" creationId="{F160C077-D868-E8DE-7409-360F9CAD7CC0}"/>
          </ac:spMkLst>
        </pc:spChg>
      </pc:sldChg>
      <pc:sldChg chg="modSp new mod">
        <pc:chgData name="Ludwig Zimmermann" userId="81285d17d4707117" providerId="LiveId" clId="{0447C7A5-480B-4597-B789-DE256D05F7C9}" dt="2024-09-05T09:59:02.549" v="2853"/>
        <pc:sldMkLst>
          <pc:docMk/>
          <pc:sldMk cId="3898857483" sldId="522"/>
        </pc:sldMkLst>
        <pc:spChg chg="mod">
          <ac:chgData name="Ludwig Zimmermann" userId="81285d17d4707117" providerId="LiveId" clId="{0447C7A5-480B-4597-B789-DE256D05F7C9}" dt="2024-09-05T09:58:50.056" v="2852"/>
          <ac:spMkLst>
            <pc:docMk/>
            <pc:sldMk cId="3898857483" sldId="522"/>
            <ac:spMk id="2" creationId="{F98AC8BA-7107-BC85-A281-B476E499DAFB}"/>
          </ac:spMkLst>
        </pc:spChg>
        <pc:spChg chg="mod">
          <ac:chgData name="Ludwig Zimmermann" userId="81285d17d4707117" providerId="LiveId" clId="{0447C7A5-480B-4597-B789-DE256D05F7C9}" dt="2024-09-05T09:59:02.549" v="2853"/>
          <ac:spMkLst>
            <pc:docMk/>
            <pc:sldMk cId="3898857483" sldId="522"/>
            <ac:spMk id="3" creationId="{A088FE8A-815C-96B6-0F96-A838306B50CE}"/>
          </ac:spMkLst>
        </pc:spChg>
      </pc:sldChg>
      <pc:sldChg chg="modSp new mod">
        <pc:chgData name="Ludwig Zimmermann" userId="81285d17d4707117" providerId="LiveId" clId="{0447C7A5-480B-4597-B789-DE256D05F7C9}" dt="2024-09-05T10:28:59.612" v="2873" actId="27636"/>
        <pc:sldMkLst>
          <pc:docMk/>
          <pc:sldMk cId="1710655360" sldId="523"/>
        </pc:sldMkLst>
        <pc:spChg chg="mod">
          <ac:chgData name="Ludwig Zimmermann" userId="81285d17d4707117" providerId="LiveId" clId="{0447C7A5-480B-4597-B789-DE256D05F7C9}" dt="2024-09-05T10:28:24.483" v="2866" actId="27636"/>
          <ac:spMkLst>
            <pc:docMk/>
            <pc:sldMk cId="1710655360" sldId="523"/>
            <ac:spMk id="2" creationId="{33F62778-3B0F-9CF3-0BDE-6FF134FA1C5E}"/>
          </ac:spMkLst>
        </pc:spChg>
        <pc:spChg chg="mod">
          <ac:chgData name="Ludwig Zimmermann" userId="81285d17d4707117" providerId="LiveId" clId="{0447C7A5-480B-4597-B789-DE256D05F7C9}" dt="2024-09-05T10:28:59.612" v="2873" actId="27636"/>
          <ac:spMkLst>
            <pc:docMk/>
            <pc:sldMk cId="1710655360" sldId="523"/>
            <ac:spMk id="3" creationId="{3C79C1EA-1B2E-6BAA-1E05-229124CE323C}"/>
          </ac:spMkLst>
        </pc:spChg>
      </pc:sldChg>
      <pc:sldChg chg="addSp modSp new mod">
        <pc:chgData name="Ludwig Zimmermann" userId="81285d17d4707117" providerId="LiveId" clId="{0447C7A5-480B-4597-B789-DE256D05F7C9}" dt="2024-09-05T10:29:30.839" v="2877" actId="6549"/>
        <pc:sldMkLst>
          <pc:docMk/>
          <pc:sldMk cId="3479381093" sldId="524"/>
        </pc:sldMkLst>
        <pc:spChg chg="add mod">
          <ac:chgData name="Ludwig Zimmermann" userId="81285d17d4707117" providerId="LiveId" clId="{0447C7A5-480B-4597-B789-DE256D05F7C9}" dt="2024-09-05T10:29:30.839" v="2877" actId="6549"/>
          <ac:spMkLst>
            <pc:docMk/>
            <pc:sldMk cId="3479381093" sldId="524"/>
            <ac:spMk id="3" creationId="{B61EA414-A29F-99D1-F3BD-DE61011B3B87}"/>
          </ac:spMkLst>
        </pc:spChg>
      </pc:sldChg>
      <pc:sldChg chg="addSp modSp new mod">
        <pc:chgData name="Ludwig Zimmermann" userId="81285d17d4707117" providerId="LiveId" clId="{0447C7A5-480B-4597-B789-DE256D05F7C9}" dt="2024-09-05T10:36:18.190" v="2888" actId="14100"/>
        <pc:sldMkLst>
          <pc:docMk/>
          <pc:sldMk cId="3398297889" sldId="525"/>
        </pc:sldMkLst>
        <pc:spChg chg="add mod">
          <ac:chgData name="Ludwig Zimmermann" userId="81285d17d4707117" providerId="LiveId" clId="{0447C7A5-480B-4597-B789-DE256D05F7C9}" dt="2024-09-05T10:36:18.190" v="2888" actId="14100"/>
          <ac:spMkLst>
            <pc:docMk/>
            <pc:sldMk cId="3398297889" sldId="525"/>
            <ac:spMk id="3" creationId="{92AB03A8-913F-9288-2DEB-E229ABA8E288}"/>
          </ac:spMkLst>
        </pc:spChg>
      </pc:sldChg>
      <pc:sldChg chg="modSp new mod">
        <pc:chgData name="Ludwig Zimmermann" userId="81285d17d4707117" providerId="LiveId" clId="{0447C7A5-480B-4597-B789-DE256D05F7C9}" dt="2024-09-05T10:37:09.015" v="2893" actId="27636"/>
        <pc:sldMkLst>
          <pc:docMk/>
          <pc:sldMk cId="1404717820" sldId="526"/>
        </pc:sldMkLst>
        <pc:spChg chg="mod">
          <ac:chgData name="Ludwig Zimmermann" userId="81285d17d4707117" providerId="LiveId" clId="{0447C7A5-480B-4597-B789-DE256D05F7C9}" dt="2024-09-05T10:36:54.669" v="2890"/>
          <ac:spMkLst>
            <pc:docMk/>
            <pc:sldMk cId="1404717820" sldId="526"/>
            <ac:spMk id="2" creationId="{B36DFA00-C856-1DA0-BA54-111D4E21316A}"/>
          </ac:spMkLst>
        </pc:spChg>
        <pc:spChg chg="mod">
          <ac:chgData name="Ludwig Zimmermann" userId="81285d17d4707117" providerId="LiveId" clId="{0447C7A5-480B-4597-B789-DE256D05F7C9}" dt="2024-09-05T10:37:09.015" v="2893" actId="27636"/>
          <ac:spMkLst>
            <pc:docMk/>
            <pc:sldMk cId="1404717820" sldId="526"/>
            <ac:spMk id="3" creationId="{C0CF44D4-A5A2-440D-D8BA-3DDB1B7BD954}"/>
          </ac:spMkLst>
        </pc:spChg>
      </pc:sldChg>
      <pc:sldChg chg="addSp modSp new mod">
        <pc:chgData name="Ludwig Zimmermann" userId="81285d17d4707117" providerId="LiveId" clId="{0447C7A5-480B-4597-B789-DE256D05F7C9}" dt="2024-09-05T10:37:34.879" v="2896"/>
        <pc:sldMkLst>
          <pc:docMk/>
          <pc:sldMk cId="2671447557" sldId="527"/>
        </pc:sldMkLst>
        <pc:spChg chg="add">
          <ac:chgData name="Ludwig Zimmermann" userId="81285d17d4707117" providerId="LiveId" clId="{0447C7A5-480B-4597-B789-DE256D05F7C9}" dt="2024-09-05T10:37:34.879" v="2896"/>
          <ac:spMkLst>
            <pc:docMk/>
            <pc:sldMk cId="2671447557" sldId="527"/>
            <ac:spMk id="3" creationId="{4F651642-8621-EF3A-3A47-9A50F9C62799}"/>
          </ac:spMkLst>
        </pc:spChg>
      </pc:sldChg>
      <pc:sldChg chg="modSp new mod">
        <pc:chgData name="Ludwig Zimmermann" userId="81285d17d4707117" providerId="LiveId" clId="{0447C7A5-480B-4597-B789-DE256D05F7C9}" dt="2024-09-05T10:38:04.872" v="2899"/>
        <pc:sldMkLst>
          <pc:docMk/>
          <pc:sldMk cId="1236001085" sldId="528"/>
        </pc:sldMkLst>
        <pc:spChg chg="mod">
          <ac:chgData name="Ludwig Zimmermann" userId="81285d17d4707117" providerId="LiveId" clId="{0447C7A5-480B-4597-B789-DE256D05F7C9}" dt="2024-09-05T10:37:51.556" v="2898"/>
          <ac:spMkLst>
            <pc:docMk/>
            <pc:sldMk cId="1236001085" sldId="528"/>
            <ac:spMk id="2" creationId="{D143E2BD-045F-23C6-3B3C-95F8242485E1}"/>
          </ac:spMkLst>
        </pc:spChg>
        <pc:spChg chg="mod">
          <ac:chgData name="Ludwig Zimmermann" userId="81285d17d4707117" providerId="LiveId" clId="{0447C7A5-480B-4597-B789-DE256D05F7C9}" dt="2024-09-05T10:38:04.872" v="2899"/>
          <ac:spMkLst>
            <pc:docMk/>
            <pc:sldMk cId="1236001085" sldId="528"/>
            <ac:spMk id="3" creationId="{1C21078E-591D-0291-EA6F-CE009F1D6F91}"/>
          </ac:spMkLst>
        </pc:spChg>
      </pc:sldChg>
      <pc:sldChg chg="modSp new mod">
        <pc:chgData name="Ludwig Zimmermann" userId="81285d17d4707117" providerId="LiveId" clId="{0447C7A5-480B-4597-B789-DE256D05F7C9}" dt="2024-09-05T10:49:56.558" v="2918" actId="27636"/>
        <pc:sldMkLst>
          <pc:docMk/>
          <pc:sldMk cId="3711872159" sldId="529"/>
        </pc:sldMkLst>
        <pc:spChg chg="mod">
          <ac:chgData name="Ludwig Zimmermann" userId="81285d17d4707117" providerId="LiveId" clId="{0447C7A5-480B-4597-B789-DE256D05F7C9}" dt="2024-09-05T10:49:20.253" v="2913"/>
          <ac:spMkLst>
            <pc:docMk/>
            <pc:sldMk cId="3711872159" sldId="529"/>
            <ac:spMk id="2" creationId="{F0EBC1D8-B6A0-0D81-4801-90DF80E918A1}"/>
          </ac:spMkLst>
        </pc:spChg>
        <pc:spChg chg="mod">
          <ac:chgData name="Ludwig Zimmermann" userId="81285d17d4707117" providerId="LiveId" clId="{0447C7A5-480B-4597-B789-DE256D05F7C9}" dt="2024-09-05T10:49:56.558" v="2918" actId="27636"/>
          <ac:spMkLst>
            <pc:docMk/>
            <pc:sldMk cId="3711872159" sldId="529"/>
            <ac:spMk id="3" creationId="{4FF06914-8112-F8EF-05B2-1802BED42B0A}"/>
          </ac:spMkLst>
        </pc:spChg>
      </pc:sldChg>
      <pc:sldChg chg="addSp new mod">
        <pc:chgData name="Ludwig Zimmermann" userId="81285d17d4707117" providerId="LiveId" clId="{0447C7A5-480B-4597-B789-DE256D05F7C9}" dt="2024-09-05T10:50:41.063" v="2920" actId="22"/>
        <pc:sldMkLst>
          <pc:docMk/>
          <pc:sldMk cId="970568062" sldId="530"/>
        </pc:sldMkLst>
        <pc:spChg chg="add">
          <ac:chgData name="Ludwig Zimmermann" userId="81285d17d4707117" providerId="LiveId" clId="{0447C7A5-480B-4597-B789-DE256D05F7C9}" dt="2024-09-05T10:50:41.063" v="2920" actId="22"/>
          <ac:spMkLst>
            <pc:docMk/>
            <pc:sldMk cId="970568062" sldId="530"/>
            <ac:spMk id="3" creationId="{8C49A807-8026-0F61-F655-5973965D509C}"/>
          </ac:spMkLst>
        </pc:spChg>
      </pc:sldChg>
      <pc:sldChg chg="addSp new mod">
        <pc:chgData name="Ludwig Zimmermann" userId="81285d17d4707117" providerId="LiveId" clId="{0447C7A5-480B-4597-B789-DE256D05F7C9}" dt="2024-09-05T10:51:05.327" v="2922" actId="22"/>
        <pc:sldMkLst>
          <pc:docMk/>
          <pc:sldMk cId="1525188872" sldId="531"/>
        </pc:sldMkLst>
        <pc:spChg chg="add">
          <ac:chgData name="Ludwig Zimmermann" userId="81285d17d4707117" providerId="LiveId" clId="{0447C7A5-480B-4597-B789-DE256D05F7C9}" dt="2024-09-05T10:51:05.327" v="2922" actId="22"/>
          <ac:spMkLst>
            <pc:docMk/>
            <pc:sldMk cId="1525188872" sldId="531"/>
            <ac:spMk id="3" creationId="{0AA59D88-A6EA-9623-D076-FE6720C90733}"/>
          </ac:spMkLst>
        </pc:spChg>
      </pc:sldChg>
      <pc:sldChg chg="addSp modSp new mod">
        <pc:chgData name="Ludwig Zimmermann" userId="81285d17d4707117" providerId="LiveId" clId="{0447C7A5-480B-4597-B789-DE256D05F7C9}" dt="2024-09-05T10:52:19.328" v="2944" actId="14100"/>
        <pc:sldMkLst>
          <pc:docMk/>
          <pc:sldMk cId="4294954821" sldId="532"/>
        </pc:sldMkLst>
        <pc:spChg chg="add mod">
          <ac:chgData name="Ludwig Zimmermann" userId="81285d17d4707117" providerId="LiveId" clId="{0447C7A5-480B-4597-B789-DE256D05F7C9}" dt="2024-09-05T10:52:19.328" v="2944" actId="14100"/>
          <ac:spMkLst>
            <pc:docMk/>
            <pc:sldMk cId="4294954821" sldId="532"/>
            <ac:spMk id="3" creationId="{0C550EA6-4E9B-E099-7641-725A7030A693}"/>
          </ac:spMkLst>
        </pc:spChg>
      </pc:sldChg>
      <pc:sldChg chg="addSp modSp new mod">
        <pc:chgData name="Ludwig Zimmermann" userId="81285d17d4707117" providerId="LiveId" clId="{0447C7A5-480B-4597-B789-DE256D05F7C9}" dt="2024-09-05T10:54:17.448" v="2977" actId="14100"/>
        <pc:sldMkLst>
          <pc:docMk/>
          <pc:sldMk cId="219217559" sldId="533"/>
        </pc:sldMkLst>
        <pc:spChg chg="add mod">
          <ac:chgData name="Ludwig Zimmermann" userId="81285d17d4707117" providerId="LiveId" clId="{0447C7A5-480B-4597-B789-DE256D05F7C9}" dt="2024-09-05T10:54:17.448" v="2977" actId="14100"/>
          <ac:spMkLst>
            <pc:docMk/>
            <pc:sldMk cId="219217559" sldId="533"/>
            <ac:spMk id="3" creationId="{B1BA42F4-1DD7-46B8-7A62-40A927F95680}"/>
          </ac:spMkLst>
        </pc:spChg>
      </pc:sldChg>
      <pc:sldChg chg="addSp modSp new mod">
        <pc:chgData name="Ludwig Zimmermann" userId="81285d17d4707117" providerId="LiveId" clId="{0447C7A5-480B-4597-B789-DE256D05F7C9}" dt="2024-09-05T10:55:52.312" v="3000" actId="14100"/>
        <pc:sldMkLst>
          <pc:docMk/>
          <pc:sldMk cId="2893757122" sldId="534"/>
        </pc:sldMkLst>
        <pc:spChg chg="add mod">
          <ac:chgData name="Ludwig Zimmermann" userId="81285d17d4707117" providerId="LiveId" clId="{0447C7A5-480B-4597-B789-DE256D05F7C9}" dt="2024-09-05T10:55:52.312" v="3000" actId="14100"/>
          <ac:spMkLst>
            <pc:docMk/>
            <pc:sldMk cId="2893757122" sldId="534"/>
            <ac:spMk id="3" creationId="{7056D05E-EF8F-F3D7-DD36-18A430D3EF21}"/>
          </ac:spMkLst>
        </pc:spChg>
      </pc:sldChg>
      <pc:sldChg chg="addSp modSp new mod">
        <pc:chgData name="Ludwig Zimmermann" userId="81285d17d4707117" providerId="LiveId" clId="{0447C7A5-480B-4597-B789-DE256D05F7C9}" dt="2024-09-05T10:56:57.072" v="3009" actId="14100"/>
        <pc:sldMkLst>
          <pc:docMk/>
          <pc:sldMk cId="2002826247" sldId="535"/>
        </pc:sldMkLst>
        <pc:spChg chg="add mod">
          <ac:chgData name="Ludwig Zimmermann" userId="81285d17d4707117" providerId="LiveId" clId="{0447C7A5-480B-4597-B789-DE256D05F7C9}" dt="2024-09-05T10:56:57.072" v="3009" actId="14100"/>
          <ac:spMkLst>
            <pc:docMk/>
            <pc:sldMk cId="2002826247" sldId="535"/>
            <ac:spMk id="3" creationId="{412DE036-E6CB-BA49-359D-80B05B7C7436}"/>
          </ac:spMkLst>
        </pc:spChg>
      </pc:sldChg>
      <pc:sldChg chg="modSp new mod">
        <pc:chgData name="Ludwig Zimmermann" userId="81285d17d4707117" providerId="LiveId" clId="{0447C7A5-480B-4597-B789-DE256D05F7C9}" dt="2024-09-05T11:07:56.827" v="3028" actId="20577"/>
        <pc:sldMkLst>
          <pc:docMk/>
          <pc:sldMk cId="1631764933" sldId="536"/>
        </pc:sldMkLst>
        <pc:spChg chg="mod">
          <ac:chgData name="Ludwig Zimmermann" userId="81285d17d4707117" providerId="LiveId" clId="{0447C7A5-480B-4597-B789-DE256D05F7C9}" dt="2024-09-05T11:07:56.827" v="3028" actId="20577"/>
          <ac:spMkLst>
            <pc:docMk/>
            <pc:sldMk cId="1631764933" sldId="536"/>
            <ac:spMk id="2" creationId="{F1AE4579-B8D2-6E5E-7E34-452C4C9F96AF}"/>
          </ac:spMkLst>
        </pc:spChg>
        <pc:spChg chg="mod">
          <ac:chgData name="Ludwig Zimmermann" userId="81285d17d4707117" providerId="LiveId" clId="{0447C7A5-480B-4597-B789-DE256D05F7C9}" dt="2024-09-05T11:07:47.871" v="3019" actId="27636"/>
          <ac:spMkLst>
            <pc:docMk/>
            <pc:sldMk cId="1631764933" sldId="536"/>
            <ac:spMk id="3" creationId="{66AE8E29-84FB-448D-51C6-988907DC30E6}"/>
          </ac:spMkLst>
        </pc:spChg>
      </pc:sldChg>
      <pc:sldChg chg="addSp modSp new mod">
        <pc:chgData name="Ludwig Zimmermann" userId="81285d17d4707117" providerId="LiveId" clId="{0447C7A5-480B-4597-B789-DE256D05F7C9}" dt="2024-09-05T11:14:04.913" v="3032" actId="6549"/>
        <pc:sldMkLst>
          <pc:docMk/>
          <pc:sldMk cId="1083866182" sldId="537"/>
        </pc:sldMkLst>
        <pc:spChg chg="add mod">
          <ac:chgData name="Ludwig Zimmermann" userId="81285d17d4707117" providerId="LiveId" clId="{0447C7A5-480B-4597-B789-DE256D05F7C9}" dt="2024-09-05T11:14:04.913" v="3032" actId="6549"/>
          <ac:spMkLst>
            <pc:docMk/>
            <pc:sldMk cId="1083866182" sldId="537"/>
            <ac:spMk id="3" creationId="{CD4469E7-0434-8226-95F8-7330653B5B93}"/>
          </ac:spMkLst>
        </pc:spChg>
      </pc:sldChg>
      <pc:sldChg chg="addSp modSp new mod">
        <pc:chgData name="Ludwig Zimmermann" userId="81285d17d4707117" providerId="LiveId" clId="{0447C7A5-480B-4597-B789-DE256D05F7C9}" dt="2024-09-05T11:23:21.539" v="3036" actId="6549"/>
        <pc:sldMkLst>
          <pc:docMk/>
          <pc:sldMk cId="3035650301" sldId="538"/>
        </pc:sldMkLst>
        <pc:spChg chg="add mod">
          <ac:chgData name="Ludwig Zimmermann" userId="81285d17d4707117" providerId="LiveId" clId="{0447C7A5-480B-4597-B789-DE256D05F7C9}" dt="2024-09-05T11:23:21.539" v="3036" actId="6549"/>
          <ac:spMkLst>
            <pc:docMk/>
            <pc:sldMk cId="3035650301" sldId="538"/>
            <ac:spMk id="3" creationId="{FEEFD911-C0F7-F946-49D3-9C62FF73743B}"/>
          </ac:spMkLst>
        </pc:spChg>
      </pc:sldChg>
      <pc:sldChg chg="addSp modSp new mod">
        <pc:chgData name="Ludwig Zimmermann" userId="81285d17d4707117" providerId="LiveId" clId="{0447C7A5-480B-4597-B789-DE256D05F7C9}" dt="2024-09-05T11:25:09.291" v="3040" actId="6549"/>
        <pc:sldMkLst>
          <pc:docMk/>
          <pc:sldMk cId="2397446426" sldId="539"/>
        </pc:sldMkLst>
        <pc:spChg chg="add mod">
          <ac:chgData name="Ludwig Zimmermann" userId="81285d17d4707117" providerId="LiveId" clId="{0447C7A5-480B-4597-B789-DE256D05F7C9}" dt="2024-09-05T11:25:09.291" v="3040" actId="6549"/>
          <ac:spMkLst>
            <pc:docMk/>
            <pc:sldMk cId="2397446426" sldId="539"/>
            <ac:spMk id="3" creationId="{648C24A3-B02D-8A9F-9FC3-CC8F32ADE9EF}"/>
          </ac:spMkLst>
        </pc:spChg>
      </pc:sldChg>
      <pc:sldChg chg="addSp modSp new mod">
        <pc:chgData name="Ludwig Zimmermann" userId="81285d17d4707117" providerId="LiveId" clId="{0447C7A5-480B-4597-B789-DE256D05F7C9}" dt="2024-09-05T11:25:57.971" v="3046" actId="6549"/>
        <pc:sldMkLst>
          <pc:docMk/>
          <pc:sldMk cId="3701833100" sldId="540"/>
        </pc:sldMkLst>
        <pc:spChg chg="add mod">
          <ac:chgData name="Ludwig Zimmermann" userId="81285d17d4707117" providerId="LiveId" clId="{0447C7A5-480B-4597-B789-DE256D05F7C9}" dt="2024-09-05T11:25:57.971" v="3046" actId="6549"/>
          <ac:spMkLst>
            <pc:docMk/>
            <pc:sldMk cId="3701833100" sldId="540"/>
            <ac:spMk id="3" creationId="{AF3B3479-07EB-32AD-5DC4-DA5F9280A510}"/>
          </ac:spMkLst>
        </pc:spChg>
      </pc:sldChg>
      <pc:sldChg chg="modSp new mod">
        <pc:chgData name="Ludwig Zimmermann" userId="81285d17d4707117" providerId="LiveId" clId="{0447C7A5-480B-4597-B789-DE256D05F7C9}" dt="2024-09-05T11:55:19.637" v="3064" actId="27636"/>
        <pc:sldMkLst>
          <pc:docMk/>
          <pc:sldMk cId="1603039497" sldId="541"/>
        </pc:sldMkLst>
        <pc:spChg chg="mod">
          <ac:chgData name="Ludwig Zimmermann" userId="81285d17d4707117" providerId="LiveId" clId="{0447C7A5-480B-4597-B789-DE256D05F7C9}" dt="2024-09-05T11:52:22.755" v="3057" actId="27636"/>
          <ac:spMkLst>
            <pc:docMk/>
            <pc:sldMk cId="1603039497" sldId="541"/>
            <ac:spMk id="2" creationId="{D127DFE2-1C66-86D8-CFC6-473373D37CEF}"/>
          </ac:spMkLst>
        </pc:spChg>
        <pc:spChg chg="mod">
          <ac:chgData name="Ludwig Zimmermann" userId="81285d17d4707117" providerId="LiveId" clId="{0447C7A5-480B-4597-B789-DE256D05F7C9}" dt="2024-09-05T11:55:19.637" v="3064" actId="27636"/>
          <ac:spMkLst>
            <pc:docMk/>
            <pc:sldMk cId="1603039497" sldId="541"/>
            <ac:spMk id="3" creationId="{8319931B-B413-BCA3-E4FE-E6F1E697E665}"/>
          </ac:spMkLst>
        </pc:spChg>
      </pc:sldChg>
      <pc:sldChg chg="addSp modSp new mod">
        <pc:chgData name="Ludwig Zimmermann" userId="81285d17d4707117" providerId="LiveId" clId="{0447C7A5-480B-4597-B789-DE256D05F7C9}" dt="2024-09-05T11:56:37.920" v="3071" actId="14100"/>
        <pc:sldMkLst>
          <pc:docMk/>
          <pc:sldMk cId="878152563" sldId="542"/>
        </pc:sldMkLst>
        <pc:spChg chg="add mod">
          <ac:chgData name="Ludwig Zimmermann" userId="81285d17d4707117" providerId="LiveId" clId="{0447C7A5-480B-4597-B789-DE256D05F7C9}" dt="2024-09-05T11:56:37.920" v="3071" actId="14100"/>
          <ac:spMkLst>
            <pc:docMk/>
            <pc:sldMk cId="878152563" sldId="542"/>
            <ac:spMk id="3" creationId="{EEFC449F-FF3C-E50E-9081-822341795A0B}"/>
          </ac:spMkLst>
        </pc:spChg>
      </pc:sldChg>
      <pc:sldChg chg="addSp new mod">
        <pc:chgData name="Ludwig Zimmermann" userId="81285d17d4707117" providerId="LiveId" clId="{0447C7A5-480B-4597-B789-DE256D05F7C9}" dt="2024-09-05T11:56:45.008" v="3073" actId="22"/>
        <pc:sldMkLst>
          <pc:docMk/>
          <pc:sldMk cId="2716044193" sldId="543"/>
        </pc:sldMkLst>
        <pc:spChg chg="add">
          <ac:chgData name="Ludwig Zimmermann" userId="81285d17d4707117" providerId="LiveId" clId="{0447C7A5-480B-4597-B789-DE256D05F7C9}" dt="2024-09-05T11:56:45.008" v="3073" actId="22"/>
          <ac:spMkLst>
            <pc:docMk/>
            <pc:sldMk cId="2716044193" sldId="543"/>
            <ac:spMk id="3" creationId="{6325E2E5-F61B-E69D-668E-8BA5C4C9BF55}"/>
          </ac:spMkLst>
        </pc:spChg>
      </pc:sldChg>
      <pc:sldChg chg="addSp modSp new mod">
        <pc:chgData name="Ludwig Zimmermann" userId="81285d17d4707117" providerId="LiveId" clId="{0447C7A5-480B-4597-B789-DE256D05F7C9}" dt="2024-09-05T11:57:18.791" v="3078" actId="6549"/>
        <pc:sldMkLst>
          <pc:docMk/>
          <pc:sldMk cId="3715090809" sldId="544"/>
        </pc:sldMkLst>
        <pc:spChg chg="add mod">
          <ac:chgData name="Ludwig Zimmermann" userId="81285d17d4707117" providerId="LiveId" clId="{0447C7A5-480B-4597-B789-DE256D05F7C9}" dt="2024-09-05T11:57:18.791" v="3078" actId="6549"/>
          <ac:spMkLst>
            <pc:docMk/>
            <pc:sldMk cId="3715090809" sldId="544"/>
            <ac:spMk id="3" creationId="{875859F9-3FC1-F647-0D03-0EC5F6C8C4C7}"/>
          </ac:spMkLst>
        </pc:spChg>
      </pc:sldChg>
      <pc:sldChg chg="addSp modSp new mod">
        <pc:chgData name="Ludwig Zimmermann" userId="81285d17d4707117" providerId="LiveId" clId="{0447C7A5-480B-4597-B789-DE256D05F7C9}" dt="2024-09-05T11:57:51.145" v="3082" actId="6549"/>
        <pc:sldMkLst>
          <pc:docMk/>
          <pc:sldMk cId="1476509732" sldId="545"/>
        </pc:sldMkLst>
        <pc:spChg chg="add mod">
          <ac:chgData name="Ludwig Zimmermann" userId="81285d17d4707117" providerId="LiveId" clId="{0447C7A5-480B-4597-B789-DE256D05F7C9}" dt="2024-09-05T11:57:51.145" v="3082" actId="6549"/>
          <ac:spMkLst>
            <pc:docMk/>
            <pc:sldMk cId="1476509732" sldId="545"/>
            <ac:spMk id="3" creationId="{D15919A0-4BF2-35C3-A762-DB784F7D6396}"/>
          </ac:spMkLst>
        </pc:spChg>
      </pc:sldChg>
      <pc:sldChg chg="modSp new mod">
        <pc:chgData name="Ludwig Zimmermann" userId="81285d17d4707117" providerId="LiveId" clId="{0447C7A5-480B-4597-B789-DE256D05F7C9}" dt="2024-09-05T12:04:25.131" v="3087" actId="27636"/>
        <pc:sldMkLst>
          <pc:docMk/>
          <pc:sldMk cId="4125639361" sldId="546"/>
        </pc:sldMkLst>
        <pc:spChg chg="mod">
          <ac:chgData name="Ludwig Zimmermann" userId="81285d17d4707117" providerId="LiveId" clId="{0447C7A5-480B-4597-B789-DE256D05F7C9}" dt="2024-09-05T12:04:12.103" v="3084"/>
          <ac:spMkLst>
            <pc:docMk/>
            <pc:sldMk cId="4125639361" sldId="546"/>
            <ac:spMk id="2" creationId="{02583D2F-C206-4083-BF9C-B38BF3AFD3B6}"/>
          </ac:spMkLst>
        </pc:spChg>
        <pc:spChg chg="mod">
          <ac:chgData name="Ludwig Zimmermann" userId="81285d17d4707117" providerId="LiveId" clId="{0447C7A5-480B-4597-B789-DE256D05F7C9}" dt="2024-09-05T12:04:25.131" v="3087" actId="27636"/>
          <ac:spMkLst>
            <pc:docMk/>
            <pc:sldMk cId="4125639361" sldId="546"/>
            <ac:spMk id="3" creationId="{D412A5FA-E1B9-BF89-1093-9FED1CFD6180}"/>
          </ac:spMkLst>
        </pc:spChg>
      </pc:sldChg>
      <pc:sldChg chg="addSp modSp new mod">
        <pc:chgData name="Ludwig Zimmermann" userId="81285d17d4707117" providerId="LiveId" clId="{0447C7A5-480B-4597-B789-DE256D05F7C9}" dt="2024-09-05T12:04:43.411" v="3090"/>
        <pc:sldMkLst>
          <pc:docMk/>
          <pc:sldMk cId="1135753220" sldId="547"/>
        </pc:sldMkLst>
        <pc:spChg chg="add">
          <ac:chgData name="Ludwig Zimmermann" userId="81285d17d4707117" providerId="LiveId" clId="{0447C7A5-480B-4597-B789-DE256D05F7C9}" dt="2024-09-05T12:04:43.411" v="3090"/>
          <ac:spMkLst>
            <pc:docMk/>
            <pc:sldMk cId="1135753220" sldId="547"/>
            <ac:spMk id="3" creationId="{73FFD5E4-D8A8-2F3D-AD13-F214C6F562A3}"/>
          </ac:spMkLst>
        </pc:spChg>
      </pc:sldChg>
      <pc:sldChg chg="modSp new mod">
        <pc:chgData name="Ludwig Zimmermann" userId="81285d17d4707117" providerId="LiveId" clId="{0447C7A5-480B-4597-B789-DE256D05F7C9}" dt="2024-09-05T12:05:12.714" v="3093"/>
        <pc:sldMkLst>
          <pc:docMk/>
          <pc:sldMk cId="1563457205" sldId="548"/>
        </pc:sldMkLst>
        <pc:spChg chg="mod">
          <ac:chgData name="Ludwig Zimmermann" userId="81285d17d4707117" providerId="LiveId" clId="{0447C7A5-480B-4597-B789-DE256D05F7C9}" dt="2024-09-05T12:05:01.448" v="3092"/>
          <ac:spMkLst>
            <pc:docMk/>
            <pc:sldMk cId="1563457205" sldId="548"/>
            <ac:spMk id="2" creationId="{650E989C-8547-287B-9F39-F3473EDF6EA2}"/>
          </ac:spMkLst>
        </pc:spChg>
        <pc:spChg chg="mod">
          <ac:chgData name="Ludwig Zimmermann" userId="81285d17d4707117" providerId="LiveId" clId="{0447C7A5-480B-4597-B789-DE256D05F7C9}" dt="2024-09-05T12:05:12.714" v="3093"/>
          <ac:spMkLst>
            <pc:docMk/>
            <pc:sldMk cId="1563457205" sldId="548"/>
            <ac:spMk id="3" creationId="{6726C57A-8CBC-C566-D405-D0158BF7380B}"/>
          </ac:spMkLst>
        </pc:spChg>
      </pc:sldChg>
      <pc:sldChg chg="modSp new mod">
        <pc:chgData name="Ludwig Zimmermann" userId="81285d17d4707117" providerId="LiveId" clId="{0447C7A5-480B-4597-B789-DE256D05F7C9}" dt="2024-09-05T12:22:23.178" v="3110" actId="27636"/>
        <pc:sldMkLst>
          <pc:docMk/>
          <pc:sldMk cId="3783163986" sldId="549"/>
        </pc:sldMkLst>
        <pc:spChg chg="mod">
          <ac:chgData name="Ludwig Zimmermann" userId="81285d17d4707117" providerId="LiveId" clId="{0447C7A5-480B-4597-B789-DE256D05F7C9}" dt="2024-09-05T12:21:57.702" v="3103"/>
          <ac:spMkLst>
            <pc:docMk/>
            <pc:sldMk cId="3783163986" sldId="549"/>
            <ac:spMk id="2" creationId="{C29B1800-65E6-BEB8-64AF-80A8E8F2B312}"/>
          </ac:spMkLst>
        </pc:spChg>
        <pc:spChg chg="mod">
          <ac:chgData name="Ludwig Zimmermann" userId="81285d17d4707117" providerId="LiveId" clId="{0447C7A5-480B-4597-B789-DE256D05F7C9}" dt="2024-09-05T12:22:23.178" v="3110" actId="27636"/>
          <ac:spMkLst>
            <pc:docMk/>
            <pc:sldMk cId="3783163986" sldId="549"/>
            <ac:spMk id="3" creationId="{05697795-40C1-DFB7-8F30-333904D4F8B8}"/>
          </ac:spMkLst>
        </pc:spChg>
      </pc:sldChg>
      <pc:sldChg chg="addSp modSp new mod">
        <pc:chgData name="Ludwig Zimmermann" userId="81285d17d4707117" providerId="LiveId" clId="{0447C7A5-480B-4597-B789-DE256D05F7C9}" dt="2024-09-05T12:26:59.842" v="3123" actId="20577"/>
        <pc:sldMkLst>
          <pc:docMk/>
          <pc:sldMk cId="3553966588" sldId="550"/>
        </pc:sldMkLst>
        <pc:spChg chg="add mod">
          <ac:chgData name="Ludwig Zimmermann" userId="81285d17d4707117" providerId="LiveId" clId="{0447C7A5-480B-4597-B789-DE256D05F7C9}" dt="2024-09-05T12:26:59.842" v="3123" actId="20577"/>
          <ac:spMkLst>
            <pc:docMk/>
            <pc:sldMk cId="3553966588" sldId="550"/>
            <ac:spMk id="3" creationId="{EE314017-4593-782F-89D0-B77E8EFEE7B4}"/>
          </ac:spMkLst>
        </pc:spChg>
      </pc:sldChg>
      <pc:sldChg chg="addSp modSp new mod">
        <pc:chgData name="Ludwig Zimmermann" userId="81285d17d4707117" providerId="LiveId" clId="{0447C7A5-480B-4597-B789-DE256D05F7C9}" dt="2024-09-05T12:28:15.386" v="3171" actId="14100"/>
        <pc:sldMkLst>
          <pc:docMk/>
          <pc:sldMk cId="3147918982" sldId="551"/>
        </pc:sldMkLst>
        <pc:spChg chg="add mod">
          <ac:chgData name="Ludwig Zimmermann" userId="81285d17d4707117" providerId="LiveId" clId="{0447C7A5-480B-4597-B789-DE256D05F7C9}" dt="2024-09-05T12:28:15.386" v="3171" actId="14100"/>
          <ac:spMkLst>
            <pc:docMk/>
            <pc:sldMk cId="3147918982" sldId="551"/>
            <ac:spMk id="3" creationId="{1044258B-6FD5-6607-0028-2095175FF4AC}"/>
          </ac:spMkLst>
        </pc:spChg>
      </pc:sldChg>
      <pc:sldChg chg="addSp modSp new mod">
        <pc:chgData name="Ludwig Zimmermann" userId="81285d17d4707117" providerId="LiveId" clId="{0447C7A5-480B-4597-B789-DE256D05F7C9}" dt="2024-09-05T12:28:56.862" v="3177" actId="14100"/>
        <pc:sldMkLst>
          <pc:docMk/>
          <pc:sldMk cId="1679392633" sldId="552"/>
        </pc:sldMkLst>
        <pc:spChg chg="add mod">
          <ac:chgData name="Ludwig Zimmermann" userId="81285d17d4707117" providerId="LiveId" clId="{0447C7A5-480B-4597-B789-DE256D05F7C9}" dt="2024-09-05T12:28:56.862" v="3177" actId="14100"/>
          <ac:spMkLst>
            <pc:docMk/>
            <pc:sldMk cId="1679392633" sldId="552"/>
            <ac:spMk id="3" creationId="{6E31CC52-927F-7CD9-842C-094EDC872A6A}"/>
          </ac:spMkLst>
        </pc:spChg>
      </pc:sldChg>
      <pc:sldChg chg="addSp modSp new mod">
        <pc:chgData name="Ludwig Zimmermann" userId="81285d17d4707117" providerId="LiveId" clId="{0447C7A5-480B-4597-B789-DE256D05F7C9}" dt="2024-09-05T12:30:18.522" v="3185"/>
        <pc:sldMkLst>
          <pc:docMk/>
          <pc:sldMk cId="3530112344" sldId="553"/>
        </pc:sldMkLst>
        <pc:spChg chg="add">
          <ac:chgData name="Ludwig Zimmermann" userId="81285d17d4707117" providerId="LiveId" clId="{0447C7A5-480B-4597-B789-DE256D05F7C9}" dt="2024-09-05T12:30:18.522" v="3185"/>
          <ac:spMkLst>
            <pc:docMk/>
            <pc:sldMk cId="3530112344" sldId="553"/>
            <ac:spMk id="3" creationId="{9F07AF09-E064-66C3-E267-2FE3517AC456}"/>
          </ac:spMkLst>
        </pc:spChg>
      </pc:sldChg>
      <pc:sldChg chg="addSp modSp new del mod">
        <pc:chgData name="Ludwig Zimmermann" userId="81285d17d4707117" providerId="LiveId" clId="{0447C7A5-480B-4597-B789-DE256D05F7C9}" dt="2024-09-05T12:29:45.931" v="3182" actId="2696"/>
        <pc:sldMkLst>
          <pc:docMk/>
          <pc:sldMk cId="4147048455" sldId="553"/>
        </pc:sldMkLst>
        <pc:spChg chg="add">
          <ac:chgData name="Ludwig Zimmermann" userId="81285d17d4707117" providerId="LiveId" clId="{0447C7A5-480B-4597-B789-DE256D05F7C9}" dt="2024-09-05T12:29:21.774" v="3180"/>
          <ac:spMkLst>
            <pc:docMk/>
            <pc:sldMk cId="4147048455" sldId="553"/>
            <ac:spMk id="3" creationId="{3426C016-5E30-DA0C-C66A-955BBBA86475}"/>
          </ac:spMkLst>
        </pc:spChg>
        <pc:graphicFrameChg chg="add mod">
          <ac:chgData name="Ludwig Zimmermann" userId="81285d17d4707117" providerId="LiveId" clId="{0447C7A5-480B-4597-B789-DE256D05F7C9}" dt="2024-09-05T12:29:35.193" v="3181"/>
          <ac:graphicFrameMkLst>
            <pc:docMk/>
            <pc:sldMk cId="4147048455" sldId="553"/>
            <ac:graphicFrameMk id="4" creationId="{F5A5027C-67A3-F5E1-AE1D-41705DBDC6DD}"/>
          </ac:graphicFrameMkLst>
        </pc:graphicFrameChg>
      </pc:sldChg>
      <pc:sldChg chg="addSp new mod">
        <pc:chgData name="Ludwig Zimmermann" userId="81285d17d4707117" providerId="LiveId" clId="{0447C7A5-480B-4597-B789-DE256D05F7C9}" dt="2024-09-05T12:30:45.455" v="3187" actId="22"/>
        <pc:sldMkLst>
          <pc:docMk/>
          <pc:sldMk cId="2049526560" sldId="554"/>
        </pc:sldMkLst>
        <pc:spChg chg="add">
          <ac:chgData name="Ludwig Zimmermann" userId="81285d17d4707117" providerId="LiveId" clId="{0447C7A5-480B-4597-B789-DE256D05F7C9}" dt="2024-09-05T12:30:45.455" v="3187" actId="22"/>
          <ac:spMkLst>
            <pc:docMk/>
            <pc:sldMk cId="2049526560" sldId="554"/>
            <ac:spMk id="3" creationId="{5FEC9DA1-C115-FFC4-168B-A231C81A06B6}"/>
          </ac:spMkLst>
        </pc:spChg>
      </pc:sldChg>
      <pc:sldChg chg="addSp modSp new mod">
        <pc:chgData name="Ludwig Zimmermann" userId="81285d17d4707117" providerId="LiveId" clId="{0447C7A5-480B-4597-B789-DE256D05F7C9}" dt="2024-09-05T12:31:20.205" v="3190"/>
        <pc:sldMkLst>
          <pc:docMk/>
          <pc:sldMk cId="2166115559" sldId="555"/>
        </pc:sldMkLst>
        <pc:spChg chg="add">
          <ac:chgData name="Ludwig Zimmermann" userId="81285d17d4707117" providerId="LiveId" clId="{0447C7A5-480B-4597-B789-DE256D05F7C9}" dt="2024-09-05T12:31:20.205" v="3190"/>
          <ac:spMkLst>
            <pc:docMk/>
            <pc:sldMk cId="2166115559" sldId="555"/>
            <ac:spMk id="3" creationId="{37B40EE8-F5C8-6509-C565-5043AF6F4250}"/>
          </ac:spMkLst>
        </pc:spChg>
      </pc:sldChg>
      <pc:sldChg chg="addSp modSp new mod">
        <pc:chgData name="Ludwig Zimmermann" userId="81285d17d4707117" providerId="LiveId" clId="{0447C7A5-480B-4597-B789-DE256D05F7C9}" dt="2024-09-05T12:32:19.636" v="3206" actId="14100"/>
        <pc:sldMkLst>
          <pc:docMk/>
          <pc:sldMk cId="1605907501" sldId="556"/>
        </pc:sldMkLst>
        <pc:spChg chg="add mod">
          <ac:chgData name="Ludwig Zimmermann" userId="81285d17d4707117" providerId="LiveId" clId="{0447C7A5-480B-4597-B789-DE256D05F7C9}" dt="2024-09-05T12:32:19.636" v="3206" actId="14100"/>
          <ac:spMkLst>
            <pc:docMk/>
            <pc:sldMk cId="1605907501" sldId="556"/>
            <ac:spMk id="3" creationId="{DD9DD03E-8EEB-50EB-EA06-7FF935FF6627}"/>
          </ac:spMkLst>
        </pc:spChg>
      </pc:sldChg>
      <pc:sldChg chg="addSp modSp new mod">
        <pc:chgData name="Ludwig Zimmermann" userId="81285d17d4707117" providerId="LiveId" clId="{0447C7A5-480B-4597-B789-DE256D05F7C9}" dt="2024-09-05T12:34:12.850" v="3230" actId="14100"/>
        <pc:sldMkLst>
          <pc:docMk/>
          <pc:sldMk cId="2333618352" sldId="557"/>
        </pc:sldMkLst>
        <pc:spChg chg="add mod">
          <ac:chgData name="Ludwig Zimmermann" userId="81285d17d4707117" providerId="LiveId" clId="{0447C7A5-480B-4597-B789-DE256D05F7C9}" dt="2024-09-05T12:34:12.850" v="3230" actId="14100"/>
          <ac:spMkLst>
            <pc:docMk/>
            <pc:sldMk cId="2333618352" sldId="557"/>
            <ac:spMk id="3" creationId="{9B1954A0-692C-82CF-96D4-DDF126355446}"/>
          </ac:spMkLst>
        </pc:spChg>
      </pc:sldChg>
      <pc:sldChg chg="addSp new mod">
        <pc:chgData name="Ludwig Zimmermann" userId="81285d17d4707117" providerId="LiveId" clId="{0447C7A5-480B-4597-B789-DE256D05F7C9}" dt="2024-09-05T12:34:38.568" v="3232" actId="22"/>
        <pc:sldMkLst>
          <pc:docMk/>
          <pc:sldMk cId="193599299" sldId="558"/>
        </pc:sldMkLst>
        <pc:spChg chg="add">
          <ac:chgData name="Ludwig Zimmermann" userId="81285d17d4707117" providerId="LiveId" clId="{0447C7A5-480B-4597-B789-DE256D05F7C9}" dt="2024-09-05T12:34:38.568" v="3232" actId="22"/>
          <ac:spMkLst>
            <pc:docMk/>
            <pc:sldMk cId="193599299" sldId="558"/>
            <ac:spMk id="3" creationId="{D86E0031-039B-3D54-BCE4-712BAD71FF0C}"/>
          </ac:spMkLst>
        </pc:spChg>
      </pc:sldChg>
      <pc:sldChg chg="addSp new mod">
        <pc:chgData name="Ludwig Zimmermann" userId="81285d17d4707117" providerId="LiveId" clId="{0447C7A5-480B-4597-B789-DE256D05F7C9}" dt="2024-09-05T12:34:56.297" v="3234" actId="22"/>
        <pc:sldMkLst>
          <pc:docMk/>
          <pc:sldMk cId="1324535563" sldId="559"/>
        </pc:sldMkLst>
        <pc:spChg chg="add">
          <ac:chgData name="Ludwig Zimmermann" userId="81285d17d4707117" providerId="LiveId" clId="{0447C7A5-480B-4597-B789-DE256D05F7C9}" dt="2024-09-05T12:34:56.297" v="3234" actId="22"/>
          <ac:spMkLst>
            <pc:docMk/>
            <pc:sldMk cId="1324535563" sldId="559"/>
            <ac:spMk id="3" creationId="{B9E499ED-5990-E15D-A125-D218B651B640}"/>
          </ac:spMkLst>
        </pc:spChg>
      </pc:sldChg>
      <pc:sldChg chg="addSp modSp new mod">
        <pc:chgData name="Ludwig Zimmermann" userId="81285d17d4707117" providerId="LiveId" clId="{0447C7A5-480B-4597-B789-DE256D05F7C9}" dt="2024-09-05T12:35:56.222" v="3304" actId="20577"/>
        <pc:sldMkLst>
          <pc:docMk/>
          <pc:sldMk cId="3812058871" sldId="560"/>
        </pc:sldMkLst>
        <pc:spChg chg="add mod">
          <ac:chgData name="Ludwig Zimmermann" userId="81285d17d4707117" providerId="LiveId" clId="{0447C7A5-480B-4597-B789-DE256D05F7C9}" dt="2024-09-05T12:35:56.222" v="3304" actId="20577"/>
          <ac:spMkLst>
            <pc:docMk/>
            <pc:sldMk cId="3812058871" sldId="560"/>
            <ac:spMk id="3" creationId="{C3B41DBA-CC14-E69A-9D59-577B517FD4CB}"/>
          </ac:spMkLst>
        </pc:spChg>
      </pc:sldChg>
      <pc:sldChg chg="addSp modSp new mod">
        <pc:chgData name="Ludwig Zimmermann" userId="81285d17d4707117" providerId="LiveId" clId="{0447C7A5-480B-4597-B789-DE256D05F7C9}" dt="2024-09-05T12:36:37.804" v="3310" actId="14100"/>
        <pc:sldMkLst>
          <pc:docMk/>
          <pc:sldMk cId="3436028163" sldId="561"/>
        </pc:sldMkLst>
        <pc:spChg chg="add mod">
          <ac:chgData name="Ludwig Zimmermann" userId="81285d17d4707117" providerId="LiveId" clId="{0447C7A5-480B-4597-B789-DE256D05F7C9}" dt="2024-09-05T12:36:37.804" v="3310" actId="14100"/>
          <ac:spMkLst>
            <pc:docMk/>
            <pc:sldMk cId="3436028163" sldId="561"/>
            <ac:spMk id="3" creationId="{90DBD0EA-827B-52E4-E50C-1CBA944BD244}"/>
          </ac:spMkLst>
        </pc:spChg>
      </pc:sldChg>
      <pc:sldChg chg="addSp modSp new mod">
        <pc:chgData name="Ludwig Zimmermann" userId="81285d17d4707117" providerId="LiveId" clId="{0447C7A5-480B-4597-B789-DE256D05F7C9}" dt="2024-09-05T12:37:16.902" v="3315" actId="6549"/>
        <pc:sldMkLst>
          <pc:docMk/>
          <pc:sldMk cId="1980266596" sldId="562"/>
        </pc:sldMkLst>
        <pc:spChg chg="add mod">
          <ac:chgData name="Ludwig Zimmermann" userId="81285d17d4707117" providerId="LiveId" clId="{0447C7A5-480B-4597-B789-DE256D05F7C9}" dt="2024-09-05T12:37:16.902" v="3315" actId="6549"/>
          <ac:spMkLst>
            <pc:docMk/>
            <pc:sldMk cId="1980266596" sldId="562"/>
            <ac:spMk id="3" creationId="{EB20279A-D3B6-2639-44F6-9204E686FFBE}"/>
          </ac:spMkLst>
        </pc:spChg>
      </pc:sldChg>
      <pc:sldChg chg="addSp modSp new mod">
        <pc:chgData name="Ludwig Zimmermann" userId="81285d17d4707117" providerId="LiveId" clId="{0447C7A5-480B-4597-B789-DE256D05F7C9}" dt="2024-09-05T12:37:56.442" v="3319" actId="6549"/>
        <pc:sldMkLst>
          <pc:docMk/>
          <pc:sldMk cId="3046604604" sldId="563"/>
        </pc:sldMkLst>
        <pc:spChg chg="add mod">
          <ac:chgData name="Ludwig Zimmermann" userId="81285d17d4707117" providerId="LiveId" clId="{0447C7A5-480B-4597-B789-DE256D05F7C9}" dt="2024-09-05T12:37:56.442" v="3319" actId="6549"/>
          <ac:spMkLst>
            <pc:docMk/>
            <pc:sldMk cId="3046604604" sldId="563"/>
            <ac:spMk id="3" creationId="{6B4E25E6-34A1-05AA-38EE-BF7647661513}"/>
          </ac:spMkLst>
        </pc:spChg>
      </pc:sldChg>
      <pc:sldChg chg="modSp new mod">
        <pc:chgData name="Ludwig Zimmermann" userId="81285d17d4707117" providerId="LiveId" clId="{0447C7A5-480B-4597-B789-DE256D05F7C9}" dt="2024-09-05T12:39:35.653" v="3323"/>
        <pc:sldMkLst>
          <pc:docMk/>
          <pc:sldMk cId="959844417" sldId="564"/>
        </pc:sldMkLst>
        <pc:spChg chg="mod">
          <ac:chgData name="Ludwig Zimmermann" userId="81285d17d4707117" providerId="LiveId" clId="{0447C7A5-480B-4597-B789-DE256D05F7C9}" dt="2024-09-05T12:39:18.406" v="3321"/>
          <ac:spMkLst>
            <pc:docMk/>
            <pc:sldMk cId="959844417" sldId="564"/>
            <ac:spMk id="2" creationId="{FB112E7C-ACFD-ED55-0840-5B17A3C8D869}"/>
          </ac:spMkLst>
        </pc:spChg>
        <pc:spChg chg="mod">
          <ac:chgData name="Ludwig Zimmermann" userId="81285d17d4707117" providerId="LiveId" clId="{0447C7A5-480B-4597-B789-DE256D05F7C9}" dt="2024-09-05T12:39:35.653" v="3323"/>
          <ac:spMkLst>
            <pc:docMk/>
            <pc:sldMk cId="959844417" sldId="564"/>
            <ac:spMk id="3" creationId="{8A159A40-5DC8-ADD1-24EB-8F7D18C3112B}"/>
          </ac:spMkLst>
        </pc:spChg>
      </pc:sldChg>
      <pc:sldChg chg="addSp modSp new mod">
        <pc:chgData name="Ludwig Zimmermann" userId="81285d17d4707117" providerId="LiveId" clId="{0447C7A5-480B-4597-B789-DE256D05F7C9}" dt="2024-09-05T12:40:03.566" v="3328" actId="14100"/>
        <pc:sldMkLst>
          <pc:docMk/>
          <pc:sldMk cId="1763281339" sldId="565"/>
        </pc:sldMkLst>
        <pc:spChg chg="add mod">
          <ac:chgData name="Ludwig Zimmermann" userId="81285d17d4707117" providerId="LiveId" clId="{0447C7A5-480B-4597-B789-DE256D05F7C9}" dt="2024-09-05T12:40:03.566" v="3328" actId="14100"/>
          <ac:spMkLst>
            <pc:docMk/>
            <pc:sldMk cId="1763281339" sldId="565"/>
            <ac:spMk id="3" creationId="{0CD42C87-7699-8CAA-9D19-BDAB8961FD8D}"/>
          </ac:spMkLst>
        </pc:spChg>
      </pc:sldChg>
      <pc:sldChg chg="modSp new mod">
        <pc:chgData name="Ludwig Zimmermann" userId="81285d17d4707117" providerId="LiveId" clId="{0447C7A5-480B-4597-B789-DE256D05F7C9}" dt="2024-09-05T12:40:55.859" v="3331"/>
        <pc:sldMkLst>
          <pc:docMk/>
          <pc:sldMk cId="1081489550" sldId="566"/>
        </pc:sldMkLst>
        <pc:spChg chg="mod">
          <ac:chgData name="Ludwig Zimmermann" userId="81285d17d4707117" providerId="LiveId" clId="{0447C7A5-480B-4597-B789-DE256D05F7C9}" dt="2024-09-05T12:40:36.743" v="3330"/>
          <ac:spMkLst>
            <pc:docMk/>
            <pc:sldMk cId="1081489550" sldId="566"/>
            <ac:spMk id="2" creationId="{7519420A-4146-017C-E0A9-12606D365AB7}"/>
          </ac:spMkLst>
        </pc:spChg>
        <pc:spChg chg="mod">
          <ac:chgData name="Ludwig Zimmermann" userId="81285d17d4707117" providerId="LiveId" clId="{0447C7A5-480B-4597-B789-DE256D05F7C9}" dt="2024-09-05T12:40:55.859" v="3331"/>
          <ac:spMkLst>
            <pc:docMk/>
            <pc:sldMk cId="1081489550" sldId="566"/>
            <ac:spMk id="3" creationId="{8325D077-ACE9-9CE1-83B2-2CF8EC7A7306}"/>
          </ac:spMkLst>
        </pc:spChg>
      </pc:sldChg>
      <pc:sldChg chg="modSp new mod">
        <pc:chgData name="Ludwig Zimmermann" userId="81285d17d4707117" providerId="LiveId" clId="{0447C7A5-480B-4597-B789-DE256D05F7C9}" dt="2024-09-05T12:44:14.991" v="3473" actId="6549"/>
        <pc:sldMkLst>
          <pc:docMk/>
          <pc:sldMk cId="1981598827" sldId="567"/>
        </pc:sldMkLst>
        <pc:spChg chg="mod">
          <ac:chgData name="Ludwig Zimmermann" userId="81285d17d4707117" providerId="LiveId" clId="{0447C7A5-480B-4597-B789-DE256D05F7C9}" dt="2024-09-05T12:44:14.991" v="3473" actId="6549"/>
          <ac:spMkLst>
            <pc:docMk/>
            <pc:sldMk cId="1981598827" sldId="567"/>
            <ac:spMk id="2" creationId="{C60530DC-089A-F8CE-F353-5A6A320445BA}"/>
          </ac:spMkLst>
        </pc:spChg>
        <pc:spChg chg="mod">
          <ac:chgData name="Ludwig Zimmermann" userId="81285d17d4707117" providerId="LiveId" clId="{0447C7A5-480B-4597-B789-DE256D05F7C9}" dt="2024-09-05T12:43:58.888" v="3464" actId="20577"/>
          <ac:spMkLst>
            <pc:docMk/>
            <pc:sldMk cId="1981598827" sldId="567"/>
            <ac:spMk id="3" creationId="{575D65F4-4960-1F91-263D-C0653A027C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1261B1-269D-3D69-A148-0759FBE7D34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55C64F6-1847-6B94-2D74-3EBB3B796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86F917C-EAD3-9965-C983-118B765732FF}"/>
              </a:ext>
            </a:extLst>
          </p:cNvPr>
          <p:cNvSpPr>
            <a:spLocks noGrp="1"/>
          </p:cNvSpPr>
          <p:nvPr>
            <p:ph type="dt" sz="half" idx="10"/>
          </p:nvPr>
        </p:nvSpPr>
        <p:spPr/>
        <p:txBody>
          <a:bodyPr/>
          <a:lstStyle/>
          <a:p>
            <a:fld id="{A39598B9-4F84-45DE-A341-5D1BD6CAB989}" type="datetimeFigureOut">
              <a:rPr lang="de-DE" smtClean="0"/>
              <a:t>09.10.2024</a:t>
            </a:fld>
            <a:endParaRPr lang="de-DE"/>
          </a:p>
        </p:txBody>
      </p:sp>
      <p:sp>
        <p:nvSpPr>
          <p:cNvPr id="5" name="Fußzeilenplatzhalter 4">
            <a:extLst>
              <a:ext uri="{FF2B5EF4-FFF2-40B4-BE49-F238E27FC236}">
                <a16:creationId xmlns:a16="http://schemas.microsoft.com/office/drawing/2014/main" id="{50A00311-187B-656A-F06C-283973A1579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5527ECA-8C1E-456C-95B2-61D036E44C50}"/>
              </a:ext>
            </a:extLst>
          </p:cNvPr>
          <p:cNvSpPr>
            <a:spLocks noGrp="1"/>
          </p:cNvSpPr>
          <p:nvPr>
            <p:ph type="sldNum" sz="quarter" idx="12"/>
          </p:nvPr>
        </p:nvSpPr>
        <p:spPr/>
        <p:txBody>
          <a:bodyPr/>
          <a:lstStyle/>
          <a:p>
            <a:fld id="{26C2DF77-0D50-4A2F-9773-F922D7B12F6E}" type="slidenum">
              <a:rPr lang="de-DE" smtClean="0"/>
              <a:t>‹Nr.›</a:t>
            </a:fld>
            <a:endParaRPr lang="de-DE"/>
          </a:p>
        </p:txBody>
      </p:sp>
    </p:spTree>
    <p:extLst>
      <p:ext uri="{BB962C8B-B14F-4D97-AF65-F5344CB8AC3E}">
        <p14:creationId xmlns:p14="http://schemas.microsoft.com/office/powerpoint/2010/main" val="102811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5D8CDD-DC03-2C45-D15E-59A51D60A33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4B14C89-1A43-1059-1FDA-942FFE57AAD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D3499E4-C39E-369A-D479-61501232ABC7}"/>
              </a:ext>
            </a:extLst>
          </p:cNvPr>
          <p:cNvSpPr>
            <a:spLocks noGrp="1"/>
          </p:cNvSpPr>
          <p:nvPr>
            <p:ph type="dt" sz="half" idx="10"/>
          </p:nvPr>
        </p:nvSpPr>
        <p:spPr/>
        <p:txBody>
          <a:bodyPr/>
          <a:lstStyle/>
          <a:p>
            <a:fld id="{A39598B9-4F84-45DE-A341-5D1BD6CAB989}" type="datetimeFigureOut">
              <a:rPr lang="de-DE" smtClean="0"/>
              <a:t>09.10.2024</a:t>
            </a:fld>
            <a:endParaRPr lang="de-DE"/>
          </a:p>
        </p:txBody>
      </p:sp>
      <p:sp>
        <p:nvSpPr>
          <p:cNvPr id="5" name="Fußzeilenplatzhalter 4">
            <a:extLst>
              <a:ext uri="{FF2B5EF4-FFF2-40B4-BE49-F238E27FC236}">
                <a16:creationId xmlns:a16="http://schemas.microsoft.com/office/drawing/2014/main" id="{4840B66D-F943-7D2D-8D69-9DE4A7B8BC5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E621180-3B95-3941-878C-7199DD67B737}"/>
              </a:ext>
            </a:extLst>
          </p:cNvPr>
          <p:cNvSpPr>
            <a:spLocks noGrp="1"/>
          </p:cNvSpPr>
          <p:nvPr>
            <p:ph type="sldNum" sz="quarter" idx="12"/>
          </p:nvPr>
        </p:nvSpPr>
        <p:spPr/>
        <p:txBody>
          <a:bodyPr/>
          <a:lstStyle/>
          <a:p>
            <a:fld id="{26C2DF77-0D50-4A2F-9773-F922D7B12F6E}" type="slidenum">
              <a:rPr lang="de-DE" smtClean="0"/>
              <a:t>‹Nr.›</a:t>
            </a:fld>
            <a:endParaRPr lang="de-DE"/>
          </a:p>
        </p:txBody>
      </p:sp>
    </p:spTree>
    <p:extLst>
      <p:ext uri="{BB962C8B-B14F-4D97-AF65-F5344CB8AC3E}">
        <p14:creationId xmlns:p14="http://schemas.microsoft.com/office/powerpoint/2010/main" val="193802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8999977-3C50-5E5F-E06E-3386EC3E17E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C606C51-288B-4A79-0E5F-EE18D8F4FE1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3C4FB45-6012-573B-C7E1-E99EBDA8C33C}"/>
              </a:ext>
            </a:extLst>
          </p:cNvPr>
          <p:cNvSpPr>
            <a:spLocks noGrp="1"/>
          </p:cNvSpPr>
          <p:nvPr>
            <p:ph type="dt" sz="half" idx="10"/>
          </p:nvPr>
        </p:nvSpPr>
        <p:spPr/>
        <p:txBody>
          <a:bodyPr/>
          <a:lstStyle/>
          <a:p>
            <a:fld id="{A39598B9-4F84-45DE-A341-5D1BD6CAB989}" type="datetimeFigureOut">
              <a:rPr lang="de-DE" smtClean="0"/>
              <a:t>09.10.2024</a:t>
            </a:fld>
            <a:endParaRPr lang="de-DE"/>
          </a:p>
        </p:txBody>
      </p:sp>
      <p:sp>
        <p:nvSpPr>
          <p:cNvPr id="5" name="Fußzeilenplatzhalter 4">
            <a:extLst>
              <a:ext uri="{FF2B5EF4-FFF2-40B4-BE49-F238E27FC236}">
                <a16:creationId xmlns:a16="http://schemas.microsoft.com/office/drawing/2014/main" id="{3A0AF7DC-A114-35B7-430A-D93AECE117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68465EA-B09E-2AB6-3078-E2B6315F2A64}"/>
              </a:ext>
            </a:extLst>
          </p:cNvPr>
          <p:cNvSpPr>
            <a:spLocks noGrp="1"/>
          </p:cNvSpPr>
          <p:nvPr>
            <p:ph type="sldNum" sz="quarter" idx="12"/>
          </p:nvPr>
        </p:nvSpPr>
        <p:spPr/>
        <p:txBody>
          <a:bodyPr/>
          <a:lstStyle/>
          <a:p>
            <a:fld id="{26C2DF77-0D50-4A2F-9773-F922D7B12F6E}" type="slidenum">
              <a:rPr lang="de-DE" smtClean="0"/>
              <a:t>‹Nr.›</a:t>
            </a:fld>
            <a:endParaRPr lang="de-DE"/>
          </a:p>
        </p:txBody>
      </p:sp>
    </p:spTree>
    <p:extLst>
      <p:ext uri="{BB962C8B-B14F-4D97-AF65-F5344CB8AC3E}">
        <p14:creationId xmlns:p14="http://schemas.microsoft.com/office/powerpoint/2010/main" val="3654466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9A89D6-12F6-BC73-4CBD-73E913B1037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FC54030-F7ED-595B-940C-68EED24E2E7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A17711A-DE2D-E584-B2A1-A8393DF456C2}"/>
              </a:ext>
            </a:extLst>
          </p:cNvPr>
          <p:cNvSpPr>
            <a:spLocks noGrp="1"/>
          </p:cNvSpPr>
          <p:nvPr>
            <p:ph type="dt" sz="half" idx="10"/>
          </p:nvPr>
        </p:nvSpPr>
        <p:spPr/>
        <p:txBody>
          <a:bodyPr/>
          <a:lstStyle/>
          <a:p>
            <a:fld id="{A39598B9-4F84-45DE-A341-5D1BD6CAB989}" type="datetimeFigureOut">
              <a:rPr lang="de-DE" smtClean="0"/>
              <a:t>09.10.2024</a:t>
            </a:fld>
            <a:endParaRPr lang="de-DE"/>
          </a:p>
        </p:txBody>
      </p:sp>
      <p:sp>
        <p:nvSpPr>
          <p:cNvPr id="5" name="Fußzeilenplatzhalter 4">
            <a:extLst>
              <a:ext uri="{FF2B5EF4-FFF2-40B4-BE49-F238E27FC236}">
                <a16:creationId xmlns:a16="http://schemas.microsoft.com/office/drawing/2014/main" id="{862EF99A-7062-1D34-B14D-04697F4AA64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6279E74-A51E-B0F4-C22D-10EB1E0A0788}"/>
              </a:ext>
            </a:extLst>
          </p:cNvPr>
          <p:cNvSpPr>
            <a:spLocks noGrp="1"/>
          </p:cNvSpPr>
          <p:nvPr>
            <p:ph type="sldNum" sz="quarter" idx="12"/>
          </p:nvPr>
        </p:nvSpPr>
        <p:spPr/>
        <p:txBody>
          <a:bodyPr/>
          <a:lstStyle/>
          <a:p>
            <a:fld id="{26C2DF77-0D50-4A2F-9773-F922D7B12F6E}" type="slidenum">
              <a:rPr lang="de-DE" smtClean="0"/>
              <a:t>‹Nr.›</a:t>
            </a:fld>
            <a:endParaRPr lang="de-DE"/>
          </a:p>
        </p:txBody>
      </p:sp>
    </p:spTree>
    <p:extLst>
      <p:ext uri="{BB962C8B-B14F-4D97-AF65-F5344CB8AC3E}">
        <p14:creationId xmlns:p14="http://schemas.microsoft.com/office/powerpoint/2010/main" val="50301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5E3A4E-1F4C-9F24-4813-7280A07859D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D5F87CF-B13F-3081-C0A9-A4F1BE8B6F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1CA21DD-989E-0408-8E2C-7C0F6D3D6F51}"/>
              </a:ext>
            </a:extLst>
          </p:cNvPr>
          <p:cNvSpPr>
            <a:spLocks noGrp="1"/>
          </p:cNvSpPr>
          <p:nvPr>
            <p:ph type="dt" sz="half" idx="10"/>
          </p:nvPr>
        </p:nvSpPr>
        <p:spPr/>
        <p:txBody>
          <a:bodyPr/>
          <a:lstStyle/>
          <a:p>
            <a:fld id="{A39598B9-4F84-45DE-A341-5D1BD6CAB989}" type="datetimeFigureOut">
              <a:rPr lang="de-DE" smtClean="0"/>
              <a:t>09.10.2024</a:t>
            </a:fld>
            <a:endParaRPr lang="de-DE"/>
          </a:p>
        </p:txBody>
      </p:sp>
      <p:sp>
        <p:nvSpPr>
          <p:cNvPr id="5" name="Fußzeilenplatzhalter 4">
            <a:extLst>
              <a:ext uri="{FF2B5EF4-FFF2-40B4-BE49-F238E27FC236}">
                <a16:creationId xmlns:a16="http://schemas.microsoft.com/office/drawing/2014/main" id="{265EF397-F253-5EBE-D055-EF789280472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650B5B0-C059-FE47-B23B-D0E64C97D849}"/>
              </a:ext>
            </a:extLst>
          </p:cNvPr>
          <p:cNvSpPr>
            <a:spLocks noGrp="1"/>
          </p:cNvSpPr>
          <p:nvPr>
            <p:ph type="sldNum" sz="quarter" idx="12"/>
          </p:nvPr>
        </p:nvSpPr>
        <p:spPr/>
        <p:txBody>
          <a:bodyPr/>
          <a:lstStyle/>
          <a:p>
            <a:fld id="{26C2DF77-0D50-4A2F-9773-F922D7B12F6E}" type="slidenum">
              <a:rPr lang="de-DE" smtClean="0"/>
              <a:t>‹Nr.›</a:t>
            </a:fld>
            <a:endParaRPr lang="de-DE"/>
          </a:p>
        </p:txBody>
      </p:sp>
    </p:spTree>
    <p:extLst>
      <p:ext uri="{BB962C8B-B14F-4D97-AF65-F5344CB8AC3E}">
        <p14:creationId xmlns:p14="http://schemas.microsoft.com/office/powerpoint/2010/main" val="397725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9A0FDC-EE2A-DEC5-4838-1C9377C995F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5452562-8E21-B42C-07BC-BA68A030FA2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9313D42-98D0-35C3-1C58-551FDC10C05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95B9EE7-E19B-AEC7-27C7-F09D004A84FB}"/>
              </a:ext>
            </a:extLst>
          </p:cNvPr>
          <p:cNvSpPr>
            <a:spLocks noGrp="1"/>
          </p:cNvSpPr>
          <p:nvPr>
            <p:ph type="dt" sz="half" idx="10"/>
          </p:nvPr>
        </p:nvSpPr>
        <p:spPr/>
        <p:txBody>
          <a:bodyPr/>
          <a:lstStyle/>
          <a:p>
            <a:fld id="{A39598B9-4F84-45DE-A341-5D1BD6CAB989}" type="datetimeFigureOut">
              <a:rPr lang="de-DE" smtClean="0"/>
              <a:t>09.10.2024</a:t>
            </a:fld>
            <a:endParaRPr lang="de-DE"/>
          </a:p>
        </p:txBody>
      </p:sp>
      <p:sp>
        <p:nvSpPr>
          <p:cNvPr id="6" name="Fußzeilenplatzhalter 5">
            <a:extLst>
              <a:ext uri="{FF2B5EF4-FFF2-40B4-BE49-F238E27FC236}">
                <a16:creationId xmlns:a16="http://schemas.microsoft.com/office/drawing/2014/main" id="{E77F80F4-4FFE-84E2-7AEE-894FA9E6D08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16E925A-8166-7843-EA13-F611916996BE}"/>
              </a:ext>
            </a:extLst>
          </p:cNvPr>
          <p:cNvSpPr>
            <a:spLocks noGrp="1"/>
          </p:cNvSpPr>
          <p:nvPr>
            <p:ph type="sldNum" sz="quarter" idx="12"/>
          </p:nvPr>
        </p:nvSpPr>
        <p:spPr/>
        <p:txBody>
          <a:bodyPr/>
          <a:lstStyle/>
          <a:p>
            <a:fld id="{26C2DF77-0D50-4A2F-9773-F922D7B12F6E}" type="slidenum">
              <a:rPr lang="de-DE" smtClean="0"/>
              <a:t>‹Nr.›</a:t>
            </a:fld>
            <a:endParaRPr lang="de-DE"/>
          </a:p>
        </p:txBody>
      </p:sp>
    </p:spTree>
    <p:extLst>
      <p:ext uri="{BB962C8B-B14F-4D97-AF65-F5344CB8AC3E}">
        <p14:creationId xmlns:p14="http://schemas.microsoft.com/office/powerpoint/2010/main" val="285709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816D1-A6F9-6625-FC3F-EADB9827B752}"/>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B9F2FD9-9F43-C6C3-29DF-0E5132443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1140DB7-43A6-A903-B381-CFFD2CB0AC5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220F811C-4652-871B-320D-FECD00B6A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75FBCE1-F18E-B4FF-33BA-4ED46B4C8CC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F18892A-31E3-5050-EBBF-79444C7A7491}"/>
              </a:ext>
            </a:extLst>
          </p:cNvPr>
          <p:cNvSpPr>
            <a:spLocks noGrp="1"/>
          </p:cNvSpPr>
          <p:nvPr>
            <p:ph type="dt" sz="half" idx="10"/>
          </p:nvPr>
        </p:nvSpPr>
        <p:spPr/>
        <p:txBody>
          <a:bodyPr/>
          <a:lstStyle/>
          <a:p>
            <a:fld id="{A39598B9-4F84-45DE-A341-5D1BD6CAB989}" type="datetimeFigureOut">
              <a:rPr lang="de-DE" smtClean="0"/>
              <a:t>09.10.2024</a:t>
            </a:fld>
            <a:endParaRPr lang="de-DE"/>
          </a:p>
        </p:txBody>
      </p:sp>
      <p:sp>
        <p:nvSpPr>
          <p:cNvPr id="8" name="Fußzeilenplatzhalter 7">
            <a:extLst>
              <a:ext uri="{FF2B5EF4-FFF2-40B4-BE49-F238E27FC236}">
                <a16:creationId xmlns:a16="http://schemas.microsoft.com/office/drawing/2014/main" id="{23B95EA8-3BB0-E97A-85FF-F8B8DFC5AE5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0B250F0-BA17-9D56-D947-4DB3D40BA313}"/>
              </a:ext>
            </a:extLst>
          </p:cNvPr>
          <p:cNvSpPr>
            <a:spLocks noGrp="1"/>
          </p:cNvSpPr>
          <p:nvPr>
            <p:ph type="sldNum" sz="quarter" idx="12"/>
          </p:nvPr>
        </p:nvSpPr>
        <p:spPr/>
        <p:txBody>
          <a:bodyPr/>
          <a:lstStyle/>
          <a:p>
            <a:fld id="{26C2DF77-0D50-4A2F-9773-F922D7B12F6E}" type="slidenum">
              <a:rPr lang="de-DE" smtClean="0"/>
              <a:t>‹Nr.›</a:t>
            </a:fld>
            <a:endParaRPr lang="de-DE"/>
          </a:p>
        </p:txBody>
      </p:sp>
    </p:spTree>
    <p:extLst>
      <p:ext uri="{BB962C8B-B14F-4D97-AF65-F5344CB8AC3E}">
        <p14:creationId xmlns:p14="http://schemas.microsoft.com/office/powerpoint/2010/main" val="222951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62C3C-C416-D4BA-92F4-E656535F8CA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793B173-5F8B-AF4D-3294-F3BC90703334}"/>
              </a:ext>
            </a:extLst>
          </p:cNvPr>
          <p:cNvSpPr>
            <a:spLocks noGrp="1"/>
          </p:cNvSpPr>
          <p:nvPr>
            <p:ph type="dt" sz="half" idx="10"/>
          </p:nvPr>
        </p:nvSpPr>
        <p:spPr/>
        <p:txBody>
          <a:bodyPr/>
          <a:lstStyle/>
          <a:p>
            <a:fld id="{A39598B9-4F84-45DE-A341-5D1BD6CAB989}" type="datetimeFigureOut">
              <a:rPr lang="de-DE" smtClean="0"/>
              <a:t>09.10.2024</a:t>
            </a:fld>
            <a:endParaRPr lang="de-DE"/>
          </a:p>
        </p:txBody>
      </p:sp>
      <p:sp>
        <p:nvSpPr>
          <p:cNvPr id="4" name="Fußzeilenplatzhalter 3">
            <a:extLst>
              <a:ext uri="{FF2B5EF4-FFF2-40B4-BE49-F238E27FC236}">
                <a16:creationId xmlns:a16="http://schemas.microsoft.com/office/drawing/2014/main" id="{790F5474-2C78-AFC8-E3F4-E948A822B001}"/>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7BA2F3D-03B0-F46A-59F3-370B51DB44AB}"/>
              </a:ext>
            </a:extLst>
          </p:cNvPr>
          <p:cNvSpPr>
            <a:spLocks noGrp="1"/>
          </p:cNvSpPr>
          <p:nvPr>
            <p:ph type="sldNum" sz="quarter" idx="12"/>
          </p:nvPr>
        </p:nvSpPr>
        <p:spPr/>
        <p:txBody>
          <a:bodyPr/>
          <a:lstStyle/>
          <a:p>
            <a:fld id="{26C2DF77-0D50-4A2F-9773-F922D7B12F6E}" type="slidenum">
              <a:rPr lang="de-DE" smtClean="0"/>
              <a:t>‹Nr.›</a:t>
            </a:fld>
            <a:endParaRPr lang="de-DE"/>
          </a:p>
        </p:txBody>
      </p:sp>
    </p:spTree>
    <p:extLst>
      <p:ext uri="{BB962C8B-B14F-4D97-AF65-F5344CB8AC3E}">
        <p14:creationId xmlns:p14="http://schemas.microsoft.com/office/powerpoint/2010/main" val="93553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06B2E2C-228E-5FC5-B150-303D80BE3A87}"/>
              </a:ext>
            </a:extLst>
          </p:cNvPr>
          <p:cNvSpPr>
            <a:spLocks noGrp="1"/>
          </p:cNvSpPr>
          <p:nvPr>
            <p:ph type="dt" sz="half" idx="10"/>
          </p:nvPr>
        </p:nvSpPr>
        <p:spPr/>
        <p:txBody>
          <a:bodyPr/>
          <a:lstStyle/>
          <a:p>
            <a:fld id="{A39598B9-4F84-45DE-A341-5D1BD6CAB989}" type="datetimeFigureOut">
              <a:rPr lang="de-DE" smtClean="0"/>
              <a:t>09.10.2024</a:t>
            </a:fld>
            <a:endParaRPr lang="de-DE"/>
          </a:p>
        </p:txBody>
      </p:sp>
      <p:sp>
        <p:nvSpPr>
          <p:cNvPr id="3" name="Fußzeilenplatzhalter 2">
            <a:extLst>
              <a:ext uri="{FF2B5EF4-FFF2-40B4-BE49-F238E27FC236}">
                <a16:creationId xmlns:a16="http://schemas.microsoft.com/office/drawing/2014/main" id="{51BA42BC-0F4B-6545-24BF-3F7FAEFA9BB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22053AE-07B9-DA85-2585-0845E60E44B3}"/>
              </a:ext>
            </a:extLst>
          </p:cNvPr>
          <p:cNvSpPr>
            <a:spLocks noGrp="1"/>
          </p:cNvSpPr>
          <p:nvPr>
            <p:ph type="sldNum" sz="quarter" idx="12"/>
          </p:nvPr>
        </p:nvSpPr>
        <p:spPr/>
        <p:txBody>
          <a:bodyPr/>
          <a:lstStyle/>
          <a:p>
            <a:fld id="{26C2DF77-0D50-4A2F-9773-F922D7B12F6E}" type="slidenum">
              <a:rPr lang="de-DE" smtClean="0"/>
              <a:t>‹Nr.›</a:t>
            </a:fld>
            <a:endParaRPr lang="de-DE"/>
          </a:p>
        </p:txBody>
      </p:sp>
    </p:spTree>
    <p:extLst>
      <p:ext uri="{BB962C8B-B14F-4D97-AF65-F5344CB8AC3E}">
        <p14:creationId xmlns:p14="http://schemas.microsoft.com/office/powerpoint/2010/main" val="243835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E51FD4-AD84-22E4-0D79-5CF71B66E20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43EFC32-B373-BA02-46F2-5F23A8378F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ACAAF9A-4FBE-0159-CC7E-B112E82DB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33D283C-BDFF-4B70-7228-5C36E68F91F3}"/>
              </a:ext>
            </a:extLst>
          </p:cNvPr>
          <p:cNvSpPr>
            <a:spLocks noGrp="1"/>
          </p:cNvSpPr>
          <p:nvPr>
            <p:ph type="dt" sz="half" idx="10"/>
          </p:nvPr>
        </p:nvSpPr>
        <p:spPr/>
        <p:txBody>
          <a:bodyPr/>
          <a:lstStyle/>
          <a:p>
            <a:fld id="{A39598B9-4F84-45DE-A341-5D1BD6CAB989}" type="datetimeFigureOut">
              <a:rPr lang="de-DE" smtClean="0"/>
              <a:t>09.10.2024</a:t>
            </a:fld>
            <a:endParaRPr lang="de-DE"/>
          </a:p>
        </p:txBody>
      </p:sp>
      <p:sp>
        <p:nvSpPr>
          <p:cNvPr id="6" name="Fußzeilenplatzhalter 5">
            <a:extLst>
              <a:ext uri="{FF2B5EF4-FFF2-40B4-BE49-F238E27FC236}">
                <a16:creationId xmlns:a16="http://schemas.microsoft.com/office/drawing/2014/main" id="{044A7CF3-09D5-BDE0-BCED-5E4D4043AF4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B565DD5-185F-A7E0-7096-8E2BB79192A5}"/>
              </a:ext>
            </a:extLst>
          </p:cNvPr>
          <p:cNvSpPr>
            <a:spLocks noGrp="1"/>
          </p:cNvSpPr>
          <p:nvPr>
            <p:ph type="sldNum" sz="quarter" idx="12"/>
          </p:nvPr>
        </p:nvSpPr>
        <p:spPr/>
        <p:txBody>
          <a:bodyPr/>
          <a:lstStyle/>
          <a:p>
            <a:fld id="{26C2DF77-0D50-4A2F-9773-F922D7B12F6E}" type="slidenum">
              <a:rPr lang="de-DE" smtClean="0"/>
              <a:t>‹Nr.›</a:t>
            </a:fld>
            <a:endParaRPr lang="de-DE"/>
          </a:p>
        </p:txBody>
      </p:sp>
    </p:spTree>
    <p:extLst>
      <p:ext uri="{BB962C8B-B14F-4D97-AF65-F5344CB8AC3E}">
        <p14:creationId xmlns:p14="http://schemas.microsoft.com/office/powerpoint/2010/main" val="23296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10DC7D-7355-21B0-13DD-F1B0E669218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707564D-9B32-9003-9808-101170F64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3C1B429-5B54-5AD5-191A-995BE29FC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C0D8D1A-7CF2-3755-F207-604DD6EFF6D9}"/>
              </a:ext>
            </a:extLst>
          </p:cNvPr>
          <p:cNvSpPr>
            <a:spLocks noGrp="1"/>
          </p:cNvSpPr>
          <p:nvPr>
            <p:ph type="dt" sz="half" idx="10"/>
          </p:nvPr>
        </p:nvSpPr>
        <p:spPr/>
        <p:txBody>
          <a:bodyPr/>
          <a:lstStyle/>
          <a:p>
            <a:fld id="{A39598B9-4F84-45DE-A341-5D1BD6CAB989}" type="datetimeFigureOut">
              <a:rPr lang="de-DE" smtClean="0"/>
              <a:t>09.10.2024</a:t>
            </a:fld>
            <a:endParaRPr lang="de-DE"/>
          </a:p>
        </p:txBody>
      </p:sp>
      <p:sp>
        <p:nvSpPr>
          <p:cNvPr id="6" name="Fußzeilenplatzhalter 5">
            <a:extLst>
              <a:ext uri="{FF2B5EF4-FFF2-40B4-BE49-F238E27FC236}">
                <a16:creationId xmlns:a16="http://schemas.microsoft.com/office/drawing/2014/main" id="{F320F326-AFA6-1E69-990F-4AB88E93587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8967866-1C0B-DDCD-3B09-BD6BB3D381D8}"/>
              </a:ext>
            </a:extLst>
          </p:cNvPr>
          <p:cNvSpPr>
            <a:spLocks noGrp="1"/>
          </p:cNvSpPr>
          <p:nvPr>
            <p:ph type="sldNum" sz="quarter" idx="12"/>
          </p:nvPr>
        </p:nvSpPr>
        <p:spPr/>
        <p:txBody>
          <a:bodyPr/>
          <a:lstStyle/>
          <a:p>
            <a:fld id="{26C2DF77-0D50-4A2F-9773-F922D7B12F6E}" type="slidenum">
              <a:rPr lang="de-DE" smtClean="0"/>
              <a:t>‹Nr.›</a:t>
            </a:fld>
            <a:endParaRPr lang="de-DE"/>
          </a:p>
        </p:txBody>
      </p:sp>
    </p:spTree>
    <p:extLst>
      <p:ext uri="{BB962C8B-B14F-4D97-AF65-F5344CB8AC3E}">
        <p14:creationId xmlns:p14="http://schemas.microsoft.com/office/powerpoint/2010/main" val="258560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C919950-AD66-4F62-6370-20DFC05DBE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BDC9CEE-2D0E-9DBB-0183-49399BA8C4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8697B4C-F75D-7C81-84A8-1E95FD6001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9598B9-4F84-45DE-A341-5D1BD6CAB989}" type="datetimeFigureOut">
              <a:rPr lang="de-DE" smtClean="0"/>
              <a:t>09.10.2024</a:t>
            </a:fld>
            <a:endParaRPr lang="de-DE"/>
          </a:p>
        </p:txBody>
      </p:sp>
      <p:sp>
        <p:nvSpPr>
          <p:cNvPr id="5" name="Fußzeilenplatzhalter 4">
            <a:extLst>
              <a:ext uri="{FF2B5EF4-FFF2-40B4-BE49-F238E27FC236}">
                <a16:creationId xmlns:a16="http://schemas.microsoft.com/office/drawing/2014/main" id="{060613C9-6D16-D12D-9782-1C26D387D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B014424E-4B93-66D9-6683-AF3D7F8617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C2DF77-0D50-4A2F-9773-F922D7B12F6E}" type="slidenum">
              <a:rPr lang="de-DE" smtClean="0"/>
              <a:t>‹Nr.›</a:t>
            </a:fld>
            <a:endParaRPr lang="de-DE"/>
          </a:p>
        </p:txBody>
      </p:sp>
    </p:spTree>
    <p:extLst>
      <p:ext uri="{BB962C8B-B14F-4D97-AF65-F5344CB8AC3E}">
        <p14:creationId xmlns:p14="http://schemas.microsoft.com/office/powerpoint/2010/main" val="4130751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BC469C-5EDA-75DB-69D7-85300DD1563B}"/>
              </a:ext>
            </a:extLst>
          </p:cNvPr>
          <p:cNvSpPr>
            <a:spLocks noGrp="1"/>
          </p:cNvSpPr>
          <p:nvPr>
            <p:ph type="ctrTitle"/>
          </p:nvPr>
        </p:nvSpPr>
        <p:spPr/>
        <p:txBody>
          <a:bodyPr/>
          <a:lstStyle/>
          <a:p>
            <a:r>
              <a:rPr lang="de-DE" dirty="0"/>
              <a:t>Workshop 2024 für Fachanwälte für Arbeitsrecht</a:t>
            </a:r>
          </a:p>
        </p:txBody>
      </p:sp>
      <p:sp>
        <p:nvSpPr>
          <p:cNvPr id="3" name="Untertitel 2">
            <a:extLst>
              <a:ext uri="{FF2B5EF4-FFF2-40B4-BE49-F238E27FC236}">
                <a16:creationId xmlns:a16="http://schemas.microsoft.com/office/drawing/2014/main" id="{F267E373-27C7-5863-C931-00295D533601}"/>
              </a:ext>
            </a:extLst>
          </p:cNvPr>
          <p:cNvSpPr>
            <a:spLocks noGrp="1"/>
          </p:cNvSpPr>
          <p:nvPr>
            <p:ph type="subTitle" idx="1"/>
          </p:nvPr>
        </p:nvSpPr>
        <p:spPr/>
        <p:txBody>
          <a:bodyPr/>
          <a:lstStyle/>
          <a:p>
            <a:r>
              <a:rPr lang="de-DE" dirty="0"/>
              <a:t>Neue Rechtsprechung des </a:t>
            </a:r>
            <a:r>
              <a:rPr lang="de-DE"/>
              <a:t>BAG 11-2023 bis 8-2024</a:t>
            </a:r>
            <a:endParaRPr lang="de-DE" dirty="0"/>
          </a:p>
          <a:p>
            <a:r>
              <a:rPr lang="de-DE" dirty="0"/>
              <a:t>Ludwig Zimmerman</a:t>
            </a:r>
          </a:p>
        </p:txBody>
      </p:sp>
    </p:spTree>
    <p:extLst>
      <p:ext uri="{BB962C8B-B14F-4D97-AF65-F5344CB8AC3E}">
        <p14:creationId xmlns:p14="http://schemas.microsoft.com/office/powerpoint/2010/main" val="9061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44C126A-BA27-BFA7-5351-01A7FD95B8BC}"/>
              </a:ext>
            </a:extLst>
          </p:cNvPr>
          <p:cNvSpPr txBox="1"/>
          <p:nvPr/>
        </p:nvSpPr>
        <p:spPr>
          <a:xfrm>
            <a:off x="3137686" y="0"/>
            <a:ext cx="6097348" cy="7294305"/>
          </a:xfrm>
          <a:prstGeom prst="rect">
            <a:avLst/>
          </a:prstGeom>
          <a:noFill/>
        </p:spPr>
        <p:txBody>
          <a:bodyPr wrap="square">
            <a:spAutoFit/>
          </a:bodyPr>
          <a:lstStyle/>
          <a:p>
            <a:r>
              <a:rPr lang="de-DE" dirty="0"/>
              <a:t> a) Es ist nicht festgestellt, dass die in der Güteverhandlung allein für die Arbeitgeberin anwesende Prozessbevollmächtigte um deren wirtschaftliche Lage gewusst hätte (§ 166 Abs. 1 BGB).</a:t>
            </a:r>
          </a:p>
          <a:p>
            <a:r>
              <a:rPr lang="de-DE" dirty="0"/>
              <a:t>    b) Ein Fall von § 166 Abs. 2 BGB lag im Zeitpunkt des Vergleichsschlusses nicht vor. Das Landesarbeitsgericht hat keine Tatsachen festgestellt, die dafürsprechen könnten, die Arbeitgeberin habe ihre Anwältin im Rahmen der erteilten Prozessvollmacht zur Vornahme eines bestimmten Rechtsakts, nämlich hier zum Abschluss eines Abfindungsvergleichs, veranlasst (vgl. BGH 21. Juni 1968 - V ZR 32/65 - zu II 2 b der Gründe, BGHZ 50, 364). Dafür genügt es nicht, dass die Arbeitgeberin sie in einem Kündigungsschutzverfahren mit der Wahrnehmung einer Güteverhandlung beauftragt hat, in der die Gerichte für Arbeitssachen gemäß § 54 Abs. 1 Satz 1 ArbGG regelmäßig einen Abfindungsvergleich vorschlagen. Selbst wenn die Arbeitgeberin - was ebenfalls nicht festgestellt ist - um diese Vorgabe und Praxis gewusst haben sollte, hätte sie doch einen Vergleichsschluss bloß für möglich gehalten. Dies reicht nach - soweit ersichtlich - einhelliger Auffassung auch bei der gebotenen weiten Auslegung von § 166 Abs. 2 BGB nicht aus (Erman/Finkenauer BGB 17. Aufl. § 166 </a:t>
            </a:r>
            <a:r>
              <a:rPr lang="de-DE" dirty="0" err="1"/>
              <a:t>Rn</a:t>
            </a:r>
            <a:r>
              <a:rPr lang="de-DE" dirty="0"/>
              <a:t>. 38; MüKoBGB/Schubert 9. Aufl. § 166 </a:t>
            </a:r>
            <a:r>
              <a:rPr lang="de-DE" dirty="0" err="1"/>
              <a:t>Rn</a:t>
            </a:r>
            <a:r>
              <a:rPr lang="de-DE" dirty="0"/>
              <a:t>. 126; Staudinger/</a:t>
            </a:r>
            <a:r>
              <a:rPr lang="de-DE" dirty="0" err="1"/>
              <a:t>Schilken</a:t>
            </a:r>
            <a:r>
              <a:rPr lang="de-DE" dirty="0"/>
              <a:t> [2019] BGB § 166 </a:t>
            </a:r>
            <a:r>
              <a:rPr lang="de-DE" dirty="0" err="1"/>
              <a:t>Rn</a:t>
            </a:r>
            <a:r>
              <a:rPr lang="de-DE" dirty="0"/>
              <a:t>. 34).</a:t>
            </a:r>
          </a:p>
        </p:txBody>
      </p:sp>
    </p:spTree>
    <p:extLst>
      <p:ext uri="{BB962C8B-B14F-4D97-AF65-F5344CB8AC3E}">
        <p14:creationId xmlns:p14="http://schemas.microsoft.com/office/powerpoint/2010/main" val="40504697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375613-68AD-08BD-1566-71064FD707D3}"/>
              </a:ext>
            </a:extLst>
          </p:cNvPr>
          <p:cNvSpPr>
            <a:spLocks noGrp="1"/>
          </p:cNvSpPr>
          <p:nvPr>
            <p:ph type="title"/>
          </p:nvPr>
        </p:nvSpPr>
        <p:spPr/>
        <p:txBody>
          <a:bodyPr/>
          <a:lstStyle/>
          <a:p>
            <a:r>
              <a:rPr lang="de-DE" dirty="0"/>
              <a:t>Umfang der Darlegung bei den Zeiten</a:t>
            </a:r>
          </a:p>
        </p:txBody>
      </p:sp>
      <p:sp>
        <p:nvSpPr>
          <p:cNvPr id="3" name="Inhaltsplatzhalter 2">
            <a:extLst>
              <a:ext uri="{FF2B5EF4-FFF2-40B4-BE49-F238E27FC236}">
                <a16:creationId xmlns:a16="http://schemas.microsoft.com/office/drawing/2014/main" id="{7C10DDBD-BE29-A88C-4C8F-6563C75E48E1}"/>
              </a:ext>
            </a:extLst>
          </p:cNvPr>
          <p:cNvSpPr>
            <a:spLocks noGrp="1"/>
          </p:cNvSpPr>
          <p:nvPr>
            <p:ph idx="1"/>
          </p:nvPr>
        </p:nvSpPr>
        <p:spPr/>
        <p:txBody>
          <a:bodyPr>
            <a:normAutofit fontScale="85000" lnSpcReduction="20000"/>
          </a:bodyPr>
          <a:lstStyle/>
          <a:p>
            <a:r>
              <a:rPr lang="de-DE" dirty="0"/>
              <a:t>Die Revision ist im Weiteren begründet, soweit das Landesarbeitsgericht die Beklagte zur Zahlung von Vergütung für Umkleide- und Körperreinigungszeiten verurteilt hat. Das Berufungsgericht hat zu Unrecht angenommen, dem Kläger seien für jeden Arbeitstag im Zeitraum von Juni 2020 bis April 2022 diese Zeiten in einem Umfang von 21 Minuten zu vergüten. Für eine entsprechende Veranschlagung von Umkleide- und Körperreinigungszeiten fehlt es an ausreichenden tatsächlichen Feststellungen des Landesarbeitsgerichts, die ein Vorgehen nach § 287 Abs. 2 </a:t>
            </a:r>
            <a:r>
              <a:rPr lang="de-DE" dirty="0" err="1"/>
              <a:t>iVm</a:t>
            </a:r>
            <a:r>
              <a:rPr lang="de-DE" dirty="0"/>
              <a:t>. Abs. 1 ZPO ermöglichen. Zudem erfolgte die Schätzung dieser Zeiten nicht frei von Rechtsfehlern. Das Landesarbeitsgericht hat zum Teil sachfremde Erwägungen und nicht bewiesene Anknüpfungstatsachen zugrunde gelegt. Nicht zu beanstanden ist demgegenüber die Schätzung des Berufungsgerichts, soweit sie sich auf die Wegezeit vom Umkleideraum zum Arbeitsplatz des Klägers und zurück bezieht. Insoweit ist die Revision der Beklagten unbegründet.</a:t>
            </a:r>
          </a:p>
        </p:txBody>
      </p:sp>
    </p:spTree>
    <p:extLst>
      <p:ext uri="{BB962C8B-B14F-4D97-AF65-F5344CB8AC3E}">
        <p14:creationId xmlns:p14="http://schemas.microsoft.com/office/powerpoint/2010/main" val="6963843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2B5193-2F87-2709-1DBB-273547AD21D7}"/>
              </a:ext>
            </a:extLst>
          </p:cNvPr>
          <p:cNvSpPr>
            <a:spLocks noGrp="1"/>
          </p:cNvSpPr>
          <p:nvPr>
            <p:ph type="title"/>
          </p:nvPr>
        </p:nvSpPr>
        <p:spPr/>
        <p:txBody>
          <a:bodyPr>
            <a:normAutofit fontScale="90000"/>
          </a:bodyPr>
          <a:lstStyle/>
          <a:p>
            <a:r>
              <a:rPr lang="de-DE" dirty="0"/>
              <a:t>Gemäß § 611a Abs. 2 BGB können auch Körperreinigungszeiten vergütungspflichtige Arbeitszeit sein.</a:t>
            </a:r>
          </a:p>
        </p:txBody>
      </p:sp>
      <p:sp>
        <p:nvSpPr>
          <p:cNvPr id="3" name="Inhaltsplatzhalter 2">
            <a:extLst>
              <a:ext uri="{FF2B5EF4-FFF2-40B4-BE49-F238E27FC236}">
                <a16:creationId xmlns:a16="http://schemas.microsoft.com/office/drawing/2014/main" id="{AC41EF32-59C8-85AA-8BCA-8C92A72B00BE}"/>
              </a:ext>
            </a:extLst>
          </p:cNvPr>
          <p:cNvSpPr>
            <a:spLocks noGrp="1"/>
          </p:cNvSpPr>
          <p:nvPr>
            <p:ph idx="1"/>
          </p:nvPr>
        </p:nvSpPr>
        <p:spPr/>
        <p:txBody>
          <a:bodyPr>
            <a:normAutofit fontScale="92500" lnSpcReduction="20000"/>
          </a:bodyPr>
          <a:lstStyle/>
          <a:p>
            <a:r>
              <a:rPr lang="de-DE" dirty="0"/>
              <a:t>Ob es sich bei Körperreinigungszeiten um vergütungspflichtige Arbeitszeit nach § 611a Abs. 2 BGB handelt, ist höchstrichterlich bislang nicht entschieden. Zwar hatte der Senat bereits in dem der Entscheidung vom 11. Oktober 2000 (- 5 AZR 122/99 - BAGE 96, 54) zugrunde liegenden Fall eines „Fahrers/Müllwerkers“ angenommen, dass neben dem Umkleiden das „Waschen“ nach Tätigkeitsende als fremdnützig und als „Arbeit“ anzusehen ist, mangels Vergütungserwartung nach § 612 Abs. 1 BGB hat er aber eine Vergütungspflicht des Arbeitgebers verneint (vgl. BAG 11. Oktober 2000 - 5 AZR 122/99 - zu IV 4 der Gründe, </a:t>
            </a:r>
            <a:r>
              <a:rPr lang="de-DE" dirty="0" err="1"/>
              <a:t>aaO</a:t>
            </a:r>
            <a:r>
              <a:rPr lang="de-DE" dirty="0"/>
              <a:t>). Diese Rechtsprechung hat der Senat im Jahr 2012 für Umkleidezeiten ausdrücklich aufgegeben und entschieden, dass auch das vom Arbeitgeber angeordnete Umkleiden im Betrieb zu den </a:t>
            </a:r>
            <a:r>
              <a:rPr lang="de-DE" dirty="0" err="1"/>
              <a:t>iSv</a:t>
            </a:r>
            <a:r>
              <a:rPr lang="de-DE" dirty="0"/>
              <a:t>. § 611 Abs. 1 BGB „versprochenen Diensten“ gehöre (vgl. BAG 19. September 2012 - 5 AZR 678/11 - </a:t>
            </a:r>
            <a:r>
              <a:rPr lang="de-DE" dirty="0" err="1"/>
              <a:t>Rn</a:t>
            </a:r>
            <a:r>
              <a:rPr lang="de-DE" dirty="0"/>
              <a:t>. 28, BAGE 143, 107).</a:t>
            </a:r>
          </a:p>
        </p:txBody>
      </p:sp>
    </p:spTree>
    <p:extLst>
      <p:ext uri="{BB962C8B-B14F-4D97-AF65-F5344CB8AC3E}">
        <p14:creationId xmlns:p14="http://schemas.microsoft.com/office/powerpoint/2010/main" val="27881121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B1BF8-EEB0-2B25-AFFC-B71E6A25073E}"/>
              </a:ext>
            </a:extLst>
          </p:cNvPr>
          <p:cNvSpPr>
            <a:spLocks noGrp="1"/>
          </p:cNvSpPr>
          <p:nvPr>
            <p:ph type="title"/>
          </p:nvPr>
        </p:nvSpPr>
        <p:spPr/>
        <p:txBody>
          <a:bodyPr/>
          <a:lstStyle/>
          <a:p>
            <a:r>
              <a:rPr lang="de-DE" dirty="0"/>
              <a:t>Beispiele</a:t>
            </a:r>
          </a:p>
        </p:txBody>
      </p:sp>
      <p:sp>
        <p:nvSpPr>
          <p:cNvPr id="3" name="Inhaltsplatzhalter 2">
            <a:extLst>
              <a:ext uri="{FF2B5EF4-FFF2-40B4-BE49-F238E27FC236}">
                <a16:creationId xmlns:a16="http://schemas.microsoft.com/office/drawing/2014/main" id="{F93C7D76-8688-984C-740A-6FD8EC882DA7}"/>
              </a:ext>
            </a:extLst>
          </p:cNvPr>
          <p:cNvSpPr>
            <a:spLocks noGrp="1"/>
          </p:cNvSpPr>
          <p:nvPr>
            <p:ph idx="1"/>
          </p:nvPr>
        </p:nvSpPr>
        <p:spPr/>
        <p:txBody>
          <a:bodyPr>
            <a:normAutofit fontScale="77500" lnSpcReduction="20000"/>
          </a:bodyPr>
          <a:lstStyle/>
          <a:p>
            <a:r>
              <a:rPr lang="de-DE" dirty="0"/>
              <a:t> (1) Von einem unmittelbaren Zusammenhang mit der eigentlichen Arbeitsleistung ist zunächst auszugehen, wenn die Körperreinigung durch den Arbeitgeber ausdrücklich angeordnet wird oder wenn zwingende arbeitsschutzrechtliche Hygienevorschriften eine solche verlangen, weil der Arbeitnehmer beispielsweise bei der Arbeit mit gesundheitsgefährdenden Stoffen oder verunreinigten Gegenständen in Berührung kommt (vgl. BAG 11. Oktober 2000 - 5 AZR 122/99 - zu IV 3 d der Gründe, BAGE 96, 45; Fink Anm. NZA-RR 2024, 10, 17; Franzen NZA 2016, 136, 139; </a:t>
            </a:r>
            <a:r>
              <a:rPr lang="de-DE" dirty="0" err="1"/>
              <a:t>MHdB</a:t>
            </a:r>
            <a:r>
              <a:rPr lang="de-DE" dirty="0"/>
              <a:t> </a:t>
            </a:r>
            <a:r>
              <a:rPr lang="de-DE" dirty="0" err="1"/>
              <a:t>ArbR</a:t>
            </a:r>
            <a:r>
              <a:rPr lang="de-DE" dirty="0"/>
              <a:t>/</a:t>
            </a:r>
            <a:r>
              <a:rPr lang="de-DE" dirty="0" err="1"/>
              <a:t>Koberski</a:t>
            </a:r>
            <a:r>
              <a:rPr lang="de-DE" dirty="0"/>
              <a:t> 5. Aufl. Bd. 2 § 182 </a:t>
            </a:r>
            <a:r>
              <a:rPr lang="de-DE" dirty="0" err="1"/>
              <a:t>Rn</a:t>
            </a:r>
            <a:r>
              <a:rPr lang="de-DE" dirty="0"/>
              <a:t>. 19).</a:t>
            </a:r>
          </a:p>
          <a:p>
            <a:r>
              <a:rPr lang="de-DE" dirty="0"/>
              <a:t>    (2) Körperreinigungszeiten gehören aber auch dann zur vergütungspflichtigen Arbeitszeit, wenn sich der Arbeitnehmer bei seiner geschuldeten Arbeitsleistung so sehr verschmutzt, dass ihm ein Anlegen der Privatkleidung, das Verlassen des Betriebs und der Weg nach Hause - sei es durch Nutzung des Öffentlichen Personennahverkehrs oder durch Nutzung eines eigenen Fahrzeugs - ohne eine vorherige Reinigung des Körpers im Betrieb nicht zugemutet werden kann (vgl. BAG 11. Oktober 2000 - 5 AZR 122/99 - zu IV 3 d der Gründe, BAGE 96, 45).</a:t>
            </a:r>
          </a:p>
        </p:txBody>
      </p:sp>
    </p:spTree>
    <p:extLst>
      <p:ext uri="{BB962C8B-B14F-4D97-AF65-F5344CB8AC3E}">
        <p14:creationId xmlns:p14="http://schemas.microsoft.com/office/powerpoint/2010/main" val="36445116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B60DC3-872E-2F33-55E8-028FB8395133}"/>
              </a:ext>
            </a:extLst>
          </p:cNvPr>
          <p:cNvSpPr>
            <a:spLocks noGrp="1"/>
          </p:cNvSpPr>
          <p:nvPr>
            <p:ph type="title"/>
          </p:nvPr>
        </p:nvSpPr>
        <p:spPr/>
        <p:txBody>
          <a:bodyPr/>
          <a:lstStyle/>
          <a:p>
            <a:r>
              <a:rPr lang="de-DE" dirty="0"/>
              <a:t>Argumentation</a:t>
            </a:r>
          </a:p>
        </p:txBody>
      </p:sp>
      <p:sp>
        <p:nvSpPr>
          <p:cNvPr id="3" name="Inhaltsplatzhalter 2">
            <a:extLst>
              <a:ext uri="{FF2B5EF4-FFF2-40B4-BE49-F238E27FC236}">
                <a16:creationId xmlns:a16="http://schemas.microsoft.com/office/drawing/2014/main" id="{9D4E6D0C-80BA-1832-3765-9253F787A63D}"/>
              </a:ext>
            </a:extLst>
          </p:cNvPr>
          <p:cNvSpPr>
            <a:spLocks noGrp="1"/>
          </p:cNvSpPr>
          <p:nvPr>
            <p:ph idx="1"/>
          </p:nvPr>
        </p:nvSpPr>
        <p:spPr/>
        <p:txBody>
          <a:bodyPr>
            <a:normAutofit fontScale="85000" lnSpcReduction="10000"/>
          </a:bodyPr>
          <a:lstStyle/>
          <a:p>
            <a:r>
              <a:rPr lang="de-DE" dirty="0"/>
              <a:t>Die Ganzkörperreinigung (Duschen) gehört nur dann zur vergütungspflichtigen Arbeitszeit, wenn sie mit der eigentlichen Tätigkeit und der Art und Weise ihrer Erbringung unmittelbar zusammenhängt. Das ist er Fall, wenn die Erbringung der Arbeitsleistung ohne anschließendes Duschen bei wertender Betrachtung nicht möglich erscheint und der gesamte Vorgang - arbeiten und duschen - deshalb fremdnützig ist. Nicht jede im Verlauf eines Arbeitstags auftretende Verschmutzung oder Verunreinigung „erfordert“ damit ein Duschen in dem hier maßgeblichen Sinn, das in unmittelbarem Zusammenhang mit den vom Arbeitgeber zugewiesenen Tätigkeiten steht. Das Waschen, das erforderlich ist, um die übliche Verunreinigung, Schweiß- und Körpergeruchsbildung des Tages zu beseitigen, dient der Befriedigung privater Bedürfnisse; es ist nicht ausschließlich fremdnützig und damit nicht vergütungspflichtig (vgl. Fink Anm. NZA-RR 2024, 10, 17; Franzen NZA 2016, 136, 139; Giese BB 2015, 2432).</a:t>
            </a:r>
          </a:p>
        </p:txBody>
      </p:sp>
    </p:spTree>
    <p:extLst>
      <p:ext uri="{BB962C8B-B14F-4D97-AF65-F5344CB8AC3E}">
        <p14:creationId xmlns:p14="http://schemas.microsoft.com/office/powerpoint/2010/main" val="25444120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22EA6-D520-627F-67E7-FF05EB43D2B4}"/>
              </a:ext>
            </a:extLst>
          </p:cNvPr>
          <p:cNvSpPr>
            <a:spLocks noGrp="1"/>
          </p:cNvSpPr>
          <p:nvPr>
            <p:ph type="title"/>
          </p:nvPr>
        </p:nvSpPr>
        <p:spPr/>
        <p:txBody>
          <a:bodyPr/>
          <a:lstStyle/>
          <a:p>
            <a:r>
              <a:rPr lang="de-DE" dirty="0"/>
              <a:t>Darlegung § 287 Abs. 2 </a:t>
            </a:r>
            <a:r>
              <a:rPr lang="de-DE" dirty="0" err="1"/>
              <a:t>iVm</a:t>
            </a:r>
            <a:r>
              <a:rPr lang="de-DE" dirty="0"/>
              <a:t>. Abs. 1 Satz 1 und 2 ZPO</a:t>
            </a:r>
          </a:p>
        </p:txBody>
      </p:sp>
      <p:sp>
        <p:nvSpPr>
          <p:cNvPr id="3" name="Inhaltsplatzhalter 2">
            <a:extLst>
              <a:ext uri="{FF2B5EF4-FFF2-40B4-BE49-F238E27FC236}">
                <a16:creationId xmlns:a16="http://schemas.microsoft.com/office/drawing/2014/main" id="{ACC3FBF9-8E7D-0E7C-8EFC-C636C98C5F8E}"/>
              </a:ext>
            </a:extLst>
          </p:cNvPr>
          <p:cNvSpPr>
            <a:spLocks noGrp="1"/>
          </p:cNvSpPr>
          <p:nvPr>
            <p:ph idx="1"/>
          </p:nvPr>
        </p:nvSpPr>
        <p:spPr/>
        <p:txBody>
          <a:bodyPr>
            <a:normAutofit fontScale="70000" lnSpcReduction="20000"/>
          </a:bodyPr>
          <a:lstStyle/>
          <a:p>
            <a:r>
              <a:rPr lang="de-DE" dirty="0"/>
              <a:t>Der Arbeitnehmer trägt die Darlegungs- und Beweislast dafür, dass vergütungspflichtige Umkleide- und Körperreinigungszeiten angefallen sind, vom Arbeitgeber veranlasst wurden und im geltend gemachten Umfang erforderlich waren.</a:t>
            </a:r>
          </a:p>
          <a:p>
            <a:r>
              <a:rPr lang="de-DE" dirty="0"/>
              <a:t>Zur Ermittlung der Zeitspanne ist ein modifizierter subjektiver Maßstab anzulegen, denn der Arbeitnehmer darf seine Leistungspflicht nicht frei selbst bestimmen, sondern muss unter angemessener Ausschöpfung seiner persönlichen Leistungsfähigkeit arbeiten. „Erforderlich“ ist nur die Zeit, die der einzelne Arbeitnehmer für das Umkleiden und Reinigen im Rahmen der objektiven Gegebenheiten unter Ausschöpfung seiner persönlichen Leistungsfähigkeit benötigt. Bei Ermittlung der erforderlichen Zeit gilt es, die Variablen des Umkleidevorgangs, </a:t>
            </a:r>
            <a:r>
              <a:rPr lang="de-DE" dirty="0" err="1"/>
              <a:t>ua</a:t>
            </a:r>
            <a:r>
              <a:rPr lang="de-DE" dirty="0"/>
              <a:t>. in Bezug auf die Privatkleidung je nach Jahreszeit, zu berücksichtigen (vgl. BAG 13. Oktober 2021 - 5 AZR 270/20 - </a:t>
            </a:r>
            <a:r>
              <a:rPr lang="de-DE" dirty="0" err="1"/>
              <a:t>Rn</a:t>
            </a:r>
            <a:r>
              <a:rPr lang="de-DE" dirty="0"/>
              <a:t>. 22 </a:t>
            </a:r>
            <a:r>
              <a:rPr lang="de-DE" dirty="0" err="1"/>
              <a:t>mwN</a:t>
            </a:r>
            <a:r>
              <a:rPr lang="de-DE" dirty="0"/>
              <a:t>). Das Tatsachengericht muss hiervon ausgehend unter Würdigung aller Umstände entscheiden, ob nach seiner Überzeugung Umkleide- und Körperreinigungszeiten entstanden sind und in welchem Umfang sie erforderlich waren. Es hat nach pflichtgemäßem Ermessen zu beurteilen, ob und inwieweit Beweis zu erheben ist oder auf Grundlage des festgestellten Sachverhalts nach § 287 Abs. 2 ZPO die Schätzung möglich und geboten ist (vgl. zu Umkleide- und Wegezeiten BAG 13. Oktober 2021 - 5 AZR 270/20 - </a:t>
            </a:r>
            <a:r>
              <a:rPr lang="de-DE" dirty="0" err="1"/>
              <a:t>Rn</a:t>
            </a:r>
            <a:r>
              <a:rPr lang="de-DE" dirty="0"/>
              <a:t>. 24).</a:t>
            </a:r>
          </a:p>
        </p:txBody>
      </p:sp>
    </p:spTree>
    <p:extLst>
      <p:ext uri="{BB962C8B-B14F-4D97-AF65-F5344CB8AC3E}">
        <p14:creationId xmlns:p14="http://schemas.microsoft.com/office/powerpoint/2010/main" val="13102964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43B1F54-AEDA-25DA-0926-ADA77C793543}"/>
              </a:ext>
            </a:extLst>
          </p:cNvPr>
          <p:cNvSpPr txBox="1"/>
          <p:nvPr/>
        </p:nvSpPr>
        <p:spPr>
          <a:xfrm>
            <a:off x="3048674" y="753367"/>
            <a:ext cx="6097348" cy="5355312"/>
          </a:xfrm>
          <a:prstGeom prst="rect">
            <a:avLst/>
          </a:prstGeom>
          <a:noFill/>
        </p:spPr>
        <p:txBody>
          <a:bodyPr wrap="square">
            <a:spAutoFit/>
          </a:bodyPr>
          <a:lstStyle/>
          <a:p>
            <a:r>
              <a:rPr lang="de-DE" dirty="0"/>
              <a:t>Die tatsächlichen Feststellungen des Landesarbeitsgerichts zu der vom Kläger anzulegenden Arbeitskleidung sind bereits widersprüchlich. Während es auf S. 4 des Berufungsurteils ausführt, der Kläger hole vor Beginn seiner Arbeit im ersten Stock in der Umkleide seine Arbeitskleidung bestehend aus „Sicherheitsschuhen, Latzhose, T-Shirt und langärmeliger Jacke“, geht es auf S. 13 des Berufungsurteils davon aus, dass die vom Arbeitgeber gestellte Arbeitskleidung insbesondere „Sicherheitsschuhe S3, Latzhose, Hemd, T-Shirt, Pullover, Jacke sowie Winterjacke“ umfasst. Es bleibt daher unklar, ob die von der Beklagten zur Vergütung gestellte Arbeitskleidung lediglich aus Sicherheitsschuhen, Latzhose, T-Shirt und langärmeliger Jacke besteht oder ob der Kläger - etwa im Winter - zusätzlich Hemd, Pullover und Winterjacke trägt. Für den Selbstversuch des Vorsitzenden und die Schätzung der Kammer hat es die auf S. 4 des Berufungsurteils genannten und von der Beklagten mitgebrachten Bekleidungsstücke einschließlich der Sicherheitsschuhe berücksichtigt.</a:t>
            </a:r>
          </a:p>
        </p:txBody>
      </p:sp>
    </p:spTree>
    <p:extLst>
      <p:ext uri="{BB962C8B-B14F-4D97-AF65-F5344CB8AC3E}">
        <p14:creationId xmlns:p14="http://schemas.microsoft.com/office/powerpoint/2010/main" val="33711063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F664A3C-B570-D85F-37C7-EE7540C562BE}"/>
              </a:ext>
            </a:extLst>
          </p:cNvPr>
          <p:cNvSpPr txBox="1"/>
          <p:nvPr/>
        </p:nvSpPr>
        <p:spPr>
          <a:xfrm>
            <a:off x="3048674" y="1168866"/>
            <a:ext cx="6097348" cy="4524315"/>
          </a:xfrm>
          <a:prstGeom prst="rect">
            <a:avLst/>
          </a:prstGeom>
          <a:noFill/>
        </p:spPr>
        <p:txBody>
          <a:bodyPr wrap="square">
            <a:spAutoFit/>
          </a:bodyPr>
          <a:lstStyle/>
          <a:p>
            <a:r>
              <a:rPr lang="de-DE" dirty="0"/>
              <a:t>Bei Beachtung des modifizierten subjektiven Maßstabs (oben </a:t>
            </a:r>
            <a:r>
              <a:rPr lang="de-DE" dirty="0" err="1"/>
              <a:t>Rn</a:t>
            </a:r>
            <a:r>
              <a:rPr lang="de-DE" dirty="0"/>
              <a:t>. 46) hat der Arbeitnehmer zur Erforderlichkeit der Umkleidezeit darzulegen, welche Kleidungsstücke er - ggf. differenzierend nach kühlen und warmen Tagen - an- und abzulegen hat und wie viel Zeit er jeweils für den Umkleidevorgang benötigt. Hat er einen entsprechenden Vortrag geleistet, muss der Arbeitgeber im Rahmen einer gestuften Darlegungslast auf den Vortrag des Arbeitnehmers substantiiert erwidern. Liegt ein ausreichendes Bestreiten nicht vor, ist der Vortrag des Arbeitnehmers als zugestanden anzusehen (§ 138 Abs. 3 ZPO), anderenfalls hat das Tatsachengericht auf Antrag der beweisbelasteten Partei Beweis zu erheben. Den Parteien stehen hierbei die allgemeinen Beweismittel, einschließlich des Beweises durch Augenschein nach § 371 ZPO oder durch Vernehmung von Zeugen nach § 373 ZPO zur Verfügung.</a:t>
            </a:r>
          </a:p>
        </p:txBody>
      </p:sp>
    </p:spTree>
    <p:extLst>
      <p:ext uri="{BB962C8B-B14F-4D97-AF65-F5344CB8AC3E}">
        <p14:creationId xmlns:p14="http://schemas.microsoft.com/office/powerpoint/2010/main" val="35656426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D824965-6F72-A2B7-2CA5-4022A16E5DEB}"/>
              </a:ext>
            </a:extLst>
          </p:cNvPr>
          <p:cNvSpPr txBox="1"/>
          <p:nvPr/>
        </p:nvSpPr>
        <p:spPr>
          <a:xfrm>
            <a:off x="3048674" y="1999862"/>
            <a:ext cx="6097348" cy="2862322"/>
          </a:xfrm>
          <a:prstGeom prst="rect">
            <a:avLst/>
          </a:prstGeom>
          <a:noFill/>
        </p:spPr>
        <p:txBody>
          <a:bodyPr wrap="square">
            <a:spAutoFit/>
          </a:bodyPr>
          <a:lstStyle/>
          <a:p>
            <a:r>
              <a:rPr lang="de-DE" dirty="0"/>
              <a:t>Dass die im Selbstversuch des Kammervorsitzenden ermittelte Zeit diesen Anforderungen entspricht, hat das Berufungsgericht nicht belegt. Der Vorsitzende hat im Selbstversuch seine Kleidung, die er am Sitzungstag trug, abgelegt und später wieder angezogen. Wie die Revision zu Recht rügt, hat das Landesarbeitsgericht aber nicht festgestellt, dass der Kläger ähnliche Kleidungsstücke wie der Kammervorsitzende in der Berufungsverhandlung - insbesondere Jackett, Unterhemd und Oberhemd - bei Arbeitsbeginn und -ende ab- und anlegt.</a:t>
            </a:r>
          </a:p>
        </p:txBody>
      </p:sp>
    </p:spTree>
    <p:extLst>
      <p:ext uri="{BB962C8B-B14F-4D97-AF65-F5344CB8AC3E}">
        <p14:creationId xmlns:p14="http://schemas.microsoft.com/office/powerpoint/2010/main" val="42240999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E7124A6A-8C9C-CFBF-FFA4-DE681F4E8E63}"/>
              </a:ext>
            </a:extLst>
          </p:cNvPr>
          <p:cNvSpPr txBox="1"/>
          <p:nvPr/>
        </p:nvSpPr>
        <p:spPr>
          <a:xfrm>
            <a:off x="3048674" y="1584364"/>
            <a:ext cx="6097348" cy="3693319"/>
          </a:xfrm>
          <a:prstGeom prst="rect">
            <a:avLst/>
          </a:prstGeom>
          <a:noFill/>
        </p:spPr>
        <p:txBody>
          <a:bodyPr wrap="square">
            <a:spAutoFit/>
          </a:bodyPr>
          <a:lstStyle/>
          <a:p>
            <a:r>
              <a:rPr lang="de-DE" dirty="0"/>
              <a:t> Neben diesen unzureichend festgestellten Anknüpfungstatsachen bestehen gegen die erfolgte Schätzung im Selbstversuch aber auch grundsätzliche Bedenken, weil sie - wie die Revision zutreffend rügt - nicht parteiöffentlich (§ 357 Abs. 1 ZPO) erfolgte und die Parteien damit keine Gelegenheit hatten, den Selbstversuch zu beobachten und zu den Ausgangsbedingungen Stellung zu nehmen. Mit Blick auf die privaten Kleidungsstücke, die der Vorsitzende dem Selbstversuch zugrunde gelegt hat, ist nicht ausgeschlossen, dass die Anwesenheit der Beklagten zu einem anderen Ergebnis geführt hätte, weshalb das Berufungsurteil auf diesem Mangel beruht (dazu BGH 12. Juli 1984 - IX ZR 127/83 - zu II 3 a der Gründe).</a:t>
            </a:r>
          </a:p>
        </p:txBody>
      </p:sp>
    </p:spTree>
    <p:extLst>
      <p:ext uri="{BB962C8B-B14F-4D97-AF65-F5344CB8AC3E}">
        <p14:creationId xmlns:p14="http://schemas.microsoft.com/office/powerpoint/2010/main" val="23183212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7E6907C-D2AA-1FD9-77A2-7E917191509B}"/>
              </a:ext>
            </a:extLst>
          </p:cNvPr>
          <p:cNvSpPr txBox="1"/>
          <p:nvPr/>
        </p:nvSpPr>
        <p:spPr>
          <a:xfrm>
            <a:off x="3048674" y="1861363"/>
            <a:ext cx="6097348" cy="4801314"/>
          </a:xfrm>
          <a:prstGeom prst="rect">
            <a:avLst/>
          </a:prstGeom>
          <a:noFill/>
        </p:spPr>
        <p:txBody>
          <a:bodyPr wrap="square">
            <a:spAutoFit/>
          </a:bodyPr>
          <a:lstStyle/>
          <a:p>
            <a:r>
              <a:rPr lang="de-DE" dirty="0"/>
              <a:t>Die Revision rügt zu Recht, dass das Landesarbeitsgericht zur Schätzung der Körperreinigungszeiten des Klägers die in der Alten- und Krankenpflege geltenden Zeitanteile herangezogen hat. Hierbei handelt es sich um eine unsachliche Anknüpfungstatsache, weil die Körperreinigung in der Alten- und Krankenpflege durch Dritte an gebrechlichen Personen erfolgt. Eine Vergleichbarkeit mit dem Waschen oder Duschen nach der Arbeit besteht nicht und kann auch nicht durch Vermutungen zu einem unterschiedlichen Grad der Verschmutzung hergestellt werden. </a:t>
            </a:r>
          </a:p>
          <a:p>
            <a:r>
              <a:rPr lang="de-DE" dirty="0"/>
              <a:t> Das Landesarbeitsgericht hat des Weiteren keine konkreten Feststellungen zur Intensität der Verschmutzung des Klägers bei der Erbringung der Arbeitsleistung an einzelnen Arbeitstagen getroffen. Dies war indes erforderlich, um feststellen zu können, ob die jeweilige Körperreinigung überhaupt ausschließlich fremdnützig war.</a:t>
            </a:r>
          </a:p>
        </p:txBody>
      </p:sp>
    </p:spTree>
    <p:extLst>
      <p:ext uri="{BB962C8B-B14F-4D97-AF65-F5344CB8AC3E}">
        <p14:creationId xmlns:p14="http://schemas.microsoft.com/office/powerpoint/2010/main" val="3027445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7566C3-6390-D55A-848C-B6AF935A767C}"/>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B622F2BC-B74C-2CEB-15C3-90A571FA833A}"/>
              </a:ext>
            </a:extLst>
          </p:cNvPr>
          <p:cNvSpPr>
            <a:spLocks noGrp="1"/>
          </p:cNvSpPr>
          <p:nvPr>
            <p:ph idx="1"/>
          </p:nvPr>
        </p:nvSpPr>
        <p:spPr/>
        <p:txBody>
          <a:bodyPr>
            <a:normAutofit fontScale="62500" lnSpcReduction="20000"/>
          </a:bodyPr>
          <a:lstStyle/>
          <a:p>
            <a:r>
              <a:rPr lang="de-DE" dirty="0"/>
              <a:t> 1. Der Streit über die Beendigungswirkung des Vergleichs ist sowohl unter dem Gesichtspunkt der Anfechtung als auch des Rücktritts im ursprünglichen Kündigungsrechtsstreit auszutragen.(Rn.12) </a:t>
            </a:r>
          </a:p>
          <a:p>
            <a:endParaRPr lang="de-DE" dirty="0"/>
          </a:p>
          <a:p>
            <a:r>
              <a:rPr lang="de-DE" dirty="0"/>
              <a:t>    2. Ein Fall von § 166 Abs 2 BGB liegt vor, wenn der Vertretene den Vertreter im Rahmen der erteilten Prozessvollmacht zur Vornahme eines bestimmten Rechtsakts, nämlich hier zum Abschluss eines Abfindungsvergleichs, veranlasst. Dafür genügt es auch bei der gebotenen weiten Auslegung von § 166 Abs 2 BGB nicht, dass der Vertretene einen Vergleichsschluss bloß für möglich gehalten hat.(Rn.17) </a:t>
            </a:r>
          </a:p>
          <a:p>
            <a:endParaRPr lang="de-DE" dirty="0"/>
          </a:p>
          <a:p>
            <a:r>
              <a:rPr lang="de-DE" dirty="0"/>
              <a:t>    3. Im Rahmen von § 162 Abs 2 BGB geht es - anders als bei § 123 BGB - nicht darum, die Entschließungsfreiheit der anderen Partei zu sichern. Vielmehr ist insoweit allein maßgeblich, ob die betreffende Partei wider Treu und Glauben den Eintritt des zur Bedingung erhobenen Ereignisses herbeigeführt hat; die Vorschrift sanktioniert allein den regelwidrigen Eingriff in den Geschehensablauf.(Rn.19) </a:t>
            </a:r>
          </a:p>
          <a:p>
            <a:endParaRPr lang="de-DE" dirty="0"/>
          </a:p>
          <a:p>
            <a:r>
              <a:rPr lang="de-DE" dirty="0"/>
              <a:t>    4. Der Rücktritt vom Vergleich nach § 323 Abs 1 Alt 1 BGB erfordert die ungeschriebene Tatbestandsvoraussetzung der Durchsetzbarkeit der nicht erbrachten Leistung im Rücktrittszeitpunkt. Daran fehlt es jedenfalls aufgrund des </a:t>
            </a:r>
            <a:r>
              <a:rPr lang="de-DE" dirty="0" err="1"/>
              <a:t>dolo</a:t>
            </a:r>
            <a:r>
              <a:rPr lang="de-DE" dirty="0"/>
              <a:t>-</a:t>
            </a:r>
            <a:r>
              <a:rPr lang="de-DE" dirty="0" err="1"/>
              <a:t>agit</a:t>
            </a:r>
            <a:r>
              <a:rPr lang="de-DE" dirty="0"/>
              <a:t>-Einwands aus § 242 BGB.</a:t>
            </a:r>
          </a:p>
        </p:txBody>
      </p:sp>
    </p:spTree>
    <p:extLst>
      <p:ext uri="{BB962C8B-B14F-4D97-AF65-F5344CB8AC3E}">
        <p14:creationId xmlns:p14="http://schemas.microsoft.com/office/powerpoint/2010/main" val="40770800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E951F1-4D58-3D30-5FE0-728BC9439709}"/>
              </a:ext>
            </a:extLst>
          </p:cNvPr>
          <p:cNvSpPr>
            <a:spLocks noGrp="1"/>
          </p:cNvSpPr>
          <p:nvPr>
            <p:ph type="title"/>
          </p:nvPr>
        </p:nvSpPr>
        <p:spPr/>
        <p:txBody>
          <a:bodyPr/>
          <a:lstStyle/>
          <a:p>
            <a:r>
              <a:rPr lang="de-DE" dirty="0"/>
              <a:t>Orientierungssätze</a:t>
            </a:r>
          </a:p>
        </p:txBody>
      </p:sp>
      <p:sp>
        <p:nvSpPr>
          <p:cNvPr id="3" name="Inhaltsplatzhalter 2">
            <a:extLst>
              <a:ext uri="{FF2B5EF4-FFF2-40B4-BE49-F238E27FC236}">
                <a16:creationId xmlns:a16="http://schemas.microsoft.com/office/drawing/2014/main" id="{4B4B042B-F7F2-AFFE-B58F-E6A46DE3BAE6}"/>
              </a:ext>
            </a:extLst>
          </p:cNvPr>
          <p:cNvSpPr>
            <a:spLocks noGrp="1"/>
          </p:cNvSpPr>
          <p:nvPr>
            <p:ph idx="1"/>
          </p:nvPr>
        </p:nvSpPr>
        <p:spPr/>
        <p:txBody>
          <a:bodyPr>
            <a:normAutofit fontScale="70000" lnSpcReduction="20000"/>
          </a:bodyPr>
          <a:lstStyle/>
          <a:p>
            <a:r>
              <a:rPr lang="de-DE" dirty="0"/>
              <a:t> 1. Körperreinigungszeiten sind als Arbeitszeit anzusehen, wenn sie mit der eigentlichen Tätigkeit oder der Art und Weise ihrer Erbringung unmittelbar zusammenhängen und deshalb ausschließlich der Befriedigung eines fremden Bedürfnisses dienen.(Rn.25) </a:t>
            </a:r>
          </a:p>
          <a:p>
            <a:endParaRPr lang="de-DE" dirty="0"/>
          </a:p>
          <a:p>
            <a:r>
              <a:rPr lang="de-DE" dirty="0"/>
              <a:t>    2. Für die Abgrenzung und Beurteilung des jeweiligen Einzelfalls können öffentlich-rechtliche und arbeitsschutzrechtliche Vorschriften, wie </a:t>
            </a:r>
            <a:r>
              <a:rPr lang="de-DE" dirty="0" err="1"/>
              <a:t>zB</a:t>
            </a:r>
            <a:r>
              <a:rPr lang="de-DE" dirty="0"/>
              <a:t> der Anhang der Arbeitsstättenverordnung und die den Anhang konkretisierenden Technischen Regeln für Arbeitsstätten Orientierungshilfen bieten.(Rn.28) </a:t>
            </a:r>
          </a:p>
          <a:p>
            <a:endParaRPr lang="de-DE" dirty="0"/>
          </a:p>
          <a:p>
            <a:r>
              <a:rPr lang="de-DE" dirty="0"/>
              <a:t>    3. Steht fest, dass Umkleide- und Körperreinigungszeiten auf Veranlassung des Arbeitgebers entstanden sind, kann aber der Arbeitnehmer seiner Darlegungs- und Beweislast für den zeitlichen Umfang, in dem diese erforderlich waren, nicht in jeder Hinsicht genügen, hat das Gericht die erforderlichen Umkleide- und Körperreinigungszeiten nach § 287 Abs 2 </a:t>
            </a:r>
            <a:r>
              <a:rPr lang="de-DE" dirty="0" err="1"/>
              <a:t>iVm</a:t>
            </a:r>
            <a:r>
              <a:rPr lang="de-DE" dirty="0"/>
              <a:t>. Abs 1 S 1 und 2 ZPO zu schätzen.(Rn.45) </a:t>
            </a:r>
          </a:p>
        </p:txBody>
      </p:sp>
    </p:spTree>
    <p:extLst>
      <p:ext uri="{BB962C8B-B14F-4D97-AF65-F5344CB8AC3E}">
        <p14:creationId xmlns:p14="http://schemas.microsoft.com/office/powerpoint/2010/main" val="101259415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E716A33-3BE7-DABE-D5AC-8550AE89DB22}"/>
              </a:ext>
            </a:extLst>
          </p:cNvPr>
          <p:cNvSpPr txBox="1"/>
          <p:nvPr/>
        </p:nvSpPr>
        <p:spPr>
          <a:xfrm>
            <a:off x="3048674" y="1168866"/>
            <a:ext cx="6097348" cy="4524315"/>
          </a:xfrm>
          <a:prstGeom prst="rect">
            <a:avLst/>
          </a:prstGeom>
          <a:noFill/>
        </p:spPr>
        <p:txBody>
          <a:bodyPr wrap="square">
            <a:spAutoFit/>
          </a:bodyPr>
          <a:lstStyle/>
          <a:p>
            <a:r>
              <a:rPr lang="de-DE" dirty="0"/>
              <a:t> 4. Zur Ermittlung der Zeitspanne gemäß § 287 Abs 2 </a:t>
            </a:r>
            <a:r>
              <a:rPr lang="de-DE" dirty="0" err="1"/>
              <a:t>iVm</a:t>
            </a:r>
            <a:r>
              <a:rPr lang="de-DE" dirty="0"/>
              <a:t> Abs 1 S 1 und 2 ZPO ist ein modifizierter subjektiver Maßstab anzulegen, denn der Arbeitnehmer darf seine Leistungspflicht nicht frei selbst bestimmen, sondern muss unter angemessener Ausschöpfung seiner persönlichen Leistungsfähigkeit arbeiten.(Rn.46) </a:t>
            </a:r>
          </a:p>
          <a:p>
            <a:endParaRPr lang="de-DE" dirty="0"/>
          </a:p>
          <a:p>
            <a:r>
              <a:rPr lang="de-DE" dirty="0"/>
              <a:t>    5. Bei Beachtung des modifizierten subjektiven Maßstabs hat der Arbeitnehmer zur Erforderlichkeit der Umkleidezeit darzulegen, welche Kleidungsstücke er - ggf. differenzierend nach kühlen und warmen Tagen - an- und abzulegen hat und wie viel Zeit er jeweils für den Umkleidevorgang benötigt. Hat er einen entsprechenden Vortrag geleistet, handelt das Gericht ermessensfehlerhaft, wenn es anstatt zunächst den angebotenen Beweis zu erheben, unmittelbar eine Schätzung vornimmt.(Rn.51) </a:t>
            </a:r>
          </a:p>
        </p:txBody>
      </p:sp>
    </p:spTree>
    <p:extLst>
      <p:ext uri="{BB962C8B-B14F-4D97-AF65-F5344CB8AC3E}">
        <p14:creationId xmlns:p14="http://schemas.microsoft.com/office/powerpoint/2010/main" val="112919994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90128DD-52CE-8022-09D7-575609836660}"/>
              </a:ext>
            </a:extLst>
          </p:cNvPr>
          <p:cNvSpPr txBox="1"/>
          <p:nvPr/>
        </p:nvSpPr>
        <p:spPr>
          <a:xfrm>
            <a:off x="3048674" y="2692359"/>
            <a:ext cx="6097348" cy="1477328"/>
          </a:xfrm>
          <a:prstGeom prst="rect">
            <a:avLst/>
          </a:prstGeom>
          <a:noFill/>
        </p:spPr>
        <p:txBody>
          <a:bodyPr wrap="square">
            <a:spAutoFit/>
          </a:bodyPr>
          <a:lstStyle/>
          <a:p>
            <a:r>
              <a:rPr lang="de-DE" dirty="0"/>
              <a:t>6. Gegen eine Schätzung im Selbstversuch bestehen auch grundsätzliche Bedenken, wenn sie nicht parteiöffentlich (§ 357 Abs 1 ZPO) erfolgte und die Parteien damit keine Gelegenheit hatten, den Selbstversuch zu beobachten und zu den Ausgangsbedingungen Stellung zu nehmen.(Rn.53) </a:t>
            </a:r>
          </a:p>
        </p:txBody>
      </p:sp>
    </p:spTree>
    <p:extLst>
      <p:ext uri="{BB962C8B-B14F-4D97-AF65-F5344CB8AC3E}">
        <p14:creationId xmlns:p14="http://schemas.microsoft.com/office/powerpoint/2010/main" val="99148295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40FF44-E9A8-82F2-61FC-0FC503ABC066}"/>
              </a:ext>
            </a:extLst>
          </p:cNvPr>
          <p:cNvSpPr>
            <a:spLocks noGrp="1"/>
          </p:cNvSpPr>
          <p:nvPr>
            <p:ph type="title"/>
          </p:nvPr>
        </p:nvSpPr>
        <p:spPr/>
        <p:txBody>
          <a:bodyPr/>
          <a:lstStyle/>
          <a:p>
            <a:r>
              <a:rPr lang="de-DE" dirty="0"/>
              <a:t>Lei(D)</a:t>
            </a:r>
            <a:r>
              <a:rPr lang="de-DE" dirty="0" err="1"/>
              <a:t>tsatz</a:t>
            </a:r>
            <a:endParaRPr lang="de-DE" dirty="0"/>
          </a:p>
        </p:txBody>
      </p:sp>
      <p:sp>
        <p:nvSpPr>
          <p:cNvPr id="3" name="Inhaltsplatzhalter 2">
            <a:extLst>
              <a:ext uri="{FF2B5EF4-FFF2-40B4-BE49-F238E27FC236}">
                <a16:creationId xmlns:a16="http://schemas.microsoft.com/office/drawing/2014/main" id="{D7F0A4F1-7512-3730-F9D0-BB765BA9A23A}"/>
              </a:ext>
            </a:extLst>
          </p:cNvPr>
          <p:cNvSpPr>
            <a:spLocks noGrp="1"/>
          </p:cNvSpPr>
          <p:nvPr>
            <p:ph idx="1"/>
          </p:nvPr>
        </p:nvSpPr>
        <p:spPr/>
        <p:txBody>
          <a:bodyPr/>
          <a:lstStyle/>
          <a:p>
            <a:r>
              <a:rPr lang="de-DE" dirty="0"/>
              <a:t>Körperreinigungszeiten gehören zur vergütungspflichtigen Arbeitszeit, wenn sich der Arbeitnehmer bei seiner geschuldeten Arbeitsleistung so sehr verschmutzt, dass ihm ein Anlegen der Privatkleidung, das Verlassen des Betriebs und der Weg nach Hause ohne eine vorherige Reinigung des Körpers im Betrieb nicht zugemutet werden kann.(Rn.27) </a:t>
            </a:r>
          </a:p>
        </p:txBody>
      </p:sp>
    </p:spTree>
    <p:extLst>
      <p:ext uri="{BB962C8B-B14F-4D97-AF65-F5344CB8AC3E}">
        <p14:creationId xmlns:p14="http://schemas.microsoft.com/office/powerpoint/2010/main" val="35388728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0DE58-56D5-DB3C-F8E9-05B6ED95F469}"/>
              </a:ext>
            </a:extLst>
          </p:cNvPr>
          <p:cNvSpPr>
            <a:spLocks noGrp="1"/>
          </p:cNvSpPr>
          <p:nvPr>
            <p:ph type="title"/>
          </p:nvPr>
        </p:nvSpPr>
        <p:spPr/>
        <p:txBody>
          <a:bodyPr>
            <a:normAutofit fontScale="90000"/>
          </a:bodyPr>
          <a:lstStyle/>
          <a:p>
            <a:r>
              <a:rPr lang="de-DE" dirty="0"/>
              <a:t>BAG 18.04.2024  4 AZB 22/23 Prozesskostenhilfe - Beiordnung eines Rechtsanwalts - notwendige Vertretungsbereitschaft</a:t>
            </a:r>
          </a:p>
        </p:txBody>
      </p:sp>
      <p:sp>
        <p:nvSpPr>
          <p:cNvPr id="3" name="Inhaltsplatzhalter 2">
            <a:extLst>
              <a:ext uri="{FF2B5EF4-FFF2-40B4-BE49-F238E27FC236}">
                <a16:creationId xmlns:a16="http://schemas.microsoft.com/office/drawing/2014/main" id="{3DC9B838-C155-DEB8-D800-447FFAE82092}"/>
              </a:ext>
            </a:extLst>
          </p:cNvPr>
          <p:cNvSpPr>
            <a:spLocks noGrp="1"/>
          </p:cNvSpPr>
          <p:nvPr>
            <p:ph idx="1"/>
          </p:nvPr>
        </p:nvSpPr>
        <p:spPr/>
        <p:txBody>
          <a:bodyPr>
            <a:normAutofit fontScale="77500" lnSpcReduction="20000"/>
          </a:bodyPr>
          <a:lstStyle/>
          <a:p>
            <a:r>
              <a:rPr lang="de-DE" dirty="0"/>
              <a:t> I. Der Kläger begehrt die Beiordnung seines Prozessbevollmächtigten für ein Verfahren vor dem Arbeitsgericht. In diesem stritten die Parteien über einen Zahlungsanspruch und über die Erteilung und Herausgabe verschiedener Arbeitspapiere.</a:t>
            </a:r>
          </a:p>
          <a:p>
            <a:r>
              <a:rPr lang="de-DE" dirty="0"/>
              <a:t>Mit Klageschrift vom 13. Oktober 2022 beantragte der Kläger die Bewilligung von Prozesskostenhilfe und die Beiordnung seines Prozessbevollmächtigten. Am 1. November 2022 erging gegen die Beklagte Versäumnisurteil. Der Kläger reichte innerhalb einer vom Arbeitsgericht nachgelassenen Frist am 2. November 2022 eine Erklärung über seine persönlichen und wirtschaftlichen Verhältnisse nebst verschiedener Belege sowie eine Vollmachtsurkunde seines Prozessbevollmächtigten bei Gericht ein. Diese lautet auszugsweise wie folgt:</a:t>
            </a:r>
          </a:p>
          <a:p>
            <a:r>
              <a:rPr lang="de-DE" dirty="0"/>
              <a:t>„Herrn Rechtsanwalt M B … wird hiermit … Vollmacht erteilt für die Beantragung von PKH/VKH in meiner </a:t>
            </a:r>
            <a:r>
              <a:rPr lang="de-DE" dirty="0" err="1"/>
              <a:t>o.b.</a:t>
            </a:r>
            <a:r>
              <a:rPr lang="de-DE" dirty="0"/>
              <a:t> Angelegenheit.</a:t>
            </a:r>
          </a:p>
          <a:p>
            <a:r>
              <a:rPr lang="de-DE" dirty="0"/>
              <a:t>Der Auftrag umfasst lediglich das Antragsverfahren, nicht aber ein eventuelles PKH-/VKH-Überprüfungsverfahren nach Abschluss der Hauptsache.“</a:t>
            </a:r>
          </a:p>
        </p:txBody>
      </p:sp>
    </p:spTree>
    <p:extLst>
      <p:ext uri="{BB962C8B-B14F-4D97-AF65-F5344CB8AC3E}">
        <p14:creationId xmlns:p14="http://schemas.microsoft.com/office/powerpoint/2010/main" val="35656452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ACE8A84-EFDB-0291-918F-18A596A788EB}"/>
              </a:ext>
            </a:extLst>
          </p:cNvPr>
          <p:cNvSpPr txBox="1"/>
          <p:nvPr/>
        </p:nvSpPr>
        <p:spPr>
          <a:xfrm>
            <a:off x="3048674" y="614868"/>
            <a:ext cx="6097348" cy="3970318"/>
          </a:xfrm>
          <a:prstGeom prst="rect">
            <a:avLst/>
          </a:prstGeom>
          <a:noFill/>
        </p:spPr>
        <p:txBody>
          <a:bodyPr wrap="square">
            <a:spAutoFit/>
          </a:bodyPr>
          <a:lstStyle/>
          <a:p>
            <a:r>
              <a:rPr lang="de-DE" dirty="0"/>
              <a:t> Die Beklagte legte innerhalb der Einspruchsfrist keinen Einspruch gegen das ihr am 4. November 2022 zugestellte Versäumnisurteil ein.</a:t>
            </a:r>
          </a:p>
          <a:p>
            <a:r>
              <a:rPr lang="de-DE" dirty="0"/>
              <a:t>Das Arbeitsgericht wies mit Schreiben vom 7. November 2022 den Kläger und dessen Prozessbevollmächtigten darauf hin, dass erwogen werde, den Antrag auf Beiordnung zurückzuweisen. Die vorgelegte Prozessvollmacht umfasse lediglich das Antragsverfahren, nicht aber ein eventuelles Prozesskostenhilfeüberprüfungsverfahren nach Abschluss der Hauptsache.</a:t>
            </a:r>
          </a:p>
          <a:p>
            <a:r>
              <a:rPr lang="de-DE" dirty="0"/>
              <a:t>Hierauf erwiderte der Prozessbevollmächtigte des Klägers, dass der Vorschrift des § 121 Abs. 2 ZPO keine gesetzliche Verpflichtung des beigeordneten Rechtsanwalts für das Überprüfungsverfahren zu entnehmen sei.</a:t>
            </a:r>
          </a:p>
        </p:txBody>
      </p:sp>
    </p:spTree>
    <p:extLst>
      <p:ext uri="{BB962C8B-B14F-4D97-AF65-F5344CB8AC3E}">
        <p14:creationId xmlns:p14="http://schemas.microsoft.com/office/powerpoint/2010/main" val="41653329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E6B645-A890-48AC-7143-34FF92138CE7}"/>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3C33727F-89BA-CD74-38C6-2837405E3896}"/>
              </a:ext>
            </a:extLst>
          </p:cNvPr>
          <p:cNvSpPr>
            <a:spLocks noGrp="1"/>
          </p:cNvSpPr>
          <p:nvPr>
            <p:ph idx="1"/>
          </p:nvPr>
        </p:nvSpPr>
        <p:spPr/>
        <p:txBody>
          <a:bodyPr>
            <a:normAutofit fontScale="77500" lnSpcReduction="20000"/>
          </a:bodyPr>
          <a:lstStyle/>
          <a:p>
            <a:r>
              <a:rPr lang="de-DE" dirty="0"/>
              <a:t> 1. Die erforderliche Vertretungsbereitschaft eines Rechtsanwalts liegt nur dann vor, wenn diese auch das Prozesskostenhilfeüberprüfungsverfahren erfasst.(Rn.9) </a:t>
            </a:r>
          </a:p>
          <a:p>
            <a:endParaRPr lang="de-DE" dirty="0"/>
          </a:p>
          <a:p>
            <a:r>
              <a:rPr lang="de-DE" dirty="0"/>
              <a:t>    2. Aus der Beiordnung eines Rechtsanwalts folgt keine Begründung eines Vertrages oder Rechtsverhältnisses zwischen dem Rechtsanwalt und der Partei. Dieses entsteht erst, wenn die Partei den beigeordneten Rechtsanwalt mit ihrer Vertretung beauftragt und ihm für sein Auftreten eine Vollmacht erteilt.(Rn.17) </a:t>
            </a:r>
          </a:p>
          <a:p>
            <a:endParaRPr lang="de-DE" dirty="0"/>
          </a:p>
          <a:p>
            <a:r>
              <a:rPr lang="de-DE" dirty="0"/>
              <a:t>    3. Ob der Rechtsanwalt bereit ist, die Partei über den in der Vollmachtsurkunde ausgewiesenen Inhalt hinaus im Rahmen des gesamten Rechtszugs nach § 119 Abs 1 S 1 ZPO zu vertreten, ist aus der Vollmachtsurkunde dann nicht ersichtlich, wenn sich aus dieser Einschränkungen ergeben.(Rn.19) </a:t>
            </a:r>
          </a:p>
        </p:txBody>
      </p:sp>
    </p:spTree>
    <p:extLst>
      <p:ext uri="{BB962C8B-B14F-4D97-AF65-F5344CB8AC3E}">
        <p14:creationId xmlns:p14="http://schemas.microsoft.com/office/powerpoint/2010/main" val="10556589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8D6AD5-5684-D828-38B4-2807AA140D31}"/>
              </a:ext>
            </a:extLst>
          </p:cNvPr>
          <p:cNvSpPr>
            <a:spLocks noGrp="1"/>
          </p:cNvSpPr>
          <p:nvPr>
            <p:ph type="title"/>
          </p:nvPr>
        </p:nvSpPr>
        <p:spPr/>
        <p:txBody>
          <a:bodyPr/>
          <a:lstStyle/>
          <a:p>
            <a:r>
              <a:rPr lang="de-DE" dirty="0"/>
              <a:t>Die bittere Pille für gute Menschen</a:t>
            </a:r>
          </a:p>
        </p:txBody>
      </p:sp>
      <p:sp>
        <p:nvSpPr>
          <p:cNvPr id="3" name="Inhaltsplatzhalter 2">
            <a:extLst>
              <a:ext uri="{FF2B5EF4-FFF2-40B4-BE49-F238E27FC236}">
                <a16:creationId xmlns:a16="http://schemas.microsoft.com/office/drawing/2014/main" id="{C04C3A5C-1BDD-7AF6-1BB7-672E8A1E3942}"/>
              </a:ext>
            </a:extLst>
          </p:cNvPr>
          <p:cNvSpPr>
            <a:spLocks noGrp="1"/>
          </p:cNvSpPr>
          <p:nvPr>
            <p:ph idx="1"/>
          </p:nvPr>
        </p:nvSpPr>
        <p:spPr/>
        <p:txBody>
          <a:bodyPr/>
          <a:lstStyle/>
          <a:p>
            <a:r>
              <a:rPr lang="de-DE" dirty="0"/>
              <a:t>1) Das Prozesskostenhilfeverfahren löst neben den Rechtsanwaltsgebühren für das Hauptsacheverfahren keine gesonderte Rechtsanwaltsvergütung aus. Nach § 15 Abs. 2 RVG kann der Rechtsanwalt die Gebühren in derselben Angelegenheit nur einmal fordern. Das Verfahren über die Prozesskostenhilfe und das Verfahren, für das die Prozesskostenhilfe beantragt worden ist, stellen hierbei eine Angelegenheit dar (§ 16 Nr. 2 RVG).</a:t>
            </a:r>
          </a:p>
        </p:txBody>
      </p:sp>
    </p:spTree>
    <p:extLst>
      <p:ext uri="{BB962C8B-B14F-4D97-AF65-F5344CB8AC3E}">
        <p14:creationId xmlns:p14="http://schemas.microsoft.com/office/powerpoint/2010/main" val="353189440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0161A-1F7C-6854-92F8-7D86DB3D623D}"/>
              </a:ext>
            </a:extLst>
          </p:cNvPr>
          <p:cNvSpPr>
            <a:spLocks noGrp="1"/>
          </p:cNvSpPr>
          <p:nvPr>
            <p:ph type="title"/>
          </p:nvPr>
        </p:nvSpPr>
        <p:spPr/>
        <p:txBody>
          <a:bodyPr>
            <a:normAutofit/>
          </a:bodyPr>
          <a:lstStyle/>
          <a:p>
            <a:r>
              <a:rPr lang="de-DE" dirty="0"/>
              <a:t>BAG  18.04.2024 	4 AZB 24/23 Kostenfestsetzung Rechtsmissbrauch</a:t>
            </a:r>
          </a:p>
        </p:txBody>
      </p:sp>
      <p:sp>
        <p:nvSpPr>
          <p:cNvPr id="3" name="Inhaltsplatzhalter 2">
            <a:extLst>
              <a:ext uri="{FF2B5EF4-FFF2-40B4-BE49-F238E27FC236}">
                <a16:creationId xmlns:a16="http://schemas.microsoft.com/office/drawing/2014/main" id="{D63B59BD-24A8-EBB8-8FFA-DE813FC80F2B}"/>
              </a:ext>
            </a:extLst>
          </p:cNvPr>
          <p:cNvSpPr>
            <a:spLocks noGrp="1"/>
          </p:cNvSpPr>
          <p:nvPr>
            <p:ph idx="1"/>
          </p:nvPr>
        </p:nvSpPr>
        <p:spPr/>
        <p:txBody>
          <a:bodyPr>
            <a:normAutofit fontScale="77500" lnSpcReduction="20000"/>
          </a:bodyPr>
          <a:lstStyle/>
          <a:p>
            <a:r>
              <a:rPr lang="de-DE" dirty="0"/>
              <a:t> A. Der Kläger begehrt im Rahmen des Kostenfestsetzungsverfahrens die Erstattung von Rechtsanwaltsgebühren für die Tätigkeit seines Prozessbevollmächtigten in der Berufungsinstanz.</a:t>
            </a:r>
          </a:p>
          <a:p>
            <a:r>
              <a:rPr lang="de-DE" dirty="0"/>
              <a:t>Der Kläger machte im Ausgangsverfahren die Unwirksamkeit einer von dem Beklagten als Insolvenzverwalter seiner Arbeitgeberin ausgesprochenen Kündigung, hilfsweise einen Wiedereinstellungsanspruch geltend. Das Arbeitsgericht wies die Klage ab. Dagegen legte der Kläger durch die DGB Rechtsschutz GmbH, die ihn bereits erstinstanzlich vertreten hatte, Berufung ein und begründete diese. Nach Anberaumung eines Termins zur mündlichen Verhandlung auf den 19. November 2021 und Eingang der Berufungserwiderung beauftragte der Kläger am 19. Juli 2021 zusätzlich seinen jetzigen Prozessbevollmächtigten mit der Prozessvertretung. Dieser bestellte sich zum weiteren Prozessbevollmächtigten, reichte im Verlauf des Verfahrens mehrere Schriftsätze ein und vertrat den Kläger - jeweils gemeinsam mit einem Vertreter der DGB Rechtsschutz GmbH - in der mündlichen Verhandlung beim Landesarbeitsgericht am 19. November 2021 und am 18. März 2022. Das Landesarbeitsgericht gab der Kündigungsschutzklage statt und legte die Kosten des Rechtsstreits dem Beklagten zu 75 vH und dem Kläger zu 25 vH auf.</a:t>
            </a:r>
          </a:p>
        </p:txBody>
      </p:sp>
    </p:spTree>
    <p:extLst>
      <p:ext uri="{BB962C8B-B14F-4D97-AF65-F5344CB8AC3E}">
        <p14:creationId xmlns:p14="http://schemas.microsoft.com/office/powerpoint/2010/main" val="24844762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31AB10B-8E8F-19BF-ECD4-681A9A8BB359}"/>
              </a:ext>
            </a:extLst>
          </p:cNvPr>
          <p:cNvSpPr txBox="1"/>
          <p:nvPr/>
        </p:nvSpPr>
        <p:spPr>
          <a:xfrm>
            <a:off x="3048674" y="1584364"/>
            <a:ext cx="6097348" cy="3693319"/>
          </a:xfrm>
          <a:prstGeom prst="rect">
            <a:avLst/>
          </a:prstGeom>
          <a:noFill/>
        </p:spPr>
        <p:txBody>
          <a:bodyPr wrap="square">
            <a:spAutoFit/>
          </a:bodyPr>
          <a:lstStyle/>
          <a:p>
            <a:r>
              <a:rPr lang="de-DE" dirty="0"/>
              <a:t>Mit Schriftsatz vom 10. März 2023 hat der Kläger die Festsetzung seiner Kosten für die Tätigkeit des Rechtsanwalts im Berufungsverfahren beantragt. Das Arbeitsgericht hat daraufhin den Beklagten nach § 106 Abs. 1 ZPO zur Berechnung seiner Kosten aufgefordert. Dieser Aufforderung ist der Beklagte nachgekommen und hat zugleich die Auffassung vertreten, die vom Kläger geltend gemachten Kosten seien nicht erstattungsfähig. Das Arbeitsgericht hat den Kostenfestsetzungsantrag des Klägers mit Beschluss vom 1. August 2023 zurückgewiesen. Die hiergegen gerichtete sofortige Beschwerde hat das Landesarbeitsgericht zurückgewiesen. Mit seiner Rechtsbeschwerde verfolgt der Kläger sein Begehren weiter.</a:t>
            </a:r>
          </a:p>
        </p:txBody>
      </p:sp>
    </p:spTree>
    <p:extLst>
      <p:ext uri="{BB962C8B-B14F-4D97-AF65-F5344CB8AC3E}">
        <p14:creationId xmlns:p14="http://schemas.microsoft.com/office/powerpoint/2010/main" val="842477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6C3815-08AB-4C34-056D-5000FDA22A3C}"/>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0182935D-3221-3FB0-CEEB-B54CF542CF42}"/>
              </a:ext>
            </a:extLst>
          </p:cNvPr>
          <p:cNvSpPr>
            <a:spLocks noGrp="1"/>
          </p:cNvSpPr>
          <p:nvPr>
            <p:ph idx="1"/>
          </p:nvPr>
        </p:nvSpPr>
        <p:spPr/>
        <p:txBody>
          <a:bodyPr/>
          <a:lstStyle/>
          <a:p>
            <a:r>
              <a:rPr lang="de-DE" dirty="0"/>
              <a:t>Ein Prozessvergleich kann nur mit Erfolg nach § 123 Abs. 1 Alt. 1 BGB angefochten werden, wenn die arglistige Täuschung durch den Anfechtungsgegner für die Annahmeerklärung des Anfechtenden kausal geworden ist. Das ist nicht der Fall, wenn der Anfechtende im Zeitpunkt der vermeintlichen Täuschung dem Vergleich bereits unwiderruflich zugestimmt hatte.</a:t>
            </a:r>
          </a:p>
        </p:txBody>
      </p:sp>
    </p:spTree>
    <p:extLst>
      <p:ext uri="{BB962C8B-B14F-4D97-AF65-F5344CB8AC3E}">
        <p14:creationId xmlns:p14="http://schemas.microsoft.com/office/powerpoint/2010/main" val="248761937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C44FA3-03BA-9469-0113-8BA0FBB24065}"/>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D3A4B78F-6FD4-B8FA-EFCC-82DCF39F1761}"/>
              </a:ext>
            </a:extLst>
          </p:cNvPr>
          <p:cNvSpPr>
            <a:spLocks noGrp="1"/>
          </p:cNvSpPr>
          <p:nvPr>
            <p:ph idx="1"/>
          </p:nvPr>
        </p:nvSpPr>
        <p:spPr/>
        <p:txBody>
          <a:bodyPr>
            <a:normAutofit lnSpcReduction="10000"/>
          </a:bodyPr>
          <a:lstStyle/>
          <a:p>
            <a:r>
              <a:rPr lang="de-DE" dirty="0"/>
              <a:t> 1. Die Rechtsausübung im Zivilverfahren und damit auch die Durchsetzung des Anspruchs aus § 91 Abs 2 S 1 </a:t>
            </a:r>
            <a:r>
              <a:rPr lang="de-DE" dirty="0" err="1"/>
              <a:t>Halbs</a:t>
            </a:r>
            <a:r>
              <a:rPr lang="de-DE" dirty="0"/>
              <a:t> 1 ZPO unterliegt dem aus dem Grundsatz von Treu und Glauben abgeleiteten Missbrauchsverbot.(Rn.10) </a:t>
            </a:r>
          </a:p>
          <a:p>
            <a:endParaRPr lang="de-DE" dirty="0"/>
          </a:p>
          <a:p>
            <a:r>
              <a:rPr lang="de-DE" dirty="0"/>
              <a:t>    2. Im Kostenfestsetzungsverfahren nach §§ 103 ff. ZPO ist grundsätzlich nicht zu prüfen, ob die Partei für das Verfahren einen Rechtsanwalt beauftragen durfte und dies objektiv notwendig war. Die Hinzuziehung eines Rechtsanwalts kann dagegen nicht als zweckentsprechend angesehen werden, wenn sie offensichtlich nutzlos ist.(Rn.12) </a:t>
            </a:r>
          </a:p>
        </p:txBody>
      </p:sp>
    </p:spTree>
    <p:extLst>
      <p:ext uri="{BB962C8B-B14F-4D97-AF65-F5344CB8AC3E}">
        <p14:creationId xmlns:p14="http://schemas.microsoft.com/office/powerpoint/2010/main" val="8622072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0B6985F-9D51-A202-460D-F4DA30E39AD5}"/>
              </a:ext>
            </a:extLst>
          </p:cNvPr>
          <p:cNvSpPr txBox="1"/>
          <p:nvPr/>
        </p:nvSpPr>
        <p:spPr>
          <a:xfrm>
            <a:off x="3048674" y="1584364"/>
            <a:ext cx="6097348" cy="3693319"/>
          </a:xfrm>
          <a:prstGeom prst="rect">
            <a:avLst/>
          </a:prstGeom>
          <a:noFill/>
        </p:spPr>
        <p:txBody>
          <a:bodyPr wrap="square">
            <a:spAutoFit/>
          </a:bodyPr>
          <a:lstStyle/>
          <a:p>
            <a:r>
              <a:rPr lang="de-DE" dirty="0"/>
              <a:t> 3. Der obsiegenden Partei sind im Berufungsverfahren die Anwaltskosten auch dann zu ersetzen, wenn eine Vereinigung von Arbeitnehmern oder Arbeitgebern i.S.v. § 11 Abs 2 S 2 </a:t>
            </a:r>
            <a:r>
              <a:rPr lang="de-DE" dirty="0" err="1"/>
              <a:t>Nr</a:t>
            </a:r>
            <a:r>
              <a:rPr lang="de-DE" dirty="0"/>
              <a:t> 4 und </a:t>
            </a:r>
            <a:r>
              <a:rPr lang="de-DE" dirty="0" err="1"/>
              <a:t>Nr</a:t>
            </a:r>
            <a:r>
              <a:rPr lang="de-DE" dirty="0"/>
              <a:t> 5 ArbGG, die im ersten Rechtszug mit der Vertretung beauftragt war, bereit gewesen wäre, die Vertretung unentgeltlich zu übernehmen.(Rn.13) </a:t>
            </a:r>
          </a:p>
          <a:p>
            <a:endParaRPr lang="de-DE" dirty="0"/>
          </a:p>
          <a:p>
            <a:r>
              <a:rPr lang="de-DE" dirty="0"/>
              <a:t>    4. Eine nachträgliche Mandatierung ist nicht bereits deshalb nicht zweckentsprechend, weil sie zu einem Zeitpunkt erfolgt ist, in dem neue Angriffs- und Verteidigungsmittel nur noch unter eingeschränkten Voraussetzungen vorgebracht werden konnten (§ 67 Abs 4 S 2 ArbGG).(Rn.15) </a:t>
            </a:r>
          </a:p>
        </p:txBody>
      </p:sp>
    </p:spTree>
    <p:extLst>
      <p:ext uri="{BB962C8B-B14F-4D97-AF65-F5344CB8AC3E}">
        <p14:creationId xmlns:p14="http://schemas.microsoft.com/office/powerpoint/2010/main" val="217872838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8CA7D1-6F53-FE32-D724-774D9B611B38}"/>
              </a:ext>
            </a:extLst>
          </p:cNvPr>
          <p:cNvSpPr>
            <a:spLocks noGrp="1"/>
          </p:cNvSpPr>
          <p:nvPr>
            <p:ph type="title"/>
          </p:nvPr>
        </p:nvSpPr>
        <p:spPr/>
        <p:txBody>
          <a:bodyPr/>
          <a:lstStyle/>
          <a:p>
            <a:r>
              <a:rPr lang="de-DE" dirty="0"/>
              <a:t>BAG 16.04.2024  9 AZR 181/23 Arbeitgeberdarlehen Ausschlussfristen </a:t>
            </a:r>
          </a:p>
        </p:txBody>
      </p:sp>
      <p:sp>
        <p:nvSpPr>
          <p:cNvPr id="3" name="Inhaltsplatzhalter 2">
            <a:extLst>
              <a:ext uri="{FF2B5EF4-FFF2-40B4-BE49-F238E27FC236}">
                <a16:creationId xmlns:a16="http://schemas.microsoft.com/office/drawing/2014/main" id="{95541E51-F79E-F3B4-D327-0D7951F01659}"/>
              </a:ext>
            </a:extLst>
          </p:cNvPr>
          <p:cNvSpPr>
            <a:spLocks noGrp="1"/>
          </p:cNvSpPr>
          <p:nvPr>
            <p:ph idx="1"/>
          </p:nvPr>
        </p:nvSpPr>
        <p:spPr/>
        <p:txBody>
          <a:bodyPr>
            <a:normAutofit fontScale="92500" lnSpcReduction="10000"/>
          </a:bodyPr>
          <a:lstStyle/>
          <a:p>
            <a:r>
              <a:rPr lang="de-DE" dirty="0"/>
              <a:t> Der Kläger nimmt den Beklagten auf Rückzahlung eines zu Ausbildungszwecken gegebenen Darlehens in Anspruch.</a:t>
            </a:r>
          </a:p>
          <a:p>
            <a:r>
              <a:rPr lang="de-DE" dirty="0"/>
              <a:t>Der Kläger ist Insolvenzverwalter über das Vermögen der G Fluggesellschaft mbH i. L. (Insolvenzschuldnerin). In der ersten Hälfte des Jahres 2018 bewarb sich der Beklagte bei der Insolvenzschuldnerin auf eine Stelle als Co-Pilot. Zu diesem Zeitpunkt war er Inhaber einer allgemeinen Erlaubnis zum Verkehrsflugzeugführer, verfügte jedoch nicht über die Musterberechtigung, um das Flugzeugmuster Airbus A320 Family zu fliegen. Die Musterberechtigung ist zwingender Bestandteil der erforderlichen Luftfahrterlaubnis für ein bestimmtes Flugzeugmuster und wird durch eine mehrmonatige theoretische und praktische Einweisung mit anschließender Prüfung erworben.</a:t>
            </a:r>
          </a:p>
        </p:txBody>
      </p:sp>
    </p:spTree>
    <p:extLst>
      <p:ext uri="{BB962C8B-B14F-4D97-AF65-F5344CB8AC3E}">
        <p14:creationId xmlns:p14="http://schemas.microsoft.com/office/powerpoint/2010/main" val="271477390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96CFE06-83F4-CB18-2BD0-2101D28F6703}"/>
              </a:ext>
            </a:extLst>
          </p:cNvPr>
          <p:cNvSpPr txBox="1"/>
          <p:nvPr/>
        </p:nvSpPr>
        <p:spPr>
          <a:xfrm>
            <a:off x="3048674" y="1445864"/>
            <a:ext cx="6097348" cy="3139321"/>
          </a:xfrm>
          <a:prstGeom prst="rect">
            <a:avLst/>
          </a:prstGeom>
          <a:noFill/>
        </p:spPr>
        <p:txBody>
          <a:bodyPr wrap="square">
            <a:spAutoFit/>
          </a:bodyPr>
          <a:lstStyle/>
          <a:p>
            <a:r>
              <a:rPr lang="de-DE" dirty="0"/>
              <a:t> Am 2. Juli 2018 schlossen die Insolvenzschuldnerin und der Beklagte einen „Darlehensvertrag zur Finanzierung der Type-Rating-Kosten für das Flugzeugmuster Airbus A320 Family“ (Darlehensvertrag). Hierin finden sich </a:t>
            </a:r>
            <a:r>
              <a:rPr lang="de-DE" dirty="0" err="1"/>
              <a:t>ua</a:t>
            </a:r>
            <a:r>
              <a:rPr lang="de-DE" dirty="0"/>
              <a:t>. folgende Regelungen:</a:t>
            </a:r>
          </a:p>
          <a:p>
            <a:endParaRPr lang="de-DE" dirty="0"/>
          </a:p>
          <a:p>
            <a:r>
              <a:rPr lang="de-DE" dirty="0"/>
              <a:t>    „Im Hinblick auf das Zustandekommen eines Arbeitsverhältnisses mit der Gesellschaft vereinbaren die Parteien folgendes Darlehen und zwar zur Finanzierung des/der Type Rating Lehrganges/Prüfung als Co-Pilot auf dem Flugzeugmuster Airbus A320 Family:</a:t>
            </a:r>
          </a:p>
        </p:txBody>
      </p:sp>
    </p:spTree>
    <p:extLst>
      <p:ext uri="{BB962C8B-B14F-4D97-AF65-F5344CB8AC3E}">
        <p14:creationId xmlns:p14="http://schemas.microsoft.com/office/powerpoint/2010/main" val="181503929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92FC833-D2B5-0389-9B3F-C9C5A2890644}"/>
              </a:ext>
            </a:extLst>
          </p:cNvPr>
          <p:cNvSpPr txBox="1"/>
          <p:nvPr/>
        </p:nvSpPr>
        <p:spPr>
          <a:xfrm>
            <a:off x="2557083" y="80920"/>
            <a:ext cx="6588939" cy="5909310"/>
          </a:xfrm>
          <a:prstGeom prst="rect">
            <a:avLst/>
          </a:prstGeom>
          <a:noFill/>
        </p:spPr>
        <p:txBody>
          <a:bodyPr wrap="square">
            <a:spAutoFit/>
          </a:bodyPr>
          <a:lstStyle/>
          <a:p>
            <a:endParaRPr lang="de-DE" dirty="0"/>
          </a:p>
          <a:p>
            <a:r>
              <a:rPr lang="de-DE" dirty="0"/>
              <a:t>§ 1     </a:t>
            </a:r>
          </a:p>
          <a:p>
            <a:r>
              <a:rPr lang="de-DE" dirty="0"/>
              <a:t>Darlehen</a:t>
            </a:r>
          </a:p>
          <a:p>
            <a:r>
              <a:rPr lang="de-DE" dirty="0"/>
              <a:t>Die Gesellschaft gewährt dem Darlehensnehmer ein Darlehen in Höhe von 20.950 EUR …</a:t>
            </a:r>
          </a:p>
          <a:p>
            <a:r>
              <a:rPr lang="de-DE" dirty="0"/>
              <a:t>	</a:t>
            </a:r>
          </a:p>
          <a:p>
            <a:endParaRPr lang="de-DE" dirty="0"/>
          </a:p>
          <a:p>
            <a:r>
              <a:rPr lang="de-DE" dirty="0"/>
              <a:t>§ 4     Tilgung</a:t>
            </a:r>
          </a:p>
          <a:p>
            <a:endParaRPr lang="de-DE" dirty="0"/>
          </a:p>
          <a:p>
            <a:r>
              <a:rPr lang="de-DE" dirty="0"/>
              <a:t>(1)     Das Darlehen ist in monatlichen Raten in Höhe von 225 EUR (…), mit dem Beginn des Arbeitsverhältnisses zu tilgen …</a:t>
            </a:r>
          </a:p>
          <a:p>
            <a:endParaRPr lang="de-DE" dirty="0"/>
          </a:p>
          <a:p>
            <a:r>
              <a:rPr lang="de-DE" dirty="0"/>
              <a:t>§ 6     Vorzeitige Beendigung des Darlehens/Fälligkeit</a:t>
            </a:r>
          </a:p>
          <a:p>
            <a:endParaRPr lang="de-DE" dirty="0"/>
          </a:p>
          <a:p>
            <a:r>
              <a:rPr lang="de-DE" dirty="0"/>
              <a:t>(1)     Der ausstehende Darlehensbetrag wird insgesamt fällig, wenn das bestehende Arbeitsverhältnis, gleich aus welchem Grunde, beendet wird. Dies gilt nicht für die Fälle der betriebsbedingten Kündigung, der durch die Gesellschaft veranlassten Eigenkündigung, der einvernehmlichen Aufhebung des Arbeitsverhältnisses oder der gerichtlichen Auflösung des Arbeitsverhältnisses.“</a:t>
            </a:r>
          </a:p>
        </p:txBody>
      </p:sp>
    </p:spTree>
    <p:extLst>
      <p:ext uri="{BB962C8B-B14F-4D97-AF65-F5344CB8AC3E}">
        <p14:creationId xmlns:p14="http://schemas.microsoft.com/office/powerpoint/2010/main" val="13524270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C7EAE14-4394-5D69-EB90-ED5DD0EF2ECE}"/>
              </a:ext>
            </a:extLst>
          </p:cNvPr>
          <p:cNvSpPr txBox="1"/>
          <p:nvPr/>
        </p:nvSpPr>
        <p:spPr>
          <a:xfrm>
            <a:off x="3048674" y="199369"/>
            <a:ext cx="6097348" cy="4524315"/>
          </a:xfrm>
          <a:prstGeom prst="rect">
            <a:avLst/>
          </a:prstGeom>
          <a:noFill/>
        </p:spPr>
        <p:txBody>
          <a:bodyPr wrap="square">
            <a:spAutoFit/>
          </a:bodyPr>
          <a:lstStyle/>
          <a:p>
            <a:r>
              <a:rPr lang="de-DE" dirty="0"/>
              <a:t> Unter demselben Datum schlossen die Insolvenzschuldnerin und der Beklagte eine „Ausbildungsvereinbarung zum Erwerb der Musterberechtigung als Co-Pilot auf dem Flugzeugmuster Airbus A320 Family“ (Ausbildungsvereinbarung), die </a:t>
            </a:r>
            <a:r>
              <a:rPr lang="de-DE" dirty="0" err="1"/>
              <a:t>ua</a:t>
            </a:r>
            <a:r>
              <a:rPr lang="de-DE" dirty="0"/>
              <a:t>. folgende Bestimmungen enthält:</a:t>
            </a:r>
          </a:p>
          <a:p>
            <a:r>
              <a:rPr lang="de-DE" dirty="0"/>
              <a:t>„§ 1  Gegenstand/Zeitrahmen</a:t>
            </a:r>
          </a:p>
          <a:p>
            <a:r>
              <a:rPr lang="de-DE" dirty="0"/>
              <a:t>            	</a:t>
            </a:r>
          </a:p>
          <a:p>
            <a:endParaRPr lang="de-DE" dirty="0"/>
          </a:p>
          <a:p>
            <a:r>
              <a:rPr lang="de-DE" dirty="0"/>
              <a:t>    (1) Der Co-Pilot wird auf eigene Kosten an dem Lehrgang zum Erwerb der Musterberechtigung (Type Rating) als Co-Pilot auf dem Flugzeugmuster Airbus A320 Family teilnehmen ... G gewährt dem Co-Piloten zur Finanzierung der Lehrgangskosten ein Darlehen und zwar auf der Grundlage eines gesondert abzuschließenden Darlehensvertrages.</a:t>
            </a:r>
          </a:p>
        </p:txBody>
      </p:sp>
    </p:spTree>
    <p:extLst>
      <p:ext uri="{BB962C8B-B14F-4D97-AF65-F5344CB8AC3E}">
        <p14:creationId xmlns:p14="http://schemas.microsoft.com/office/powerpoint/2010/main" val="15758186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FA4833C-740D-0652-390B-1042D5FDC1AC}"/>
              </a:ext>
            </a:extLst>
          </p:cNvPr>
          <p:cNvSpPr txBox="1"/>
          <p:nvPr/>
        </p:nvSpPr>
        <p:spPr>
          <a:xfrm>
            <a:off x="2953593" y="64736"/>
            <a:ext cx="6192429" cy="5909310"/>
          </a:xfrm>
          <a:prstGeom prst="rect">
            <a:avLst/>
          </a:prstGeom>
          <a:noFill/>
        </p:spPr>
        <p:txBody>
          <a:bodyPr wrap="square">
            <a:spAutoFit/>
          </a:bodyPr>
          <a:lstStyle/>
          <a:p>
            <a:r>
              <a:rPr lang="de-DE" dirty="0"/>
              <a:t>§ 4     Arbeitsvertrag</a:t>
            </a:r>
          </a:p>
          <a:p>
            <a:r>
              <a:rPr lang="de-DE" dirty="0"/>
              <a:t>Nach erfolgreich abgeschlossenen Type Rating erhält der/die Auszubildende ein Arbeitsvertragsangebot als Co-Pilot.“</a:t>
            </a:r>
          </a:p>
          <a:p>
            <a:r>
              <a:rPr lang="de-DE" dirty="0"/>
              <a:t>Die Insolvenzschuldnerin zahlte das Darlehen vereinbarungsgemäß an den Beklagten aus. Unter dem 29. August 2018 schlossen die Insolvenzschuldnerin und der Beklagte einen Arbeitsvertrag, in dem sie </a:t>
            </a:r>
            <a:r>
              <a:rPr lang="de-DE" dirty="0" err="1"/>
              <a:t>ua</a:t>
            </a:r>
            <a:r>
              <a:rPr lang="de-DE" dirty="0"/>
              <a:t>. Folgendes vereinbarten:</a:t>
            </a:r>
          </a:p>
          <a:p>
            <a:endParaRPr lang="de-DE" dirty="0"/>
          </a:p>
          <a:p>
            <a:r>
              <a:rPr lang="de-DE" dirty="0"/>
              <a:t>    „§ 1   Der Vertrag tritt ab dem 15.10.2018 nur in Kraft, wenn der Pilot im Besitz einer gültigen Erlaubnis für Berufs-/Verkehrsflugzeugführer …, der Musterberechtigung Airbus A320FAM … sowie - sofern notwendig - einer deutschen Arbeitserlaubnis ist. …</a:t>
            </a:r>
          </a:p>
          <a:p>
            <a:endParaRPr lang="de-DE" dirty="0"/>
          </a:p>
          <a:p>
            <a:r>
              <a:rPr lang="de-DE" dirty="0"/>
              <a:t>    § 10  Weitere Einzelheiten, soweit in diesem Arbeitsvertrag nicht enthalten, sind in dem Rahmenvertrag für Piloten mit der Anlage II (Vergütung und Zulagen) und der Anlage III (Urlaubsordnung) sowie in den im Rahmenvertrag genannten Verfahrensanweisungen geregelt. Der Rahmenvertrag ist Bestandteil dieses Vertrages; ...“</a:t>
            </a:r>
          </a:p>
        </p:txBody>
      </p:sp>
    </p:spTree>
    <p:extLst>
      <p:ext uri="{BB962C8B-B14F-4D97-AF65-F5344CB8AC3E}">
        <p14:creationId xmlns:p14="http://schemas.microsoft.com/office/powerpoint/2010/main" val="14411364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BE02960-08B1-D8C7-C5F1-82D11F5E3FD2}"/>
              </a:ext>
            </a:extLst>
          </p:cNvPr>
          <p:cNvSpPr txBox="1"/>
          <p:nvPr/>
        </p:nvSpPr>
        <p:spPr>
          <a:xfrm>
            <a:off x="3048674" y="199369"/>
            <a:ext cx="6097348" cy="3970318"/>
          </a:xfrm>
          <a:prstGeom prst="rect">
            <a:avLst/>
          </a:prstGeom>
          <a:noFill/>
        </p:spPr>
        <p:txBody>
          <a:bodyPr wrap="square">
            <a:spAutoFit/>
          </a:bodyPr>
          <a:lstStyle/>
          <a:p>
            <a:r>
              <a:rPr lang="de-DE" dirty="0"/>
              <a:t> Der Rahmenvertrag für Piloten regelt </a:t>
            </a:r>
            <a:r>
              <a:rPr lang="de-DE" dirty="0" err="1"/>
              <a:t>ua</a:t>
            </a:r>
            <a:r>
              <a:rPr lang="de-DE" dirty="0"/>
              <a:t>. Folgendes:</a:t>
            </a:r>
          </a:p>
          <a:p>
            <a:endParaRPr lang="de-DE" dirty="0"/>
          </a:p>
          <a:p>
            <a:r>
              <a:rPr lang="de-DE" dirty="0"/>
              <a:t>„§ 1 Gegenstand des Rahmenvertrages</a:t>
            </a:r>
          </a:p>
          <a:p>
            <a:r>
              <a:rPr lang="de-DE" dirty="0"/>
              <a:t>Der Rahmenvertrag regelt die näheren Einzelheiten des Arbeitsvertrages ... Der Rahmenvertrag mit seinen Anlagen ist Bestandteil des Arbeitsvertrages des Mitarbeiters.</a:t>
            </a:r>
          </a:p>
          <a:p>
            <a:endParaRPr lang="de-DE" dirty="0"/>
          </a:p>
          <a:p>
            <a:r>
              <a:rPr lang="de-DE" dirty="0"/>
              <a:t>    § 21 Rückzahlung von Vorschüssen und Darlehen</a:t>
            </a:r>
          </a:p>
          <a:p>
            <a:r>
              <a:rPr lang="de-DE" dirty="0"/>
              <a:t>            	</a:t>
            </a:r>
          </a:p>
          <a:p>
            <a:endParaRPr lang="de-DE" dirty="0"/>
          </a:p>
          <a:p>
            <a:r>
              <a:rPr lang="de-DE" dirty="0"/>
              <a:t>    Offene Restbeträge von Vorschüssen und Darlehen werden spätestens bei Beendigung des Arbeitsverhältnisses zur Rückzahlung in voller Höhe fällig.</a:t>
            </a:r>
          </a:p>
          <a:p>
            <a:r>
              <a:rPr lang="de-DE" dirty="0"/>
              <a:t>            	</a:t>
            </a:r>
          </a:p>
        </p:txBody>
      </p:sp>
    </p:spTree>
    <p:extLst>
      <p:ext uri="{BB962C8B-B14F-4D97-AF65-F5344CB8AC3E}">
        <p14:creationId xmlns:p14="http://schemas.microsoft.com/office/powerpoint/2010/main" val="293946372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37AC8082-3519-E2CC-CFAC-B78C37776B7A}"/>
              </a:ext>
            </a:extLst>
          </p:cNvPr>
          <p:cNvSpPr txBox="1"/>
          <p:nvPr/>
        </p:nvSpPr>
        <p:spPr>
          <a:xfrm>
            <a:off x="3048674" y="60870"/>
            <a:ext cx="6097348" cy="5909310"/>
          </a:xfrm>
          <a:prstGeom prst="rect">
            <a:avLst/>
          </a:prstGeom>
          <a:noFill/>
        </p:spPr>
        <p:txBody>
          <a:bodyPr wrap="square">
            <a:spAutoFit/>
          </a:bodyPr>
          <a:lstStyle/>
          <a:p>
            <a:r>
              <a:rPr lang="de-DE" dirty="0"/>
              <a:t>§ 26 Ausschlussfristen</a:t>
            </a:r>
          </a:p>
          <a:p>
            <a:r>
              <a:rPr lang="de-DE" dirty="0"/>
              <a:t>        	</a:t>
            </a:r>
          </a:p>
          <a:p>
            <a:endParaRPr lang="de-DE" dirty="0"/>
          </a:p>
          <a:p>
            <a:r>
              <a:rPr lang="de-DE" dirty="0"/>
              <a:t>(1) Alle beiderseitigen Ansprüche aus dem Arbeitsverhältnis - mit Ausnahme von Ansprüchen, die aus der Verletzung des Lebens, des Körpers oder der Gesundheit und/oder aus vorsätzlichen oder grob fahrlässigen Pflichtverletzungen des Arbeitgebers oder seines gesetzlichen Vertreters oder Erfüllungsgehilfen resultieren sowie von Vergütungsansprüchen, soweit diese den gesetzlichen Mindestlohn nicht überschreiten - verfallen, wenn sie nicht innerhalb von drei Monaten nach der Fälligkeit gegenüber der anderen Vertragspartei in Textform geltend gemacht werden.</a:t>
            </a:r>
          </a:p>
          <a:p>
            <a:r>
              <a:rPr lang="de-DE" dirty="0"/>
              <a:t>        	</a:t>
            </a:r>
          </a:p>
          <a:p>
            <a:endParaRPr lang="de-DE" dirty="0"/>
          </a:p>
          <a:p>
            <a:r>
              <a:rPr lang="de-DE" dirty="0"/>
              <a:t>(2) Lehnt die Gegenseite den Anspruch schriftlich ab oder erklärt sie sich nicht innerhalb von zwei Wochen nach der Geltendmachung des Anspruchs, so verfällt dieser, wenn er nicht innerhalb von drei Monaten nach der Ablehnung oder dem Fristablauf gerichtlich geltend gemacht wird.“</a:t>
            </a:r>
          </a:p>
        </p:txBody>
      </p:sp>
    </p:spTree>
    <p:extLst>
      <p:ext uri="{BB962C8B-B14F-4D97-AF65-F5344CB8AC3E}">
        <p14:creationId xmlns:p14="http://schemas.microsoft.com/office/powerpoint/2010/main" val="91255267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16F8544-7598-927C-C126-449EAB90570C}"/>
              </a:ext>
            </a:extLst>
          </p:cNvPr>
          <p:cNvSpPr txBox="1"/>
          <p:nvPr/>
        </p:nvSpPr>
        <p:spPr>
          <a:xfrm>
            <a:off x="3048674" y="1030366"/>
            <a:ext cx="6097348" cy="4524315"/>
          </a:xfrm>
          <a:prstGeom prst="rect">
            <a:avLst/>
          </a:prstGeom>
          <a:noFill/>
        </p:spPr>
        <p:txBody>
          <a:bodyPr wrap="square">
            <a:spAutoFit/>
          </a:bodyPr>
          <a:lstStyle/>
          <a:p>
            <a:r>
              <a:rPr lang="de-DE" dirty="0"/>
              <a:t> In der Folgezeit erwarb der Beklagte die Musterberechtigung als Co-Pilot auf dem Flugzeugmuster Airbus A320 Family. Ab November 2018 behielt die Insolvenzschuldnerin von der Vergütung des Beklagten zur Tilgung des Darlehens monatlich 225,00 Euro ein.</a:t>
            </a:r>
          </a:p>
          <a:p>
            <a:endParaRPr lang="de-DE" dirty="0"/>
          </a:p>
          <a:p>
            <a:endParaRPr lang="de-DE" dirty="0"/>
          </a:p>
          <a:p>
            <a:r>
              <a:rPr lang="de-DE" dirty="0"/>
              <a:t>    Am 1. April 2019 wurde das Insolvenzverfahren über das Vermögen der Insolvenzschuldnerin eröffnet. Mit Ablauf des 10. April 2019 endete das Arbeitsverhältnis zwischen der Insolvenzschuldnerin und dem Beklagten. Unter dem 22. September 2020 forderte der Kläger den Beklagten erfolglos auf, die ausstehenden Darlehensraten zu zahlen. Mit Schreiben vom 2. November 2020 kündigte der Kläger den Darlehensvertrag und verlangte von dem Beklagten, die Restforderung </a:t>
            </a:r>
            <a:r>
              <a:rPr lang="de-DE" dirty="0" err="1"/>
              <a:t>iHv</a:t>
            </a:r>
            <a:r>
              <a:rPr lang="de-DE" dirty="0"/>
              <a:t>. 19.825,00 Euro zu begleichen.</a:t>
            </a:r>
          </a:p>
        </p:txBody>
      </p:sp>
    </p:spTree>
    <p:extLst>
      <p:ext uri="{BB962C8B-B14F-4D97-AF65-F5344CB8AC3E}">
        <p14:creationId xmlns:p14="http://schemas.microsoft.com/office/powerpoint/2010/main" val="4092919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7A2D0B-9FA4-8C94-306E-0B4D122D1EA9}"/>
              </a:ext>
            </a:extLst>
          </p:cNvPr>
          <p:cNvSpPr>
            <a:spLocks noGrp="1"/>
          </p:cNvSpPr>
          <p:nvPr>
            <p:ph type="title"/>
          </p:nvPr>
        </p:nvSpPr>
        <p:spPr/>
        <p:txBody>
          <a:bodyPr/>
          <a:lstStyle/>
          <a:p>
            <a:r>
              <a:rPr lang="de-DE" dirty="0"/>
              <a:t>BAG 29.05.2024 	2 AZR 325/22</a:t>
            </a:r>
            <a:br>
              <a:rPr lang="de-DE" dirty="0"/>
            </a:br>
            <a:r>
              <a:rPr lang="de-DE" dirty="0"/>
              <a:t>Ryanair und der Luftverkehrsbetrieb</a:t>
            </a:r>
          </a:p>
        </p:txBody>
      </p:sp>
      <p:sp>
        <p:nvSpPr>
          <p:cNvPr id="3" name="Inhaltsplatzhalter 2">
            <a:extLst>
              <a:ext uri="{FF2B5EF4-FFF2-40B4-BE49-F238E27FC236}">
                <a16:creationId xmlns:a16="http://schemas.microsoft.com/office/drawing/2014/main" id="{47F436A5-D4DF-E3ED-6F52-8F821B912160}"/>
              </a:ext>
            </a:extLst>
          </p:cNvPr>
          <p:cNvSpPr>
            <a:spLocks noGrp="1"/>
          </p:cNvSpPr>
          <p:nvPr>
            <p:ph idx="1"/>
          </p:nvPr>
        </p:nvSpPr>
        <p:spPr/>
        <p:txBody>
          <a:bodyPr>
            <a:normAutofit fontScale="70000" lnSpcReduction="20000"/>
          </a:bodyPr>
          <a:lstStyle/>
          <a:p>
            <a:r>
              <a:rPr lang="de-DE" dirty="0"/>
              <a:t> Der Kläger wendet sich gegen ordentliche Kündigungen beider Beklagten, die diese unter Berufung auf betriebsbedingte Gründe ausgesprochen haben.</a:t>
            </a:r>
          </a:p>
          <a:p>
            <a:endParaRPr lang="de-DE" dirty="0"/>
          </a:p>
          <a:p>
            <a:r>
              <a:rPr lang="de-DE" dirty="0"/>
              <a:t>    Der Kläger arbeitete seit November 2018 bei der Beklagten zu 1., einem Luftverkehrsunternehmen im Ryanair-Konzern mit Sitz in Österreich. Er war zuletzt als Flugkapitän tätig und an der Basis Düsseldorf stationiert, wo sein Arbeitstag begann und endete. Die Einsatzplanung der Beklagten zu 1. wurde von einem externen Dienstleister in Polen vorgenommen, verschiedene Funktionsträger der Beklagten zu 1. hatten ihren Arbeitsort in Österreich, wo auch alle wesentlichen Personalentscheidungen getroffen wurden. Die Beklagte zu 1. betrieb mindestens 24 in Österreich registrierte Flugzeuge, die von vier Basen in Wien, Düsseldorf, Palma und Stuttgart aus eingesetzt wurden. In Düsseldorf waren sieben wechselnde Flugzeuge stationiert, und die Beklagte zu 1. hatte dort </a:t>
            </a:r>
            <a:r>
              <a:rPr lang="de-DE" dirty="0" err="1"/>
              <a:t>ua</a:t>
            </a:r>
            <a:r>
              <a:rPr lang="de-DE" dirty="0"/>
              <a:t>. Crew- und Schulungsräume angemietet.</a:t>
            </a:r>
          </a:p>
          <a:p>
            <a:r>
              <a:rPr lang="de-DE" dirty="0"/>
              <a:t>Der Kläger stimmte am 7. Juli 2020 einem sog. Eckpunktepapier zu, das neue arbeitsvertragliche Regelungen und insbesondere eine Vereinbarung deutschen Arbeitsrechts enthielt. Außerhalb der deutschen Basen beschäftigte die Beklagte zu 1. keine Mitarbeiter, mit denen die Anwendung deutschen Arbeitsrechts vereinbart war.</a:t>
            </a:r>
          </a:p>
        </p:txBody>
      </p:sp>
    </p:spTree>
    <p:extLst>
      <p:ext uri="{BB962C8B-B14F-4D97-AF65-F5344CB8AC3E}">
        <p14:creationId xmlns:p14="http://schemas.microsoft.com/office/powerpoint/2010/main" val="119742269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C4E4670-C529-269F-FB55-A60F3514D873}"/>
              </a:ext>
            </a:extLst>
          </p:cNvPr>
          <p:cNvSpPr txBox="1"/>
          <p:nvPr/>
        </p:nvSpPr>
        <p:spPr>
          <a:xfrm>
            <a:off x="3048674" y="476368"/>
            <a:ext cx="6097348" cy="5355312"/>
          </a:xfrm>
          <a:prstGeom prst="rect">
            <a:avLst/>
          </a:prstGeom>
          <a:noFill/>
        </p:spPr>
        <p:txBody>
          <a:bodyPr wrap="square">
            <a:spAutoFit/>
          </a:bodyPr>
          <a:lstStyle/>
          <a:p>
            <a:r>
              <a:rPr lang="de-DE" dirty="0"/>
              <a:t> Mit seiner Klage, die am 30. Juni 2021 beim Arbeitsgericht eingegangen ist, nimmt der Kläger den Beklagten auf Rückzahlung des Darlehensrestbetrags in Anspruch. Er hat die Auffassung vertreten, die mit dem Darlehen teilfinanzierte Musterberechtigung stelle einen wirtschaftlichen Gegenwert dar, den der Beklagte auch außerhalb des Arbeitsverhältnisses mit der Insolvenzschuldnerin nutzen könne. Die in § 26 des Rahmenvertrags geregelte Ausschlussfrist sei auf den Klageanspruch nicht anwendbar.</a:t>
            </a:r>
          </a:p>
          <a:p>
            <a:endParaRPr lang="de-DE" dirty="0"/>
          </a:p>
          <a:p>
            <a:r>
              <a:rPr lang="de-DE" dirty="0"/>
              <a:t>    Der Kläger hat beantragt,</a:t>
            </a:r>
          </a:p>
          <a:p>
            <a:r>
              <a:rPr lang="de-DE" dirty="0"/>
              <a:t>den Beklagten zu verurteilen, an ihn 19.825,00 Euro nebst Zinsen </a:t>
            </a:r>
            <a:r>
              <a:rPr lang="de-DE" dirty="0" err="1"/>
              <a:t>iHv</a:t>
            </a:r>
            <a:r>
              <a:rPr lang="de-DE" dirty="0"/>
              <a:t>. fünf Prozentpunkten über dem jeweiligen Basiszinssatz seit Rechtshängigkeit zu zahlen.</a:t>
            </a:r>
          </a:p>
          <a:p>
            <a:endParaRPr lang="de-DE" dirty="0"/>
          </a:p>
          <a:p>
            <a:r>
              <a:rPr lang="de-DE" dirty="0"/>
              <a:t>Der Beklagte hat die Abweisung der Klage </a:t>
            </a:r>
            <a:r>
              <a:rPr lang="de-DE" dirty="0" err="1"/>
              <a:t>ua</a:t>
            </a:r>
            <a:r>
              <a:rPr lang="de-DE" dirty="0"/>
              <a:t>. mit der Begründung beantragt, ein etwaiger Rückzahlungsanspruch sei gemäß § 26 des Rahmenvertrags verfallen.</a:t>
            </a:r>
          </a:p>
        </p:txBody>
      </p:sp>
    </p:spTree>
    <p:extLst>
      <p:ext uri="{BB962C8B-B14F-4D97-AF65-F5344CB8AC3E}">
        <p14:creationId xmlns:p14="http://schemas.microsoft.com/office/powerpoint/2010/main" val="386027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7025F-DA27-F747-417F-6286B3252204}"/>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18DF7122-ABDE-312B-6024-6AB7AA523432}"/>
              </a:ext>
            </a:extLst>
          </p:cNvPr>
          <p:cNvSpPr>
            <a:spLocks noGrp="1"/>
          </p:cNvSpPr>
          <p:nvPr>
            <p:ph idx="1"/>
          </p:nvPr>
        </p:nvSpPr>
        <p:spPr/>
        <p:txBody>
          <a:bodyPr>
            <a:normAutofit fontScale="77500" lnSpcReduction="20000"/>
          </a:bodyPr>
          <a:lstStyle/>
          <a:p>
            <a:r>
              <a:rPr lang="de-DE" dirty="0"/>
              <a:t> 1. Unter den Begriff "Ansprüche aus dem Arbeitsverhältnis" fallen alle gesetzlichen, tariflichen und vertraglichen Ansprüche, die die Arbeitsvertragsparteien aufgrund ihrer durch den Arbeitsvertrag begründeten Rechtsstellung gegeneinander haben, soweit sich keine sachlichen Einschränkungen finden.(Rn.15) </a:t>
            </a:r>
          </a:p>
          <a:p>
            <a:endParaRPr lang="de-DE" dirty="0"/>
          </a:p>
          <a:p>
            <a:r>
              <a:rPr lang="de-DE" dirty="0"/>
              <a:t>    2. Wie eng ein zweckgebundenes Arbeitgeberdarlehen mit dem Arbeitsverhältnis verknüpft ist und ob es deshalb von einer Regelung erfasst wird, die nicht auch Ansprüche, die mit dem Arbeitsverhältnis nur in Verbindung stehen, sondern nur Ansprüche aus dem Arbeitsverhältnis betrifft, hängt von der konkreten Ausgestaltung des Darlehensvertrags ab. (Rn.15) </a:t>
            </a:r>
          </a:p>
          <a:p>
            <a:endParaRPr lang="de-DE" dirty="0"/>
          </a:p>
          <a:p>
            <a:r>
              <a:rPr lang="de-DE" dirty="0"/>
              <a:t>    3. Eine mehrfach inhaltliche Bezugnahme von Verträgen untereinander spricht für eine enge Verknüpfung.(Rn.17) </a:t>
            </a:r>
          </a:p>
        </p:txBody>
      </p:sp>
    </p:spTree>
    <p:extLst>
      <p:ext uri="{BB962C8B-B14F-4D97-AF65-F5344CB8AC3E}">
        <p14:creationId xmlns:p14="http://schemas.microsoft.com/office/powerpoint/2010/main" val="22246517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5CC8C4F-BB8B-889F-9733-E0AF27EB17BB}"/>
              </a:ext>
            </a:extLst>
          </p:cNvPr>
          <p:cNvSpPr txBox="1"/>
          <p:nvPr/>
        </p:nvSpPr>
        <p:spPr>
          <a:xfrm>
            <a:off x="3048674" y="1030366"/>
            <a:ext cx="6097348" cy="4801314"/>
          </a:xfrm>
          <a:prstGeom prst="rect">
            <a:avLst/>
          </a:prstGeom>
          <a:noFill/>
        </p:spPr>
        <p:txBody>
          <a:bodyPr wrap="square">
            <a:spAutoFit/>
          </a:bodyPr>
          <a:lstStyle/>
          <a:p>
            <a:r>
              <a:rPr lang="de-DE" dirty="0"/>
              <a:t> 4. Die tatbestandlichen Voraussetzungen des § 202 Abs. 1 BGB liegen vor. Die vorliegende Ausschlussfristenregelung nimmt Ansprüche, die "aus vorsätzlichen oder grob fahrlässigen Pflichtverletzungen des Arbeitgebers … resultieren" , nicht aber solche des Arbeitgebers gegen den Arbeitnehmer aus ihrem Anwendungsbereich aus und verstößt damit gegen § 202 Abs 1 BGB.(Rn.29) </a:t>
            </a:r>
          </a:p>
          <a:p>
            <a:endParaRPr lang="de-DE" dirty="0"/>
          </a:p>
          <a:p>
            <a:r>
              <a:rPr lang="de-DE" dirty="0"/>
              <a:t>    5. Die Rechtsfolgen bemessen sich - auch bei einem Verstoß gegen § 202 Abs 1 BGB - nach § 306 BGB.(Rn.30) </a:t>
            </a:r>
          </a:p>
          <a:p>
            <a:endParaRPr lang="de-DE" dirty="0"/>
          </a:p>
          <a:p>
            <a:r>
              <a:rPr lang="de-DE" dirty="0"/>
              <a:t>    6. Als Verwender der AGB kann sich der Arbeitgeber dem Arbeitnehmer gegenüber nur insoweit auf die Unwirksamkeit der von ihm selbst geschaffenen Klausel berufen, als § 202 Abs 1 BGB seine Vertragsfreiheit zu seinem eigenen Schutz einschränkt. Dies folgt aus dem Grundsatz der personalen Teilunwirksamkeit.(Rn.26) (Rn.31) </a:t>
            </a:r>
          </a:p>
        </p:txBody>
      </p:sp>
    </p:spTree>
    <p:extLst>
      <p:ext uri="{BB962C8B-B14F-4D97-AF65-F5344CB8AC3E}">
        <p14:creationId xmlns:p14="http://schemas.microsoft.com/office/powerpoint/2010/main" val="39430120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9AB284-52BD-5C95-D48F-93C0A902FAD1}"/>
              </a:ext>
            </a:extLst>
          </p:cNvPr>
          <p:cNvSpPr>
            <a:spLocks noGrp="1"/>
          </p:cNvSpPr>
          <p:nvPr>
            <p:ph type="title"/>
          </p:nvPr>
        </p:nvSpPr>
        <p:spPr/>
        <p:txBody>
          <a:bodyPr/>
          <a:lstStyle/>
          <a:p>
            <a:r>
              <a:rPr lang="de-DE" dirty="0"/>
              <a:t>BAG 21.03.2024    2 AZN 785/23 Gehörverstoß Zeugenbeweisantritt</a:t>
            </a:r>
          </a:p>
        </p:txBody>
      </p:sp>
      <p:sp>
        <p:nvSpPr>
          <p:cNvPr id="3" name="Inhaltsplatzhalter 2">
            <a:extLst>
              <a:ext uri="{FF2B5EF4-FFF2-40B4-BE49-F238E27FC236}">
                <a16:creationId xmlns:a16="http://schemas.microsoft.com/office/drawing/2014/main" id="{A02C0715-5AF5-0D53-F8C3-4096CD1B5E57}"/>
              </a:ext>
            </a:extLst>
          </p:cNvPr>
          <p:cNvSpPr>
            <a:spLocks noGrp="1"/>
          </p:cNvSpPr>
          <p:nvPr>
            <p:ph idx="1"/>
          </p:nvPr>
        </p:nvSpPr>
        <p:spPr/>
        <p:txBody>
          <a:bodyPr>
            <a:normAutofit fontScale="92500" lnSpcReduction="10000"/>
          </a:bodyPr>
          <a:lstStyle/>
          <a:p>
            <a:r>
              <a:rPr lang="de-DE" dirty="0"/>
              <a:t> Die Beklagte hat die vorrangige außerordentliche fristlose Kündigung </a:t>
            </a:r>
            <a:r>
              <a:rPr lang="de-DE" dirty="0" err="1"/>
              <a:t>ua</a:t>
            </a:r>
            <a:r>
              <a:rPr lang="de-DE" dirty="0"/>
              <a:t>. darauf gestützt, dass der Kläger am 24. September 2021 auf dem Gelände B an einem Eigentumsdelikt zu ihren Lasten beteiligt gewesen sei. Als Zeugen für diesen Kündigungssachverhalt hat sie insbesondere Herrn C benannt. Das Landesarbeitsgericht ist diesem Beweisantritt nicht nachgegangen, weil die Beklagte nicht dargetan habe, woran der Zeuge die Identität des Klägers festgemacht haben will (vgl. S. 18 f. des Berufungsurteils). Aus diesem Grund erweise sich auch die hilfsweise erklärte außerordentliche Kündigung mit Auslauffrist als unwirksam und die Widerklage der Beklagten auf Erstattung der für die Überwachung durch einen Detektiv (den Zeugen C) angefallenen Kosten als unbegründet. Zudem sei die Beklagte zur vorläufigen Weiterbeschäftigung des Klägers verpflichtet.</a:t>
            </a:r>
          </a:p>
        </p:txBody>
      </p:sp>
    </p:spTree>
    <p:extLst>
      <p:ext uri="{BB962C8B-B14F-4D97-AF65-F5344CB8AC3E}">
        <p14:creationId xmlns:p14="http://schemas.microsoft.com/office/powerpoint/2010/main" val="12986999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798B259-9868-AE08-6DD6-0446E3F60AF0}"/>
              </a:ext>
            </a:extLst>
          </p:cNvPr>
          <p:cNvSpPr txBox="1"/>
          <p:nvPr/>
        </p:nvSpPr>
        <p:spPr>
          <a:xfrm>
            <a:off x="3048674" y="1861363"/>
            <a:ext cx="6097348" cy="3139321"/>
          </a:xfrm>
          <a:prstGeom prst="rect">
            <a:avLst/>
          </a:prstGeom>
          <a:noFill/>
        </p:spPr>
        <p:txBody>
          <a:bodyPr wrap="square">
            <a:spAutoFit/>
          </a:bodyPr>
          <a:lstStyle/>
          <a:p>
            <a:r>
              <a:rPr lang="de-DE" dirty="0"/>
              <a:t>2. Das Landesarbeitsgericht hat die Anforderungen an ein ausreichend substantiiertes, einer Beweisaufnahme zugängliches Vorbringen in einer mit Art. 103 Abs. 1 GG nicht mehr zu vereinbarenden Weise überspannt. Gemäß § 373 ZPO hat die Partei, die die Vernehmung eines Zeugen beantragen will, den Zeugen zu benennen und die Tatsachen zu bezeichnen, über die dieser vernommen werden soll. Dagegen verlangt das Gesetz nicht, dass der Beweisführer sich auch darüber äußert, welche Anhaltspunkte er für die Richtigkeit der in das Wissen des Zeugen gestellten Behauptung habe (BAG 6. April 2022 - 5 AZN 700/21 - </a:t>
            </a:r>
            <a:r>
              <a:rPr lang="de-DE" dirty="0" err="1"/>
              <a:t>Rn</a:t>
            </a:r>
            <a:r>
              <a:rPr lang="de-DE" dirty="0"/>
              <a:t>. 3).</a:t>
            </a:r>
          </a:p>
        </p:txBody>
      </p:sp>
    </p:spTree>
    <p:extLst>
      <p:ext uri="{BB962C8B-B14F-4D97-AF65-F5344CB8AC3E}">
        <p14:creationId xmlns:p14="http://schemas.microsoft.com/office/powerpoint/2010/main" val="137405380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F5CAA-A84A-2789-0DA5-756C4CF2D2C8}"/>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BBC5F4B4-F873-46E4-5418-374C6C8B2642}"/>
              </a:ext>
            </a:extLst>
          </p:cNvPr>
          <p:cNvSpPr>
            <a:spLocks noGrp="1"/>
          </p:cNvSpPr>
          <p:nvPr>
            <p:ph idx="1"/>
          </p:nvPr>
        </p:nvSpPr>
        <p:spPr/>
        <p:txBody>
          <a:bodyPr/>
          <a:lstStyle/>
          <a:p>
            <a:r>
              <a:rPr lang="de-DE" dirty="0"/>
              <a:t>Gemäß § 373 ZPO hat die Partei, die die Vernehmung eines Zeugen beantragen will, den Zeugen zu benennen und die Tatsachen zu bezeichnen, über die dieser vernommen werden soll. Dagegen verlangt das Gesetz nicht, dass der Beweisführer sich auch darüber äußert, welche Anhaltspunkte er für die Richtigkeit der in das Wissen des Zeugen gestellten Behauptung habe. Hat das Gericht durch solch eine Weise die Anforderungen an ein ausreichend substantiiertes Vorbringen überspannt, kann ein Verstoß gegen Art 103 Abs 1 GG vorliegen.</a:t>
            </a:r>
          </a:p>
        </p:txBody>
      </p:sp>
    </p:spTree>
    <p:extLst>
      <p:ext uri="{BB962C8B-B14F-4D97-AF65-F5344CB8AC3E}">
        <p14:creationId xmlns:p14="http://schemas.microsoft.com/office/powerpoint/2010/main" val="134687045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66C486-7C81-F785-3C87-A78CFC940F83}"/>
              </a:ext>
            </a:extLst>
          </p:cNvPr>
          <p:cNvSpPr>
            <a:spLocks noGrp="1"/>
          </p:cNvSpPr>
          <p:nvPr>
            <p:ph type="title"/>
          </p:nvPr>
        </p:nvSpPr>
        <p:spPr/>
        <p:txBody>
          <a:bodyPr>
            <a:normAutofit fontScale="90000"/>
          </a:bodyPr>
          <a:lstStyle/>
          <a:p>
            <a:r>
              <a:rPr lang="de-DE" dirty="0"/>
              <a:t>BAG 21.03.2024  2 AZR 79/23 Betriebsübergang - Zuordnung - Widerspruch des Arbeitnehmers</a:t>
            </a:r>
          </a:p>
        </p:txBody>
      </p:sp>
      <p:sp>
        <p:nvSpPr>
          <p:cNvPr id="3" name="Inhaltsplatzhalter 2">
            <a:extLst>
              <a:ext uri="{FF2B5EF4-FFF2-40B4-BE49-F238E27FC236}">
                <a16:creationId xmlns:a16="http://schemas.microsoft.com/office/drawing/2014/main" id="{8AE2721E-9C00-1AC0-16F2-396F8A856E48}"/>
              </a:ext>
            </a:extLst>
          </p:cNvPr>
          <p:cNvSpPr>
            <a:spLocks noGrp="1"/>
          </p:cNvSpPr>
          <p:nvPr>
            <p:ph idx="1"/>
          </p:nvPr>
        </p:nvSpPr>
        <p:spPr/>
        <p:txBody>
          <a:bodyPr>
            <a:normAutofit fontScale="85000" lnSpcReduction="20000"/>
          </a:bodyPr>
          <a:lstStyle/>
          <a:p>
            <a:r>
              <a:rPr lang="de-DE" dirty="0"/>
              <a:t> Die Parteien streiten über den Fortbestand des zwischen ihnen bestehenden Arbeitsverhältnisses und einen Beschäftigungsanspruch.</a:t>
            </a:r>
          </a:p>
          <a:p>
            <a:r>
              <a:rPr lang="de-DE" dirty="0"/>
              <a:t>Der Kläger war langjährig bei der Beklagten - einer Kraftfahrzeugherstellerin - beschäftigt. Diese betrieb </a:t>
            </a:r>
            <a:r>
              <a:rPr lang="de-DE" dirty="0" err="1"/>
              <a:t>ua</a:t>
            </a:r>
            <a:r>
              <a:rPr lang="de-DE" dirty="0"/>
              <a:t>. in R und D ein Entwicklungszentrum (im Folgenden: ITEZ) mit etwa 6.000 Beschäftigten.</a:t>
            </a:r>
          </a:p>
          <a:p>
            <a:r>
              <a:rPr lang="de-DE" dirty="0"/>
              <a:t>Die Beklagte und die S GmbH (im Folgenden: S) schlossen Ende 2018/Anfang 2019 eine Vereinbarung (Master Asset </a:t>
            </a:r>
            <a:r>
              <a:rPr lang="de-DE" dirty="0" err="1"/>
              <a:t>Purchase</a:t>
            </a:r>
            <a:r>
              <a:rPr lang="de-DE" dirty="0"/>
              <a:t> Agreement) über die Übernahme eines Teils des ITEZ. Dies betraf schwerpunktmäßig den Bereich Fahrzeug- und Antriebsstrangentwicklung sowie die dazugehörigen Testanlagen, Gebäude, IT-Hardware und Software sowie Büromöbel- und Ausstattung in R. Darüber hinaus pachtete S von der Beklagten deren Teststrecke in D. In dem bei der Beklagten verbleibenden Teil des ITEZ führt diese weiterhin Tätigkeiten im Bereich Design, Seats, Restraint, ADAS und TDO aus. Zu diesem Zeitpunkt waren bei S rund 30 Beschäftigte tätig.</a:t>
            </a:r>
          </a:p>
        </p:txBody>
      </p:sp>
    </p:spTree>
    <p:extLst>
      <p:ext uri="{BB962C8B-B14F-4D97-AF65-F5344CB8AC3E}">
        <p14:creationId xmlns:p14="http://schemas.microsoft.com/office/powerpoint/2010/main" val="5991463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ACE5A6A-3404-E682-666D-3A0BA7B30263}"/>
              </a:ext>
            </a:extLst>
          </p:cNvPr>
          <p:cNvSpPr txBox="1"/>
          <p:nvPr/>
        </p:nvSpPr>
        <p:spPr>
          <a:xfrm>
            <a:off x="3115434" y="97104"/>
            <a:ext cx="6030588" cy="6740307"/>
          </a:xfrm>
          <a:prstGeom prst="rect">
            <a:avLst/>
          </a:prstGeom>
          <a:noFill/>
        </p:spPr>
        <p:txBody>
          <a:bodyPr wrap="square">
            <a:spAutoFit/>
          </a:bodyPr>
          <a:lstStyle/>
          <a:p>
            <a:r>
              <a:rPr lang="de-DE" dirty="0"/>
              <a:t> Im März 2019 vereinbarte die Beklagte mit dem bei ihr bestehenden Gesamtbetriebsrat „ein mehrstufiges Verfahren mit einem vorgeschalteten Freiwilligenprogramm“. Dort war </a:t>
            </a:r>
            <a:r>
              <a:rPr lang="de-DE" dirty="0" err="1"/>
              <a:t>ua</a:t>
            </a:r>
            <a:r>
              <a:rPr lang="de-DE" dirty="0"/>
              <a:t>. vorgesehen, dass die Beklagte die Beschäftigten dem auf S übergehenden Betrieb zuordnen kann, wenn bei weniger als 2.030 Beschäftigten Bereitschaft für einen Wechsel zu S besteht.</a:t>
            </a:r>
          </a:p>
          <a:p>
            <a:r>
              <a:rPr lang="de-DE" dirty="0"/>
              <a:t>Vor dem Hintergrund der Vereinbarungen mit S ergriff die Beklagte in den Betriebsstätten R bzw. D personelle und organisatorische Maßnahmen und baute eine darauf bezogene Organisation auf. Die Tätigkeit in dem übergehenden Teil, der einen eigenen Leiter hatte, setzte sich aus den Bereichen Propulsion, Vehicle und Powertrain </a:t>
            </a:r>
            <a:r>
              <a:rPr lang="de-DE" dirty="0" err="1"/>
              <a:t>Testing</a:t>
            </a:r>
            <a:r>
              <a:rPr lang="de-DE" dirty="0"/>
              <a:t> zusammen, denen jeweils eigene Leiter vorstanden. Zur Koordination der Aufgaben und Projekte in den drei Bereichen fanden seit 29. Juli 2019 regelmäßige „Leadership </a:t>
            </a:r>
            <a:r>
              <a:rPr lang="de-DE" dirty="0" err="1"/>
              <a:t>Conferences</a:t>
            </a:r>
            <a:r>
              <a:rPr lang="de-DE" dirty="0"/>
              <a:t>“ statt. Ferner ordnete die Beklagte die zur Erbringung von Ingenieurleistungen im Bereich Fahrzeug- und Antriebsstrangentwicklung erforderlichen Mess- und Testsysteme einschließlich der Prüfstände sowie Räumlichkeiten bzw. Immobilien zu und machte sie durch Zaunabsicherungen, Drehkreuze, Markierungen auf dem Boden, Türanlagen und Security Container optisch kenntlich.</a:t>
            </a:r>
          </a:p>
        </p:txBody>
      </p:sp>
    </p:spTree>
    <p:extLst>
      <p:ext uri="{BB962C8B-B14F-4D97-AF65-F5344CB8AC3E}">
        <p14:creationId xmlns:p14="http://schemas.microsoft.com/office/powerpoint/2010/main" val="249837835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52EF655-AD13-9FE8-ACD5-A952FC4C0BE1}"/>
              </a:ext>
            </a:extLst>
          </p:cNvPr>
          <p:cNvSpPr txBox="1"/>
          <p:nvPr/>
        </p:nvSpPr>
        <p:spPr>
          <a:xfrm>
            <a:off x="2894925" y="0"/>
            <a:ext cx="6097348" cy="5078313"/>
          </a:xfrm>
          <a:prstGeom prst="rect">
            <a:avLst/>
          </a:prstGeom>
          <a:noFill/>
        </p:spPr>
        <p:txBody>
          <a:bodyPr wrap="square">
            <a:spAutoFit/>
          </a:bodyPr>
          <a:lstStyle/>
          <a:p>
            <a:r>
              <a:rPr lang="de-DE" dirty="0"/>
              <a:t> Mit Schreiben vom 25. Juli 2019 wurde der Kläger über den geplanten Betriebsübergang auf S zum 30. August 2019 informiert. Dieser erhob frühestens mit Schreiben vom November 2020 Widerspruch gegen den Übergang seines Arbeitsverhältnisses.</a:t>
            </a:r>
          </a:p>
          <a:p>
            <a:r>
              <a:rPr lang="de-DE" dirty="0"/>
              <a:t>Die Beklagte unterrichtete den Kläger zudem mit Schreiben vom 26. Juli 2019 über seine Versetzung in die auf S übergehende betriebliche Einheit. Mit Schreiben vom 19. August 2019 teilte der Kläger mit, dass er der Versetzung nur unter Vorbehalt nachkomme und die Wirksamkeit gerichtlich überprüfen lasse.</a:t>
            </a:r>
          </a:p>
          <a:p>
            <a:r>
              <a:rPr lang="de-DE" dirty="0"/>
              <a:t>Nach Veräußerung der Wirtschaftsgüter und Übertragung der betrieblichen Leitungsmacht am 30. August 2019 setzte S die Erbringung von Ingenieur- und Testleistungen im Bereich Fahrzeug- und Antriebsstrangentwicklung ohne nennenswerte Unterbrechung und ohne eine wesentliche Änderung der vormals bei der Beklagten bestehenden Arbeitsorganisation fort.</a:t>
            </a:r>
          </a:p>
        </p:txBody>
      </p:sp>
    </p:spTree>
    <p:extLst>
      <p:ext uri="{BB962C8B-B14F-4D97-AF65-F5344CB8AC3E}">
        <p14:creationId xmlns:p14="http://schemas.microsoft.com/office/powerpoint/2010/main" val="220748662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F388FDA-47C5-C7D3-AF29-B09F21927352}"/>
              </a:ext>
            </a:extLst>
          </p:cNvPr>
          <p:cNvSpPr txBox="1"/>
          <p:nvPr/>
        </p:nvSpPr>
        <p:spPr>
          <a:xfrm>
            <a:off x="3048674" y="1722863"/>
            <a:ext cx="6097348" cy="3416320"/>
          </a:xfrm>
          <a:prstGeom prst="rect">
            <a:avLst/>
          </a:prstGeom>
          <a:noFill/>
        </p:spPr>
        <p:txBody>
          <a:bodyPr wrap="square">
            <a:spAutoFit/>
          </a:bodyPr>
          <a:lstStyle/>
          <a:p>
            <a:r>
              <a:rPr lang="de-DE" dirty="0"/>
              <a:t>Gegen die Versetzung und einen Übergang seines Arbeitsverhältnisses auf S hat sich der Kläger mit seiner Klage vom September 2020 gewandt und geltend gemacht, mit der Beklagten bestehe weiterhin ein Arbeitsverhältnis. Mangels übergangsfähiger wirtschaftlicher Einheit liege kein Betriebsübergang </a:t>
            </a:r>
            <a:r>
              <a:rPr lang="de-DE" dirty="0" err="1"/>
              <a:t>iSv</a:t>
            </a:r>
            <a:r>
              <a:rPr lang="de-DE" dirty="0"/>
              <a:t>. § 613a BGB vor. Jedenfalls sei sein Arbeitsverhältnis nicht der übergegangenen Einheit zugeordnet gewesen, da die Versetzung rechtswidrig gewesen sei. Schließlich sei auch das Unterrichtungsschreiben fehlerhaft gewesen, sodass er einem Übergang seines Arbeitsverhältnisses auch noch im November 2020 habe widersprechen können.</a:t>
            </a:r>
          </a:p>
        </p:txBody>
      </p:sp>
    </p:spTree>
    <p:extLst>
      <p:ext uri="{BB962C8B-B14F-4D97-AF65-F5344CB8AC3E}">
        <p14:creationId xmlns:p14="http://schemas.microsoft.com/office/powerpoint/2010/main" val="1107160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7FA06B2-29AC-2B89-1BD2-FC85DF72F3FA}"/>
              </a:ext>
            </a:extLst>
          </p:cNvPr>
          <p:cNvSpPr txBox="1"/>
          <p:nvPr/>
        </p:nvSpPr>
        <p:spPr>
          <a:xfrm>
            <a:off x="3047326" y="71444"/>
            <a:ext cx="6097348" cy="6740307"/>
          </a:xfrm>
          <a:prstGeom prst="rect">
            <a:avLst/>
          </a:prstGeom>
          <a:noFill/>
        </p:spPr>
        <p:txBody>
          <a:bodyPr wrap="square">
            <a:spAutoFit/>
          </a:bodyPr>
          <a:lstStyle/>
          <a:p>
            <a:r>
              <a:rPr lang="de-DE" dirty="0"/>
              <a:t> Ab Juli 2020 führte die Beklagte zu 1. jedenfalls auch Flüge für Ryanair DAC (Ryanair) von den Stationierungsorten Düsseldorf, Palma, Stuttgart und Wien durch, indem sie die ihr zur Verfügung stehenden Flugzeuge nebst Personal, Wartung und Versicherung vermietete („</a:t>
            </a:r>
            <a:r>
              <a:rPr lang="de-DE" dirty="0" err="1"/>
              <a:t>Wet</a:t>
            </a:r>
            <a:r>
              <a:rPr lang="de-DE" dirty="0"/>
              <a:t>-Lease“). Ryanair übernahm dazu ganz überwiegend die bisher von der Beklagten zu 1. gehaltenen uhrzeitbezogenen Start- und Landerechte („Slots“).</a:t>
            </a:r>
          </a:p>
          <a:p>
            <a:r>
              <a:rPr lang="de-DE" dirty="0"/>
              <a:t>Am 28. Juli 2020 gab die Beklagte zu 2. bekannt, dass sie im Spätherbst 2020 eine Basis in Düsseldorf eröffnen werde. Bei der Beklagten zu 2. handelt es sich um ein neu gegründetes, auf Malta registriertes Luftverkehrsunternehmen, das auch zum Ryanair-Konzern gehört, und bei dem ebenfalls keine Entscheidungen in personeller oder sozialer Hinsicht oder über die Planung der Flugeinsätze in Deutschland getroffen werden. Alleiniger Geschäftsinhalt der Beklagten zu 2. sollte die Erbringung von </a:t>
            </a:r>
            <a:r>
              <a:rPr lang="de-DE" dirty="0" err="1"/>
              <a:t>Wet</a:t>
            </a:r>
            <a:r>
              <a:rPr lang="de-DE" dirty="0"/>
              <a:t>-Lease-Leistungen für Ryanair sein.</a:t>
            </a:r>
          </a:p>
          <a:p>
            <a:r>
              <a:rPr lang="de-DE" dirty="0"/>
              <a:t>Mit E-Mail vom selben Tag teilte die Beklagte zu 1. dem Flugpersonal der Basis Düsseldorf mit, dass sie ihren Betrieb im Laufe des Jahres einstellen werde, aber den Besatzungsmitgliedern, die das Eckpunktepapier individuell akzeptiert hätten, eine Stelle bei der Beklagten zu 2. zu denselben vertraglichen Bedingungen angeboten werde.</a:t>
            </a:r>
          </a:p>
        </p:txBody>
      </p:sp>
    </p:spTree>
    <p:extLst>
      <p:ext uri="{BB962C8B-B14F-4D97-AF65-F5344CB8AC3E}">
        <p14:creationId xmlns:p14="http://schemas.microsoft.com/office/powerpoint/2010/main" val="153831800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1BBE973-DA9E-A223-34A8-1B0239E7A597}"/>
              </a:ext>
            </a:extLst>
          </p:cNvPr>
          <p:cNvSpPr txBox="1"/>
          <p:nvPr/>
        </p:nvSpPr>
        <p:spPr>
          <a:xfrm>
            <a:off x="2791752" y="857755"/>
            <a:ext cx="6354270" cy="3416320"/>
          </a:xfrm>
          <a:prstGeom prst="rect">
            <a:avLst/>
          </a:prstGeom>
          <a:noFill/>
        </p:spPr>
        <p:txBody>
          <a:bodyPr wrap="square">
            <a:spAutoFit/>
          </a:bodyPr>
          <a:lstStyle/>
          <a:p>
            <a:r>
              <a:rPr lang="de-DE" dirty="0"/>
              <a:t> Der Kläger hat beantragt,</a:t>
            </a:r>
          </a:p>
          <a:p>
            <a:endParaRPr lang="de-DE" dirty="0"/>
          </a:p>
          <a:p>
            <a:r>
              <a:rPr lang="de-DE" dirty="0"/>
              <a:t>    1.    die Beklagte zu verurteilen, ihn als </a:t>
            </a:r>
            <a:r>
              <a:rPr lang="de-DE" dirty="0" err="1"/>
              <a:t>Diagnostic</a:t>
            </a:r>
            <a:r>
              <a:rPr lang="de-DE" dirty="0"/>
              <a:t> Technical </a:t>
            </a:r>
            <a:r>
              <a:rPr lang="de-DE" dirty="0" err="1"/>
              <a:t>Specialist</a:t>
            </a:r>
            <a:r>
              <a:rPr lang="de-DE" dirty="0"/>
              <a:t> gemäß Arbeitsvertrag vom 28. Januar 2010 zu beschäftigen,</a:t>
            </a:r>
          </a:p>
          <a:p>
            <a:r>
              <a:rPr lang="de-DE" dirty="0"/>
              <a:t>2.    für den Fall des Unterliegens mit dem Antrag zu 1. festzustellen, dass zwischen den Parteien über den 29. August 2019 hinaus ein Arbeitsverhältnis besteht.</a:t>
            </a:r>
          </a:p>
          <a:p>
            <a:r>
              <a:rPr lang="de-DE" dirty="0"/>
              <a:t>Die Beklagte hat Klageabweisung beantragt und insbesondere gemeint, der Kläger verhalte sich rechtsmissbräuchlich, wenn er sich erst nach über einem Jahr auf eine Rechtswidrigkeit der Versetzung berufe.</a:t>
            </a:r>
          </a:p>
        </p:txBody>
      </p:sp>
    </p:spTree>
    <p:extLst>
      <p:ext uri="{BB962C8B-B14F-4D97-AF65-F5344CB8AC3E}">
        <p14:creationId xmlns:p14="http://schemas.microsoft.com/office/powerpoint/2010/main" val="22919796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A576E2-C338-4AA5-6B93-1FF76A36BD29}"/>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81624946-10DE-0138-D5FB-D13968DEC7E2}"/>
              </a:ext>
            </a:extLst>
          </p:cNvPr>
          <p:cNvSpPr>
            <a:spLocks noGrp="1"/>
          </p:cNvSpPr>
          <p:nvPr>
            <p:ph idx="1"/>
          </p:nvPr>
        </p:nvSpPr>
        <p:spPr/>
        <p:txBody>
          <a:bodyPr>
            <a:normAutofit fontScale="77500" lnSpcReduction="20000"/>
          </a:bodyPr>
          <a:lstStyle/>
          <a:p>
            <a:r>
              <a:rPr lang="de-DE" dirty="0"/>
              <a:t> 1. Nur wenn eine wirtschaftliche Einheit bereits vor dem Übergang vorhanden ist, kann sich die Frage der Wahrung ihrer Identität und damit die Frage eines Betriebs(teil)</a:t>
            </a:r>
            <a:r>
              <a:rPr lang="de-DE" dirty="0" err="1"/>
              <a:t>übergangs</a:t>
            </a:r>
            <a:r>
              <a:rPr lang="de-DE" dirty="0"/>
              <a:t> überhaupt stellen.(Rn.21) </a:t>
            </a:r>
          </a:p>
          <a:p>
            <a:endParaRPr lang="de-DE" dirty="0"/>
          </a:p>
          <a:p>
            <a:r>
              <a:rPr lang="de-DE" dirty="0"/>
              <a:t>    2. Vom Anwendungsbereich der EGRL 23/2001 sind nur solche Fälle betroffen, in denen die übertragene Einheit bereits vor dem Übergang über eine ausreichende funktionelle Selbständigkeit verfügte. Da die Richtlinie aber nur eine teilweise Harmonisierung auf dem betreffenden Gebiet vornimmt, sind weitergehende nationale Regelungen möglich.(Rn.22) </a:t>
            </a:r>
          </a:p>
          <a:p>
            <a:endParaRPr lang="de-DE" dirty="0"/>
          </a:p>
          <a:p>
            <a:r>
              <a:rPr lang="de-DE" dirty="0"/>
              <a:t>    3. Es ist unionsrechtlich unerheblich, wie lange die wirtschaftliche Einheit beim Veräußerer vor dem Betriebsübergang bereits bestanden hat. Sie kann auch allein zum Zweck der Ermöglichung eines Betriebs(teil)</a:t>
            </a:r>
            <a:r>
              <a:rPr lang="de-DE" dirty="0" err="1"/>
              <a:t>übergangs</a:t>
            </a:r>
            <a:r>
              <a:rPr lang="de-DE" dirty="0"/>
              <a:t> geschaffen werden, lediglich "betrügerische oder missbräuchliche" Fälle haben außer Betracht zu bleiben.(Rn.22) </a:t>
            </a:r>
          </a:p>
        </p:txBody>
      </p:sp>
    </p:spTree>
    <p:extLst>
      <p:ext uri="{BB962C8B-B14F-4D97-AF65-F5344CB8AC3E}">
        <p14:creationId xmlns:p14="http://schemas.microsoft.com/office/powerpoint/2010/main" val="390272867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8C797B5-6499-A8D7-3877-3B93AE68A02F}"/>
              </a:ext>
            </a:extLst>
          </p:cNvPr>
          <p:cNvSpPr txBox="1"/>
          <p:nvPr/>
        </p:nvSpPr>
        <p:spPr>
          <a:xfrm>
            <a:off x="3048674" y="1584364"/>
            <a:ext cx="6097348" cy="3693319"/>
          </a:xfrm>
          <a:prstGeom prst="rect">
            <a:avLst/>
          </a:prstGeom>
          <a:noFill/>
        </p:spPr>
        <p:txBody>
          <a:bodyPr wrap="square">
            <a:spAutoFit/>
          </a:bodyPr>
          <a:lstStyle/>
          <a:p>
            <a:r>
              <a:rPr lang="de-DE" dirty="0"/>
              <a:t> 4. § 613a Abs 4 S 1 BGB ist nicht analog auf den Fall der Versetzung eines Arbeitnehmers in einen übergehenden Betriebsteil anwendbar.(Rn.28) </a:t>
            </a:r>
          </a:p>
          <a:p>
            <a:endParaRPr lang="de-DE" dirty="0"/>
          </a:p>
          <a:p>
            <a:r>
              <a:rPr lang="de-DE" dirty="0"/>
              <a:t>    5. Eine Zuordnung zu einem übergehenden Betriebsteil ist nicht nach den Kriterien einer "sozialen Auswahl" vorzunehmen.(Rn.43) </a:t>
            </a:r>
          </a:p>
          <a:p>
            <a:endParaRPr lang="de-DE" dirty="0"/>
          </a:p>
          <a:p>
            <a:r>
              <a:rPr lang="de-DE" dirty="0"/>
              <a:t>    6. An den Inhalt der Unterrichtung über die rechtlichen Folgen des Betriebsübergangs dürfen keine im praktischen Leben kaum erfüllbaren Anforderungen dahingehend gestellt werden, wonach das Unterrichtungsschreiben "keinen juristischen Fehler" enthalten darf.(Rn.53) </a:t>
            </a:r>
          </a:p>
        </p:txBody>
      </p:sp>
    </p:spTree>
    <p:extLst>
      <p:ext uri="{BB962C8B-B14F-4D97-AF65-F5344CB8AC3E}">
        <p14:creationId xmlns:p14="http://schemas.microsoft.com/office/powerpoint/2010/main" val="338821338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7B8C6E-53B8-49F4-20DF-E9A946167059}"/>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69E9E5E0-490F-8FBD-E741-1FAC956B754C}"/>
              </a:ext>
            </a:extLst>
          </p:cNvPr>
          <p:cNvSpPr>
            <a:spLocks noGrp="1"/>
          </p:cNvSpPr>
          <p:nvPr>
            <p:ph idx="1"/>
          </p:nvPr>
        </p:nvSpPr>
        <p:spPr/>
        <p:txBody>
          <a:bodyPr/>
          <a:lstStyle/>
          <a:p>
            <a:r>
              <a:rPr lang="de-DE" dirty="0"/>
              <a:t> 1. Ein Arbeitsverhältnis wird nur von einem Betriebs(teil)</a:t>
            </a:r>
            <a:r>
              <a:rPr lang="de-DE" dirty="0" err="1"/>
              <a:t>übergang</a:t>
            </a:r>
            <a:r>
              <a:rPr lang="de-DE" dirty="0"/>
              <a:t> </a:t>
            </a:r>
            <a:r>
              <a:rPr lang="de-DE" dirty="0" err="1"/>
              <a:t>iSv</a:t>
            </a:r>
            <a:r>
              <a:rPr lang="de-DE" dirty="0"/>
              <a:t>. § 613a Abs. 1 Satz 1 BGB erfasst, wenn der Arbeitnehmer zuvor individual- und ggf. kollektivrechtlich wirksam der dann übergehenden wirtschaftlichen Einheit zugeordnet wurde.(Rn.21) </a:t>
            </a:r>
          </a:p>
          <a:p>
            <a:endParaRPr lang="de-DE" dirty="0"/>
          </a:p>
          <a:p>
            <a:r>
              <a:rPr lang="de-DE" dirty="0"/>
              <a:t>    2. Fehler bei der Unterrichtung nach § 613a Abs. 5 BGB, die für den Willensbildungsprozess der Arbeitnehmer, ob sie einem Übergang ihres Arbeitsverhältnisses widersprechen, regelmäßig ohne Belang sind, führen nicht dazu, dass die Widerspruchsfrist des § 613a Abs. 6 Satz 1 BGB nicht zu laufen beginnt.(Rn.53) </a:t>
            </a:r>
          </a:p>
        </p:txBody>
      </p:sp>
    </p:spTree>
    <p:extLst>
      <p:ext uri="{BB962C8B-B14F-4D97-AF65-F5344CB8AC3E}">
        <p14:creationId xmlns:p14="http://schemas.microsoft.com/office/powerpoint/2010/main" val="315236685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527DEB-D3D4-E18B-775B-1D959B517272}"/>
              </a:ext>
            </a:extLst>
          </p:cNvPr>
          <p:cNvSpPr>
            <a:spLocks noGrp="1"/>
          </p:cNvSpPr>
          <p:nvPr>
            <p:ph type="title"/>
          </p:nvPr>
        </p:nvSpPr>
        <p:spPr/>
        <p:txBody>
          <a:bodyPr>
            <a:normAutofit fontScale="90000"/>
          </a:bodyPr>
          <a:lstStyle/>
          <a:p>
            <a:r>
              <a:rPr lang="de-DE" dirty="0"/>
              <a:t>BAG 20.03.2024  5 AZR 235/23 Lohnfortzahlung Krankheitsfall symptomlose SARS-CoV-2-Infektion</a:t>
            </a:r>
          </a:p>
        </p:txBody>
      </p:sp>
      <p:sp>
        <p:nvSpPr>
          <p:cNvPr id="3" name="Inhaltsplatzhalter 2">
            <a:extLst>
              <a:ext uri="{FF2B5EF4-FFF2-40B4-BE49-F238E27FC236}">
                <a16:creationId xmlns:a16="http://schemas.microsoft.com/office/drawing/2014/main" id="{6D113755-7B2D-E240-AC27-891301D8108C}"/>
              </a:ext>
            </a:extLst>
          </p:cNvPr>
          <p:cNvSpPr>
            <a:spLocks noGrp="1"/>
          </p:cNvSpPr>
          <p:nvPr>
            <p:ph idx="1"/>
          </p:nvPr>
        </p:nvSpPr>
        <p:spPr/>
        <p:txBody>
          <a:bodyPr>
            <a:normAutofit lnSpcReduction="10000"/>
          </a:bodyPr>
          <a:lstStyle/>
          <a:p>
            <a:r>
              <a:rPr lang="de-DE" dirty="0"/>
              <a:t>Die Parteien streiten über Entgeltfortzahlung im Krankheitsfall im Zusammenhang mit einer SARS-CoV-2-Infektion.</a:t>
            </a:r>
          </a:p>
          <a:p>
            <a:r>
              <a:rPr lang="de-DE" dirty="0"/>
              <a:t>Die Klägerin ist seit Dezember 2020 bei der Beklagten, die Pflegeeinrichtungen betreibt, als Pflegefachkraft zu einem Bruttomonatsgehalt </a:t>
            </a:r>
            <a:r>
              <a:rPr lang="de-DE" dirty="0" err="1"/>
              <a:t>iHv</a:t>
            </a:r>
            <a:r>
              <a:rPr lang="de-DE" dirty="0"/>
              <a:t>. zuletzt 3.196,22 Euro beschäftigt. Die Zahlung der Vergütung erfolgt bis zum 15. Kalendertag des Folgemonats. Gemäß § 1 Abs. 2 des Arbeitsvertrags finden auf das Arbeitsverhältnis die Richtlinien für Arbeitsverträge des </a:t>
            </a:r>
            <a:r>
              <a:rPr lang="de-DE" dirty="0" err="1"/>
              <a:t>bpa</a:t>
            </a:r>
            <a:r>
              <a:rPr lang="de-DE" dirty="0"/>
              <a:t> Arbeitgeberverbandes e.V. idF vom 6. November 2017 (AVR) Anwendung. Nach § 9 Abs. 4 Satz 2 AVR ist § 616 BGB abbedungen.</a:t>
            </a:r>
          </a:p>
        </p:txBody>
      </p:sp>
    </p:spTree>
    <p:extLst>
      <p:ext uri="{BB962C8B-B14F-4D97-AF65-F5344CB8AC3E}">
        <p14:creationId xmlns:p14="http://schemas.microsoft.com/office/powerpoint/2010/main" val="97236324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AC26D6B-04A2-3C40-8CCE-2310C990F0FF}"/>
              </a:ext>
            </a:extLst>
          </p:cNvPr>
          <p:cNvSpPr txBox="1"/>
          <p:nvPr/>
        </p:nvSpPr>
        <p:spPr>
          <a:xfrm>
            <a:off x="3048674" y="1030366"/>
            <a:ext cx="6097348" cy="4801314"/>
          </a:xfrm>
          <a:prstGeom prst="rect">
            <a:avLst/>
          </a:prstGeom>
          <a:noFill/>
        </p:spPr>
        <p:txBody>
          <a:bodyPr wrap="square">
            <a:spAutoFit/>
          </a:bodyPr>
          <a:lstStyle/>
          <a:p>
            <a:r>
              <a:rPr lang="de-DE" dirty="0"/>
              <a:t>Bei der Klägerin, die sich keiner Schutzimpfung gegen das SARS-CoV-2-Virus (Coronavirus) unterzogen hatte, wurde am 5. November 2021 das Virus nachgewiesen. Daraufhin erließ der Landkreis G mit Schreiben vom 24. November 2021 eine Anordnung, mit der eine bereits am 6. November 2021 telefonisch ausgesprochene Anordnung bestätigt wurde, wonach für die Klägerin bis zum 18. November 2021 eine häusliche Absonderung verfügt wurde. Die Infektion verlief symptomlos. Eine Arbeitsunfähigkeitsbescheinigung legte die Klägerin nicht vor. In der Zeit vom 16. bis zum 20. November 2021 nahm sie an einem Online-Lehrgang teil. Für November 2021 zahlte die Beklagte der Klägerin ein Arbeitsentgelt von 2.130,81 Euro brutto. Mit Schreiben vom 17. Dezember 2021 machte die Klägerin gegenüber der Beklagten erfolglos den Differenzbetrag zu dem vereinbarten Bruttomonatsgehalt von 3.196,22 Euro </a:t>
            </a:r>
            <a:r>
              <a:rPr lang="de-DE" dirty="0" err="1"/>
              <a:t>iHv</a:t>
            </a:r>
            <a:r>
              <a:rPr lang="de-DE" dirty="0"/>
              <a:t>. 1.065,41 Euro brutto geltend.</a:t>
            </a:r>
          </a:p>
        </p:txBody>
      </p:sp>
    </p:spTree>
    <p:extLst>
      <p:ext uri="{BB962C8B-B14F-4D97-AF65-F5344CB8AC3E}">
        <p14:creationId xmlns:p14="http://schemas.microsoft.com/office/powerpoint/2010/main" val="24345846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3ABBDD28-10A2-4F61-8DD0-11F4CE618BBB}"/>
              </a:ext>
            </a:extLst>
          </p:cNvPr>
          <p:cNvSpPr txBox="1"/>
          <p:nvPr/>
        </p:nvSpPr>
        <p:spPr>
          <a:xfrm>
            <a:off x="3048674" y="1168866"/>
            <a:ext cx="6097348" cy="4524315"/>
          </a:xfrm>
          <a:prstGeom prst="rect">
            <a:avLst/>
          </a:prstGeom>
          <a:noFill/>
        </p:spPr>
        <p:txBody>
          <a:bodyPr wrap="square">
            <a:spAutoFit/>
          </a:bodyPr>
          <a:lstStyle/>
          <a:p>
            <a:r>
              <a:rPr lang="de-DE" dirty="0"/>
              <a:t>Mit ihrer der Beklagten am 29. März 2022 zugestellten Klage hat die Klägerin für die Zeit vom 6. bis zum 15. November 2021 die Zahlung des Differenzbetrags verlangt. Sie hat die Auffassung vertreten, ihr stehe ein Vergütungsanspruch nach § 616 BGB zu, weil sie eine verhältnismäßig nicht erhebliche Zeit an der Arbeitsleistung verhindert gewesen sei. Die Beklagte könne sich nicht auf einen Ausschluss des § 616 BGB berufen, denn § 9 Abs. 4 AVR verstoße gegen AGB-Recht. Im Verlauf des Verfahrens hat die Klägerin den Zahlungsanspruch auch auf § 3 Abs. 1 EFZG gestützt und zudem geltend gemacht, ein solcher Anspruch folge auch aus § 56 IfSG, der durch die Beklagte als Arbeitgeberin zu erfüllen sei. Dieser Anspruch sei auch nicht gemäß § 56 Abs. 1 Satz 4 IfSG ausgeschlossen, weil die Schutzimpfung nicht vor der Infektion selbst, sondern allenfalls vor schweren Krankheitsverläufen schütze.</a:t>
            </a:r>
          </a:p>
        </p:txBody>
      </p:sp>
    </p:spTree>
    <p:extLst>
      <p:ext uri="{BB962C8B-B14F-4D97-AF65-F5344CB8AC3E}">
        <p14:creationId xmlns:p14="http://schemas.microsoft.com/office/powerpoint/2010/main" val="428606857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B7D96D5-96D0-3BCF-BC83-55B59899B4AC}"/>
              </a:ext>
            </a:extLst>
          </p:cNvPr>
          <p:cNvSpPr txBox="1"/>
          <p:nvPr/>
        </p:nvSpPr>
        <p:spPr>
          <a:xfrm>
            <a:off x="3145778" y="1537361"/>
            <a:ext cx="6097348" cy="4247317"/>
          </a:xfrm>
          <a:prstGeom prst="rect">
            <a:avLst/>
          </a:prstGeom>
          <a:noFill/>
        </p:spPr>
        <p:txBody>
          <a:bodyPr wrap="square">
            <a:spAutoFit/>
          </a:bodyPr>
          <a:lstStyle/>
          <a:p>
            <a:r>
              <a:rPr lang="de-DE" dirty="0"/>
              <a:t> Die Klägerin hat zuletzt sinngemäß beantragt,</a:t>
            </a:r>
          </a:p>
          <a:p>
            <a:r>
              <a:rPr lang="de-DE" dirty="0"/>
              <a:t>die Beklagte zu verurteilen, an sie 1.065,41 Euro brutto nebst Zinsen </a:t>
            </a:r>
            <a:r>
              <a:rPr lang="de-DE" dirty="0" err="1"/>
              <a:t>iHv</a:t>
            </a:r>
            <a:r>
              <a:rPr lang="de-DE" dirty="0"/>
              <a:t>. fünf Prozentpunkten über dem jeweiligen Basiszinssatz seit Rechtshängigkeit zu zahlen.</a:t>
            </a:r>
          </a:p>
          <a:p>
            <a:endParaRPr lang="de-DE" dirty="0"/>
          </a:p>
          <a:p>
            <a:endParaRPr lang="de-DE" dirty="0"/>
          </a:p>
          <a:p>
            <a:r>
              <a:rPr lang="de-DE" dirty="0"/>
              <a:t>    Die Beklagte hat Klageabweisung beantragt und gemeint, ein Anspruch gemäß § 616 BGB scheide aus, weil die Vorschrift wirksam abbedungen sei und nur unerhebliche Verhinderungszeiträume von maximal fünf Tagen umfasse. Die Klägerin könne sich auch nicht auf § 3 EFZG berufen, da die fehlende Impfung ein schuldhaftes Verhalten darstelle. Ein Anspruch aus § 56 IfSG scheide schon mangels Passivlegitimation der Beklagten und wegen des fehlenden Impfschutzes der Klägerin aus.</a:t>
            </a:r>
          </a:p>
        </p:txBody>
      </p:sp>
    </p:spTree>
    <p:extLst>
      <p:ext uri="{BB962C8B-B14F-4D97-AF65-F5344CB8AC3E}">
        <p14:creationId xmlns:p14="http://schemas.microsoft.com/office/powerpoint/2010/main" val="79762233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7CAE87-D362-F310-4F9A-3A0CD5674ACD}"/>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4FE59215-FC35-A854-3450-5E005B287A4D}"/>
              </a:ext>
            </a:extLst>
          </p:cNvPr>
          <p:cNvSpPr>
            <a:spLocks noGrp="1"/>
          </p:cNvSpPr>
          <p:nvPr>
            <p:ph idx="1"/>
          </p:nvPr>
        </p:nvSpPr>
        <p:spPr/>
        <p:txBody>
          <a:bodyPr>
            <a:normAutofit fontScale="92500" lnSpcReduction="10000"/>
          </a:bodyPr>
          <a:lstStyle/>
          <a:p>
            <a:r>
              <a:rPr lang="de-DE" dirty="0"/>
              <a:t>Arbeitsunfähigkeit liegt auch dann vor, wenn der Arbeitnehmer wegen der Erkrankung aus rechtlichen Gründen die Arbeitsleistung nicht erbringen kann, etwa weil für ihn aufgrund der Erkrankung ein Beschäftigungsverbot besteht. Gleiches gilt, wenn gegenüber einem Arbeitnehmer aufgrund einer ansteckenden Infektionskrankheit gemäß § 30 Abs 1 S 2 </a:t>
            </a:r>
            <a:r>
              <a:rPr lang="de-DE" dirty="0" err="1"/>
              <a:t>iVm</a:t>
            </a:r>
            <a:r>
              <a:rPr lang="de-DE" dirty="0"/>
              <a:t>. § 28 Abs 1 S 1 IfSG in der im Streitzeitraum geltenden Fassung behördlich die Isolierung (Quarantäne) oder Absonderung verfügt wurde. Auch in einem solchen Fall war dem Arbeitnehmer die Erbringung der Arbeitsleistung aus krankheitsbedingten Gründen rechtlich unmöglich, weil eine Zuwiderhandlung gegen die angeordnete Absonderung nach § 73 Abs 1a IfSG bußgeldbewehrt und unter weiteren Voraussetzungen sogar nach § 74 IfSG strafbewehrt war.(Rn.13) </a:t>
            </a:r>
          </a:p>
        </p:txBody>
      </p:sp>
    </p:spTree>
    <p:extLst>
      <p:ext uri="{BB962C8B-B14F-4D97-AF65-F5344CB8AC3E}">
        <p14:creationId xmlns:p14="http://schemas.microsoft.com/office/powerpoint/2010/main" val="30149271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1B648-05D0-FBB9-C97F-44EEE45E6CFA}"/>
              </a:ext>
            </a:extLst>
          </p:cNvPr>
          <p:cNvSpPr>
            <a:spLocks noGrp="1"/>
          </p:cNvSpPr>
          <p:nvPr>
            <p:ph type="title"/>
          </p:nvPr>
        </p:nvSpPr>
        <p:spPr/>
        <p:txBody>
          <a:bodyPr>
            <a:normAutofit fontScale="90000"/>
          </a:bodyPr>
          <a:lstStyle/>
          <a:p>
            <a:r>
              <a:rPr lang="de-DE" dirty="0"/>
              <a:t>BAG 20.03.2024  4 AZR 154/23 Eingruppierung Leiterin einer Galerie wissenschaftliche Ausbildung und entsprechende Tätigkeit</a:t>
            </a:r>
          </a:p>
        </p:txBody>
      </p:sp>
      <p:sp>
        <p:nvSpPr>
          <p:cNvPr id="3" name="Inhaltsplatzhalter 2">
            <a:extLst>
              <a:ext uri="{FF2B5EF4-FFF2-40B4-BE49-F238E27FC236}">
                <a16:creationId xmlns:a16="http://schemas.microsoft.com/office/drawing/2014/main" id="{4AE6EF63-7982-5B46-5E40-4B373D804A50}"/>
              </a:ext>
            </a:extLst>
          </p:cNvPr>
          <p:cNvSpPr>
            <a:spLocks noGrp="1"/>
          </p:cNvSpPr>
          <p:nvPr>
            <p:ph idx="1"/>
          </p:nvPr>
        </p:nvSpPr>
        <p:spPr/>
        <p:txBody>
          <a:bodyPr>
            <a:normAutofit fontScale="77500" lnSpcReduction="20000"/>
          </a:bodyPr>
          <a:lstStyle/>
          <a:p>
            <a:r>
              <a:rPr lang="de-DE" dirty="0"/>
              <a:t> Die Parteien streiten über die zutreffende Eingruppierung der Klägerin.</a:t>
            </a:r>
          </a:p>
          <a:p>
            <a:r>
              <a:rPr lang="de-DE" dirty="0"/>
              <a:t>Die Klägerin ist seit 1993 beim beklagten Land als Leiterin der Galerie P und der Kunstsammlung des B beschäftigt. Sie verfügt in den Fächern Kunsterziehung und Germanistik über ein erstes Staatsexamen und im Fach Pädagogik über ein Diplom. Das beklagte Land hat ihr bescheinigt, dass ihr Hochschulabschluss Diplomlehrer formal einer Ersten Staatsprüfung für das Amt des Lehrers mit fachwissenschaftlicher Ausbildung in zwei Fächern gleichwertig ist.</a:t>
            </a:r>
          </a:p>
          <a:p>
            <a:r>
              <a:rPr lang="de-DE" dirty="0"/>
              <a:t>Nach dem Arbeitsvertrag der Parteien bestimmt sich das Arbeitsverhältnis nach dem Ersten Tarifvertrag zur Anpassung des Tarifrechts - Manteltarifliche Vorschriften - (BAT-O) vom 10. Dezember 1990 und den diesen ergänzenden, ändernden oder ersetzenden Tarifverträgen in der für den Bereich der Tarifgemeinschaft deutscher Länder (TdL) jeweils geltenden Fassung.</a:t>
            </a:r>
          </a:p>
          <a:p>
            <a:r>
              <a:rPr lang="de-DE" dirty="0"/>
              <a:t>Das beklagte Land vergütete die Klägerin zunächst nach Vergütungsgruppe </a:t>
            </a:r>
            <a:r>
              <a:rPr lang="de-DE" dirty="0" err="1"/>
              <a:t>Vb</a:t>
            </a:r>
            <a:r>
              <a:rPr lang="de-DE" dirty="0"/>
              <a:t> BAT-O und nach Überleitung in den Tarifvertrag für den öffentlichen Dienst der Länder (TV-L) nach Entgeltgruppe 9 TV-L. Mit Schreiben vom Dezember 2017 begehrte die Klägerin eine Vergütung nach Entgeltgruppe 13 TV-L.</a:t>
            </a:r>
          </a:p>
        </p:txBody>
      </p:sp>
    </p:spTree>
    <p:extLst>
      <p:ext uri="{BB962C8B-B14F-4D97-AF65-F5344CB8AC3E}">
        <p14:creationId xmlns:p14="http://schemas.microsoft.com/office/powerpoint/2010/main" val="638346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9932BE5-3C78-B88D-0E18-466CBA55A53F}"/>
              </a:ext>
            </a:extLst>
          </p:cNvPr>
          <p:cNvSpPr txBox="1"/>
          <p:nvPr/>
        </p:nvSpPr>
        <p:spPr>
          <a:xfrm>
            <a:off x="3048674" y="-770127"/>
            <a:ext cx="6097348" cy="6740307"/>
          </a:xfrm>
          <a:prstGeom prst="rect">
            <a:avLst/>
          </a:prstGeom>
          <a:noFill/>
        </p:spPr>
        <p:txBody>
          <a:bodyPr wrap="square">
            <a:spAutoFit/>
          </a:bodyPr>
          <a:lstStyle/>
          <a:p>
            <a:r>
              <a:rPr lang="de-DE" dirty="0"/>
              <a:t> Am 20. August 2020 erhielt der Kläger ein solches Angebot der Beklagten zu 2., das er - wie ein Großteil der Beschäftigten der Basis Düsseldorf - am Folgetag mit Wirkung zum 15. September 2020 annahm. Zwischenzeitlich scheiterten Verhandlungen von Ryanair mit dem Flughafen Düsseldorf über die Senkung von Flughafenentgelten.</a:t>
            </a:r>
          </a:p>
          <a:p>
            <a:r>
              <a:rPr lang="de-DE" dirty="0"/>
              <a:t>Am 9. September 2020 zeigte die Beklagte zu 1. und am Folgetag die Beklagte zu 2. bei der Agentur für Arbeit Düsseldorf eine beabsichtigte Massenentlassung von 163 beziehungsweise 126 Beschäftigten an. Listen zu diesen Massenentlassungsanzeigen mit Angaben zu Geschlecht, Alter, Beruf und Staatsangehörigkeit der zu entlassenden Arbeitnehmer sowie weiterer berufsbezogener Angaben wurden der Agentur für Arbeit vor Zugang der Kündigung des Klägers nicht übermittelt.</a:t>
            </a:r>
          </a:p>
          <a:p>
            <a:r>
              <a:rPr lang="de-DE" dirty="0"/>
              <a:t>Mit Schreiben vom 10. September 2020 kündigte die Beklagte zu 1. die Arbeitsverhältnisse der in Deutschland beschäftigten Mitarbeiter ordentlich. Mit Schreiben vom selben Tag sprach auch die Beklagte zu 2. Kündigungen gegenüber den Beschäftigten der Basis Düsseldorf aus, die auf die E-Mail vom 20. August 2020 zustimmend geantwortet hatten. Beide Kündigungsschreiben gingen dem Kläger am 12. September 2020 zu.</a:t>
            </a:r>
          </a:p>
        </p:txBody>
      </p:sp>
    </p:spTree>
    <p:extLst>
      <p:ext uri="{BB962C8B-B14F-4D97-AF65-F5344CB8AC3E}">
        <p14:creationId xmlns:p14="http://schemas.microsoft.com/office/powerpoint/2010/main" val="186791641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35E1B70D-A454-1039-AF12-F3AC9A944CD2}"/>
              </a:ext>
            </a:extLst>
          </p:cNvPr>
          <p:cNvSpPr txBox="1"/>
          <p:nvPr/>
        </p:nvSpPr>
        <p:spPr>
          <a:xfrm>
            <a:off x="3091158" y="89012"/>
            <a:ext cx="6053516" cy="6740307"/>
          </a:xfrm>
          <a:prstGeom prst="rect">
            <a:avLst/>
          </a:prstGeom>
          <a:noFill/>
        </p:spPr>
        <p:txBody>
          <a:bodyPr wrap="square">
            <a:spAutoFit/>
          </a:bodyPr>
          <a:lstStyle/>
          <a:p>
            <a:r>
              <a:rPr lang="de-DE" dirty="0"/>
              <a:t> Seit November 2020 existiert eine sog. Beschreibung des Aufgabenkreises (BAK) der Klägerin. Danach besteht ihre Tätigkeit aus den „zwei Arbeitsvorgängen“ „fachliche Leitung Galerie </a:t>
            </a:r>
            <a:r>
              <a:rPr lang="de-DE" dirty="0" err="1"/>
              <a:t>Pa</a:t>
            </a:r>
            <a:r>
              <a:rPr lang="de-DE" dirty="0"/>
              <a:t>, Kunst im Stadtraum und Kunst am Bau / fachliche Leitung Galerie P, Kunstsammlung“ und „administrative Leitungstätigkeiten“ der beiden Galerien. Für die Tätigkeit der Klägerin ist nach der BAK ein „Bachelor-Abschluss“ oder ein vergleichbarer oder ein höherwertiger Abschluss in der Studienrichtung Kunst-, Kulturwissenschaften, Kunstgeschichte erforderlich.</a:t>
            </a:r>
          </a:p>
          <a:p>
            <a:r>
              <a:rPr lang="de-DE" dirty="0"/>
              <a:t>Die BAK listet folgende Kerntätigkeiten und Aufgabenbereiche auf:</a:t>
            </a:r>
          </a:p>
          <a:p>
            <a:r>
              <a:rPr lang="de-DE" dirty="0"/>
              <a:t>„-    </a:t>
            </a:r>
          </a:p>
          <a:p>
            <a:r>
              <a:rPr lang="de-DE" dirty="0"/>
              <a:t>Verfassen wissenschaftlicher Begleittexte und Publikationen</a:t>
            </a:r>
          </a:p>
          <a:p>
            <a:r>
              <a:rPr lang="de-DE" dirty="0"/>
              <a:t>wissenschaftliche Recherchen für die Konzeption von Themenausstellungen und Begleitprogrammen in Bibliotheken, Museen, Sammlungen und anderen öffentlichen wie privaten Institutionen</a:t>
            </a:r>
          </a:p>
          <a:p>
            <a:endParaRPr lang="de-DE" dirty="0"/>
          </a:p>
          <a:p>
            <a:r>
              <a:rPr lang="de-DE" dirty="0"/>
              <a:t>    Erarbeitung von Ausstellungsplanungen und inhaltliche Koordination des fachlichen Austauschs mit Museen, Kunstvereinen, Ausstellungshäusern, Galerien, Universitäten, Hochschulen etc.</a:t>
            </a:r>
          </a:p>
        </p:txBody>
      </p:sp>
    </p:spTree>
    <p:extLst>
      <p:ext uri="{BB962C8B-B14F-4D97-AF65-F5344CB8AC3E}">
        <p14:creationId xmlns:p14="http://schemas.microsoft.com/office/powerpoint/2010/main" val="55487674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AD5B761-03B3-A338-8C7F-82E7E5B9F060}"/>
              </a:ext>
            </a:extLst>
          </p:cNvPr>
          <p:cNvSpPr txBox="1"/>
          <p:nvPr/>
        </p:nvSpPr>
        <p:spPr>
          <a:xfrm>
            <a:off x="3048674" y="1030366"/>
            <a:ext cx="6097348" cy="4801314"/>
          </a:xfrm>
          <a:prstGeom prst="rect">
            <a:avLst/>
          </a:prstGeom>
          <a:noFill/>
        </p:spPr>
        <p:txBody>
          <a:bodyPr wrap="square">
            <a:spAutoFit/>
          </a:bodyPr>
          <a:lstStyle/>
          <a:p>
            <a:r>
              <a:rPr lang="de-DE" dirty="0"/>
              <a:t> Nach Auswertung der BAK ordnete das beklagte Land die Tätigkeit der Klägerin der Entgeltgruppe 11 TV-L zu und leistete rückwirkend zum 1. Juli 2017 die entsprechende Vergütung.</a:t>
            </a:r>
          </a:p>
          <a:p>
            <a:endParaRPr lang="de-DE" dirty="0"/>
          </a:p>
          <a:p>
            <a:r>
              <a:rPr lang="de-DE" dirty="0"/>
              <a:t>Randnummer8</a:t>
            </a:r>
          </a:p>
          <a:p>
            <a:endParaRPr lang="de-DE" dirty="0"/>
          </a:p>
          <a:p>
            <a:r>
              <a:rPr lang="de-DE" dirty="0"/>
              <a:t>    Die Klägerin hat die Auffassung vertreten, ihre Tätigkeit erfülle die Voraussetzungen der Entgeltgruppe 13 TV-L, jedenfalls die der Entgeltgruppe 12 TV-L. Die vom beklagten Land herangezogene BAK sei unzureichend und unzutreffend. Ihre Tätigkeit, die einen einheitlichen Arbeitsvorgang darstelle, sei durch ein überaus hohes Maß an Verantwortung geprägt und hebe sich aus der Entgeltgruppe 11 TV-L heraus. Sie übe zu mindestens 65 vH ihrer Arbeitszeit wissenschaftliche Tätigkeiten aus. Ein Bachelor-Abschluss sei hierfür nicht ausreichend.</a:t>
            </a:r>
          </a:p>
        </p:txBody>
      </p:sp>
    </p:spTree>
    <p:extLst>
      <p:ext uri="{BB962C8B-B14F-4D97-AF65-F5344CB8AC3E}">
        <p14:creationId xmlns:p14="http://schemas.microsoft.com/office/powerpoint/2010/main" val="296655109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A775211-11C5-CD91-E1E1-AE875FA4545D}"/>
              </a:ext>
            </a:extLst>
          </p:cNvPr>
          <p:cNvSpPr txBox="1"/>
          <p:nvPr/>
        </p:nvSpPr>
        <p:spPr>
          <a:xfrm>
            <a:off x="3010237" y="0"/>
            <a:ext cx="6135785" cy="6186309"/>
          </a:xfrm>
          <a:prstGeom prst="rect">
            <a:avLst/>
          </a:prstGeom>
          <a:noFill/>
        </p:spPr>
        <p:txBody>
          <a:bodyPr wrap="square">
            <a:spAutoFit/>
          </a:bodyPr>
          <a:lstStyle/>
          <a:p>
            <a:r>
              <a:rPr lang="de-DE" dirty="0"/>
              <a:t> Die Klägerin hat - soweit für die Revision von Bedeutung - zuletzt beantragt</a:t>
            </a:r>
          </a:p>
          <a:p>
            <a:r>
              <a:rPr lang="de-DE" dirty="0"/>
              <a:t>festzustellen, dass das beklagte Land verpflichtet ist, ihr seit dem 1. Juli 2017 Entgelt nach der Entgeltgruppe E 13 Stufe 5 TV-L zu zahlen und die monatlichen Bruttonachzahlungsbeträge ab dem Tag nach der jeweiligen Fälligkeit mit fünf Prozentpunkten über dem Basiszinssatz zu verzinsen.</a:t>
            </a:r>
          </a:p>
          <a:p>
            <a:r>
              <a:rPr lang="de-DE" dirty="0"/>
              <a:t>Das beklagte Land hat beantragt, die Klage abzuweisen. Die Klägerin habe nicht schlüssig dargetan, dass die ihr übertragene Tätigkeit die Merkmale der Entgeltgruppe 13 TV-L erfülle. Ein einheitlicher Arbeitsvorgang „Leitung“ sei nicht anzunehmen, da mit der fachlichen Leitung der Galerie Sachbearbeitungstätigkeiten verbunden seien, die keine Leitungs- und Koordinationstätigkeiten darstellten. Die Klägerin verfüge nicht über eine abgeschlossene wissenschaftliche Hochschulbildung </a:t>
            </a:r>
            <a:r>
              <a:rPr lang="de-DE" dirty="0" err="1"/>
              <a:t>iSd</a:t>
            </a:r>
            <a:r>
              <a:rPr lang="de-DE" dirty="0"/>
              <a:t>. Protokollerklärung Nr. 1 zu Teil I der </a:t>
            </a:r>
            <a:r>
              <a:rPr lang="de-DE" dirty="0" err="1"/>
              <a:t>EntgO</a:t>
            </a:r>
            <a:r>
              <a:rPr lang="de-DE" dirty="0"/>
              <a:t> zum TV-L. Darüber hinaus fehle es an einem schlüssigen Vorbringen, wonach für die von der Klägerin auszuübende Tätigkeit der Abschluss eines einschlägigen Masters oder Diploms zwingend erforderlich sei.</a:t>
            </a:r>
          </a:p>
        </p:txBody>
      </p:sp>
    </p:spTree>
    <p:extLst>
      <p:ext uri="{BB962C8B-B14F-4D97-AF65-F5344CB8AC3E}">
        <p14:creationId xmlns:p14="http://schemas.microsoft.com/office/powerpoint/2010/main" val="12064609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DD2D7-2D7D-CE5B-A8B0-24FF40AB99F0}"/>
              </a:ext>
            </a:extLst>
          </p:cNvPr>
          <p:cNvSpPr>
            <a:spLocks noGrp="1"/>
          </p:cNvSpPr>
          <p:nvPr>
            <p:ph type="title"/>
          </p:nvPr>
        </p:nvSpPr>
        <p:spPr/>
        <p:txBody>
          <a:bodyPr/>
          <a:lstStyle/>
          <a:p>
            <a:r>
              <a:rPr lang="de-DE" dirty="0"/>
              <a:t>Erfordernis wissenschaftlicher Hochschulausbildung</a:t>
            </a:r>
          </a:p>
        </p:txBody>
      </p:sp>
      <p:sp>
        <p:nvSpPr>
          <p:cNvPr id="3" name="Inhaltsplatzhalter 2">
            <a:extLst>
              <a:ext uri="{FF2B5EF4-FFF2-40B4-BE49-F238E27FC236}">
                <a16:creationId xmlns:a16="http://schemas.microsoft.com/office/drawing/2014/main" id="{7ABD9A1A-7010-6B37-3365-7C92D2321D38}"/>
              </a:ext>
            </a:extLst>
          </p:cNvPr>
          <p:cNvSpPr>
            <a:spLocks noGrp="1"/>
          </p:cNvSpPr>
          <p:nvPr>
            <p:ph idx="1"/>
          </p:nvPr>
        </p:nvSpPr>
        <p:spPr/>
        <p:txBody>
          <a:bodyPr>
            <a:normAutofit fontScale="70000" lnSpcReduction="20000"/>
          </a:bodyPr>
          <a:lstStyle/>
          <a:p>
            <a:r>
              <a:rPr lang="de-DE" dirty="0"/>
              <a:t>Das Tätigkeitsmerkmal „Angestellte mit abgeschlossener wissenschaftlicher Hochschulbildung und entsprechender Tätigkeit“ </a:t>
            </a:r>
            <a:r>
              <a:rPr lang="de-DE" dirty="0" err="1"/>
              <a:t>iSd</a:t>
            </a:r>
            <a:r>
              <a:rPr lang="de-DE" dirty="0"/>
              <a:t>. ersten Alternative der Vergütungsgruppe </a:t>
            </a:r>
            <a:r>
              <a:rPr lang="de-DE" dirty="0" err="1"/>
              <a:t>IIa</a:t>
            </a:r>
            <a:r>
              <a:rPr lang="de-DE" dirty="0"/>
              <a:t> Fallgruppe 1a BAT-O setzt voraus, dass die von der konkreten Angestellten auszuübende Tätigkeit eine abgeschlossene wissenschaftliche Hochschulbildung erfordert und diese über eine entsprechende wissenschaftliche Hochschulbildung verfügt. Die auszuübende Tätigkeit muss einen sog. akademischen Zuschnitt haben, </a:t>
            </a:r>
            <a:r>
              <a:rPr lang="de-DE" dirty="0" err="1"/>
              <a:t>dh</a:t>
            </a:r>
            <a:r>
              <a:rPr lang="de-DE" dirty="0"/>
              <a:t>. sie muss schlechthin die Fähigkeit einer einschlägig ausgebildeten Akademikerin auf dem entsprechenden akademischen Fachgebiet erfordern. Nicht ausreichend ist es, wenn die entsprechenden Kenntnisse der Angestellten für ihren Aufgabenkreis lediglich nützlich oder erwünscht sind; sie müssen vielmehr zur Ausübung der Tätigkeit erforderlich, </a:t>
            </a:r>
            <a:r>
              <a:rPr lang="de-DE" dirty="0" err="1"/>
              <a:t>dh</a:t>
            </a:r>
            <a:r>
              <a:rPr lang="de-DE" dirty="0"/>
              <a:t>. notwendig sein (BAG 14. September 2016 - 4 AZR 964/13 - </a:t>
            </a:r>
            <a:r>
              <a:rPr lang="de-DE" dirty="0" err="1"/>
              <a:t>Rn</a:t>
            </a:r>
            <a:r>
              <a:rPr lang="de-DE" dirty="0"/>
              <a:t>. 16). Hierbei kommt es nicht auf die Erforderlichkeit (irgend-)„einer“ wissenschaftlichen (Hochschul-)Bildung an, sondern auf die konkrete wissenschaftliche Hochschulbildung des jeweiligen Beschäftigten. Dies erfordert die Darlegung der klagenden Arbeitnehmerin, welche Fähigkeiten und Kenntnisse sie in einer abgeschlossenen (wissenschaftlichen) Hochschulbildung erworben hat (BAG 14. September 2016 - 4 AZR 964/13 - </a:t>
            </a:r>
            <a:r>
              <a:rPr lang="de-DE" dirty="0" err="1"/>
              <a:t>Rn</a:t>
            </a:r>
            <a:r>
              <a:rPr lang="de-DE" dirty="0"/>
              <a:t>. 19 f.). Eine lediglich schlagwortartige Beschreibung einzelner Lerninhalte, aus denen sich die vermittelten Kenntnisse und Fähigkeiten nicht im Einzelnen entnehmen lassen, genügt hierfür nicht (vgl. BAG 18. April 2012 - 4 AZR 441/10 - </a:t>
            </a:r>
            <a:r>
              <a:rPr lang="de-DE" dirty="0" err="1"/>
              <a:t>Rn</a:t>
            </a:r>
            <a:r>
              <a:rPr lang="de-DE" dirty="0"/>
              <a:t>. 41).</a:t>
            </a:r>
          </a:p>
        </p:txBody>
      </p:sp>
    </p:spTree>
    <p:extLst>
      <p:ext uri="{BB962C8B-B14F-4D97-AF65-F5344CB8AC3E}">
        <p14:creationId xmlns:p14="http://schemas.microsoft.com/office/powerpoint/2010/main" val="355506993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F4BC579-9476-7793-FDC5-648C65A801B5}"/>
              </a:ext>
            </a:extLst>
          </p:cNvPr>
          <p:cNvSpPr txBox="1"/>
          <p:nvPr/>
        </p:nvSpPr>
        <p:spPr>
          <a:xfrm>
            <a:off x="3048674" y="1861363"/>
            <a:ext cx="6097348" cy="3139321"/>
          </a:xfrm>
          <a:prstGeom prst="rect">
            <a:avLst/>
          </a:prstGeom>
          <a:noFill/>
        </p:spPr>
        <p:txBody>
          <a:bodyPr wrap="square">
            <a:spAutoFit/>
          </a:bodyPr>
          <a:lstStyle/>
          <a:p>
            <a:r>
              <a:rPr lang="de-DE" dirty="0"/>
              <a:t>Ob eine (sonstige) Angestellte eine einer akademischen Ausbildung entsprechende Tätigkeit ausübt, ist nur dann feststellbar, wenn sie im Einzelnen darlegt, aus welchen Gründen sie ohne das Urteilsvermögen, wie es eine einschlägig ausgebildete Akademikerin aufweist, ihre Aufgaben nicht ordnungsgemäß erledigen kann. Das ist nur durch einen wertenden Vergleich möglich, bei dem in der Regel zunächst aufzuzeigen ist, welche konkrete akademische Ausbildung für die entsprechende Tätigkeit </a:t>
            </a:r>
            <a:r>
              <a:rPr lang="de-DE" dirty="0" err="1"/>
              <a:t>iSd</a:t>
            </a:r>
            <a:r>
              <a:rPr lang="de-DE" dirty="0"/>
              <a:t>. ersten Alternative der Vergütungsgruppe </a:t>
            </a:r>
            <a:r>
              <a:rPr lang="de-DE" dirty="0" err="1"/>
              <a:t>IIa</a:t>
            </a:r>
            <a:r>
              <a:rPr lang="de-DE" dirty="0"/>
              <a:t> Fallgruppe 1a BAT-O erforderlich ist.</a:t>
            </a:r>
          </a:p>
        </p:txBody>
      </p:sp>
    </p:spTree>
    <p:extLst>
      <p:ext uri="{BB962C8B-B14F-4D97-AF65-F5344CB8AC3E}">
        <p14:creationId xmlns:p14="http://schemas.microsoft.com/office/powerpoint/2010/main" val="403909764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F9808B3-D1BB-AC57-16A4-0F2FFC4B68C2}"/>
              </a:ext>
            </a:extLst>
          </p:cNvPr>
          <p:cNvSpPr txBox="1"/>
          <p:nvPr/>
        </p:nvSpPr>
        <p:spPr>
          <a:xfrm>
            <a:off x="3048674" y="1307365"/>
            <a:ext cx="6097348" cy="4247317"/>
          </a:xfrm>
          <a:prstGeom prst="rect">
            <a:avLst/>
          </a:prstGeom>
          <a:noFill/>
        </p:spPr>
        <p:txBody>
          <a:bodyPr wrap="square">
            <a:spAutoFit/>
          </a:bodyPr>
          <a:lstStyle/>
          <a:p>
            <a:r>
              <a:rPr lang="de-DE" dirty="0"/>
              <a:t>Das Landesarbeitsgericht ist davon ausgegangen, dass das beklagte Land einen Abschluss in der Studienrichtung Kunst-, Kulturwissenschaften, Kunstgeschichte fordert. Es hat aber weder festgestellt, ob ein Abschluss in dieser Studienrichtung für die Erfüllung der ersten Alternative des Tätigkeitsmerkmals tatsächlich erforderlich ist, noch ob es sich dabei um einen Abschluss handeln muss, der an einer wissenschaftlichen Hochschule </a:t>
            </a:r>
            <a:r>
              <a:rPr lang="de-DE" dirty="0" err="1"/>
              <a:t>iSd</a:t>
            </a:r>
            <a:r>
              <a:rPr lang="de-DE" dirty="0"/>
              <a:t>. Protokollerklärung Nr. 1 des Teils I der Entgeltordnung zum TV-L, welche weitgehend der Protokollnotiz Nr. 1 des Teils I der Anlage 1a zum BAT-O entspricht, erlangt wird. In der Folge hat es auch nicht festgestellt, welche Fertigkeiten und Kenntnisse eine hypothetische Vergleichsperson, die die Voraussetzungen der ersten Alternative erfüllt, im Rahmen der einschlägigen akademischen Ausbildung erlangt.</a:t>
            </a:r>
          </a:p>
        </p:txBody>
      </p:sp>
    </p:spTree>
    <p:extLst>
      <p:ext uri="{BB962C8B-B14F-4D97-AF65-F5344CB8AC3E}">
        <p14:creationId xmlns:p14="http://schemas.microsoft.com/office/powerpoint/2010/main" val="164604771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2D9819-BAB3-CE29-1308-45254D5CCCD8}"/>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13E8AF45-2ADE-6BB0-2EBE-A935E1B78ECD}"/>
              </a:ext>
            </a:extLst>
          </p:cNvPr>
          <p:cNvSpPr>
            <a:spLocks noGrp="1"/>
          </p:cNvSpPr>
          <p:nvPr>
            <p:ph idx="1"/>
          </p:nvPr>
        </p:nvSpPr>
        <p:spPr/>
        <p:txBody>
          <a:bodyPr>
            <a:normAutofit fontScale="77500" lnSpcReduction="20000"/>
          </a:bodyPr>
          <a:lstStyle/>
          <a:p>
            <a:r>
              <a:rPr lang="de-DE" dirty="0"/>
              <a:t> 1. Das Tätigkeitsmerkmal "Angestellte mit abgeschlossener wissenschaftlicher Hochschulbildung und entsprechender Tätigkeit" </a:t>
            </a:r>
            <a:r>
              <a:rPr lang="de-DE" dirty="0" err="1"/>
              <a:t>i.S.d</a:t>
            </a:r>
            <a:r>
              <a:rPr lang="de-DE" dirty="0"/>
              <a:t>. Anlage 1a Vergütungsgruppe </a:t>
            </a:r>
            <a:r>
              <a:rPr lang="de-DE" dirty="0" err="1"/>
              <a:t>IIa</a:t>
            </a:r>
            <a:r>
              <a:rPr lang="de-DE" dirty="0"/>
              <a:t> Fallgruppe 1a Alt 1 Erster Tarifvertrag zur Anpassung des Tarifrechts - Manteltarifliche Vorschriften (BAT-O) setzt voraus, dass die von der konkreten Angestellten auszuübende Tätigkeit eine abgeschlossene wissenschaftliche Hochschulbildung erfordert und diese über eine entsprechende wissenschaftliche Hochschulbildung verfügt. Die auszuübende Tätigkeit muss einen sog. akademischen Zuschnitt haben, </a:t>
            </a:r>
            <a:r>
              <a:rPr lang="de-DE" dirty="0" err="1"/>
              <a:t>dh</a:t>
            </a:r>
            <a:r>
              <a:rPr lang="de-DE" dirty="0"/>
              <a:t>. sie muss schlechthin die Fähigkeit einer einschlägig ausgebildeten Akademikerin auf dem entsprechenden akademischen Fachgebiet erfordern.(Rn.28) </a:t>
            </a:r>
          </a:p>
          <a:p>
            <a:r>
              <a:rPr lang="de-DE" dirty="0"/>
              <a:t>    2. Die Erfüllung der Merkmale von Anlage 1a Vergütungsgruppe </a:t>
            </a:r>
            <a:r>
              <a:rPr lang="de-DE" dirty="0" err="1"/>
              <a:t>IIa</a:t>
            </a:r>
            <a:r>
              <a:rPr lang="de-DE" dirty="0"/>
              <a:t> Fallgruppe 1a Alt 2 BAT-O ("sonstige Angestellte, die aufgrund gleichwertiger Fähigkeiten und ihrer Erfahrungen entsprechende Tätigkeiten ausüben") setzt voraus, dass die Angestellte über eine ähnlich gründliche Beherrschung eines entsprechend umfangreichen Wissensgebietes verfügt wie eine Angestellte, welche die Anforderungen der ersten Alternative erfüllt. Ferner muss sie eine Tätigkeit ausüben, die diese Kenntnisse erfordert.(Rn.29) </a:t>
            </a:r>
          </a:p>
        </p:txBody>
      </p:sp>
    </p:spTree>
    <p:extLst>
      <p:ext uri="{BB962C8B-B14F-4D97-AF65-F5344CB8AC3E}">
        <p14:creationId xmlns:p14="http://schemas.microsoft.com/office/powerpoint/2010/main" val="221422286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CC082E1-8875-F67B-1E16-7D4121D3A0DC}"/>
              </a:ext>
            </a:extLst>
          </p:cNvPr>
          <p:cNvSpPr txBox="1"/>
          <p:nvPr/>
        </p:nvSpPr>
        <p:spPr>
          <a:xfrm>
            <a:off x="3048674" y="1307365"/>
            <a:ext cx="6097348" cy="4247317"/>
          </a:xfrm>
          <a:prstGeom prst="rect">
            <a:avLst/>
          </a:prstGeom>
          <a:noFill/>
        </p:spPr>
        <p:txBody>
          <a:bodyPr wrap="square">
            <a:spAutoFit/>
          </a:bodyPr>
          <a:lstStyle/>
          <a:p>
            <a:r>
              <a:rPr lang="de-DE" dirty="0"/>
              <a:t>3. Ob eine (sonstige) Angestellte eine einer akademischen Ausbildung entsprechende Tätigkeit ausübt, ist nur dann feststellbar, wenn sie im Einzelnen darlegt, aus welchen Gründen sie ohne das Urteilsvermögen, wie es eine einschlägig ausgebildete Akademikerin aufweist, ihre Aufgaben nicht ordnungsgemäß erledigen kann. Das ist nur durch einen wertenden Vergleich möglich, bei dem in der Regel zunächst aufzuzeigen ist, welche konkrete akademische Ausbildung für die entsprechende Tätigkeit </a:t>
            </a:r>
            <a:r>
              <a:rPr lang="de-DE" dirty="0" err="1"/>
              <a:t>i.S.d</a:t>
            </a:r>
            <a:r>
              <a:rPr lang="de-DE" dirty="0"/>
              <a:t>. ersten Alternative der Vergütungsgruppe </a:t>
            </a:r>
            <a:r>
              <a:rPr lang="de-DE" dirty="0" err="1"/>
              <a:t>IIa</a:t>
            </a:r>
            <a:r>
              <a:rPr lang="de-DE" dirty="0"/>
              <a:t> Fallgruppe 1a BAT-O erforderlich ist. Sodann bedarf es der Darlegung, über welche Kenntnisse und Fähigkeiten die "sonstige Angestellte" </a:t>
            </a:r>
            <a:r>
              <a:rPr lang="de-DE" dirty="0" err="1"/>
              <a:t>i.S.d</a:t>
            </a:r>
            <a:r>
              <a:rPr lang="de-DE" dirty="0"/>
              <a:t>. zweiten Alternative der Vergütungsgruppe </a:t>
            </a:r>
            <a:r>
              <a:rPr lang="de-DE" dirty="0" err="1"/>
              <a:t>IIa</a:t>
            </a:r>
            <a:r>
              <a:rPr lang="de-DE" dirty="0"/>
              <a:t> Fallgruppe 1a BAT-O verfügt, obwohl sie die einschlägige Hochschulbildung nicht absolviert hat.(Rn.29) </a:t>
            </a:r>
          </a:p>
        </p:txBody>
      </p:sp>
    </p:spTree>
    <p:extLst>
      <p:ext uri="{BB962C8B-B14F-4D97-AF65-F5344CB8AC3E}">
        <p14:creationId xmlns:p14="http://schemas.microsoft.com/office/powerpoint/2010/main" val="398584757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E64898-881C-8321-75AE-E52AB0758A5D}"/>
              </a:ext>
            </a:extLst>
          </p:cNvPr>
          <p:cNvSpPr>
            <a:spLocks noGrp="1"/>
          </p:cNvSpPr>
          <p:nvPr>
            <p:ph type="title"/>
          </p:nvPr>
        </p:nvSpPr>
        <p:spPr/>
        <p:txBody>
          <a:bodyPr>
            <a:normAutofit fontScale="90000"/>
          </a:bodyPr>
          <a:lstStyle/>
          <a:p>
            <a:r>
              <a:rPr lang="de-DE" dirty="0"/>
              <a:t>BAG 29.02.2024  	8 </a:t>
            </a:r>
            <a:r>
              <a:rPr lang="de-DE"/>
              <a:t>AZR 187/23 Bewerbungsverfahrensanspruch - Bestenauslese </a:t>
            </a:r>
            <a:endParaRPr lang="de-DE" dirty="0"/>
          </a:p>
        </p:txBody>
      </p:sp>
      <p:sp>
        <p:nvSpPr>
          <p:cNvPr id="3" name="Inhaltsplatzhalter 2">
            <a:extLst>
              <a:ext uri="{FF2B5EF4-FFF2-40B4-BE49-F238E27FC236}">
                <a16:creationId xmlns:a16="http://schemas.microsoft.com/office/drawing/2014/main" id="{80644053-29E0-A347-0239-FEC1D27FAED1}"/>
              </a:ext>
            </a:extLst>
          </p:cNvPr>
          <p:cNvSpPr>
            <a:spLocks noGrp="1"/>
          </p:cNvSpPr>
          <p:nvPr>
            <p:ph idx="1"/>
          </p:nvPr>
        </p:nvSpPr>
        <p:spPr/>
        <p:txBody>
          <a:bodyPr>
            <a:normAutofit fontScale="62500" lnSpcReduction="20000"/>
          </a:bodyPr>
          <a:lstStyle/>
          <a:p>
            <a:r>
              <a:rPr lang="de-DE" dirty="0"/>
              <a:t> Die Parteien streiten darüber, ob der Beklagte verpflichtet ist, die von ihm an der J-Universität W (im Folgenden Universität) ausgeschriebene Stelle einer technischen Assistenz am Institut für Pathologie mit dem Kläger zu besetzen.</a:t>
            </a:r>
          </a:p>
          <a:p>
            <a:r>
              <a:rPr lang="de-DE" dirty="0"/>
              <a:t>Der schwerbehinderte Kläger war zunächst vom 19. April 2010 bis zum 31. März 2016 auf der Grundlage von insgesamt sieben befristeten Arbeitsverträgen bei dem Universitätsklinikum W (im Folgenden Universitätsklinikum) beschäftigt. Seit dem 1. April 2016 ist er aufgrund eines zunächst bis zum 30. Juni 2019 befristeten Arbeitsvertrags mit dem Beklagten bei der Universität beschäftigt. Mit Änderungsvertrag vom 12. Juni 2019 haben die Parteien das Arbeitsverhältnis bei der Universität bis zum 30. Juni 2023 befristet verlängert. Über die Wirksamkeit dieser letzten Befristung des Arbeitsverhältnisses streiten die Parteien in einem gesonderten Verfahren.</a:t>
            </a:r>
          </a:p>
          <a:p>
            <a:r>
              <a:rPr lang="de-DE" dirty="0"/>
              <a:t>Im Januar 2022 schrieb der Beklagte eine Stelle für einen technischen Assistenten am Institut für Pathologie an der Universität für interne und externe Bewerber aus. Nach der Ausschreibung war die Stelle für zwei Jahre befristet mit der Option auf eine Vertragsverlängerung. Der Kläger bewarb sich auf diese Stelle und der Leiter des Pathologischen Instituts beantragte die Umsetzung des Klägers bei der Personalabteilung. Die Personalabteilung lehnte den Antrag auf Umsetzung des Klägers ab und führte zur Begründung aus, aufgrund der Vorbeschäftigungszeiten sei ein weiteres befristetes Arbeitsverhältnis an der Universität nicht mehr zumutbar.</a:t>
            </a:r>
          </a:p>
        </p:txBody>
      </p:sp>
    </p:spTree>
    <p:extLst>
      <p:ext uri="{BB962C8B-B14F-4D97-AF65-F5344CB8AC3E}">
        <p14:creationId xmlns:p14="http://schemas.microsoft.com/office/powerpoint/2010/main" val="37282368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754482B-D2ED-15BB-55D5-366A80481506}"/>
              </a:ext>
            </a:extLst>
          </p:cNvPr>
          <p:cNvSpPr txBox="1"/>
          <p:nvPr/>
        </p:nvSpPr>
        <p:spPr>
          <a:xfrm>
            <a:off x="3047326" y="76119"/>
            <a:ext cx="6097348" cy="5078313"/>
          </a:xfrm>
          <a:prstGeom prst="rect">
            <a:avLst/>
          </a:prstGeom>
          <a:noFill/>
        </p:spPr>
        <p:txBody>
          <a:bodyPr wrap="square">
            <a:spAutoFit/>
          </a:bodyPr>
          <a:lstStyle/>
          <a:p>
            <a:r>
              <a:rPr lang="de-DE" dirty="0"/>
              <a:t> Am 27. Mai 2022 beantragte der Kläger den Erlass einer einstweiligen Verfügung beim Arbeitsgericht, mit der dem Beklagten aufgegeben werden sollte, die ausgeschriebene Stelle vorerst nicht zu besetzen. Der Beklagte verpflichtete sich in diesem Verfahren in einem gerichtlichen Vergleich, die Stelle vorläufig nicht mit einem anderen Bewerber zu besetzen.</a:t>
            </a:r>
          </a:p>
          <a:p>
            <a:r>
              <a:rPr lang="de-DE" dirty="0"/>
              <a:t>Beim Beklagten gilt für die Universität eine Inklusionsvereinbarung, die zum 1. Juli 2018 in Kraft getreten ist. Darin ist </a:t>
            </a:r>
            <a:r>
              <a:rPr lang="de-DE" dirty="0" err="1"/>
              <a:t>ua</a:t>
            </a:r>
            <a:r>
              <a:rPr lang="de-DE" dirty="0"/>
              <a:t>. geregelt:</a:t>
            </a:r>
          </a:p>
          <a:p>
            <a:r>
              <a:rPr lang="de-DE" dirty="0"/>
              <a:t>„4. Verpflichtungen des Arbeitgebers</a:t>
            </a:r>
          </a:p>
          <a:p>
            <a:r>
              <a:rPr lang="de-DE" dirty="0"/>
              <a:t>            	</a:t>
            </a:r>
          </a:p>
          <a:p>
            <a:endParaRPr lang="de-DE" dirty="0"/>
          </a:p>
          <a:p>
            <a:r>
              <a:rPr lang="de-DE" dirty="0"/>
              <a:t>    (1) Durch geeignete Maßnahmen wird angestrebt, dass wenigstens die gesetzlich vorgeschriebene Zahl2 (§ 154 SGB IX) schwerbehinderter Menschen eine möglichst dauerhafte behinderungsgerechte Beschäftigung bei der Universität W finden kann (§ 166 Abs. 3 SGB IX).</a:t>
            </a:r>
          </a:p>
        </p:txBody>
      </p:sp>
    </p:spTree>
    <p:extLst>
      <p:ext uri="{BB962C8B-B14F-4D97-AF65-F5344CB8AC3E}">
        <p14:creationId xmlns:p14="http://schemas.microsoft.com/office/powerpoint/2010/main" val="1738174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CF243DB-17C0-3D61-0F74-301303054364}"/>
              </a:ext>
            </a:extLst>
          </p:cNvPr>
          <p:cNvSpPr txBox="1"/>
          <p:nvPr/>
        </p:nvSpPr>
        <p:spPr>
          <a:xfrm>
            <a:off x="2862557" y="0"/>
            <a:ext cx="6097348" cy="7848302"/>
          </a:xfrm>
          <a:prstGeom prst="rect">
            <a:avLst/>
          </a:prstGeom>
          <a:noFill/>
        </p:spPr>
        <p:txBody>
          <a:bodyPr wrap="square">
            <a:spAutoFit/>
          </a:bodyPr>
          <a:lstStyle/>
          <a:p>
            <a:r>
              <a:rPr lang="de-DE" dirty="0"/>
              <a:t> Mit Schreiben vom 15. September 2020 kündigte die Beklagte zu 1. wegen der Schließung der Station das Mietverhältnis mit dem Flughafen Düsseldorf zum 31. Oktober 2020. Am 28. September 2020 wurde der letzte kommerzielle Flug der Beklagten zu 1. vom Flughafen Stuttgart, am 19. Oktober 2020 vom Flughafen Düsseldorf durchgeführt. In der Folgezeit betrieb die Beklagte zu 1. weder in Düsseldorf noch an einem anderen deutschen Flughafen eine Station. Sie gab im Dezember 2020 ihr Luftverkehrsbetreiberzeugnis („Air </a:t>
            </a:r>
            <a:r>
              <a:rPr lang="de-DE" dirty="0" err="1"/>
              <a:t>Operator's</a:t>
            </a:r>
            <a:r>
              <a:rPr lang="de-DE" dirty="0"/>
              <a:t> </a:t>
            </a:r>
            <a:r>
              <a:rPr lang="de-DE" dirty="0" err="1"/>
              <a:t>Certificate</a:t>
            </a:r>
            <a:r>
              <a:rPr lang="de-DE" dirty="0"/>
              <a:t>“, AOC) zurück, das Voraussetzung der Erteilung einer Betriebsgenehmigung zur Erbringung von Flugdienstleistungen ist.</a:t>
            </a:r>
          </a:p>
          <a:p>
            <a:r>
              <a:rPr lang="de-DE" dirty="0"/>
              <a:t>Zwischenzeitlich hatte eine Vielzahl von Mitarbeitern der Beklagten zu 1. an den Stationen Wien und Palma ein Arbeitsverhältnis mit der Beklagten zu 2. begründet. Diese nahm mit Beginn des Winterflugplans 2020 von den Stationen Wien - mit drei bis vier Flugzeugen - und Palma - mit ein bis zwei Flugzeugen - eingeschränkt den Flugbetrieb auf und nutzte dafür ehemals auf die Beklagte zu 1. registrierte Flugzeuge und - außerhalb Deutschlands - deren Slots. Alle von der Beklagten zu 1. vormals genutzten Flugzeuge standen auch der Beklagten zu 2. zur Verfügung. Ausweislich eines Presseberichts wurden rund 95 % der von Ryanair gehaltenen und von der Beklagten zu 1. im Rahmen des </a:t>
            </a:r>
            <a:r>
              <a:rPr lang="de-DE" dirty="0" err="1"/>
              <a:t>Wet</a:t>
            </a:r>
            <a:r>
              <a:rPr lang="de-DE" dirty="0"/>
              <a:t>-Lease genutzten Slots bei dem Flughafen Düsseldorf von der Fluggesellschaft Eurowings GmbH übernommen.</a:t>
            </a:r>
          </a:p>
        </p:txBody>
      </p:sp>
    </p:spTree>
    <p:extLst>
      <p:ext uri="{BB962C8B-B14F-4D97-AF65-F5344CB8AC3E}">
        <p14:creationId xmlns:p14="http://schemas.microsoft.com/office/powerpoint/2010/main" val="11491429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459DF1C-319A-00DD-D63D-7BF7B7B82476}"/>
              </a:ext>
            </a:extLst>
          </p:cNvPr>
          <p:cNvSpPr txBox="1"/>
          <p:nvPr/>
        </p:nvSpPr>
        <p:spPr>
          <a:xfrm>
            <a:off x="3048674" y="1307365"/>
            <a:ext cx="6097348" cy="3693319"/>
          </a:xfrm>
          <a:prstGeom prst="rect">
            <a:avLst/>
          </a:prstGeom>
          <a:noFill/>
        </p:spPr>
        <p:txBody>
          <a:bodyPr wrap="square">
            <a:spAutoFit/>
          </a:bodyPr>
          <a:lstStyle/>
          <a:p>
            <a:r>
              <a:rPr lang="de-DE" dirty="0"/>
              <a:t>(4) Schwerbehinderte Beschäftigte sind bei Entfristungen von Arbeitsverträgen, innerhalb der Organisationseinheit, in der sie beschäftigt sind, bevorzugt zu behandeln.</a:t>
            </a:r>
          </a:p>
          <a:p>
            <a:r>
              <a:rPr lang="de-DE" dirty="0"/>
              <a:t>…       </a:t>
            </a:r>
          </a:p>
          <a:p>
            <a:r>
              <a:rPr lang="de-DE" dirty="0"/>
              <a:t>        	</a:t>
            </a:r>
          </a:p>
          <a:p>
            <a:endParaRPr lang="de-DE" dirty="0"/>
          </a:p>
          <a:p>
            <a:r>
              <a:rPr lang="de-DE" dirty="0"/>
              <a:t>5. Einstellungsgrundsätze</a:t>
            </a:r>
          </a:p>
          <a:p>
            <a:r>
              <a:rPr lang="de-DE" dirty="0"/>
              <a:t>        	</a:t>
            </a:r>
          </a:p>
          <a:p>
            <a:endParaRPr lang="de-DE" dirty="0"/>
          </a:p>
          <a:p>
            <a:r>
              <a:rPr lang="de-DE" dirty="0"/>
              <a:t>(1) Bei der Einstellung ist zu prüfen, ob freie oder frei werdende Arbeits- und Ausbildungsplätze mit schwerbehinderten Menschen besetzt werden können. Dies gilt auch für befristete Beschäftigungsverhältnisse. …“</a:t>
            </a:r>
          </a:p>
        </p:txBody>
      </p:sp>
    </p:spTree>
    <p:extLst>
      <p:ext uri="{BB962C8B-B14F-4D97-AF65-F5344CB8AC3E}">
        <p14:creationId xmlns:p14="http://schemas.microsoft.com/office/powerpoint/2010/main" val="97776210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05A534E-1176-860E-7E7E-4AF59264EF09}"/>
              </a:ext>
            </a:extLst>
          </p:cNvPr>
          <p:cNvSpPr txBox="1"/>
          <p:nvPr/>
        </p:nvSpPr>
        <p:spPr>
          <a:xfrm>
            <a:off x="3048674" y="891867"/>
            <a:ext cx="6097348" cy="5078313"/>
          </a:xfrm>
          <a:prstGeom prst="rect">
            <a:avLst/>
          </a:prstGeom>
          <a:noFill/>
        </p:spPr>
        <p:txBody>
          <a:bodyPr wrap="square">
            <a:spAutoFit/>
          </a:bodyPr>
          <a:lstStyle/>
          <a:p>
            <a:r>
              <a:rPr lang="de-DE" dirty="0"/>
              <a:t>Der Kläger hat die Auffassung vertreten, sein Anspruch auf die begehrte Stelle folge aus Art. 33 Abs. 2 GG. Er sei der am besten geeignete Bewerber. Dem Beklagten sei es verwehrt, sich auf die lange Dauer der bereits erfolgten Befristungen zu berufen. Er könne nicht mit Erfolg geltend machen, das Arbeitsverhältnis mit ihm könne möglicherweise nicht mehr wirksam befristet werden, weil eine solche Kettenbefristung wegen institutionellen Rechtsmissbrauchs unwirksam sein könne. Die Rechtsprechung zum institutionellen Rechtsmissbrauch diene dazu, Kettenbefristungen zum Schutz der betroffenen Arbeitnehmer einzuschränken. Der Umstand, dass eine weitere Befristung möglicherweise wegen Rechtsmissbrauchs unwirksam sei, könne ihm nicht entgegengehalten werden, mit der Folge, dass die begehrte Stelle ihm unter Verletzung von Art. 33 Abs. 2 GG nicht übertragen werde. Im Übrigen lägen aus seiner Sicht ohnehin Daueraufgaben vor, die nicht geeignet seien, eine Befristung zu rechtfertigen.</a:t>
            </a:r>
          </a:p>
        </p:txBody>
      </p:sp>
    </p:spTree>
    <p:extLst>
      <p:ext uri="{BB962C8B-B14F-4D97-AF65-F5344CB8AC3E}">
        <p14:creationId xmlns:p14="http://schemas.microsoft.com/office/powerpoint/2010/main" val="80547972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240C5F6-0BC2-A41F-25F4-224681BB7193}"/>
              </a:ext>
            </a:extLst>
          </p:cNvPr>
          <p:cNvSpPr txBox="1"/>
          <p:nvPr/>
        </p:nvSpPr>
        <p:spPr>
          <a:xfrm>
            <a:off x="3048674" y="614868"/>
            <a:ext cx="6097348" cy="5078313"/>
          </a:xfrm>
          <a:prstGeom prst="rect">
            <a:avLst/>
          </a:prstGeom>
          <a:noFill/>
        </p:spPr>
        <p:txBody>
          <a:bodyPr wrap="square">
            <a:spAutoFit/>
          </a:bodyPr>
          <a:lstStyle/>
          <a:p>
            <a:r>
              <a:rPr lang="de-DE" dirty="0"/>
              <a:t> Ein institutioneller Rechtsmissbrauch aufgrund von aneinandergereihten Befristungen liege im Übrigen nicht erst vor, wenn ihm die begehrte befristete Stelle im Pathologischen Institut übertragen werde. Vielmehr sei die Schwelle zum Rechtsmissbrauch bereits zuvor überschritten worden, denn die Arbeitsverhältnisse bei der Universität seien mit den vorangegangenen befristeten Arbeitsverhältnissen mit dem Universitätsklinikum zusammenzurechnen. Nach dem Gesetz über die Universitätsklinika des Freistaates Bayern seien Beschäftigungszeiten bei dem Universitätsklinikum vom Beklagten wie eigene Beschäftigungszeiten anzurechnen.</a:t>
            </a:r>
          </a:p>
          <a:p>
            <a:endParaRPr lang="de-DE" dirty="0"/>
          </a:p>
          <a:p>
            <a:r>
              <a:rPr lang="de-DE" dirty="0"/>
              <a:t>    Im Übrigen müsse sich der Beklagte auch an seine Inklusionsvereinbarung halten. Diese begründe zwar keinen Individualanspruch, sei aber bei der Ermessensausübung zu beachten. Folglich ergebe sich daraus für ihn ein Anspruch auf die begehrte Stelle.</a:t>
            </a:r>
          </a:p>
        </p:txBody>
      </p:sp>
    </p:spTree>
    <p:extLst>
      <p:ext uri="{BB962C8B-B14F-4D97-AF65-F5344CB8AC3E}">
        <p14:creationId xmlns:p14="http://schemas.microsoft.com/office/powerpoint/2010/main" val="310191672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DAF7486-C80A-E88E-7F29-3EA83318E415}"/>
              </a:ext>
            </a:extLst>
          </p:cNvPr>
          <p:cNvSpPr txBox="1"/>
          <p:nvPr/>
        </p:nvSpPr>
        <p:spPr>
          <a:xfrm>
            <a:off x="2773545" y="395448"/>
            <a:ext cx="6097348" cy="5078313"/>
          </a:xfrm>
          <a:prstGeom prst="rect">
            <a:avLst/>
          </a:prstGeom>
          <a:noFill/>
        </p:spPr>
        <p:txBody>
          <a:bodyPr wrap="square">
            <a:spAutoFit/>
          </a:bodyPr>
          <a:lstStyle/>
          <a:p>
            <a:r>
              <a:rPr lang="de-DE" dirty="0"/>
              <a:t> Der Kläger hat beantragt,</a:t>
            </a:r>
          </a:p>
          <a:p>
            <a:endParaRPr lang="de-DE" dirty="0"/>
          </a:p>
          <a:p>
            <a:r>
              <a:rPr lang="de-DE" dirty="0"/>
              <a:t>            </a:t>
            </a:r>
          </a:p>
          <a:p>
            <a:r>
              <a:rPr lang="de-DE" dirty="0"/>
              <a:t>    	</a:t>
            </a:r>
          </a:p>
          <a:p>
            <a:endParaRPr lang="de-DE" dirty="0"/>
          </a:p>
          <a:p>
            <a:r>
              <a:rPr lang="de-DE" dirty="0"/>
              <a:t>    den Beklagten zu verurteilen, die Stelle als „technische Assistenz“ am Institut für Pathologie mit ihm zu besetzen.</a:t>
            </a:r>
          </a:p>
          <a:p>
            <a:endParaRPr lang="de-DE" dirty="0"/>
          </a:p>
          <a:p>
            <a:endParaRPr lang="de-DE" dirty="0"/>
          </a:p>
          <a:p>
            <a:r>
              <a:rPr lang="de-DE" dirty="0"/>
              <a:t>    Der Beklagte hat beantragt, die Klage abzuweisen.</a:t>
            </a:r>
          </a:p>
          <a:p>
            <a:endParaRPr lang="de-DE" dirty="0"/>
          </a:p>
          <a:p>
            <a:endParaRPr lang="de-DE" dirty="0"/>
          </a:p>
          <a:p>
            <a:r>
              <a:rPr lang="de-DE" dirty="0"/>
              <a:t>    Das Arbeitsgericht hat die Klage abgewiesen. Das Landesarbeitsgericht hat die Berufung des Klägers zurückgewiesen. Mit der Revision verfolgt der Kläger seinen Antrag weiter. Der Beklagte begehrt die Zurückweisung der Revision.</a:t>
            </a:r>
          </a:p>
          <a:p>
            <a:endParaRPr lang="de-DE" dirty="0"/>
          </a:p>
        </p:txBody>
      </p:sp>
    </p:spTree>
    <p:extLst>
      <p:ext uri="{BB962C8B-B14F-4D97-AF65-F5344CB8AC3E}">
        <p14:creationId xmlns:p14="http://schemas.microsoft.com/office/powerpoint/2010/main" val="214703704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E8DE35-91DD-4463-97F9-221A472982D8}"/>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B4AF25C8-171D-AB47-F815-1E20EF502CF6}"/>
              </a:ext>
            </a:extLst>
          </p:cNvPr>
          <p:cNvSpPr>
            <a:spLocks noGrp="1"/>
          </p:cNvSpPr>
          <p:nvPr>
            <p:ph idx="1"/>
          </p:nvPr>
        </p:nvSpPr>
        <p:spPr/>
        <p:txBody>
          <a:bodyPr>
            <a:normAutofit fontScale="62500" lnSpcReduction="20000"/>
          </a:bodyPr>
          <a:lstStyle/>
          <a:p>
            <a:r>
              <a:rPr lang="de-DE" dirty="0"/>
              <a:t> 1. Der unbeschränkt und vorbehaltlos gewährleistete Grundsatz der Bestenauslese aus Art 33 Abs 2 GG begründet grundrechtsgleiche Rechte auf ermessens- und beurteilungsfehlerfreie Einbeziehung in die Bewerberauswahl. Bewerbern steht deshalb bei der Besetzung von Stellen des öffentlichen Dienstes ein verfassungsrechtlicher Bewerbungsverfahrensanspruch zu. Daraus folgt angesichts der Kriterien Eignung, Befähigung und fachliche Leistung in Art 33 Abs 2 GG ein subjektives Recht jedes Bewerbers auf chancengleiche Teilnahme am Bewerbungsverfahren. Öffentliche Ämter im Sinne von Art 33 Abs 2 GG sind nicht nur Beamtenstellen, sondern auch Stellen, die ein Arbeitgeber des öffentlichen Dienstes mit Arbeitnehmern zu besetzten beabsichtigt.(Rn.16) </a:t>
            </a:r>
          </a:p>
          <a:p>
            <a:endParaRPr lang="de-DE" dirty="0"/>
          </a:p>
          <a:p>
            <a:r>
              <a:rPr lang="de-DE" dirty="0"/>
              <a:t>    2. Die Vorentscheidungen, die zur Existenz eines verfügbaren öffentlichen Amtes führen, unterfallen der Organisationsgewalt des staatlichen Rechtsträgers. Ein subjektives Recht auf Ausbringung einer bestimmten Planstelle besteht nicht. Über die Einrichtung und nähere Ausgestaltung von Dienstposten entscheidet der Dienstherr nach organisatorischen Bedürfnissen und Möglichkeiten.(Rn.17) </a:t>
            </a:r>
          </a:p>
          <a:p>
            <a:endParaRPr lang="de-DE" dirty="0"/>
          </a:p>
          <a:p>
            <a:r>
              <a:rPr lang="de-DE" dirty="0"/>
              <a:t>    3. Der Personenkreis, bei dem die naheliegende Möglichkeit des Rechtsmissbrauchs besteht, ist nach der Gesamtdauer der befristeten Arbeitsverträge bzw. der Anzahl der Verlängerungen nach der Rechtsprechung des Siebten Senats des Bundesarbeitsgerichts eindeutig abgrenzbar (vgl. Entscheidung vom 23. Mai 2018 - 7 AZR 16/17).(Rn.26) </a:t>
            </a:r>
          </a:p>
        </p:txBody>
      </p:sp>
    </p:spTree>
    <p:extLst>
      <p:ext uri="{BB962C8B-B14F-4D97-AF65-F5344CB8AC3E}">
        <p14:creationId xmlns:p14="http://schemas.microsoft.com/office/powerpoint/2010/main" val="76170501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465AD9-5BC8-6CB5-7F5B-6CDFF76604EA}"/>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590D95B6-66E8-0E93-17A5-F7E7CEDAC7BF}"/>
              </a:ext>
            </a:extLst>
          </p:cNvPr>
          <p:cNvSpPr>
            <a:spLocks noGrp="1"/>
          </p:cNvSpPr>
          <p:nvPr>
            <p:ph idx="1"/>
          </p:nvPr>
        </p:nvSpPr>
        <p:spPr/>
        <p:txBody>
          <a:bodyPr>
            <a:normAutofit fontScale="92500" lnSpcReduction="20000"/>
          </a:bodyPr>
          <a:lstStyle/>
          <a:p>
            <a:r>
              <a:rPr lang="de-DE" dirty="0"/>
              <a:t> 1. Die Entscheidung eines öffentlichen Arbeitgebers, nur Bewerber in die Auswahl für eine befristet zu besetzende Stelle einzubeziehen, bei denen nicht die naheliegende Möglichkeit besteht, dass eine weitere Sachgrundbefristung des Arbeitsverhältnisses die Voraussetzungen eines institutionellen Rechtsmissbrauchs erfüllt, ist Teil der dem Auswahlverfahren nach Art. 33 Abs. 2 GG vorgelagerten Organisationsentscheidung.(Rn.18) (Rn.20) </a:t>
            </a:r>
          </a:p>
          <a:p>
            <a:endParaRPr lang="de-DE" dirty="0"/>
          </a:p>
          <a:p>
            <a:r>
              <a:rPr lang="de-DE" dirty="0"/>
              <a:t>    2. Bei einer Sachgrundbefristung ist der öffentliche Arbeitgeber nicht verpflichtet, sein Organisationsermessen in Bezug auf die in die Auswahl einzubeziehenden Bewerber in einer Weise auszuüben, die ihn dem Vorwurf des institutionellen Rechtsmissbrauchs aussetzt.(Rn.23) (Rn.26) </a:t>
            </a:r>
          </a:p>
        </p:txBody>
      </p:sp>
    </p:spTree>
    <p:extLst>
      <p:ext uri="{BB962C8B-B14F-4D97-AF65-F5344CB8AC3E}">
        <p14:creationId xmlns:p14="http://schemas.microsoft.com/office/powerpoint/2010/main" val="384571126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33F057-6876-20A3-571C-E7B496266D31}"/>
              </a:ext>
            </a:extLst>
          </p:cNvPr>
          <p:cNvSpPr>
            <a:spLocks noGrp="1"/>
          </p:cNvSpPr>
          <p:nvPr>
            <p:ph type="title"/>
          </p:nvPr>
        </p:nvSpPr>
        <p:spPr/>
        <p:txBody>
          <a:bodyPr/>
          <a:lstStyle/>
          <a:p>
            <a:r>
              <a:rPr lang="de-DE" dirty="0"/>
              <a:t>BAG 22.02.2024  6 AZR 126/23 Stufenlaufzeit - Folgen Elternzeit für Höhergruppierung</a:t>
            </a:r>
          </a:p>
        </p:txBody>
      </p:sp>
      <p:sp>
        <p:nvSpPr>
          <p:cNvPr id="3" name="Inhaltsplatzhalter 2">
            <a:extLst>
              <a:ext uri="{FF2B5EF4-FFF2-40B4-BE49-F238E27FC236}">
                <a16:creationId xmlns:a16="http://schemas.microsoft.com/office/drawing/2014/main" id="{19FC65D2-49A1-CBE7-D247-A4EB9BBA8866}"/>
              </a:ext>
            </a:extLst>
          </p:cNvPr>
          <p:cNvSpPr>
            <a:spLocks noGrp="1"/>
          </p:cNvSpPr>
          <p:nvPr>
            <p:ph idx="1"/>
          </p:nvPr>
        </p:nvSpPr>
        <p:spPr/>
        <p:txBody>
          <a:bodyPr>
            <a:normAutofit fontScale="77500" lnSpcReduction="20000"/>
          </a:bodyPr>
          <a:lstStyle/>
          <a:p>
            <a:r>
              <a:rPr lang="de-DE" dirty="0"/>
              <a:t> Die Parteien streiten - soweit für die Revision relevant - über die Stufenzuordnung der Klägerin in der Entgeltgruppe 9b TVöD (VKA) in der Zeit vom 1. Oktober 2017 bis zum 28. Februar 2022 vor dem Hintergrund in Anspruch genommener Elternzeiten.</a:t>
            </a:r>
          </a:p>
          <a:p>
            <a:r>
              <a:rPr lang="de-DE" dirty="0"/>
              <a:t>Die Klägerin ist seit dem 1. März 2006 beim Beklagten als Sachbearbeiterin Leistungsgewährung SGB II beschäftigt. Auf das Arbeitsverhältnis finden aufgrund arbeitsvertraglicher Bezugnahme der Tarifvertrag für den öffentlichen Dienst (TVöD) in der für die kommunalen Arbeitgeber (VKA) sowie die diesen ergänzenden Tarifverträge in der jeweils geltenden Fassung Anwendung.</a:t>
            </a:r>
          </a:p>
          <a:p>
            <a:r>
              <a:rPr lang="de-DE" dirty="0"/>
              <a:t>Auf der Grundlage der Vergütungsordnung in Anlage 1a zum BAT bewertete der Beklagte die Tätigkeit der Klägerin bei ihrer Einstellung in Anwendung von § 17 Abs. 7 des Tarifvertrags zur Überleitung der Beschäftigten der kommunalen Arbeitgeber in den TVöD und zur Regelung des Übergangsrechts (TVÜ-VKA) in der bis zum 31. Dezember 2016 geltenden Fassung (</a:t>
            </a:r>
            <a:r>
              <a:rPr lang="de-DE" dirty="0" err="1"/>
              <a:t>iF</a:t>
            </a:r>
            <a:r>
              <a:rPr lang="de-DE" dirty="0"/>
              <a:t> TVÜ-VKA aF) nach der Vergütungsgruppe </a:t>
            </a:r>
            <a:r>
              <a:rPr lang="de-DE" dirty="0" err="1"/>
              <a:t>Vc</a:t>
            </a:r>
            <a:r>
              <a:rPr lang="de-DE" dirty="0"/>
              <a:t> Fallgruppe 1b Teil I der Anlage 1a zum BAT und vergütete sie entsprechend der inzwischen aufgehobenen Anlage 3 zum TVÜ-VKA aF aus der Entgeltgruppe 8.</a:t>
            </a:r>
          </a:p>
        </p:txBody>
      </p:sp>
    </p:spTree>
    <p:extLst>
      <p:ext uri="{BB962C8B-B14F-4D97-AF65-F5344CB8AC3E}">
        <p14:creationId xmlns:p14="http://schemas.microsoft.com/office/powerpoint/2010/main" val="366234009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0EC8FC9-917B-588F-BFC2-298D95779C6D}"/>
              </a:ext>
            </a:extLst>
          </p:cNvPr>
          <p:cNvSpPr txBox="1"/>
          <p:nvPr/>
        </p:nvSpPr>
        <p:spPr>
          <a:xfrm>
            <a:off x="2840304" y="72828"/>
            <a:ext cx="6305718" cy="5909310"/>
          </a:xfrm>
          <a:prstGeom prst="rect">
            <a:avLst/>
          </a:prstGeom>
          <a:noFill/>
        </p:spPr>
        <p:txBody>
          <a:bodyPr wrap="square">
            <a:spAutoFit/>
          </a:bodyPr>
          <a:lstStyle/>
          <a:p>
            <a:r>
              <a:rPr lang="de-DE" dirty="0"/>
              <a:t> In der Zeit vom 15. Januar bis zum 9. November 2013 sowie vom 14. Juni 2016 bis zum 17. April 2017 und vom 21. Februar 2020 bis zum 18. Januar 2021 nahm die Klägerin Elternzeit in Anspruch. Wegen der damit verbundenen Hemmung der Stufenlaufzeit befand sie sich am 1. Januar 2017 wie bereits seit dem 1. März 2012 nach wie vor in der Stufe 4 ihrer Entgeltgruppe.</a:t>
            </a:r>
          </a:p>
          <a:p>
            <a:r>
              <a:rPr lang="de-DE" dirty="0"/>
              <a:t>Mit Inkrafttreten der neuen Entgeltordnung zum TVöD (VKA) zum 1. Januar 2017 leitete der Beklagte die Klägerin zunächst in die Entgeltgruppe 8 Stufe 4 TVöD (VKA) über. Mit Schreiben vom 17. März 2017 stellte die Klägerin einen Antrag auf Höhergruppierung in die Entgeltgruppe 9b, hilfsweise Entgeltgruppe 9a TVöD (VKA), ab dem 1. Januar 2017. Mit Schreiben vom 17. Mai 2017 gruppierte der Beklagte die Klägerin rückwirkend ab dem 1. Januar 2017 in die Entgeltgruppe 9a TVöD (VKA) ein und ordnete sie darin der Stufe 3 zu, weil er von einer Höhergruppierung ausging. Mit Schreiben vom 23. Mai 2017 machte die Klägerin - erfolglos - die aus ihrer Sicht zutreffende Eingruppierung in die Entgeltgruppe 9b TVöD (VKA) gegenüber dem Beklagten geltend. </a:t>
            </a:r>
          </a:p>
        </p:txBody>
      </p:sp>
    </p:spTree>
    <p:extLst>
      <p:ext uri="{BB962C8B-B14F-4D97-AF65-F5344CB8AC3E}">
        <p14:creationId xmlns:p14="http://schemas.microsoft.com/office/powerpoint/2010/main" val="303692675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ED91CF7E-4A69-6BA2-1475-24A7228A55FA}"/>
              </a:ext>
            </a:extLst>
          </p:cNvPr>
          <p:cNvSpPr txBox="1"/>
          <p:nvPr/>
        </p:nvSpPr>
        <p:spPr>
          <a:xfrm>
            <a:off x="3048674" y="1722863"/>
            <a:ext cx="6097348" cy="3416320"/>
          </a:xfrm>
          <a:prstGeom prst="rect">
            <a:avLst/>
          </a:prstGeom>
          <a:noFill/>
        </p:spPr>
        <p:txBody>
          <a:bodyPr wrap="square">
            <a:spAutoFit/>
          </a:bodyPr>
          <a:lstStyle/>
          <a:p>
            <a:r>
              <a:rPr lang="de-DE" dirty="0"/>
              <a:t>Auf die daraufhin erhobene Eingruppierungsfeststellungsklage hat das Landesarbeitsgericht rechtskräftig festgestellt, dass die Tätigkeit der Klägerin aufgrund der Eingruppierungsmerkmale in Teil A Abschn. I der Anlage 1 - Entgeltordnung (VKA) zum TVöD nach der Entgeltgruppe 9b TVöD (VKA) bewertet und sie darum aufgrund des fristgerecht gestellten Höhergruppierungsantrags seit dem 1. Januar 2017 in diese Entgeltgruppe eingruppiert ist. In der Revisionsinstanz streiten die Parteien nur noch darüber, welcher Stufe die Klägerin in dieser Entgeltgruppe zuzuordnen war.</a:t>
            </a:r>
          </a:p>
        </p:txBody>
      </p:sp>
    </p:spTree>
    <p:extLst>
      <p:ext uri="{BB962C8B-B14F-4D97-AF65-F5344CB8AC3E}">
        <p14:creationId xmlns:p14="http://schemas.microsoft.com/office/powerpoint/2010/main" val="17469118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EC260024-097F-FBBA-30AD-ABECEDB8675F}"/>
              </a:ext>
            </a:extLst>
          </p:cNvPr>
          <p:cNvSpPr txBox="1"/>
          <p:nvPr/>
        </p:nvSpPr>
        <p:spPr>
          <a:xfrm>
            <a:off x="3047326" y="0"/>
            <a:ext cx="6097348" cy="5078313"/>
          </a:xfrm>
          <a:prstGeom prst="rect">
            <a:avLst/>
          </a:prstGeom>
          <a:noFill/>
        </p:spPr>
        <p:txBody>
          <a:bodyPr wrap="square">
            <a:spAutoFit/>
          </a:bodyPr>
          <a:lstStyle/>
          <a:p>
            <a:r>
              <a:rPr lang="de-DE" dirty="0"/>
              <a:t> Die Klägerin meint, sie sei in der Entgeltgruppe 9b TVöD (VKA) seit dem 1. Oktober 2017 nach der Stufe 5 zu vergüten. Die tarifliche Regelung, wonach eine Höhergruppierung zu einem Wegfall bereits absolvierter Stufenlaufzeit führe, verstoße gegen höherrangiges Recht. Sie habe die Stufenlaufzeit vor dem Überleitungszeitpunkt am 1. Januar 2017 nur wegen der Inanspruchnahme von Elternzeiten nicht vollenden können. Bei der Stufenzuordnung sei daher die vor dem 1. Januar 2017 absolvierte Stufenlaufzeit zu berücksichtigen.</a:t>
            </a:r>
          </a:p>
          <a:p>
            <a:r>
              <a:rPr lang="de-DE" dirty="0"/>
              <a:t>Die Klägerin hat, soweit für die Revision von Relevanz, zuletzt sinngemäß beantragt:</a:t>
            </a:r>
          </a:p>
          <a:p>
            <a:r>
              <a:rPr lang="de-DE" dirty="0"/>
              <a:t>Es wird festgestellt, dass der Beklagte verpflichtet ist, die Klägerin ab dem 1. Oktober 2017 nach der Entgeltgruppe 9b Stufe 5 TVöD (VKA) zu vergüten sowie die anfallenden Bruttonachzahlungsbeträge jeweils in Höhe von fünf Prozentpunkten über dem Basiszinssatz in im Einzelnen genannter, gestaffelter Höhe zu verzinsen.</a:t>
            </a:r>
          </a:p>
        </p:txBody>
      </p:sp>
    </p:spTree>
    <p:extLst>
      <p:ext uri="{BB962C8B-B14F-4D97-AF65-F5344CB8AC3E}">
        <p14:creationId xmlns:p14="http://schemas.microsoft.com/office/powerpoint/2010/main" val="355614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A610382-F324-5952-1EC3-4DF9F321E17E}"/>
              </a:ext>
            </a:extLst>
          </p:cNvPr>
          <p:cNvSpPr txBox="1"/>
          <p:nvPr/>
        </p:nvSpPr>
        <p:spPr>
          <a:xfrm>
            <a:off x="3048674" y="1584364"/>
            <a:ext cx="6097348" cy="3693319"/>
          </a:xfrm>
          <a:prstGeom prst="rect">
            <a:avLst/>
          </a:prstGeom>
          <a:noFill/>
        </p:spPr>
        <p:txBody>
          <a:bodyPr wrap="square">
            <a:spAutoFit/>
          </a:bodyPr>
          <a:lstStyle/>
          <a:p>
            <a:r>
              <a:rPr lang="de-DE" dirty="0"/>
              <a:t>Die Beklagte zu 2. erbringt ihre Flugdienstleistungen als </a:t>
            </a:r>
            <a:r>
              <a:rPr lang="de-DE" dirty="0" err="1"/>
              <a:t>Wet</a:t>
            </a:r>
            <a:r>
              <a:rPr lang="de-DE" dirty="0"/>
              <a:t>-Lease für Ryanair. Sie führt keine kommerziellen Flüge unter ihrem eigenen </a:t>
            </a:r>
            <a:r>
              <a:rPr lang="de-DE" dirty="0" err="1"/>
              <a:t>Flugcode</a:t>
            </a:r>
            <a:r>
              <a:rPr lang="de-DE" dirty="0"/>
              <a:t> durch. Zuvor bei der Beklagten zu 1. in Deutschland stationierte Beschäftigte setzt die Beklagte zu 2. nicht ein, betreibt keine Stationen in Deutschland und beschäftigt keine Mitarbeiter mit Arbeitsort Deutschland. Soweit die Beklagte zu 2. Ziele in Deutschland anfliegt, erfolgt dies mit an ausländischen Stationen stationiertem Personal. Die betreffenden Strecken und Ziele in Deutschland wurden schon zuvor von anderen Stationen in Europa aus (an-)geflogen und nicht mit der Schließung der Standorte Düsseldorf und Stuttgart dorthin verlegt.</a:t>
            </a:r>
          </a:p>
        </p:txBody>
      </p:sp>
    </p:spTree>
    <p:extLst>
      <p:ext uri="{BB962C8B-B14F-4D97-AF65-F5344CB8AC3E}">
        <p14:creationId xmlns:p14="http://schemas.microsoft.com/office/powerpoint/2010/main" val="261569668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7F1DD7F-63D6-AA7A-47FC-25BCB7AE0C22}"/>
              </a:ext>
            </a:extLst>
          </p:cNvPr>
          <p:cNvSpPr txBox="1"/>
          <p:nvPr/>
        </p:nvSpPr>
        <p:spPr>
          <a:xfrm>
            <a:off x="3048674" y="-77630"/>
            <a:ext cx="6097348" cy="5909310"/>
          </a:xfrm>
          <a:prstGeom prst="rect">
            <a:avLst/>
          </a:prstGeom>
          <a:noFill/>
        </p:spPr>
        <p:txBody>
          <a:bodyPr wrap="square">
            <a:spAutoFit/>
          </a:bodyPr>
          <a:lstStyle/>
          <a:p>
            <a:r>
              <a:rPr lang="de-DE" dirty="0"/>
              <a:t> Der Beklagte hat Klageabweisung beantragt.</a:t>
            </a:r>
          </a:p>
          <a:p>
            <a:endParaRPr lang="de-DE" dirty="0"/>
          </a:p>
          <a:p>
            <a:endParaRPr lang="de-DE" dirty="0"/>
          </a:p>
          <a:p>
            <a:r>
              <a:rPr lang="de-DE" dirty="0"/>
              <a:t>    Er hat die Ansicht vertreten, die Klägerin sei zu Recht erst ab dem 1. März 2022 der Stufe 5 der Entgeltgruppe 9b TVöD (VKA) zugeordnet worden. Nach der tariflichen Regelung beginne die Stufenlaufzeit in der höheren Entgeltgruppe mit dem Tag der Höhergruppierung. Nicht die Hemmung der Stufenlaufzeit wegen Inanspruchnahme von Elternzeit, sondern die Ausübung des Wahlrechts zugunsten der Höhergruppierung führe zum Verlust der Stufenlaufzeit in der bisherigen Entgeltgruppe.</a:t>
            </a:r>
          </a:p>
          <a:p>
            <a:r>
              <a:rPr lang="de-DE" dirty="0"/>
              <a:t>Das Arbeitsgericht hat die Klage abgewiesen. Das Landesarbeitsgericht hat auf die Berufung der Klägerin - unter Zurückweisung der Berufung im Übrigen - das erstinstanzliche Urteil teilweise abgeändert und - soweit für die Revision von Belang - festgestellt, dass der Beklagte verpflichtet ist, die Klägerin für die Zeit ab 1. Oktober 2017 nach der Entgeltgruppe 9b Stufe 5 TVöD (VKA) zu vergüten und die monatlichen Bruttonachzahlungsbeträge nach bestimmter Staffelung zu verzinsen.</a:t>
            </a:r>
          </a:p>
        </p:txBody>
      </p:sp>
    </p:spTree>
    <p:extLst>
      <p:ext uri="{BB962C8B-B14F-4D97-AF65-F5344CB8AC3E}">
        <p14:creationId xmlns:p14="http://schemas.microsoft.com/office/powerpoint/2010/main" val="110865249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70576B-F5B4-B03B-E700-CF2A5E59E140}"/>
              </a:ext>
            </a:extLst>
          </p:cNvPr>
          <p:cNvSpPr>
            <a:spLocks noGrp="1"/>
          </p:cNvSpPr>
          <p:nvPr>
            <p:ph type="title"/>
          </p:nvPr>
        </p:nvSpPr>
        <p:spPr/>
        <p:txBody>
          <a:bodyPr/>
          <a:lstStyle/>
          <a:p>
            <a:r>
              <a:rPr lang="de-DE" dirty="0"/>
              <a:t>§ 17 Abs. 3 Satz 2 TVöD-AT Allgemeine Regelung zu den Stufen</a:t>
            </a:r>
          </a:p>
        </p:txBody>
      </p:sp>
      <p:sp>
        <p:nvSpPr>
          <p:cNvPr id="3" name="Inhaltsplatzhalter 2">
            <a:extLst>
              <a:ext uri="{FF2B5EF4-FFF2-40B4-BE49-F238E27FC236}">
                <a16:creationId xmlns:a16="http://schemas.microsoft.com/office/drawing/2014/main" id="{1B7AF2D3-7C6B-7132-BEE6-14AA1231EC5B}"/>
              </a:ext>
            </a:extLst>
          </p:cNvPr>
          <p:cNvSpPr>
            <a:spLocks noGrp="1"/>
          </p:cNvSpPr>
          <p:nvPr>
            <p:ph idx="1"/>
          </p:nvPr>
        </p:nvSpPr>
        <p:spPr/>
        <p:txBody>
          <a:bodyPr>
            <a:normAutofit fontScale="77500" lnSpcReduction="20000"/>
          </a:bodyPr>
          <a:lstStyle/>
          <a:p>
            <a:r>
              <a:rPr lang="de-DE" dirty="0"/>
              <a:t>1) Die Beschäftigten erhalten vom Beginn des Monats an, in dem die nächste Stufe erreicht wird, das Tabellenentgelt nach der neuen Stufe.</a:t>
            </a:r>
          </a:p>
          <a:p>
            <a:endParaRPr lang="de-DE" dirty="0"/>
          </a:p>
          <a:p>
            <a:r>
              <a:rPr lang="de-DE" dirty="0"/>
              <a:t>(2) Bei Leistungen der/des Beschäftigten, die erheblich über dem Durchschnitt liegen, kann die erforderliche Zeit für das Erreichen der Stufen 4 bis 6 jeweils verkürzt werden. Bei Leistungen, die erheblich unter dem Durchschnitt liegen, kann die erforderliche Zeit für das Erreichen der Stufen 4 bis 6 jeweils verlängert werden. Bei einer Verlängerung der Stufenlaufzeit hat der Arbeitgeber jährlich zu prüfen, ob die Voraussetzungen für die Verlängerung noch vorliegen. Für die Beratung von schriftlich begründeten Beschwerden von Beschäftigten gegen eine Verlängerung nach Satz 2 bzw. 3 ist eine betriebliche Kommission zuständig. Die Mitglieder der betrieblichen Kommission werden je zur Hälfte vom Arbeitgeber und vom Betriebs-/Personalrat benannt; sie müssen dem Betrieb/der Dienststelle angehören. Der Arbeitgeber entscheidet auf Vorschlag der Kommission darüber, ob und in welchem Umfang der Beschwerde abgeholfen werden soll.</a:t>
            </a:r>
          </a:p>
          <a:p>
            <a:endParaRPr lang="de-DE" dirty="0"/>
          </a:p>
        </p:txBody>
      </p:sp>
    </p:spTree>
    <p:extLst>
      <p:ext uri="{BB962C8B-B14F-4D97-AF65-F5344CB8AC3E}">
        <p14:creationId xmlns:p14="http://schemas.microsoft.com/office/powerpoint/2010/main" val="54867675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DF1969-756E-D1D9-2BE4-9B84FEB61C59}"/>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FAE47F36-AFA2-2D07-AFE2-783B8C13CB74}"/>
              </a:ext>
            </a:extLst>
          </p:cNvPr>
          <p:cNvSpPr>
            <a:spLocks noGrp="1"/>
          </p:cNvSpPr>
          <p:nvPr>
            <p:ph idx="1"/>
          </p:nvPr>
        </p:nvSpPr>
        <p:spPr/>
        <p:txBody>
          <a:bodyPr>
            <a:normAutofit fontScale="85000" lnSpcReduction="20000"/>
          </a:bodyPr>
          <a:lstStyle/>
          <a:p>
            <a:r>
              <a:rPr lang="de-DE" dirty="0"/>
              <a:t> 1. Die Anordnung der Regeln der betragsbezogenen Stufenzuordnung nach Höhergruppierung durch § 29b Abs 2 S 1 TVÜ-VKA ist mit Art 3 Abs 1 GG vereinbar. Die Tarifvertragsparteien durften auch für die Stufenzuordnung nach Höhergruppierungen, die allein auf Höherbewertungen der unverändert gebliebenen Tätigkeit beruhen, an der betragsbezogenen Stufenfindung gemäß § 17 Abs 4 S 1 TVöD in der Fassung vom 24. November 2016 festhalten und mussten dafür kein eigenständiges Stufenfindungssystem schaffen.(Rn.35) </a:t>
            </a:r>
          </a:p>
          <a:p>
            <a:endParaRPr lang="de-DE" dirty="0"/>
          </a:p>
          <a:p>
            <a:r>
              <a:rPr lang="de-DE" dirty="0"/>
              <a:t>    2. Die Regelung des § 15 Abs 2 S 6 BEEG gebietet nicht die Berücksichtigung der Elternzeit für den Stufenaufstieg im Entgeltsystem des TVöD. Die Tarifvertragsparteien müssen nicht für einen Ausgleich der Nachteile sorgen, die sich für die Beschäftigten daraus ergeben, dass nach der gesetzlichen Ausgestaltung das Arbeitsverhältnis in der Zeit des Erziehungsurlaubs ruht.(Rn.40) </a:t>
            </a:r>
          </a:p>
        </p:txBody>
      </p:sp>
    </p:spTree>
    <p:extLst>
      <p:ext uri="{BB962C8B-B14F-4D97-AF65-F5344CB8AC3E}">
        <p14:creationId xmlns:p14="http://schemas.microsoft.com/office/powerpoint/2010/main" val="70265924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74D3A2-119A-7CA3-7E77-FAB0C3758903}"/>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C1DD5DD3-F7D4-C245-75A0-5418B12FACB7}"/>
              </a:ext>
            </a:extLst>
          </p:cNvPr>
          <p:cNvSpPr>
            <a:spLocks noGrp="1"/>
          </p:cNvSpPr>
          <p:nvPr>
            <p:ph idx="1"/>
          </p:nvPr>
        </p:nvSpPr>
        <p:spPr/>
        <p:txBody>
          <a:bodyPr/>
          <a:lstStyle/>
          <a:p>
            <a:r>
              <a:rPr lang="de-DE" dirty="0"/>
              <a:t>Die Hemmung der Stufenlaufzeit durch § 17 Abs. 3 Satz 2 TVöD-AT während der Inanspruchnahme von Elternzeit verstößt nicht gegen höherrangiges Recht. Auch der Stufenrückfall und der Verlust der in der alten Entgeltgruppe und -stufe zurückgelegten Stufenlaufzeit in der neuen Entgeltgruppe aufgrund einer Höhergruppierung sind lediglich die Folge dieser Hemmung und daher mit höherrangigem Recht vereinbar.(Rn.36) </a:t>
            </a:r>
          </a:p>
        </p:txBody>
      </p:sp>
    </p:spTree>
    <p:extLst>
      <p:ext uri="{BB962C8B-B14F-4D97-AF65-F5344CB8AC3E}">
        <p14:creationId xmlns:p14="http://schemas.microsoft.com/office/powerpoint/2010/main" val="21034363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FFF04F-14D4-8241-4ED3-C78B03254D20}"/>
              </a:ext>
            </a:extLst>
          </p:cNvPr>
          <p:cNvSpPr>
            <a:spLocks noGrp="1"/>
          </p:cNvSpPr>
          <p:nvPr>
            <p:ph type="title"/>
          </p:nvPr>
        </p:nvSpPr>
        <p:spPr>
          <a:xfrm>
            <a:off x="838200" y="365125"/>
            <a:ext cx="10515600" cy="2086762"/>
          </a:xfrm>
        </p:spPr>
        <p:txBody>
          <a:bodyPr>
            <a:normAutofit fontScale="90000"/>
          </a:bodyPr>
          <a:lstStyle/>
          <a:p>
            <a:r>
              <a:rPr lang="de-DE" dirty="0"/>
              <a:t>BAG 07.02.2024  7 ABR 8/23  Betriebsrat - Schulungsanspruch - Schulungsformat - Freistellung von Kosten - Beurteilungsspielraum des Betriebsrats</a:t>
            </a:r>
          </a:p>
        </p:txBody>
      </p:sp>
      <p:sp>
        <p:nvSpPr>
          <p:cNvPr id="3" name="Inhaltsplatzhalter 2">
            <a:extLst>
              <a:ext uri="{FF2B5EF4-FFF2-40B4-BE49-F238E27FC236}">
                <a16:creationId xmlns:a16="http://schemas.microsoft.com/office/drawing/2014/main" id="{95B33FBF-F73C-72F8-1135-06DF21F6AD9F}"/>
              </a:ext>
            </a:extLst>
          </p:cNvPr>
          <p:cNvSpPr>
            <a:spLocks noGrp="1"/>
          </p:cNvSpPr>
          <p:nvPr>
            <p:ph idx="1"/>
          </p:nvPr>
        </p:nvSpPr>
        <p:spPr>
          <a:xfrm>
            <a:off x="838200" y="2597543"/>
            <a:ext cx="10515600" cy="3579420"/>
          </a:xfrm>
        </p:spPr>
        <p:txBody>
          <a:bodyPr>
            <a:normAutofit fontScale="85000" lnSpcReduction="20000"/>
          </a:bodyPr>
          <a:lstStyle/>
          <a:p>
            <a:r>
              <a:rPr lang="de-DE" dirty="0"/>
              <a:t> A. Die Beteiligten streiten zuletzt noch über die Verpflichtung der Arbeitgeberin, die Personalvertretung von schulungsbedingten Übernachtungs- und Verpflegungskosten freizustellen. </a:t>
            </a:r>
          </a:p>
          <a:p>
            <a:r>
              <a:rPr lang="de-DE" dirty="0"/>
              <a:t>Die zu 2. beteiligte Arbeitgeberin ist eine Luftverkehrsgesellschaft mit Sitz in Düsseldorf. Antragstellerin ist die bei ihr auf Grundlage des Tarifvertrags Personalvertretung Nr. 1 für die Beschäftigten des Kabinenpersonals der Eurowings GmbH vom 20. August 2019 (TV PV) gebildete Personalvertretung (PV Kabine). Für diese findet nach § 1 Abs. 3 TV PV, sofern „durch diesen Tarifvertrag nichts anderes bestimmt wird“, das Betriebsverfassungsgesetz (BetrVG) in der jeweils gültigen Fassung Anwendung. Der TV PV enthält weder Bestimmungen über Kosten und Sachaufwand der PV Kabine noch über deren Schulungsanspruch.</a:t>
            </a:r>
          </a:p>
        </p:txBody>
      </p:sp>
    </p:spTree>
    <p:extLst>
      <p:ext uri="{BB962C8B-B14F-4D97-AF65-F5344CB8AC3E}">
        <p14:creationId xmlns:p14="http://schemas.microsoft.com/office/powerpoint/2010/main" val="114989130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BA8AD76-6C2B-8958-9350-F148F1E68BAC}"/>
              </a:ext>
            </a:extLst>
          </p:cNvPr>
          <p:cNvSpPr txBox="1"/>
          <p:nvPr/>
        </p:nvSpPr>
        <p:spPr>
          <a:xfrm>
            <a:off x="3048674" y="476368"/>
            <a:ext cx="6097348" cy="5909310"/>
          </a:xfrm>
          <a:prstGeom prst="rect">
            <a:avLst/>
          </a:prstGeom>
          <a:noFill/>
        </p:spPr>
        <p:txBody>
          <a:bodyPr wrap="square">
            <a:spAutoFit/>
          </a:bodyPr>
          <a:lstStyle/>
          <a:p>
            <a:r>
              <a:rPr lang="de-DE" dirty="0"/>
              <a:t>Die PV Kabine beabsichtigte, ihre im Sommer 2021 in das Gremium nachgerückten Mitglieder S (wohnhaft in Düsseldorf) und K (wohnhaft in Köln) zu dem von der W AG in der Zeit vom 24. bis zum 27. August 2021 in Binz auf Rügen angebotenen Seminar „Betriebsverfassungsrecht Teil 1“ zu entsenden. Die Arbeitgeberin stellte die Erforderlichkeit dieser Grundlagenschulung nicht prinzipiell in Abrede, bat aber darum, aus Kostengründen ein inhaltsgleiches ortsnahes Seminar oder - was vom Schulungsträger auch angeboten wurde - Webinar auszusuchen. Die von ihr konkret als Alternativen benannten Präsenzseminare fanden statt vom 16. bis zum 19. August 2021 in Velbert, vom 23. bis zum 26. August 2021 in Bad Honnef und vom 27. bis zum 30. September 2021 in Köln. Die Seminarinhalte waren jeweils identisch, die Seminargebühren jeweils gleich hoch. Für alle Präsenzseminare sowie für das Webinar waren Anfang Juli 2021 noch jeweils zwei Teilnehmerplätze buchbar. Herr S befand sich vom 1. bis jedenfalls zum 21. August 2021 im Erholungsurlaub. Herr K absolvierte in seiner Funktion als Trainer am 16./17. August 2021 einen dienstlichen Einsatz. </a:t>
            </a:r>
          </a:p>
        </p:txBody>
      </p:sp>
    </p:spTree>
    <p:extLst>
      <p:ext uri="{BB962C8B-B14F-4D97-AF65-F5344CB8AC3E}">
        <p14:creationId xmlns:p14="http://schemas.microsoft.com/office/powerpoint/2010/main" val="57066053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1D62E6A-24E0-AF70-F6BA-B777F02F3E02}"/>
              </a:ext>
            </a:extLst>
          </p:cNvPr>
          <p:cNvSpPr txBox="1"/>
          <p:nvPr/>
        </p:nvSpPr>
        <p:spPr>
          <a:xfrm>
            <a:off x="3048674" y="1307365"/>
            <a:ext cx="6097348" cy="4247317"/>
          </a:xfrm>
          <a:prstGeom prst="rect">
            <a:avLst/>
          </a:prstGeom>
          <a:noFill/>
        </p:spPr>
        <p:txBody>
          <a:bodyPr wrap="square">
            <a:spAutoFit/>
          </a:bodyPr>
          <a:lstStyle/>
          <a:p>
            <a:r>
              <a:rPr lang="de-DE" dirty="0"/>
              <a:t>Nachdem die PV Kabine der Arbeitgeberin mitgeteilt hatte, dass sie nunmehr die Entsendung ihrer beiden Mitglieder auf eine - nach ihrer Einschätzung mit einer Kostenersparnis gegenüber dem Seminar in Binz von ca. 500,00 Euro verbundene - Grundlagenschulung vom 24. bis 27. August 2021 in Potsdam beschlossen habe, nahmen Herr S und Herr K an dieser teil. Sie reisten mittels eines von der Arbeitgeberin durchgeführten - mithin keine gesonderten Kosten verursachenden - Flugs nach Berlin und von dort weiter mit dem Taxi zum Seminarhotel in Potsdam. Im Anschluss stellte die W AG der PV Kabine Seminargebühren </a:t>
            </a:r>
            <a:r>
              <a:rPr lang="de-DE" dirty="0" err="1"/>
              <a:t>iHv</a:t>
            </a:r>
            <a:r>
              <a:rPr lang="de-DE" dirty="0"/>
              <a:t>. 1.528,00 Euro zzgl. Umsatzsteuer (insg. 1.818,32 Euro) sowie Übernachtungs- und Verpflegungskosten </a:t>
            </a:r>
            <a:r>
              <a:rPr lang="de-DE" dirty="0" err="1"/>
              <a:t>iHv</a:t>
            </a:r>
            <a:r>
              <a:rPr lang="de-DE" dirty="0"/>
              <a:t>. 1.108,62 Euro zzgl. Umsatzsteuer (insg. 1.319,26 Euro) in Rechnung. </a:t>
            </a:r>
          </a:p>
        </p:txBody>
      </p:sp>
    </p:spTree>
    <p:extLst>
      <p:ext uri="{BB962C8B-B14F-4D97-AF65-F5344CB8AC3E}">
        <p14:creationId xmlns:p14="http://schemas.microsoft.com/office/powerpoint/2010/main" val="20467856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4CCA7C0-DAA0-2C5E-1372-85C9DD8E4AA1}"/>
              </a:ext>
            </a:extLst>
          </p:cNvPr>
          <p:cNvSpPr txBox="1"/>
          <p:nvPr/>
        </p:nvSpPr>
        <p:spPr>
          <a:xfrm>
            <a:off x="3048674" y="891867"/>
            <a:ext cx="6097348" cy="5078313"/>
          </a:xfrm>
          <a:prstGeom prst="rect">
            <a:avLst/>
          </a:prstGeom>
          <a:noFill/>
        </p:spPr>
        <p:txBody>
          <a:bodyPr wrap="square">
            <a:spAutoFit/>
          </a:bodyPr>
          <a:lstStyle/>
          <a:p>
            <a:r>
              <a:rPr lang="de-DE" dirty="0"/>
              <a:t>Nach Zahlungsverweigerung durch die Arbeitgeberin hat die PV Kabine mit dem von ihr eingeleiteten Beschlussverfahren ihre Freistellung von diesen Kosten geltend gemacht. Sie hat die Auffassung vertreten, sie müsse sich weder auf ein Webinar noch auf die von der Arbeitgeberin angeführten anderen Schulungsorte verweisen lassen. Präsenzschulung und Webinar seien qualitativ nicht gleichwertig. Zum einen sei die sog. Nettoschulungszeit beim Webinar kürzer als beim Präsenzseminar. Zum anderen hätten die Personalvertretungsmitglieder die Erfahrung gemacht, dass die bei Webinaren virtuell vermittelten Inhalte aufgrund der völlig anderen Schulungssituation nicht so intensiv behandelt würden und sich dies im Verhältnis zu Präsenzseminaren in einem geringeren Lernerfolg niederschlage. Auch sei der Austausch zwischen den Teilnehmern und den Referenten bei Online-Seminaren aufgrund der höheren Kommunikationshürden deutlich erschwert.</a:t>
            </a:r>
          </a:p>
        </p:txBody>
      </p:sp>
    </p:spTree>
    <p:extLst>
      <p:ext uri="{BB962C8B-B14F-4D97-AF65-F5344CB8AC3E}">
        <p14:creationId xmlns:p14="http://schemas.microsoft.com/office/powerpoint/2010/main" val="14547462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26BE8F5-13FB-AD50-E34E-9301DB3BCC4A}"/>
              </a:ext>
            </a:extLst>
          </p:cNvPr>
          <p:cNvSpPr txBox="1"/>
          <p:nvPr/>
        </p:nvSpPr>
        <p:spPr>
          <a:xfrm>
            <a:off x="3048674" y="1861363"/>
            <a:ext cx="6097348" cy="3139321"/>
          </a:xfrm>
          <a:prstGeom prst="rect">
            <a:avLst/>
          </a:prstGeom>
          <a:noFill/>
        </p:spPr>
        <p:txBody>
          <a:bodyPr wrap="square">
            <a:spAutoFit/>
          </a:bodyPr>
          <a:lstStyle/>
          <a:p>
            <a:r>
              <a:rPr lang="de-DE" dirty="0"/>
              <a:t>Bei der Entscheidung für ein Präsenzseminar anstelle eines Webinars habe die Präferenz der beiden zu schulenden Mitglieder hierfür berücksichtigt werden dürfen. Für diese sei das von der Arbeitgeberin vorgeschlagene Präsenzseminar in Velbert aus Zeitgründen nicht in Betracht gekommen. Auch müsse sich die PV Kabine im Hinblick auf ihre verbleibende Amtszeit nicht auf das erst ca. fünf Wochen später in Köln stattfindende Seminar verweisen lassen. Im Übrigen wären beim Besuch der Seminare an den anderen Standorten ebenso jeweils Fahrt- bzw. Übernachtungskosten angefallen. </a:t>
            </a:r>
          </a:p>
        </p:txBody>
      </p:sp>
    </p:spTree>
    <p:extLst>
      <p:ext uri="{BB962C8B-B14F-4D97-AF65-F5344CB8AC3E}">
        <p14:creationId xmlns:p14="http://schemas.microsoft.com/office/powerpoint/2010/main" val="43496207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33BB495-A9E0-7B52-2683-1B38C5BD5675}"/>
              </a:ext>
            </a:extLst>
          </p:cNvPr>
          <p:cNvSpPr txBox="1"/>
          <p:nvPr/>
        </p:nvSpPr>
        <p:spPr>
          <a:xfrm>
            <a:off x="3048674" y="1445864"/>
            <a:ext cx="6097348" cy="3970318"/>
          </a:xfrm>
          <a:prstGeom prst="rect">
            <a:avLst/>
          </a:prstGeom>
          <a:noFill/>
        </p:spPr>
        <p:txBody>
          <a:bodyPr wrap="square">
            <a:spAutoFit/>
          </a:bodyPr>
          <a:lstStyle/>
          <a:p>
            <a:r>
              <a:rPr lang="de-DE" dirty="0"/>
              <a:t> Die PV Kabine hat zuletzt - soweit für die Rechtsbeschwerde von Bedeutung - beantragt, </a:t>
            </a:r>
          </a:p>
          <a:p>
            <a:endParaRPr lang="de-DE" dirty="0"/>
          </a:p>
          <a:p>
            <a:r>
              <a:rPr lang="de-DE" dirty="0"/>
              <a:t>            </a:t>
            </a:r>
          </a:p>
          <a:p>
            <a:r>
              <a:rPr lang="de-DE" dirty="0"/>
              <a:t>    	</a:t>
            </a:r>
          </a:p>
          <a:p>
            <a:endParaRPr lang="de-DE" dirty="0"/>
          </a:p>
          <a:p>
            <a:r>
              <a:rPr lang="de-DE" dirty="0"/>
              <a:t>    die Arbeitgeberin zu verpflichten, sie von den Übernachtungs- und Verpflegungskosten für den Besuch der Schulungsveranstaltung zu dem Thema „Betriebsverfassungsrecht Teil 1“ vom 24. bis 27. August 2021 im S Hotel, Potsdam </a:t>
            </a:r>
            <a:r>
              <a:rPr lang="de-DE" dirty="0" err="1"/>
              <a:t>iHv</a:t>
            </a:r>
            <a:r>
              <a:rPr lang="de-DE" dirty="0"/>
              <a:t>. 1.108,62 Euro (554,31 Euro je Teilnehmer) zzgl. Umsatzsteuer </a:t>
            </a:r>
            <a:r>
              <a:rPr lang="de-DE" dirty="0" err="1"/>
              <a:t>iHv</a:t>
            </a:r>
            <a:r>
              <a:rPr lang="de-DE" dirty="0"/>
              <a:t>. 210,64 Euro, mithin von einem Betrag </a:t>
            </a:r>
            <a:r>
              <a:rPr lang="de-DE" dirty="0" err="1"/>
              <a:t>iHv</a:t>
            </a:r>
            <a:r>
              <a:rPr lang="de-DE" dirty="0"/>
              <a:t>. 1.319,26 Euro, gegenüber dem Schulungsträger W AG freizustellen.</a:t>
            </a:r>
          </a:p>
        </p:txBody>
      </p:sp>
    </p:spTree>
    <p:extLst>
      <p:ext uri="{BB962C8B-B14F-4D97-AF65-F5344CB8AC3E}">
        <p14:creationId xmlns:p14="http://schemas.microsoft.com/office/powerpoint/2010/main" val="389859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3BA690C-EB85-9702-23C2-C4B00C6E061E}"/>
              </a:ext>
            </a:extLst>
          </p:cNvPr>
          <p:cNvSpPr txBox="1"/>
          <p:nvPr/>
        </p:nvSpPr>
        <p:spPr>
          <a:xfrm>
            <a:off x="3048674" y="1445864"/>
            <a:ext cx="6097348" cy="3970318"/>
          </a:xfrm>
          <a:prstGeom prst="rect">
            <a:avLst/>
          </a:prstGeom>
          <a:noFill/>
        </p:spPr>
        <p:txBody>
          <a:bodyPr wrap="square">
            <a:spAutoFit/>
          </a:bodyPr>
          <a:lstStyle/>
          <a:p>
            <a:r>
              <a:rPr lang="de-DE" dirty="0"/>
              <a:t>Der Kläger hat sich rechtzeitig gegen die Kündigungen der Beklagten zu 1. und zu 2. gewandt. Diese seien unbestimmt und sozial ungerechtfertigt. Der von der Beklagten zu 1. behaupteten Stilllegung stehe ein Betriebsübergang auf die Beklagte zu 2. entgegen. Im Übrigen hätten beide Beklagte einen gemeinsamen Betrieb geführt. Der Geschäftsführer O der Beklagten zu 2. sei nicht zur Unterzeichnung von deren Kündigungsschreiben alleinvertretungsberechtigt gewesen. Die Anwendbarkeit des Kündigungsschutzgesetzes auf sein Arbeitsverhältnis mit der Beklagten zu 2. ergebe sich aus ihrem Angebot zur Weiterbeschäftigung zu den gleichen Bedingungen und Konditionen wie mit der Beklagten zu 1. Die jeweils von den Beklagten abgegebenen Massenentlassungsanzeigen seien nicht ordnungsgemäß.</a:t>
            </a:r>
          </a:p>
        </p:txBody>
      </p:sp>
    </p:spTree>
    <p:extLst>
      <p:ext uri="{BB962C8B-B14F-4D97-AF65-F5344CB8AC3E}">
        <p14:creationId xmlns:p14="http://schemas.microsoft.com/office/powerpoint/2010/main" val="145376628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49CB825-C82B-7C2C-43C0-9B3F769AD3B8}"/>
              </a:ext>
            </a:extLst>
          </p:cNvPr>
          <p:cNvSpPr txBox="1"/>
          <p:nvPr/>
        </p:nvSpPr>
        <p:spPr>
          <a:xfrm>
            <a:off x="3048674" y="753367"/>
            <a:ext cx="6097348" cy="5355312"/>
          </a:xfrm>
          <a:prstGeom prst="rect">
            <a:avLst/>
          </a:prstGeom>
          <a:noFill/>
        </p:spPr>
        <p:txBody>
          <a:bodyPr wrap="square">
            <a:spAutoFit/>
          </a:bodyPr>
          <a:lstStyle/>
          <a:p>
            <a:r>
              <a:rPr lang="de-DE" dirty="0"/>
              <a:t>Die Arbeitgeberin hat beantragt, den Antrag abzuweisen. Sie hat die Auffassung vertreten, sie sei nicht zur Erstattung der Übernachtungs- und Verpflegungskosten verpflichtet. Diese seien nicht erforderlich gewesen; die PV Kabine hätte sich aus Kostengründen für ein Webinar entscheiden müssen. Der Lerneffekt in diesem Format sei sogar höher, weil sich die Teilnehmer online viel eher trauten, Fragen zu stellen und mit anderen auszutauschen. Bessere Möglichkeiten zur Kontaktpflege und Vernetzung auf einem Präsenzseminar müssten außer Betracht bleiben, denn sie dienten nicht unmittelbar der Durchführung der Aufgaben der PV Kabine. Außerdem hätte die PV Kabine die Schulungskosten wegen der bei der Arbeitgeberin im Jahr 2021 bestehenden, pandemiebedingten Krisensituation auf das absolut Notwendige beschränken müssen. Jedenfalls wäre eine Entsendung der nachgerückten Personalvertretungsmitglieder zu einem Präsenzseminar an einen näher gelegenen Ort mit täglicher An- und Rückfahrt angezeigt gewesen. </a:t>
            </a:r>
          </a:p>
        </p:txBody>
      </p:sp>
    </p:spTree>
    <p:extLst>
      <p:ext uri="{BB962C8B-B14F-4D97-AF65-F5344CB8AC3E}">
        <p14:creationId xmlns:p14="http://schemas.microsoft.com/office/powerpoint/2010/main" val="127231327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0167227-CC08-B748-08E2-9B95BDAD4A29}"/>
              </a:ext>
            </a:extLst>
          </p:cNvPr>
          <p:cNvSpPr txBox="1"/>
          <p:nvPr/>
        </p:nvSpPr>
        <p:spPr>
          <a:xfrm>
            <a:off x="3048674" y="1999862"/>
            <a:ext cx="6097348" cy="2862322"/>
          </a:xfrm>
          <a:prstGeom prst="rect">
            <a:avLst/>
          </a:prstGeom>
          <a:noFill/>
        </p:spPr>
        <p:txBody>
          <a:bodyPr wrap="square">
            <a:spAutoFit/>
          </a:bodyPr>
          <a:lstStyle/>
          <a:p>
            <a:r>
              <a:rPr lang="de-DE" dirty="0"/>
              <a:t>Das Arbeitsgericht hat dem - bei ihm auch noch die Seminargebühren umfassenden - Kostenfreistellungsbegehren entsprochen. Das Landesarbeitsgericht hat die auf die Übernachtungs- und Verpflegungskosten beschränkte Beschwerde der Arbeitgeberin zurückgewiesen. Hiergegen richtet sich die Rechtsbeschwerde der Arbeitgeberin, mit welcher sie die Abweisung des Antrags in seinem verbliebenen Umfang begehrt. Die PV Kabine beantragt die Zurückweisung der Rechtsbeschwerde.</a:t>
            </a:r>
          </a:p>
        </p:txBody>
      </p:sp>
    </p:spTree>
    <p:extLst>
      <p:ext uri="{BB962C8B-B14F-4D97-AF65-F5344CB8AC3E}">
        <p14:creationId xmlns:p14="http://schemas.microsoft.com/office/powerpoint/2010/main" val="185155696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70BF45-5BBA-8D7B-E20C-E19D565790D4}"/>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63702039-3A74-5B6C-69B5-327B31D4A4D2}"/>
              </a:ext>
            </a:extLst>
          </p:cNvPr>
          <p:cNvSpPr>
            <a:spLocks noGrp="1"/>
          </p:cNvSpPr>
          <p:nvPr>
            <p:ph idx="1"/>
          </p:nvPr>
        </p:nvSpPr>
        <p:spPr/>
        <p:txBody>
          <a:bodyPr>
            <a:normAutofit fontScale="70000" lnSpcReduction="20000"/>
          </a:bodyPr>
          <a:lstStyle/>
          <a:p>
            <a:r>
              <a:rPr lang="de-DE" dirty="0"/>
              <a:t> 1. Nach § 1 Abs 3 des Tarifvertrags Personalvertretung </a:t>
            </a:r>
            <a:r>
              <a:rPr lang="de-DE" dirty="0" err="1"/>
              <a:t>Nr</a:t>
            </a:r>
            <a:r>
              <a:rPr lang="de-DE" dirty="0"/>
              <a:t> 1 für die Beschäftigten des Kabinenpersonals der Eurowings GmbH vom 20. August 2019 (TV PV) ist für Kosten und Sachaufwand der Personalvertretung Kabine (PV Kabine) sowie deren Schulungsanspruch das BetrVG anzuwenden.(Rn.12) Nach § 40 Abs 1 BetrVG </a:t>
            </a:r>
            <a:r>
              <a:rPr lang="de-DE" dirty="0" err="1"/>
              <a:t>iVm</a:t>
            </a:r>
            <a:r>
              <a:rPr lang="de-DE" dirty="0"/>
              <a:t>. § 37 Abs 6 S 1 BetrVG hat der Arbeitgeber den Betriebsrat von den Kosten freizustellen, die anlässlich der Teilnahme eines Betriebsratsmitglieds an einer Schulungsveranstaltung entstanden sind, sofern das bei der Schulung vermittelte Wissen für die Betriebsratsarbeit erforderlich und die mit der Teilnahme verbundene Kostenbelastung angemessen ist. Dies kann neben den eigentlichen Seminargebühren auch notwendige Reise-, Übernachtungs- und Verpflegungskosten umfassen.(Rn.14) </a:t>
            </a:r>
          </a:p>
          <a:p>
            <a:endParaRPr lang="de-DE" dirty="0"/>
          </a:p>
          <a:p>
            <a:r>
              <a:rPr lang="de-DE" dirty="0"/>
              <a:t>    2. Es hält sich innerhalb des Beurteilungsspielraums, wenn der Betriebsrat bisherige Erfahrungen seiner Mitglieder mit Präsenz- und Onlineseminaren sowie die Möglichkeit einer Fortsetzung des Gedanken- und Erfahrungsaustausches über die Gremienarbeit unter den Seminarteilnehmern außerhalb des eigentlichen Seminarprogramms berücksichtigt.(Rn.23</a:t>
            </a:r>
          </a:p>
        </p:txBody>
      </p:sp>
    </p:spTree>
    <p:extLst>
      <p:ext uri="{BB962C8B-B14F-4D97-AF65-F5344CB8AC3E}">
        <p14:creationId xmlns:p14="http://schemas.microsoft.com/office/powerpoint/2010/main" val="154005329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35F451B-EEB2-E5DB-E718-F59678CF8CEF}"/>
              </a:ext>
            </a:extLst>
          </p:cNvPr>
          <p:cNvSpPr txBox="1"/>
          <p:nvPr/>
        </p:nvSpPr>
        <p:spPr>
          <a:xfrm>
            <a:off x="3048674" y="1999862"/>
            <a:ext cx="6097348" cy="2862322"/>
          </a:xfrm>
          <a:prstGeom prst="rect">
            <a:avLst/>
          </a:prstGeom>
          <a:noFill/>
        </p:spPr>
        <p:txBody>
          <a:bodyPr wrap="square">
            <a:spAutoFit/>
          </a:bodyPr>
          <a:lstStyle/>
          <a:p>
            <a:r>
              <a:rPr lang="de-DE" dirty="0"/>
              <a:t> 3. Der Betriebsrat muss sich bei der gebotenen Angemessenheitsprüfung der Kostenbelastung des Arbeitgebers nicht auf eine kostengünstigere Schulung verweisen lassen, wenn er diese unter Berücksichtigung seines Beurteilungsspielraums als nicht gleichwertig ansehen durfte.(Rn.26) </a:t>
            </a:r>
          </a:p>
          <a:p>
            <a:endParaRPr lang="de-DE" dirty="0"/>
          </a:p>
          <a:p>
            <a:r>
              <a:rPr lang="de-DE" dirty="0"/>
              <a:t>    4. Allgemeine betriebliche Reisekostenregelungen schränken nicht den betriebsverfassungsrechtlichen Schulungsanspruch als solchen ein.(Rn.29) </a:t>
            </a:r>
          </a:p>
        </p:txBody>
      </p:sp>
    </p:spTree>
    <p:extLst>
      <p:ext uri="{BB962C8B-B14F-4D97-AF65-F5344CB8AC3E}">
        <p14:creationId xmlns:p14="http://schemas.microsoft.com/office/powerpoint/2010/main" val="103813021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E67FC1-DB5C-4067-0E9B-97F6B222AA48}"/>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D8426A7E-7E2D-F049-AEE8-EA62525D6584}"/>
              </a:ext>
            </a:extLst>
          </p:cNvPr>
          <p:cNvSpPr>
            <a:spLocks noGrp="1"/>
          </p:cNvSpPr>
          <p:nvPr>
            <p:ph idx="1"/>
          </p:nvPr>
        </p:nvSpPr>
        <p:spPr/>
        <p:txBody>
          <a:bodyPr/>
          <a:lstStyle/>
          <a:p>
            <a:r>
              <a:rPr lang="de-DE" dirty="0"/>
              <a:t>Eine durch Tarifvertrag errichtete Personalvertretung in einem Luftfahrtunternehmen, für deren Kosten, Sachaufwand und Schulungen die Bestimmungen des Betriebsverfassungsgesetzes gelten, hat bei der Entscheidung über die Entsendung ihrer Mitglieder auf eine Schulung einen Beurteilungsspielraum(Rn.15) , der sich grundsätzlich auch auf das Schulungsformat erstreckt.(Rn.20) </a:t>
            </a:r>
          </a:p>
        </p:txBody>
      </p:sp>
    </p:spTree>
    <p:extLst>
      <p:ext uri="{BB962C8B-B14F-4D97-AF65-F5344CB8AC3E}">
        <p14:creationId xmlns:p14="http://schemas.microsoft.com/office/powerpoint/2010/main" val="255986032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AD1B4E-FF31-08E1-97D5-2F7D734DE93D}"/>
              </a:ext>
            </a:extLst>
          </p:cNvPr>
          <p:cNvSpPr>
            <a:spLocks noGrp="1"/>
          </p:cNvSpPr>
          <p:nvPr>
            <p:ph type="title"/>
          </p:nvPr>
        </p:nvSpPr>
        <p:spPr/>
        <p:txBody>
          <a:bodyPr>
            <a:normAutofit fontScale="90000"/>
          </a:bodyPr>
          <a:lstStyle/>
          <a:p>
            <a:r>
              <a:rPr lang="de-DE" dirty="0"/>
              <a:t>BAG 07.02.2024 	5 AZR 177/23 Annahmeverzug Böswilliges Unterlassen anderweitigen Verdienstes</a:t>
            </a:r>
          </a:p>
        </p:txBody>
      </p:sp>
      <p:sp>
        <p:nvSpPr>
          <p:cNvPr id="3" name="Inhaltsplatzhalter 2">
            <a:extLst>
              <a:ext uri="{FF2B5EF4-FFF2-40B4-BE49-F238E27FC236}">
                <a16:creationId xmlns:a16="http://schemas.microsoft.com/office/drawing/2014/main" id="{B5E2C480-AE66-3C5A-9E50-49481666E0E4}"/>
              </a:ext>
            </a:extLst>
          </p:cNvPr>
          <p:cNvSpPr>
            <a:spLocks noGrp="1"/>
          </p:cNvSpPr>
          <p:nvPr>
            <p:ph idx="1"/>
          </p:nvPr>
        </p:nvSpPr>
        <p:spPr/>
        <p:txBody>
          <a:bodyPr>
            <a:normAutofit lnSpcReduction="10000"/>
          </a:bodyPr>
          <a:lstStyle/>
          <a:p>
            <a:r>
              <a:rPr lang="de-DE" dirty="0"/>
              <a:t> Die Parteien streiten - soweit für die Revision von Bedeutung - über Vergütung wegen Annahmeverzugs für die Zeit vom 1. Januar 2018 bis zum 30. August 2020.</a:t>
            </a:r>
          </a:p>
          <a:p>
            <a:endParaRPr lang="de-DE" dirty="0"/>
          </a:p>
          <a:p>
            <a:endParaRPr lang="de-DE" dirty="0"/>
          </a:p>
          <a:p>
            <a:r>
              <a:rPr lang="de-DE" dirty="0"/>
              <a:t>    Der 1966 geborene Kläger ist seit dem 13. Mai 1991 bei der Beklagten bzw. deren Rechtsvorgängerin beschäftigt, zuletzt als </a:t>
            </a:r>
            <a:r>
              <a:rPr lang="de-DE" dirty="0" err="1"/>
              <a:t>Maschinenbeschicker</a:t>
            </a:r>
            <a:r>
              <a:rPr lang="de-DE" dirty="0"/>
              <a:t>. Er verfügt über keine abgeschlossene Berufsausbildung. Auf das Arbeitsverhältnis zwischen den Parteien finden die Tarifverträge der Metall- und Elektroindustrie Anwendung.</a:t>
            </a:r>
          </a:p>
        </p:txBody>
      </p:sp>
    </p:spTree>
    <p:extLst>
      <p:ext uri="{BB962C8B-B14F-4D97-AF65-F5344CB8AC3E}">
        <p14:creationId xmlns:p14="http://schemas.microsoft.com/office/powerpoint/2010/main" val="330311708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EA5B942-7CCE-6F2E-F3AE-F58802855343}"/>
              </a:ext>
            </a:extLst>
          </p:cNvPr>
          <p:cNvSpPr txBox="1"/>
          <p:nvPr/>
        </p:nvSpPr>
        <p:spPr>
          <a:xfrm>
            <a:off x="3048674" y="1168866"/>
            <a:ext cx="6097348" cy="4524315"/>
          </a:xfrm>
          <a:prstGeom prst="rect">
            <a:avLst/>
          </a:prstGeom>
          <a:noFill/>
        </p:spPr>
        <p:txBody>
          <a:bodyPr wrap="square">
            <a:spAutoFit/>
          </a:bodyPr>
          <a:lstStyle/>
          <a:p>
            <a:r>
              <a:rPr lang="de-DE" dirty="0"/>
              <a:t>Die Beklagte kündigte das zwischen den Parteien bestehende Arbeitsverhältnis am 23. November 2017 außerordentlich, hilfsweise ordentlich. Die hiergegen gerichtete Kündigungsschutzklage des Klägers wurde erstinstanzlich mit Urteil vom 14. März 2019 (- 13 Ca 367/17 -) abgewiesen. Auf die Berufung des Klägers stellte das Landesarbeitsgericht mit Urteil vom 16. Juli 2020 (- 3 Sa 51/19 -) fest, dass das Arbeitsverhältnis zwischen den Parteien durch die Kündigung(en) der Beklagten nicht aufgelöst worden ist und gab dem Weiterbeschäftigungsantrag des Klägers statt. Ab dem 31. August 2020 setzte der Kläger seine Beschäftigung als </a:t>
            </a:r>
            <a:r>
              <a:rPr lang="de-DE" dirty="0" err="1"/>
              <a:t>Maschinenbeschicker</a:t>
            </a:r>
            <a:r>
              <a:rPr lang="de-DE" dirty="0"/>
              <a:t> im Wege der Zwangsvollstreckung durch. Die Nichtzulassungsbeschwerde der Beklagten wurde durch Beschluss des Bundesarbeitsgerichts vom 3. Dezember 2020 (- 2 AZN 920/20 -) als unzulässig verworfen.</a:t>
            </a:r>
          </a:p>
        </p:txBody>
      </p:sp>
    </p:spTree>
    <p:extLst>
      <p:ext uri="{BB962C8B-B14F-4D97-AF65-F5344CB8AC3E}">
        <p14:creationId xmlns:p14="http://schemas.microsoft.com/office/powerpoint/2010/main" val="409554558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75FD556-7E2C-4793-564C-EC4FB9A42DBB}"/>
              </a:ext>
            </a:extLst>
          </p:cNvPr>
          <p:cNvSpPr txBox="1"/>
          <p:nvPr/>
        </p:nvSpPr>
        <p:spPr>
          <a:xfrm>
            <a:off x="3048674" y="614868"/>
            <a:ext cx="6097348" cy="5632311"/>
          </a:xfrm>
          <a:prstGeom prst="rect">
            <a:avLst/>
          </a:prstGeom>
          <a:noFill/>
        </p:spPr>
        <p:txBody>
          <a:bodyPr wrap="square">
            <a:spAutoFit/>
          </a:bodyPr>
          <a:lstStyle/>
          <a:p>
            <a:r>
              <a:rPr lang="de-DE" dirty="0"/>
              <a:t>Der Kläger führte am 7. Dezember 2017 bei der Agentur für Arbeit ein persönliches Gespräch, nachdem er zuvor den Zugang der Kündigung(en) mitgeteilt hatte. Für die Zeit vom 28. November 2017 bis zum 15. Februar 2018 verhängte die Agentur für Arbeit wegen der außerordentlichen Kündigung eine Sperrzeit. Danach bezog der Kläger bis zum 25. Januar 2019 Arbeitslosengeld I. Während dieser Zeit unterbreitete die Agentur für Arbeit dem Kläger keine Stellenangebote, weil er - wie sich aus vom Landesarbeitsgericht in Bezug genommener E-Mail-Korrespondenz ergibt - dies nicht wünschte und mitgeteilt hatte, er könne sich bewerben, wenn man ihn dazu zwinge. Er werde einem potentiellen Arbeitgeber aber bei Bewerbungen - noch vor einem Vorstellungsgespräch - mitteilen, dass ein Gerichtsverfahren mit dem letzten Arbeitgeber laufe und er unbedingt dort weiterarbeiten wolle. Eigenständige Bemühungen um eine anderweitige Beschäftigung unternahm er in diesem Zeitraum nicht. Die Beklagte hat ihm keine Stellenangebote übermittelt, auf die er sich hätte bewerben und zumutbaren Verdienst erzielen können.</a:t>
            </a:r>
          </a:p>
        </p:txBody>
      </p:sp>
    </p:spTree>
    <p:extLst>
      <p:ext uri="{BB962C8B-B14F-4D97-AF65-F5344CB8AC3E}">
        <p14:creationId xmlns:p14="http://schemas.microsoft.com/office/powerpoint/2010/main" val="35142513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55B9BC7-6644-871B-13C9-4DFAEB94DFD6}"/>
              </a:ext>
            </a:extLst>
          </p:cNvPr>
          <p:cNvSpPr txBox="1"/>
          <p:nvPr/>
        </p:nvSpPr>
        <p:spPr>
          <a:xfrm>
            <a:off x="2994053" y="0"/>
            <a:ext cx="6151969" cy="6740307"/>
          </a:xfrm>
          <a:prstGeom prst="rect">
            <a:avLst/>
          </a:prstGeom>
          <a:noFill/>
        </p:spPr>
        <p:txBody>
          <a:bodyPr wrap="square">
            <a:spAutoFit/>
          </a:bodyPr>
          <a:lstStyle/>
          <a:p>
            <a:r>
              <a:rPr lang="de-DE" dirty="0"/>
              <a:t> Von Februar 2019 bis Juni 2019 bezog der Kläger gemeinsam mit seiner Lebensgefährtin monatliche Leistungen vom Jobcenter des O in Höhe von 212,20 Euro, zudem für März 2019 weitere 149,60 Euro. Der Kläger hat aus der Zeit von Mai 2019 bis November 2019 verschiedene Bewerbungsbemühungen vorgetragen, welche die Beklagte im Einzelnen bestritten hat. Vom 29. Juli 2019 bis zum 31. August 2019 arbeitete der Kläger bei der X GmbH und erhielt hierfür eine Vergütung von insgesamt 2.083,33 Euro brutto. Vom 1. Februar 2020 bis zum 31. Juli 2020 war er geringfügig bei der M gGmbH beschäftigt. Hierbei verdiente er insgesamt 2.663,57 Euro brutto.</a:t>
            </a:r>
          </a:p>
          <a:p>
            <a:r>
              <a:rPr lang="de-DE" dirty="0"/>
              <a:t>Mit seiner Klage hat der Kläger Vergütung unter dem Gesichtspunkt des Annahmeverzugs geltend gemacht. Er hat die Auffassung vertreten, er sei nicht verpflichtet gewesen, sich um einen anderen Dauerarbeitsplatz zu bemühen. Indem er sich arbeitsuchend gemeldet habe, sei er seinen sozialrechtlichen Handlungspflichten nachgekommen. Weitere Bemühungen habe er nicht entfalten müssen, weil die Agentur für Arbeit dies nicht verlangt habe. Während des Bezugs von Arbeitslosengeld II habe er die Weisungen des Jobcenters und dessen Vermittlungsangebote beachtet. Zudem habe er sich dann initiativ um andere Arbeitsplätze beworben und andere Arbeit tatsächlich angenommen.</a:t>
            </a:r>
          </a:p>
        </p:txBody>
      </p:sp>
    </p:spTree>
    <p:extLst>
      <p:ext uri="{BB962C8B-B14F-4D97-AF65-F5344CB8AC3E}">
        <p14:creationId xmlns:p14="http://schemas.microsoft.com/office/powerpoint/2010/main" val="412957596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7FBD34B-3492-0C75-67BA-03D60178C369}"/>
              </a:ext>
            </a:extLst>
          </p:cNvPr>
          <p:cNvSpPr txBox="1"/>
          <p:nvPr/>
        </p:nvSpPr>
        <p:spPr>
          <a:xfrm>
            <a:off x="3048674" y="1999862"/>
            <a:ext cx="6097348" cy="2862322"/>
          </a:xfrm>
          <a:prstGeom prst="rect">
            <a:avLst/>
          </a:prstGeom>
          <a:noFill/>
        </p:spPr>
        <p:txBody>
          <a:bodyPr wrap="square">
            <a:spAutoFit/>
          </a:bodyPr>
          <a:lstStyle/>
          <a:p>
            <a:r>
              <a:rPr lang="de-DE" dirty="0"/>
              <a:t> Soweit für die Revision noch von Bedeutung hat der Kläger zuletzt - im Einzelnen monatsweise mit den jeweiligen Abzügen aufgeschlüsselt - sinngemäß beantragt,</a:t>
            </a:r>
          </a:p>
          <a:p>
            <a:endParaRPr lang="de-DE" dirty="0"/>
          </a:p>
          <a:p>
            <a:r>
              <a:rPr lang="de-DE" dirty="0"/>
              <a:t>            	        	</a:t>
            </a:r>
          </a:p>
          <a:p>
            <a:endParaRPr lang="de-DE" dirty="0"/>
          </a:p>
          <a:p>
            <a:r>
              <a:rPr lang="de-DE" dirty="0"/>
              <a:t>    die Beklagte zu verurteilen, an den Kläger 103.200,35 Euro brutto abzgl. 17.100,51 Euro netto nebst Zinsen nach bestimmter betragsmäßiger und zeitlicher Staffelung zu zahlen.</a:t>
            </a:r>
          </a:p>
        </p:txBody>
      </p:sp>
    </p:spTree>
    <p:extLst>
      <p:ext uri="{BB962C8B-B14F-4D97-AF65-F5344CB8AC3E}">
        <p14:creationId xmlns:p14="http://schemas.microsoft.com/office/powerpoint/2010/main" val="832380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F98CA69-5B49-BDAA-E5B7-90C91B55F02B}"/>
              </a:ext>
            </a:extLst>
          </p:cNvPr>
          <p:cNvSpPr txBox="1"/>
          <p:nvPr/>
        </p:nvSpPr>
        <p:spPr>
          <a:xfrm>
            <a:off x="3048674" y="337869"/>
            <a:ext cx="6097348" cy="3970318"/>
          </a:xfrm>
          <a:prstGeom prst="rect">
            <a:avLst/>
          </a:prstGeom>
          <a:noFill/>
        </p:spPr>
        <p:txBody>
          <a:bodyPr wrap="square">
            <a:spAutoFit/>
          </a:bodyPr>
          <a:lstStyle/>
          <a:p>
            <a:r>
              <a:rPr lang="de-DE" dirty="0"/>
              <a:t> Der Kläger hat - soweit für das Revisionsverfahren von Interesse - beantragt</a:t>
            </a:r>
          </a:p>
          <a:p>
            <a:r>
              <a:rPr lang="de-DE" dirty="0"/>
              <a:t>	</a:t>
            </a:r>
          </a:p>
          <a:p>
            <a:endParaRPr lang="de-DE" dirty="0"/>
          </a:p>
          <a:p>
            <a:r>
              <a:rPr lang="de-DE" dirty="0"/>
              <a:t>    1.      festzustellen, dass das Arbeitsverhältnis zwischen den Parteien nicht durch die ordentliche Kündigung der Beklagten zu 1. vom 10. September 2020 mit Ablauf des 31. Dezember 2020 aufgelöst ist,</a:t>
            </a:r>
          </a:p>
          <a:p>
            <a:endParaRPr lang="de-DE" dirty="0"/>
          </a:p>
          <a:p>
            <a:r>
              <a:rPr lang="de-DE" dirty="0"/>
              <a:t>    2.    </a:t>
            </a:r>
          </a:p>
          <a:p>
            <a:r>
              <a:rPr lang="de-DE" dirty="0"/>
              <a:t>festzustellen, dass das Arbeitsverhältnis zwischen den Parteien nicht durch die ordentliche Kündigung der Beklagten zu 2. vom 10. September 2020 mit Ablauf des 31. Dezember 2020 aufgelöst ist.</a:t>
            </a:r>
          </a:p>
        </p:txBody>
      </p:sp>
    </p:spTree>
    <p:extLst>
      <p:ext uri="{BB962C8B-B14F-4D97-AF65-F5344CB8AC3E}">
        <p14:creationId xmlns:p14="http://schemas.microsoft.com/office/powerpoint/2010/main" val="34237492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4545DB3-A249-F4EC-38B5-FA631D450298}"/>
              </a:ext>
            </a:extLst>
          </p:cNvPr>
          <p:cNvSpPr txBox="1"/>
          <p:nvPr/>
        </p:nvSpPr>
        <p:spPr>
          <a:xfrm>
            <a:off x="3048674" y="1584364"/>
            <a:ext cx="6097348" cy="3693319"/>
          </a:xfrm>
          <a:prstGeom prst="rect">
            <a:avLst/>
          </a:prstGeom>
          <a:noFill/>
        </p:spPr>
        <p:txBody>
          <a:bodyPr wrap="square">
            <a:spAutoFit/>
          </a:bodyPr>
          <a:lstStyle/>
          <a:p>
            <a:r>
              <a:rPr lang="de-DE" dirty="0"/>
              <a:t>Die Beklagte hat Klageabweisung beantragt und gemeint, der Kläger habe es böswillig unterlassen einen anderweitigen Verdienst zu erzielen. Angesichts der seit Jahrzehnten geringsten Arbeitslosenquote insbesondere im O wäre er spätestens ab dem 1. Dezember 2017 in der Lage gewesen, eine anderweitige Beschäftigung zu erlangen, die zumindest die Erzielung eines Monatsentgelts in der Größenordnung von 3.100,00 Euro brutto ermöglicht hätte. Eine konkrete Arbeitsmöglichkeit habe sie nicht aufzeigen müssen. Vielmehr hätte der Kläger nach den Grundsätzen der sekundären Darlegungslast vortragen müssen, dass und aus welchen Gründen er eine Stelle nicht habe erlangen können.</a:t>
            </a:r>
          </a:p>
        </p:txBody>
      </p:sp>
    </p:spTree>
    <p:extLst>
      <p:ext uri="{BB962C8B-B14F-4D97-AF65-F5344CB8AC3E}">
        <p14:creationId xmlns:p14="http://schemas.microsoft.com/office/powerpoint/2010/main" val="145925270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00ABCE-32A1-67CE-CE6C-246C6AEFF97F}"/>
              </a:ext>
            </a:extLst>
          </p:cNvPr>
          <p:cNvSpPr>
            <a:spLocks noGrp="1"/>
          </p:cNvSpPr>
          <p:nvPr>
            <p:ph type="title"/>
          </p:nvPr>
        </p:nvSpPr>
        <p:spPr/>
        <p:txBody>
          <a:bodyPr/>
          <a:lstStyle/>
          <a:p>
            <a:r>
              <a:rPr lang="de-DE" dirty="0"/>
              <a:t>Zu beachtende Normen bei Annahmeverzug</a:t>
            </a:r>
          </a:p>
        </p:txBody>
      </p:sp>
      <p:sp>
        <p:nvSpPr>
          <p:cNvPr id="3" name="Inhaltsplatzhalter 2">
            <a:extLst>
              <a:ext uri="{FF2B5EF4-FFF2-40B4-BE49-F238E27FC236}">
                <a16:creationId xmlns:a16="http://schemas.microsoft.com/office/drawing/2014/main" id="{DDFAF3B6-00DD-CC5E-0D0F-455D65063F26}"/>
              </a:ext>
            </a:extLst>
          </p:cNvPr>
          <p:cNvSpPr>
            <a:spLocks noGrp="1"/>
          </p:cNvSpPr>
          <p:nvPr>
            <p:ph idx="1"/>
          </p:nvPr>
        </p:nvSpPr>
        <p:spPr/>
        <p:txBody>
          <a:bodyPr/>
          <a:lstStyle/>
          <a:p>
            <a:r>
              <a:rPr lang="de-DE" dirty="0"/>
              <a:t>Da im Streitzeitraum nach der rechtskräftigen Entscheidung des Landesarbeitsgerichts vom 16. Juli 2020 (- 3 Sa 51/19 -) das Arbeitsverhältnis fortbestanden hat, richtet sich die Anrechnung anderweitigen Verdienstes nach § 11 Nr. 1 und Nr. 2 KSchG und nicht nach dem weitgehend inhaltsgleichen § 615 Satz 2 BGB (vgl. BAG 8. September 2021 - 5 AZR 205/21 - </a:t>
            </a:r>
            <a:r>
              <a:rPr lang="de-DE" dirty="0" err="1"/>
              <a:t>Rn</a:t>
            </a:r>
            <a:r>
              <a:rPr lang="de-DE" dirty="0"/>
              <a:t>. 12 </a:t>
            </a:r>
            <a:r>
              <a:rPr lang="de-DE" dirty="0" err="1"/>
              <a:t>mwN</a:t>
            </a:r>
            <a:r>
              <a:rPr lang="de-DE" dirty="0"/>
              <a:t>). Auch dies hat das Berufungsgericht zutreffend erkannt.</a:t>
            </a:r>
          </a:p>
        </p:txBody>
      </p:sp>
    </p:spTree>
    <p:extLst>
      <p:ext uri="{BB962C8B-B14F-4D97-AF65-F5344CB8AC3E}">
        <p14:creationId xmlns:p14="http://schemas.microsoft.com/office/powerpoint/2010/main" val="16090180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F86CFE-F280-DA62-DD8C-B39C9DA5DAF3}"/>
              </a:ext>
            </a:extLst>
          </p:cNvPr>
          <p:cNvSpPr>
            <a:spLocks noGrp="1"/>
          </p:cNvSpPr>
          <p:nvPr>
            <p:ph type="title"/>
          </p:nvPr>
        </p:nvSpPr>
        <p:spPr/>
        <p:txBody>
          <a:bodyPr>
            <a:normAutofit fontScale="90000"/>
          </a:bodyPr>
          <a:lstStyle/>
          <a:p>
            <a:r>
              <a:rPr lang="de-DE" dirty="0"/>
              <a:t>Beachtung sozialrechtlicher Handlungspflichten im Rahmen einer Gesamtabwägung</a:t>
            </a:r>
          </a:p>
        </p:txBody>
      </p:sp>
      <p:sp>
        <p:nvSpPr>
          <p:cNvPr id="3" name="Inhaltsplatzhalter 2">
            <a:extLst>
              <a:ext uri="{FF2B5EF4-FFF2-40B4-BE49-F238E27FC236}">
                <a16:creationId xmlns:a16="http://schemas.microsoft.com/office/drawing/2014/main" id="{325E47AE-5E4F-125C-EC28-1D1BCDF524A1}"/>
              </a:ext>
            </a:extLst>
          </p:cNvPr>
          <p:cNvSpPr>
            <a:spLocks noGrp="1"/>
          </p:cNvSpPr>
          <p:nvPr>
            <p:ph idx="1"/>
          </p:nvPr>
        </p:nvSpPr>
        <p:spPr/>
        <p:txBody>
          <a:bodyPr>
            <a:normAutofit lnSpcReduction="10000"/>
          </a:bodyPr>
          <a:lstStyle/>
          <a:p>
            <a:r>
              <a:rPr lang="de-DE" dirty="0"/>
              <a:t>Im Rahmen dieser Gesamtabwägung kann eine Verletzung sozialrechtlicher Handlungspflichten zu berücksichtigen sein. Dies hat der Senat bereits für eine Verletzung der in § 38 Abs. 1 SGB III geregelten Pflicht, sich innerhalb von drei Tagen nach Erhalt einer außerordentlichen Kündigung bei der Bundesagentur für Arbeit arbeitsuchend zu melden, entschieden (BAG 12. Oktober 2022 - 5 AZR 30/22 - </a:t>
            </a:r>
            <a:r>
              <a:rPr lang="de-DE" dirty="0" err="1"/>
              <a:t>Rn</a:t>
            </a:r>
            <a:r>
              <a:rPr lang="de-DE" dirty="0"/>
              <a:t>. 21; 27. Mai 2020 - 5 AZR 387/19 - </a:t>
            </a:r>
            <a:r>
              <a:rPr lang="de-DE" dirty="0" err="1"/>
              <a:t>Rn</a:t>
            </a:r>
            <a:r>
              <a:rPr lang="de-DE" dirty="0"/>
              <a:t>. 47, BAGE 170, 327). Die sozialrechtlichen Handlungspflichten verfolgen zwar vorrangig arbeitsmarktpolitische und sozialversicherungsrechtliche Zwecke, sie können aber dennoch im Rahmen der Anrechnungsvorschriften beim Annahmeverzug zu berücksichtigen sein. </a:t>
            </a:r>
          </a:p>
        </p:txBody>
      </p:sp>
    </p:spTree>
    <p:extLst>
      <p:ext uri="{BB962C8B-B14F-4D97-AF65-F5344CB8AC3E}">
        <p14:creationId xmlns:p14="http://schemas.microsoft.com/office/powerpoint/2010/main" val="180632815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E1F21B-51BE-CD13-8F1B-CFA608FC7E99}"/>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65A9409E-9380-0DDE-047D-5D7727FD0281}"/>
              </a:ext>
            </a:extLst>
          </p:cNvPr>
          <p:cNvSpPr>
            <a:spLocks noGrp="1"/>
          </p:cNvSpPr>
          <p:nvPr>
            <p:ph idx="1"/>
          </p:nvPr>
        </p:nvSpPr>
        <p:spPr/>
        <p:txBody>
          <a:bodyPr>
            <a:normAutofit fontScale="85000" lnSpcReduction="20000"/>
          </a:bodyPr>
          <a:lstStyle/>
          <a:p>
            <a:r>
              <a:rPr lang="de-DE" dirty="0"/>
              <a:t> 1. Im Rahmen einer Gesamtabwägung zur Beurteilung der Böswilligkeit </a:t>
            </a:r>
            <a:r>
              <a:rPr lang="de-DE" dirty="0" err="1"/>
              <a:t>i.S.d</a:t>
            </a:r>
            <a:r>
              <a:rPr lang="de-DE" dirty="0"/>
              <a:t>. § 11 </a:t>
            </a:r>
            <a:r>
              <a:rPr lang="de-DE" dirty="0" err="1"/>
              <a:t>Nr</a:t>
            </a:r>
            <a:r>
              <a:rPr lang="de-DE" dirty="0"/>
              <a:t> 2 KSchG kann auch eine Verletzung sozialrechtlicher Handlungspflichten zu berücksichtigen sein. Dies gilt unter anderem bei einer Verletzung der in § 38 Abs 1 SGB 3 geregelten Pflicht, sich arbeitssuchend zu melden, sowie bei Missachtung der aktiven Mitarbeit bei der Vermeidung oder Beendigung von Arbeitslosigkeit nach § 2 Abs 5 SGB 3.(Rn.19) </a:t>
            </a:r>
          </a:p>
          <a:p>
            <a:endParaRPr lang="de-DE" dirty="0"/>
          </a:p>
          <a:p>
            <a:r>
              <a:rPr lang="de-DE" dirty="0"/>
              <a:t>    2. Der Arbeitnehmer ist nicht generell und ohne weiteres verpflichtet, sich unermüdlich um eine zumutbare Arbeit zu kümmern. Hiergegen spricht, dass § 11 </a:t>
            </a:r>
            <a:r>
              <a:rPr lang="de-DE" dirty="0" err="1"/>
              <a:t>Nr</a:t>
            </a:r>
            <a:r>
              <a:rPr lang="de-DE" dirty="0"/>
              <a:t> 2 KSchG, der an § 615 S 2 BGB anknüpft, letztlich wie § 615 S 2 BGB eine Billigkeitsregelung enthält. Sie verlangt im Rahmen einer Gesamtabwägung die Grundsätze von Treu und Glauben (§ 242 BGB) unter Beachtung des Grundrechts auf freie Arbeitsplatzwahl nach Art 12 GG zu berücksichtigen.(Rn.20) </a:t>
            </a:r>
          </a:p>
        </p:txBody>
      </p:sp>
    </p:spTree>
    <p:extLst>
      <p:ext uri="{BB962C8B-B14F-4D97-AF65-F5344CB8AC3E}">
        <p14:creationId xmlns:p14="http://schemas.microsoft.com/office/powerpoint/2010/main" val="329636487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7CF3978-CED6-CA9B-F9E5-0476027A4EC8}"/>
              </a:ext>
            </a:extLst>
          </p:cNvPr>
          <p:cNvSpPr txBox="1"/>
          <p:nvPr/>
        </p:nvSpPr>
        <p:spPr>
          <a:xfrm>
            <a:off x="3048674" y="614868"/>
            <a:ext cx="6097348" cy="5632311"/>
          </a:xfrm>
          <a:prstGeom prst="rect">
            <a:avLst/>
          </a:prstGeom>
          <a:noFill/>
        </p:spPr>
        <p:txBody>
          <a:bodyPr wrap="square">
            <a:spAutoFit/>
          </a:bodyPr>
          <a:lstStyle/>
          <a:p>
            <a:r>
              <a:rPr lang="de-DE" dirty="0"/>
              <a:t> 3. Inwieweit der Arbeitnehmer eine Verschlechterung der Arbeitsbedingungen sowohl der Art, der Arbeitszeit und des Ortes der anderweitigen Beschäftigung sowie des Verdienstes hinnehmen muss, beurteilt sich nach den konkreten Umständen des Einzelfalls. Eine erhebliche Verschlechterung der Arbeitsbedingungen muss der Arbeitnehmer allerdings grundsätzlich nicht hinnehmen. Jedoch folgt die Unzumutbarkeit einer anderweitigen Tätigkeit nicht allein schon aus einem geringeren Verdienst im Verhältnis zum bisherigen.(Rn.22) </a:t>
            </a:r>
          </a:p>
          <a:p>
            <a:endParaRPr lang="de-DE" dirty="0"/>
          </a:p>
          <a:p>
            <a:r>
              <a:rPr lang="de-DE" dirty="0"/>
              <a:t>    4. Eine Tätigkeit, bei der der zu erzielende Nettoverdienst unter dem Arbeitslosengeld I läge, wäre während des Bezugszeitraums dieser Leistung nicht als zumutbar anzusehen. Weder erfordert die Rücksichtnahme auf den im Annahmeverzug befindlichen Arbeitgeber die Aufnahme einer solchen Tätigkeit, noch handelt der Arbeitnehmer vorwerfbar, wenn er sich für den Bezug der ihn finanziell besser stellenden öffentlich-rechtlichen Leistung entscheidet.(Rn.25) </a:t>
            </a:r>
          </a:p>
        </p:txBody>
      </p:sp>
    </p:spTree>
    <p:extLst>
      <p:ext uri="{BB962C8B-B14F-4D97-AF65-F5344CB8AC3E}">
        <p14:creationId xmlns:p14="http://schemas.microsoft.com/office/powerpoint/2010/main" val="252500294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752833D-A96E-4DA6-B1BA-9249AFBBCF15}"/>
              </a:ext>
            </a:extLst>
          </p:cNvPr>
          <p:cNvSpPr txBox="1"/>
          <p:nvPr/>
        </p:nvSpPr>
        <p:spPr>
          <a:xfrm>
            <a:off x="3048674" y="1168866"/>
            <a:ext cx="6097348" cy="4524315"/>
          </a:xfrm>
          <a:prstGeom prst="rect">
            <a:avLst/>
          </a:prstGeom>
          <a:noFill/>
        </p:spPr>
        <p:txBody>
          <a:bodyPr wrap="square">
            <a:spAutoFit/>
          </a:bodyPr>
          <a:lstStyle/>
          <a:p>
            <a:r>
              <a:rPr lang="de-DE" dirty="0"/>
              <a:t> 5. Legt der Arbeitnehmer im Rahmen der ihn treffenden sekundären Darlegungslast dar, dass er sich nach einer Kündigung des Arbeitsverhältnisses bei der Agentur für Arbeit arbeitsuchend gemeldet hat und deren Vermittlungsangeboten sachgerecht nachgegangen ist, wird ihm regelmäßig keine vorsätzliche Untätigkeit vorzuwerfen sein.(Rn.29) </a:t>
            </a:r>
          </a:p>
          <a:p>
            <a:endParaRPr lang="de-DE" dirty="0"/>
          </a:p>
          <a:p>
            <a:r>
              <a:rPr lang="de-DE" dirty="0"/>
              <a:t>    6. Bei einer Gesamtabwägung zur Beurteilung der Böswilligkeit sind auch Äußerungen des Arbeitnehmers gegenüber der Agentur für Arbeit zu seinen Lasten zu berücksichtigen, mit denen er eine Vorgehensweise ankündigt, mit der er von vornherein verhindern wollte und konnte, dass seine Bewerbung in die engere Wahl kommen könnte und die zur Folge haben, dass ihm keine Vermittlungsvorschläge unterbreitet wurden.(Rn.36) </a:t>
            </a:r>
          </a:p>
        </p:txBody>
      </p:sp>
    </p:spTree>
    <p:extLst>
      <p:ext uri="{BB962C8B-B14F-4D97-AF65-F5344CB8AC3E}">
        <p14:creationId xmlns:p14="http://schemas.microsoft.com/office/powerpoint/2010/main" val="79423608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D9C425-240D-21A0-9BE6-C9081651B53A}"/>
              </a:ext>
            </a:extLst>
          </p:cNvPr>
          <p:cNvSpPr>
            <a:spLocks noGrp="1"/>
          </p:cNvSpPr>
          <p:nvPr>
            <p:ph type="title"/>
          </p:nvPr>
        </p:nvSpPr>
        <p:spPr/>
        <p:txBody>
          <a:bodyPr>
            <a:normAutofit fontScale="90000"/>
          </a:bodyPr>
          <a:lstStyle/>
          <a:p>
            <a:r>
              <a:rPr lang="de-DE" dirty="0"/>
              <a:t>BAG 01.02.2024 2 AZR 196/22 (A) Kündigung wegen Kirchenaustritts - Benachteiligung wegen der Religion</a:t>
            </a:r>
          </a:p>
        </p:txBody>
      </p:sp>
      <p:sp>
        <p:nvSpPr>
          <p:cNvPr id="3" name="Inhaltsplatzhalter 2">
            <a:extLst>
              <a:ext uri="{FF2B5EF4-FFF2-40B4-BE49-F238E27FC236}">
                <a16:creationId xmlns:a16="http://schemas.microsoft.com/office/drawing/2014/main" id="{E2FA4885-A8C7-56C2-8618-8B1BCF43790E}"/>
              </a:ext>
            </a:extLst>
          </p:cNvPr>
          <p:cNvSpPr>
            <a:spLocks noGrp="1"/>
          </p:cNvSpPr>
          <p:nvPr>
            <p:ph idx="1"/>
          </p:nvPr>
        </p:nvSpPr>
        <p:spPr/>
        <p:txBody>
          <a:bodyPr>
            <a:normAutofit fontScale="85000" lnSpcReduction="20000"/>
          </a:bodyPr>
          <a:lstStyle/>
          <a:p>
            <a:r>
              <a:rPr lang="de-DE" dirty="0"/>
              <a:t> Die Parteien streiten über die Wirksamkeit zweier Kündigungen wegen eines Kirchenaustritts sowie damit verbundene Zahlungsansprüche.</a:t>
            </a:r>
          </a:p>
          <a:p>
            <a:r>
              <a:rPr lang="de-DE" dirty="0"/>
              <a:t>Der beklagte Verein ist ein Frauen- und Fachverband in der katholischen Kirche in Deutschland, der sich der Hilfe für Kinder, Jugendliche, Frauen und ihrer Familien in besonderen Lebenslagen widmet. Zu seinen Aufgaben gehört die Beratung von schwangeren Frauen. Für die Schwangerschaftsberatung gelten bei dem Beklagten Richtlinien, auf deren Einhaltung sich die Klägerin verpflichtet hat. Diese lauten auszugsweise:</a:t>
            </a:r>
          </a:p>
          <a:p>
            <a:r>
              <a:rPr lang="de-DE" dirty="0"/>
              <a:t>„Der Schutz des menschlichen Lebens von seinem Beginn bis zum Ende ist ein Gebot Gottes. Auf dieser Grundlage leistet die Katholische Kirche Beratung und Hilfe ... Diese Beratungstätigkeit gehört zum Selbstverständnis und zum eigenen Auftrag der Katholischen Kirche. ... Der kirchliche Einsatz für den Schutz des ungeborenen Lebens und das Angebot zur Beratung und Hilfe für schwangere Frauen in Not- und Konfliktsituationen werden auch weiterhin aufrechterhalten. …</a:t>
            </a:r>
          </a:p>
        </p:txBody>
      </p:sp>
    </p:spTree>
    <p:extLst>
      <p:ext uri="{BB962C8B-B14F-4D97-AF65-F5344CB8AC3E}">
        <p14:creationId xmlns:p14="http://schemas.microsoft.com/office/powerpoint/2010/main" val="201861612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D56E230-CB7A-E9F3-A515-2F66DD2F8FC2}"/>
              </a:ext>
            </a:extLst>
          </p:cNvPr>
          <p:cNvSpPr txBox="1"/>
          <p:nvPr/>
        </p:nvSpPr>
        <p:spPr>
          <a:xfrm>
            <a:off x="3048674" y="476368"/>
            <a:ext cx="6097348" cy="5078313"/>
          </a:xfrm>
          <a:prstGeom prst="rect">
            <a:avLst/>
          </a:prstGeom>
          <a:noFill/>
        </p:spPr>
        <p:txBody>
          <a:bodyPr wrap="square">
            <a:spAutoFit/>
          </a:bodyPr>
          <a:lstStyle/>
          <a:p>
            <a:r>
              <a:rPr lang="de-DE" dirty="0"/>
              <a:t> In Deutschland ist ein Schwangerschaftsabbruch nur nach einer Beratung der Schwangeren in einer Not- und Konfliktlage durch eine anerkannte Beratungsstelle unter den Voraussetzungen der §§ 218, 219 StGB straflos. Aufgrund eines im Jahr 2002 an den Bischof von Limburg gerichteten päpstlichen Schreibens stellt der Beklagte - anders als andere Beratungsstellen in Deutschland - keine Beratungsscheine aus, die Voraussetzung für einen straffreien Schwangerschaftsabbruch sind.</a:t>
            </a:r>
          </a:p>
          <a:p>
            <a:r>
              <a:rPr lang="de-DE" dirty="0"/>
              <a:t>Die Klägerin ist Mutter von fünf Kindern und bei dem Beklagten seit dem Jahr 2006 beschäftigt, zunächst als projektbezogene Beraterin in der Schwangerschaftsberatung. Vom 11. Juni 2013 bis zum 31. Mai 2019 befand sie sich in Elternzeit. Zuvor war sie bei dem Beklagten in der Schwangerschaftsberatung eingesetzt. Die Klägerin erklärte im Oktober 2013 vor einer kommunalen Behörde als der für sie zuständigen staatlichen Stelle den Austritt aus der katholischen Kirche.</a:t>
            </a:r>
          </a:p>
        </p:txBody>
      </p:sp>
    </p:spTree>
    <p:extLst>
      <p:ext uri="{BB962C8B-B14F-4D97-AF65-F5344CB8AC3E}">
        <p14:creationId xmlns:p14="http://schemas.microsoft.com/office/powerpoint/2010/main" val="261594822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726F858-03EC-88CE-1802-E17756D93590}"/>
              </a:ext>
            </a:extLst>
          </p:cNvPr>
          <p:cNvSpPr txBox="1"/>
          <p:nvPr/>
        </p:nvSpPr>
        <p:spPr>
          <a:xfrm>
            <a:off x="3048674" y="1168866"/>
            <a:ext cx="6097348" cy="4524315"/>
          </a:xfrm>
          <a:prstGeom prst="rect">
            <a:avLst/>
          </a:prstGeom>
          <a:noFill/>
        </p:spPr>
        <p:txBody>
          <a:bodyPr wrap="square">
            <a:spAutoFit/>
          </a:bodyPr>
          <a:lstStyle/>
          <a:p>
            <a:r>
              <a:rPr lang="de-DE" dirty="0"/>
              <a:t>Der Kirchenaustritt ist nach deutschem Recht eine zulässige Beendigung der staatlich registrierten Kirchenmitgliedschaft. Mit Wirksamwerden des Austritts entfallen für den staatlichen Teil des „Kirchenrechts“ sämtliche Pflichten, die auf der persönlichen Zugehörigkeit zur verfassten Kirche beruhen. Eine zuvor bestehende Kirchensteuerpflicht der ausgetretenen Person endet mit Ablauf des Monats, in dem die Austrittserklärung wirksam geworden ist. Die kommunale Behörde benachrichtigt sowohl die Finanzverwaltung als auch die betroffene Kirche bzw. Religions- oder Weltanschauungsgemeinschaft über die Austrittserklärung. Von dieser erhält der Arbeitgeber der ausgetretenen Person nur deshalb Kenntnis, weil ihm die geänderten Besteuerungsmerkmale (Wegfall der Kirchensteuerpflicht) seines Arbeitnehmers von der Finanzverwaltung zur Verfügung gestellt werden.</a:t>
            </a:r>
          </a:p>
        </p:txBody>
      </p:sp>
    </p:spTree>
    <p:extLst>
      <p:ext uri="{BB962C8B-B14F-4D97-AF65-F5344CB8AC3E}">
        <p14:creationId xmlns:p14="http://schemas.microsoft.com/office/powerpoint/2010/main" val="53803799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087E1E5-56FE-AE85-F749-0EDF5C0FCF2D}"/>
              </a:ext>
            </a:extLst>
          </p:cNvPr>
          <p:cNvSpPr txBox="1"/>
          <p:nvPr/>
        </p:nvSpPr>
        <p:spPr>
          <a:xfrm>
            <a:off x="3048674" y="476368"/>
            <a:ext cx="6097348" cy="5355312"/>
          </a:xfrm>
          <a:prstGeom prst="rect">
            <a:avLst/>
          </a:prstGeom>
          <a:noFill/>
        </p:spPr>
        <p:txBody>
          <a:bodyPr wrap="square">
            <a:spAutoFit/>
          </a:bodyPr>
          <a:lstStyle/>
          <a:p>
            <a:r>
              <a:rPr lang="de-DE" dirty="0"/>
              <a:t> Der Beklagte kündigte das Arbeitsverhältnis nach Beendigung der Elternzeit der Klägerin mit Schreiben vom 1. Juni 2019 außerordentlich ohne Einhaltung einer Frist, hilfsweise ordentlich zum 31. Dezember 2019. Zuvor hatte der Beklagte erfolglos versucht, die Klägerin zum Wiedereintritt in die katholische Kirche zu bewegen. Zum Zeitpunkt der Kündigung beschäftigte der Beklagte in der Schwangerschaftsberatung vier Arbeitnehmerinnen, die der katholischen Kirche und zwei Arbeitnehmerinnen, die der evangelischen Kirche angehörten.</a:t>
            </a:r>
          </a:p>
          <a:p>
            <a:endParaRPr lang="de-DE" dirty="0"/>
          </a:p>
          <a:p>
            <a:r>
              <a:rPr lang="de-DE" dirty="0"/>
              <a:t>    Beide Vorinstanzen haben der Kündigungsschutzklage stattgegeben. Daneben hat das Landesarbeitsgericht die Berufung des Beklagten gegen seine erstinstanzliche Verurteilung zur Zahlung einer Entschädigung wegen Diskriminierung in Höhe von 2.314,22 Euro sowie Annahmeverzugsvergütung für die Zeit vom 1. Juni 2019 bis 31. Mai 2020 zurückgewiesen. Mit der Revision verfolgt der Beklagte seinen Abweisungsantrag weiter.</a:t>
            </a:r>
          </a:p>
        </p:txBody>
      </p:sp>
    </p:spTree>
    <p:extLst>
      <p:ext uri="{BB962C8B-B14F-4D97-AF65-F5344CB8AC3E}">
        <p14:creationId xmlns:p14="http://schemas.microsoft.com/office/powerpoint/2010/main" val="91499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FFBE86-83D1-C1A7-59F2-B4DE48CB7A95}"/>
              </a:ext>
            </a:extLst>
          </p:cNvPr>
          <p:cNvSpPr>
            <a:spLocks noGrp="1"/>
          </p:cNvSpPr>
          <p:nvPr>
            <p:ph type="title"/>
          </p:nvPr>
        </p:nvSpPr>
        <p:spPr/>
        <p:txBody>
          <a:bodyPr/>
          <a:lstStyle/>
          <a:p>
            <a:r>
              <a:rPr lang="da-DK" dirty="0"/>
              <a:t>BAG, 20.06.2024 2 AZR 213/23 </a:t>
            </a:r>
            <a:br>
              <a:rPr lang="da-DK" dirty="0"/>
            </a:br>
            <a:r>
              <a:rPr lang="da-DK" dirty="0"/>
              <a:t>Bewilligung von Prozesskostenhilfe</a:t>
            </a:r>
            <a:endParaRPr lang="de-DE" dirty="0"/>
          </a:p>
        </p:txBody>
      </p:sp>
      <p:sp>
        <p:nvSpPr>
          <p:cNvPr id="3" name="Inhaltsplatzhalter 2">
            <a:extLst>
              <a:ext uri="{FF2B5EF4-FFF2-40B4-BE49-F238E27FC236}">
                <a16:creationId xmlns:a16="http://schemas.microsoft.com/office/drawing/2014/main" id="{94E961E4-8CB5-36BE-DCC1-4895E34D95E8}"/>
              </a:ext>
            </a:extLst>
          </p:cNvPr>
          <p:cNvSpPr>
            <a:spLocks noGrp="1"/>
          </p:cNvSpPr>
          <p:nvPr>
            <p:ph idx="1"/>
          </p:nvPr>
        </p:nvSpPr>
        <p:spPr/>
        <p:txBody>
          <a:bodyPr>
            <a:normAutofit fontScale="77500" lnSpcReduction="20000"/>
          </a:bodyPr>
          <a:lstStyle/>
          <a:p>
            <a:r>
              <a:rPr lang="de-DE" dirty="0"/>
              <a:t>Die Klägerin beantragte Prozesskostenhilfe unter Beiordnung ihres Prozessbevollmächtigten für eine Klage gegen ihre Arbeitgeberin </a:t>
            </a:r>
            <a:r>
              <a:rPr lang="de-DE" dirty="0" err="1"/>
              <a:t>ua</a:t>
            </a:r>
            <a:r>
              <a:rPr lang="de-DE" dirty="0"/>
              <a:t>. auf Zahlung von Annahmeverzugsentgelt. Der Rechtsstreit endete aufgrund eines durch Beschluss gemäß § 278 Abs. 6 ZPO festgestellten Vergleichs der Parteien, in dem sich die Arbeitgeberin auch zur Zahlung des Annahmeverzugsentgelts verpflichtete.</a:t>
            </a:r>
          </a:p>
          <a:p>
            <a:endParaRPr lang="de-DE" dirty="0"/>
          </a:p>
          <a:p>
            <a:r>
              <a:rPr lang="de-DE" dirty="0"/>
              <a:t>Das Arbeitsgericht hat den Prozesskostenhilfeantrag mit der Begründung zurückgewiesen, unter Berücksichtigung des Anspruchs auf Prozesskostenvorschuss der Klägerin gegen ihren Ehemann sei Prozesskostenhilfe nach § 115 Abs. 4 ZPO nicht zu bewilligen. Der dagegen gerichteten sofortigen Beschwerde der Klägerin hat es nicht abgeholfen. Das Landesarbeitsgericht hat den Beschluss des Arbeitsgerichts teilweise abgeändert und ihr für den auf Zahlung von Annahmeverzugsentgelt gerichteten Klageantrag Prozesskostenhilfe ohne Ratenzahlung unter Beiordnung ihres Prozessbevollmächtigten bewilligt. Hiergegen wendet sich die Landeskasse Berlin mit ihrer vom Landesarbeitsgericht zugelassenen Rechtsbeschwerde.</a:t>
            </a:r>
          </a:p>
          <a:p>
            <a:endParaRPr lang="de-DE" dirty="0"/>
          </a:p>
        </p:txBody>
      </p:sp>
    </p:spTree>
    <p:extLst>
      <p:ext uri="{BB962C8B-B14F-4D97-AF65-F5344CB8AC3E}">
        <p14:creationId xmlns:p14="http://schemas.microsoft.com/office/powerpoint/2010/main" val="2736965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16F348F-7576-14E7-8E46-0B8075120C56}"/>
              </a:ext>
            </a:extLst>
          </p:cNvPr>
          <p:cNvSpPr txBox="1"/>
          <p:nvPr/>
        </p:nvSpPr>
        <p:spPr>
          <a:xfrm>
            <a:off x="3048674" y="1307365"/>
            <a:ext cx="6097348" cy="3416320"/>
          </a:xfrm>
          <a:prstGeom prst="rect">
            <a:avLst/>
          </a:prstGeom>
          <a:noFill/>
        </p:spPr>
        <p:txBody>
          <a:bodyPr wrap="square">
            <a:spAutoFit/>
          </a:bodyPr>
          <a:lstStyle/>
          <a:p>
            <a:r>
              <a:rPr lang="de-DE" dirty="0"/>
              <a:t> Die Beklagten haben jeweils beantragt, die Klage abzuweisen. Das Kündigungsschutzgesetz sei mangels eines Luftverkehrsbetriebs in Deutschland auf sie nicht anwendbar. Die Kündigungen seien aus dringenden betrieblichen Gründen sozial gerechtfertigt und wirksam. Die Beklagte zu 1. habe ihren Flugbetrieb in Deutschland stillgelegt und die Beklagte zu 2. habe beschlossen, einen Flugbetrieb von Deutschland aus gar nicht erst aufzunehmen.</a:t>
            </a:r>
          </a:p>
          <a:p>
            <a:r>
              <a:rPr lang="de-DE" dirty="0"/>
              <a:t>Die Vorinstanzen haben die Klage - soweit noch von Interesse - abgewiesen. Mit seiner Revision verfolgt der Kläger seine Kündigungsschutzanträge weiter.</a:t>
            </a:r>
          </a:p>
        </p:txBody>
      </p:sp>
    </p:spTree>
    <p:extLst>
      <p:ext uri="{BB962C8B-B14F-4D97-AF65-F5344CB8AC3E}">
        <p14:creationId xmlns:p14="http://schemas.microsoft.com/office/powerpoint/2010/main" val="317510805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31516-0277-8CAC-6D26-344AE086D9CE}"/>
              </a:ext>
            </a:extLst>
          </p:cNvPr>
          <p:cNvSpPr>
            <a:spLocks noGrp="1"/>
          </p:cNvSpPr>
          <p:nvPr>
            <p:ph type="title"/>
          </p:nvPr>
        </p:nvSpPr>
        <p:spPr/>
        <p:txBody>
          <a:bodyPr/>
          <a:lstStyle/>
          <a:p>
            <a:r>
              <a:rPr lang="de-DE" dirty="0"/>
              <a:t>Gründe Vorlagebeschluss an EUGH </a:t>
            </a:r>
            <a:r>
              <a:rPr lang="de-DE" dirty="0" err="1"/>
              <a:t>nd</a:t>
            </a:r>
            <a:r>
              <a:rPr lang="de-DE" dirty="0"/>
              <a:t> Orientierungssatz</a:t>
            </a:r>
          </a:p>
        </p:txBody>
      </p:sp>
      <p:sp>
        <p:nvSpPr>
          <p:cNvPr id="3" name="Inhaltsplatzhalter 2">
            <a:extLst>
              <a:ext uri="{FF2B5EF4-FFF2-40B4-BE49-F238E27FC236}">
                <a16:creationId xmlns:a16="http://schemas.microsoft.com/office/drawing/2014/main" id="{1720CF1E-799D-93A3-3C02-6AF1AAD9A3EB}"/>
              </a:ext>
            </a:extLst>
          </p:cNvPr>
          <p:cNvSpPr>
            <a:spLocks noGrp="1"/>
          </p:cNvSpPr>
          <p:nvPr>
            <p:ph idx="1"/>
          </p:nvPr>
        </p:nvSpPr>
        <p:spPr/>
        <p:txBody>
          <a:bodyPr>
            <a:normAutofit fontScale="92500" lnSpcReduction="20000"/>
          </a:bodyPr>
          <a:lstStyle/>
          <a:p>
            <a:r>
              <a:rPr lang="de-DE" dirty="0"/>
              <a:t> 1. Die Kündigung eines Arbeitnehmers, der aus der katholischen Kirche ausgetreten und dieser nicht erneut wieder beigetreten ist, also allein wegen des Kirchenaustritts, bewirkt eine Benachteiligung, die unmittelbar an die Ausübung der negativen Religionsgemeinschaft anknüpft. Die Ungleichbehandlung mit Personen, die ihre Mitgliedschaft zu anderen Religionsgemeinschaften beenden, und solchen, die ihnen nicht angehört haben, erfolgt unmittelbar aus Gründen der Religion im Sinne von §§ 1, 3 Abs 1 S 1 AGG.(Rn.20) </a:t>
            </a:r>
          </a:p>
          <a:p>
            <a:endParaRPr lang="de-DE" dirty="0"/>
          </a:p>
          <a:p>
            <a:r>
              <a:rPr lang="de-DE" dirty="0"/>
              <a:t>    2. Nach Ansicht des Senats kann allein die nach staatlichem Recht vollzogene Beendigung der Mitgliedschaft zu katholischen Kirche die in der Kündigung eines ehemals katholischen Beschäftigten liegende Ungleichbehandlung wegen der Religion nach Art 4 Abs 2 </a:t>
            </a:r>
            <a:r>
              <a:rPr lang="de-DE" dirty="0" err="1"/>
              <a:t>Unterabs</a:t>
            </a:r>
            <a:r>
              <a:rPr lang="de-DE" dirty="0"/>
              <a:t> 1 EGRL 2000/78 nicht rechtfertigen.(Rn.36) </a:t>
            </a:r>
          </a:p>
        </p:txBody>
      </p:sp>
    </p:spTree>
    <p:extLst>
      <p:ext uri="{BB962C8B-B14F-4D97-AF65-F5344CB8AC3E}">
        <p14:creationId xmlns:p14="http://schemas.microsoft.com/office/powerpoint/2010/main" val="50928949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DC43F12-CCEF-5864-D0D4-79D5D4448D7C}"/>
              </a:ext>
            </a:extLst>
          </p:cNvPr>
          <p:cNvSpPr txBox="1"/>
          <p:nvPr/>
        </p:nvSpPr>
        <p:spPr>
          <a:xfrm>
            <a:off x="3048674" y="60870"/>
            <a:ext cx="6097348" cy="6740307"/>
          </a:xfrm>
          <a:prstGeom prst="rect">
            <a:avLst/>
          </a:prstGeom>
          <a:noFill/>
        </p:spPr>
        <p:txBody>
          <a:bodyPr wrap="square">
            <a:spAutoFit/>
          </a:bodyPr>
          <a:lstStyle/>
          <a:p>
            <a:r>
              <a:rPr lang="de-DE" dirty="0"/>
              <a:t> 3. Nach Auffassung des Senats ist eine nach staatlichem Recht vollzogene Beendigung der Mitgliedschaft in einer verfassten Kirche für sich allein genommen kein illoyales Verhalten eines Arbeitnehmers. Dies gilt auch, wenn der Arbeitnehmer in einem Arbeitsverhältnis zu einer katholischen Kirche zugeordneten Arbeitgeber steht. Beschäftigt der Arbeitgeber Angehörige anderer christlichen Religionen oder Weltanschauungen oder Nichtchristen, besteht für einen der katholischen Kirche angehörenden Arbeitnehmer keine Pflicht aus dem Arbeitsverhältnis, die Mitgliedschaft in der katholischen Kirche beizubehalten.(Rn.39) </a:t>
            </a:r>
          </a:p>
          <a:p>
            <a:endParaRPr lang="de-DE" dirty="0"/>
          </a:p>
          <a:p>
            <a:r>
              <a:rPr lang="de-DE" dirty="0"/>
              <a:t>    4. Erfolgt die Erklärung über die Beendigung der Mitgliedschaft in der katholischen Kirche vor einer staatlichen Stelle, erhalten hiervon nach nationalem Recht nur die betroffene Kirche und der Arbeitgeber Kenntnis. Nur wenn der Austritt öffentlichkeitswirksam und in unangemessener Weise vom Arbeitnehmer verbreitet würde, könnte hierin ein kirchenfeindliches und damit illoyales Verhalten liegen.(Rn.40) </a:t>
            </a:r>
          </a:p>
          <a:p>
            <a:endParaRPr lang="de-DE" dirty="0"/>
          </a:p>
          <a:p>
            <a:r>
              <a:rPr lang="de-DE" dirty="0"/>
              <a:t>    5. Das Verfahren ist beim Gerichtshof der Europäischen Union unter dem Aktenzeichen C-258/24 anhängig.</a:t>
            </a:r>
          </a:p>
        </p:txBody>
      </p:sp>
    </p:spTree>
    <p:extLst>
      <p:ext uri="{BB962C8B-B14F-4D97-AF65-F5344CB8AC3E}">
        <p14:creationId xmlns:p14="http://schemas.microsoft.com/office/powerpoint/2010/main" val="10537167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904FB6-213D-E88B-6439-40A961857463}"/>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1E74822C-6C9D-EB25-ABCF-34E88E67F4D5}"/>
              </a:ext>
            </a:extLst>
          </p:cNvPr>
          <p:cNvSpPr>
            <a:spLocks noGrp="1"/>
          </p:cNvSpPr>
          <p:nvPr>
            <p:ph idx="1"/>
          </p:nvPr>
        </p:nvSpPr>
        <p:spPr/>
        <p:txBody>
          <a:bodyPr>
            <a:normAutofit fontScale="62500" lnSpcReduction="20000"/>
          </a:bodyPr>
          <a:lstStyle/>
          <a:p>
            <a:r>
              <a:rPr lang="de-DE" dirty="0"/>
              <a:t> Der Gerichtshof der Europäischen Union wird gemäß Art. 267 AEUV um die Beantwortung der folgenden Fragen ersucht:</a:t>
            </a:r>
          </a:p>
          <a:p>
            <a:endParaRPr lang="de-DE" dirty="0"/>
          </a:p>
          <a:p>
            <a:r>
              <a:rPr lang="de-DE" dirty="0"/>
              <a:t>    1. Ist es mit Unionsrecht, insbesondere der Richtlinie 2000/78/EG des Rates vom 27. November 2000 zur Festlegung eines allgemeinen Rahmens für die Verwirklichung der Gleichbehandlung in Beschäftigung und Beruf (RL 2000/78/EG) (</a:t>
            </a:r>
            <a:r>
              <a:rPr lang="de-DE" dirty="0" err="1"/>
              <a:t>juris</a:t>
            </a:r>
            <a:r>
              <a:rPr lang="de-DE" dirty="0"/>
              <a:t>: EGRL 2000/78) im Licht von Art. 10 Abs. 1 und Art. 21 Abs. 1 der Charta der Grundrechte der Europäischen Union (Charta) (</a:t>
            </a:r>
            <a:r>
              <a:rPr lang="de-DE" dirty="0" err="1"/>
              <a:t>juris</a:t>
            </a:r>
            <a:r>
              <a:rPr lang="de-DE" dirty="0"/>
              <a:t>: </a:t>
            </a:r>
            <a:r>
              <a:rPr lang="de-DE" dirty="0" err="1"/>
              <a:t>EUGrundrCharta</a:t>
            </a:r>
            <a:r>
              <a:rPr lang="de-DE" dirty="0"/>
              <a:t>), vereinbar, wenn eine nationale Regelung vorsieht, dass eine private Organisation, deren Ethos auf religiösen Grundsätzen beruht, von den für sie arbeitenden Personen verlangen kann, während des Arbeitsverhältnisses nicht aus einer bestimmten Kirche auszutreten oder den Fortbestand des Arbeitsverhältnisses davon abhängig machen darf, dass eine für sie arbeitende Person, die während des Arbeitsverhältnisses aus einer bestimmten Kirche ausgetreten ist, dieser wieder beitritt, wenn sie von den für sie arbeitenden Personen im Übrigen nicht verlangt, dieser Kirche anzugehören und die für sie arbeitende Person sich nicht öffentlich wahrnehmbar kirchenfeindlich betätigt?(Rn.16) </a:t>
            </a:r>
          </a:p>
          <a:p>
            <a:endParaRPr lang="de-DE" dirty="0"/>
          </a:p>
          <a:p>
            <a:r>
              <a:rPr lang="de-DE" dirty="0"/>
              <a:t>    2. Sofern die erste Frage bejaht wird: Welche gegebenenfalls weiteren Anforderungen gelten gemäß der RL 2000/78/EG im Licht von Art. 10 Abs. 1 und Art. 21 Abs. 1 der Charta an die Rechtfertigung einer solchen Ungleichbehandlung wegen der Religion?(Rn.44) </a:t>
            </a:r>
          </a:p>
        </p:txBody>
      </p:sp>
    </p:spTree>
    <p:extLst>
      <p:ext uri="{BB962C8B-B14F-4D97-AF65-F5344CB8AC3E}">
        <p14:creationId xmlns:p14="http://schemas.microsoft.com/office/powerpoint/2010/main" val="225832975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4E3B49-B86D-7718-5D73-6FBFBF08F019}"/>
              </a:ext>
            </a:extLst>
          </p:cNvPr>
          <p:cNvSpPr>
            <a:spLocks noGrp="1"/>
          </p:cNvSpPr>
          <p:nvPr>
            <p:ph type="title"/>
          </p:nvPr>
        </p:nvSpPr>
        <p:spPr/>
        <p:txBody>
          <a:bodyPr>
            <a:normAutofit fontScale="90000"/>
          </a:bodyPr>
          <a:lstStyle/>
          <a:p>
            <a:r>
              <a:rPr lang="de-DE" dirty="0"/>
              <a:t>BAG 30.01.2024 1 AZR 74/23 Erweiterte Sonderleistung an Pflegekräfte ("Corona-Prämie")</a:t>
            </a:r>
          </a:p>
        </p:txBody>
      </p:sp>
      <p:sp>
        <p:nvSpPr>
          <p:cNvPr id="3" name="Inhaltsplatzhalter 2">
            <a:extLst>
              <a:ext uri="{FF2B5EF4-FFF2-40B4-BE49-F238E27FC236}">
                <a16:creationId xmlns:a16="http://schemas.microsoft.com/office/drawing/2014/main" id="{D94523E3-14BF-9768-A9BB-7B9A49B45E19}"/>
              </a:ext>
            </a:extLst>
          </p:cNvPr>
          <p:cNvSpPr>
            <a:spLocks noGrp="1"/>
          </p:cNvSpPr>
          <p:nvPr>
            <p:ph idx="1"/>
          </p:nvPr>
        </p:nvSpPr>
        <p:spPr/>
        <p:txBody>
          <a:bodyPr>
            <a:normAutofit fontScale="70000" lnSpcReduction="20000"/>
          </a:bodyPr>
          <a:lstStyle/>
          <a:p>
            <a:r>
              <a:rPr lang="de-DE" dirty="0"/>
              <a:t> Die Parteien streiten über eine Prämie.</a:t>
            </a:r>
          </a:p>
          <a:p>
            <a:r>
              <a:rPr lang="de-DE" dirty="0"/>
              <a:t>Die Beklagte betreibt in V ein Krankenhaus mit verschiedenen somatischen Fachabteilungen, deren Leistungen nach dem Krankenhausentgeltgesetz (</a:t>
            </a:r>
            <a:r>
              <a:rPr lang="de-DE" dirty="0" err="1"/>
              <a:t>KHEntgG</a:t>
            </a:r>
            <a:r>
              <a:rPr lang="de-DE" dirty="0"/>
              <a:t>) auf der Grundlage diagnosebezogener Fallpauschalen abgerechnet werden. Zum Krankenhaus gehört zudem eine Abteilung für die Fachbereiche Psychiatrie, Psychotherapie und Psychosomatik (im Folgenden: psychiatrische Abteilung), deren Leistungen nach der Bundespflegesatzverordnung abgerechnet werden. Die psychiatrische Abteilung umfasst vier bettenführende Stationen, in denen insgesamt 93 Pflegekräfte, darunter die Klägerin, beschäftigt sind. Die dort behandelten Patienten benötigen insbesondere Unterstützung bei der Körperpflege, dem Toilettengang, der Mobilisation und der Nahrungsaufnahme.</a:t>
            </a:r>
          </a:p>
          <a:p>
            <a:r>
              <a:rPr lang="de-DE" dirty="0"/>
              <a:t>Im Jahr 2020 wurden sowohl auf den bettenführenden somatischen als auch den psychiatrischen Stationen Patienten behandelt, die mit dem Coronavirus SARS-CoV-2 infiziert waren. Da das Krankenhaus der Beklagten durch die Behandlung solcher Patienten besonders belastet war, erhielt es auf der Grundlage von § 26d Krankenhausfinanzierungsgesetz (KHG) im Frühjahr 2021 vom Spitzenverband Bund der Krankenkassen aus der Liquiditätsreserve des Gesundheitsfonds Mittel zur Auszahlung einer „erweiterten Sonderleistung an Pflegekräfte“ und andere Beschäftigte </a:t>
            </a:r>
            <a:r>
              <a:rPr lang="de-DE" dirty="0" err="1"/>
              <a:t>iHv</a:t>
            </a:r>
            <a:r>
              <a:rPr lang="de-DE" dirty="0"/>
              <a:t>. 718.989,60 Euro.</a:t>
            </a:r>
          </a:p>
        </p:txBody>
      </p:sp>
    </p:spTree>
    <p:extLst>
      <p:ext uri="{BB962C8B-B14F-4D97-AF65-F5344CB8AC3E}">
        <p14:creationId xmlns:p14="http://schemas.microsoft.com/office/powerpoint/2010/main" val="34793742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3A9144BE-1C8E-8F7D-D5D3-F668074A1727}"/>
              </a:ext>
            </a:extLst>
          </p:cNvPr>
          <p:cNvSpPr txBox="1"/>
          <p:nvPr/>
        </p:nvSpPr>
        <p:spPr>
          <a:xfrm>
            <a:off x="3048674" y="614868"/>
            <a:ext cx="6097348" cy="5632311"/>
          </a:xfrm>
          <a:prstGeom prst="rect">
            <a:avLst/>
          </a:prstGeom>
          <a:noFill/>
        </p:spPr>
        <p:txBody>
          <a:bodyPr wrap="square">
            <a:spAutoFit/>
          </a:bodyPr>
          <a:lstStyle/>
          <a:p>
            <a:r>
              <a:rPr lang="de-DE" dirty="0"/>
              <a:t>Die Beklagte verhandelte in der Folgezeit mit dem bei ihr gebildeten Betriebsrat über die Auswahl der begünstigten Beschäftigten und die Bemessung der individuellen Prämienhöhe. Dabei vertrat sie unter Hinweis auf die Auskunft ihrer Rechtsabteilung die Auffassung, dass die in der psychiatrischen Abteilung eingesetzten Pflegekräfte nicht bei der Auswahl als Prämienberechtigte berücksichtigt werden dürften. Der Betriebsrat legte daraufhin ein Schreiben des Bundesministeriums für Gesundheit vom 27. Mai 2021 vor, nach dem § 26d KHG die Zahlung der Sonderleistung auch an Personal aus psychiatrischen bzw. psychosomatischen Fachabteilungen erlaube. Die von der Beklagten beauftragte Wirtschaftsprüfungsgesellschaft bestätigte - auch in Kenntnis des Schreibens des Bundesministeriums - die Auffassung der Rechtsabteilung und wies darauf hin, dass sie im Fall einer Prämienzahlung an Pflegekräfte der psychiatrischen Abteilung das erforderliche Testat der zweckentsprechenden Mittelverwendung voraussichtlich nicht würde erteilen können.</a:t>
            </a:r>
          </a:p>
        </p:txBody>
      </p:sp>
    </p:spTree>
    <p:extLst>
      <p:ext uri="{BB962C8B-B14F-4D97-AF65-F5344CB8AC3E}">
        <p14:creationId xmlns:p14="http://schemas.microsoft.com/office/powerpoint/2010/main" val="287650507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26F1712-CA39-DF5C-8A48-5C7E5F3E84E9}"/>
              </a:ext>
            </a:extLst>
          </p:cNvPr>
          <p:cNvSpPr txBox="1"/>
          <p:nvPr/>
        </p:nvSpPr>
        <p:spPr>
          <a:xfrm>
            <a:off x="3048674" y="891867"/>
            <a:ext cx="6097348" cy="5078313"/>
          </a:xfrm>
          <a:prstGeom prst="rect">
            <a:avLst/>
          </a:prstGeom>
          <a:noFill/>
        </p:spPr>
        <p:txBody>
          <a:bodyPr wrap="square">
            <a:spAutoFit/>
          </a:bodyPr>
          <a:lstStyle/>
          <a:p>
            <a:r>
              <a:rPr lang="de-DE" dirty="0"/>
              <a:t>Am 15. Juni 2021 schlossen die Betriebsparteien eine „Betriebsvereinbarung über eine einmalige Sonderleistung an Beschäftigte nach § 26d KHG - ‚Erweiterte Corona-Prämie‘“ (BV). In deren Nr. 2 </a:t>
            </a:r>
            <a:r>
              <a:rPr lang="de-DE" dirty="0" err="1"/>
              <a:t>iVm</a:t>
            </a:r>
            <a:r>
              <a:rPr lang="de-DE" dirty="0"/>
              <a:t>. den dort als Anlagen in Bezug genommenen Namenslisten sind die prämienberechtigten Personen und die jeweilige Höhe ihrer Sonderleistung als Bruttobetrag aufgeführt. Bei den Begünstigten handelte es sich um Pflegekräfte in der unmittelbaren Patientenversorgung auf bettenführenden somatischen Stationen, alle - auch in der psychiatrischen Abteilung eingesetzten - Therapeuten, Mitarbeiter der Verwaltung, die im Rahmen der Kostenstellenzuordnung einer somatischen Station zugeordnet waren, sowie die mit Reinigung, Logistik, Speisenversorgung und Mitarbeiterempfang betrauten Beschäftigten der Servicegesellschaften. Die Prämie belief sich für Vollzeitkräfte auf 1.350,00 Euro. Teilzeitkräfte erhielten einen ihrem Stellenanteil entsprechenden Betrag.</a:t>
            </a:r>
          </a:p>
        </p:txBody>
      </p:sp>
    </p:spTree>
    <p:extLst>
      <p:ext uri="{BB962C8B-B14F-4D97-AF65-F5344CB8AC3E}">
        <p14:creationId xmlns:p14="http://schemas.microsoft.com/office/powerpoint/2010/main" val="223066531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58D165F-3E63-8DB2-1F7A-999C9ECB16F1}"/>
              </a:ext>
            </a:extLst>
          </p:cNvPr>
          <p:cNvSpPr txBox="1"/>
          <p:nvPr/>
        </p:nvSpPr>
        <p:spPr>
          <a:xfrm>
            <a:off x="3048674" y="753367"/>
            <a:ext cx="6097348" cy="5355312"/>
          </a:xfrm>
          <a:prstGeom prst="rect">
            <a:avLst/>
          </a:prstGeom>
          <a:noFill/>
        </p:spPr>
        <p:txBody>
          <a:bodyPr wrap="square">
            <a:spAutoFit/>
          </a:bodyPr>
          <a:lstStyle/>
          <a:p>
            <a:r>
              <a:rPr lang="de-DE" dirty="0"/>
              <a:t>Die - mit einem Arbeitszeitanteil von 65 % teilzeitbeschäftigte - Klägerin hat gemeint, die Beklagte müsse ihr ebenfalls eine anteilige Prämie zahlen. Die Betriebsvereinbarung verstoße gegen den betriebsverfassungsrechtlichen Gleichbehandlungsgrundsatz. Als Pflegekraft in der psychiatrischen Abteilung sei sie im Jahr 2020 vergleichbaren besonderen Belastungen durch das Coronavirus ausgesetzt gewesen wie die Pflegekräfte auf den somatischen Stationen. Sie habe deshalb Anspruch auf eine Sonderleistung </a:t>
            </a:r>
            <a:r>
              <a:rPr lang="de-DE" dirty="0" err="1"/>
              <a:t>iHv</a:t>
            </a:r>
            <a:r>
              <a:rPr lang="de-DE" dirty="0"/>
              <a:t>. 877,50 Euro (65 % von 1.350,00 Euro). Jedenfalls belaufe sich der zu zahlende Betrag auf 859,30 Euro, wenn die Prämien unter Berücksichtigung der weiteren anspruchsberechtigten Arbeitnehmer zu berechnen sein sollten. Zumindest stehe ihr ein Schadensersatzanspruch in Höhe der geltend gemachten Beträge zu. Die Beklagte habe die gesetzliche Bestimmung fahrlässig falsch verstanden. Der Betriebsrat habe sie rechtzeitig auf ihren Rechtsirrtum hingewiesen</a:t>
            </a:r>
          </a:p>
        </p:txBody>
      </p:sp>
    </p:spTree>
    <p:extLst>
      <p:ext uri="{BB962C8B-B14F-4D97-AF65-F5344CB8AC3E}">
        <p14:creationId xmlns:p14="http://schemas.microsoft.com/office/powerpoint/2010/main" val="329910162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13B31DE-C2B3-68C8-1DEB-757C051CE20B}"/>
              </a:ext>
            </a:extLst>
          </p:cNvPr>
          <p:cNvSpPr txBox="1"/>
          <p:nvPr/>
        </p:nvSpPr>
        <p:spPr>
          <a:xfrm>
            <a:off x="3002145" y="72828"/>
            <a:ext cx="6143877" cy="6463308"/>
          </a:xfrm>
          <a:prstGeom prst="rect">
            <a:avLst/>
          </a:prstGeom>
          <a:noFill/>
        </p:spPr>
        <p:txBody>
          <a:bodyPr wrap="square">
            <a:spAutoFit/>
          </a:bodyPr>
          <a:lstStyle/>
          <a:p>
            <a:r>
              <a:rPr lang="de-DE" dirty="0"/>
              <a:t> Die Klägerin hat zuletzt sinngemäß beantragt,</a:t>
            </a:r>
          </a:p>
          <a:p>
            <a:r>
              <a:rPr lang="de-DE" dirty="0"/>
              <a:t>die Beklagte zu verurteilen, an sie 877,50 Euro brutto, hilfsweise 859,30 Euro brutto jeweils nebst Zinsen </a:t>
            </a:r>
            <a:r>
              <a:rPr lang="de-DE" dirty="0" err="1"/>
              <a:t>iHv</a:t>
            </a:r>
            <a:r>
              <a:rPr lang="de-DE" dirty="0"/>
              <a:t>. fünf Prozentpunkten über dem jeweiligen Basiszinssatz seit dem 1. September 2021 zu zahlen.</a:t>
            </a:r>
          </a:p>
          <a:p>
            <a:r>
              <a:rPr lang="de-DE" dirty="0"/>
              <a:t>Die Beklagte hat beantragt, die Klage abzuweisen. Sie hat die Auffassung vertreten, die Auswahl der begünstigten Arbeitnehmer durch die Betriebsparteien sei nicht zu beanstanden. Pflegekräfte einer psychiatrischen Abteilung eines - anspruchsberechtigten - Krankenhauses hätten nach den Vorgaben von § 26d KHG bei der Prämiengewährung nicht berücksichtigt werden dürfen. Auch ein Schadensersatzanspruch bestehe nicht. Sie - die Beklagte - habe die Rechtslage prüfen lassen und sei den Auskünften ihrer Rechtsabteilung sowie der von ihr beauftragten Wirtschaftsprüfungsgesellschaft gefolgt. Bei einer Ausschüttung von Prämien an Pflegekräfte der psychiatrischen Abteilung hätte sie damit rechnen müssen, die ihr zugeflossenen finanziellen Mittel mangels Testats ihres Wirtschaftsprüfers über deren zweckentsprechende Verwendung zurückzahlen zu müssen.</a:t>
            </a:r>
          </a:p>
          <a:p>
            <a:r>
              <a:rPr lang="de-DE" dirty="0"/>
              <a:t>Die Vorinstanzen haben die Klage abgewiesen. Mit ihrer Revision verfolgt die Klägerin ihr Klagebegehren weiter.</a:t>
            </a:r>
          </a:p>
        </p:txBody>
      </p:sp>
    </p:spTree>
    <p:extLst>
      <p:ext uri="{BB962C8B-B14F-4D97-AF65-F5344CB8AC3E}">
        <p14:creationId xmlns:p14="http://schemas.microsoft.com/office/powerpoint/2010/main" val="358936209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22E24E-0D2F-4774-66EE-2BBA4F8EB361}"/>
              </a:ext>
            </a:extLst>
          </p:cNvPr>
          <p:cNvSpPr>
            <a:spLocks noGrp="1"/>
          </p:cNvSpPr>
          <p:nvPr>
            <p:ph type="title"/>
          </p:nvPr>
        </p:nvSpPr>
        <p:spPr/>
        <p:txBody>
          <a:bodyPr/>
          <a:lstStyle/>
          <a:p>
            <a:r>
              <a:rPr lang="de-DE" dirty="0"/>
              <a:t>Orientierungssatz</a:t>
            </a:r>
            <a:br>
              <a:rPr lang="de-DE" dirty="0"/>
            </a:br>
            <a:endParaRPr lang="de-DE" dirty="0"/>
          </a:p>
        </p:txBody>
      </p:sp>
      <p:sp>
        <p:nvSpPr>
          <p:cNvPr id="3" name="Inhaltsplatzhalter 2">
            <a:extLst>
              <a:ext uri="{FF2B5EF4-FFF2-40B4-BE49-F238E27FC236}">
                <a16:creationId xmlns:a16="http://schemas.microsoft.com/office/drawing/2014/main" id="{C8C3F914-37DD-2416-DB75-2378D466E53C}"/>
              </a:ext>
            </a:extLst>
          </p:cNvPr>
          <p:cNvSpPr>
            <a:spLocks noGrp="1"/>
          </p:cNvSpPr>
          <p:nvPr>
            <p:ph idx="1"/>
          </p:nvPr>
        </p:nvSpPr>
        <p:spPr/>
        <p:txBody>
          <a:bodyPr>
            <a:normAutofit fontScale="77500" lnSpcReduction="20000"/>
          </a:bodyPr>
          <a:lstStyle/>
          <a:p>
            <a:r>
              <a:rPr lang="de-DE" dirty="0"/>
              <a:t> 1. Beschränkt sich der Regelungsgegenstand einer Betriebsvereinbarung ausschließlich auf die nach § 26d Abs 2 KHG notwendige Verteilung der dem Arbeitgeber als Krankenhausträger aus der Liquiditätsreserve des Gesundheitsfonds vom Spitzenverband Bund der Krankenkassen zur Verfügung gestellten finanziellen Mittel, handelt es sich nicht um eine nach § 87 Abs 1 </a:t>
            </a:r>
            <a:r>
              <a:rPr lang="de-DE" dirty="0" err="1"/>
              <a:t>Nr</a:t>
            </a:r>
            <a:r>
              <a:rPr lang="de-DE" dirty="0"/>
              <a:t> 10 BetrVG (teil-)mitbestimmte Betriebsvereinbarung über die Zahlung eines vom Arbeitgeber gewährten Vergütungsbestandteils.(Rn.17) </a:t>
            </a:r>
          </a:p>
          <a:p>
            <a:endParaRPr lang="de-DE" dirty="0"/>
          </a:p>
          <a:p>
            <a:r>
              <a:rPr lang="de-DE" dirty="0"/>
              <a:t>    2. Die Frage, ob eine "erweiterte Sonderleistung" nach § 26d KHG auch an Pflegekräfte in einer psychiatrischen Abteilung eines Krankenhauses ausgezahlt werden durfte oder es den Betriebsparteien von Gesetzes wegen verwehrt war, diese Gruppe von Arbeitnehmern in den Kreis der möglichen Prämienempfänger einzubeziehen, war eine schwierige und ungeklärte Rechtsfrage, weshalb eine etwaige Pflichtverletzung diesbezüglich aufgrund eines unverschuldeten Rechtsirrtums vom Arbeitgeber nicht i.S.v. § 276 Abs 1 und 2 BGB zu vertreten wäre.(Rn.24) (Rn.27) </a:t>
            </a:r>
          </a:p>
        </p:txBody>
      </p:sp>
    </p:spTree>
    <p:extLst>
      <p:ext uri="{BB962C8B-B14F-4D97-AF65-F5344CB8AC3E}">
        <p14:creationId xmlns:p14="http://schemas.microsoft.com/office/powerpoint/2010/main" val="180982652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DD715C-D455-9AAF-C9FE-EB7F9C662D48}"/>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A5DF002F-A3E2-F31A-02E1-490CA8824708}"/>
              </a:ext>
            </a:extLst>
          </p:cNvPr>
          <p:cNvSpPr>
            <a:spLocks noGrp="1"/>
          </p:cNvSpPr>
          <p:nvPr>
            <p:ph idx="1"/>
          </p:nvPr>
        </p:nvSpPr>
        <p:spPr/>
        <p:txBody>
          <a:bodyPr/>
          <a:lstStyle/>
          <a:p>
            <a:r>
              <a:rPr lang="de-DE" dirty="0"/>
              <a:t>Der Verstoß einer Betriebsvereinbarung gegen den betriebsverfassungsrechtlichen Gleichbehandlungsgrundsatz begründet keinen Anspruch eines - aus dem Kreis der Begünstigten ausgeschlossenen - Arbeitnehmers auf eine "Anpassung nach oben", wenn Regelungsgegenstand der bereits vollständig durchgeführten Betriebsvereinbarung ausschließlich die Verteilung staatlicher Mittel (hier: einer Corona-Prämie) auf die Beschäftigten ist.(Rn.17) </a:t>
            </a:r>
          </a:p>
        </p:txBody>
      </p:sp>
    </p:spTree>
    <p:extLst>
      <p:ext uri="{BB962C8B-B14F-4D97-AF65-F5344CB8AC3E}">
        <p14:creationId xmlns:p14="http://schemas.microsoft.com/office/powerpoint/2010/main" val="88854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F0E1A6-2422-E3A3-32AF-6521F864F6FE}"/>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CA809F32-0EE9-476C-D1A7-227D9FD7E6BF}"/>
              </a:ext>
            </a:extLst>
          </p:cNvPr>
          <p:cNvSpPr>
            <a:spLocks noGrp="1"/>
          </p:cNvSpPr>
          <p:nvPr>
            <p:ph idx="1"/>
          </p:nvPr>
        </p:nvSpPr>
        <p:spPr/>
        <p:txBody>
          <a:bodyPr>
            <a:normAutofit fontScale="92500" lnSpcReduction="20000"/>
          </a:bodyPr>
          <a:lstStyle/>
          <a:p>
            <a:r>
              <a:rPr lang="de-DE" dirty="0"/>
              <a:t> 1. Eine "Stationierung" von Luftfahrzeugen im Inland liegt bereits dann vor, wenn eine bestimmte Anzahl von Flugzeugen mit der Besatzung ("Flugzeugkontingent") einem bestimmten inländischen Flughafen fest zugeordnet ist. Ohne Bedeutung ist es, ob ein konkretes Luftfahrzeug einem Flughafen zugeordnet ist.(Rn.11) </a:t>
            </a:r>
          </a:p>
          <a:p>
            <a:endParaRPr lang="de-DE" dirty="0"/>
          </a:p>
          <a:p>
            <a:r>
              <a:rPr lang="de-DE" dirty="0"/>
              <a:t>    2. Für das Bestehen eines Luftverkehrsbetriebs </a:t>
            </a:r>
            <a:r>
              <a:rPr lang="de-DE" dirty="0" err="1"/>
              <a:t>iSd</a:t>
            </a:r>
            <a:r>
              <a:rPr lang="de-DE" dirty="0"/>
              <a:t>. § 24 Abs 2 KSchG ist es nicht erforderlich, dass die Luftfahrzeuge eine inländische Registrierung aufweisen.(Rn.12) </a:t>
            </a:r>
          </a:p>
          <a:p>
            <a:endParaRPr lang="de-DE" dirty="0"/>
          </a:p>
          <a:p>
            <a:r>
              <a:rPr lang="de-DE" dirty="0"/>
              <a:t>    3. Teilweise Parallelentscheidung zum Urteil des Gerichts vom 29. Mai 2024 - 2 AZR 313/22.</a:t>
            </a:r>
          </a:p>
        </p:txBody>
      </p:sp>
    </p:spTree>
    <p:extLst>
      <p:ext uri="{BB962C8B-B14F-4D97-AF65-F5344CB8AC3E}">
        <p14:creationId xmlns:p14="http://schemas.microsoft.com/office/powerpoint/2010/main" val="97485620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A39A7D-54B0-3C31-8A07-0E034947C592}"/>
              </a:ext>
            </a:extLst>
          </p:cNvPr>
          <p:cNvSpPr>
            <a:spLocks noGrp="1"/>
          </p:cNvSpPr>
          <p:nvPr>
            <p:ph type="title"/>
          </p:nvPr>
        </p:nvSpPr>
        <p:spPr>
          <a:xfrm>
            <a:off x="838200" y="365125"/>
            <a:ext cx="10515600" cy="2572284"/>
          </a:xfrm>
        </p:spPr>
        <p:txBody>
          <a:bodyPr>
            <a:normAutofit fontScale="90000"/>
          </a:bodyPr>
          <a:lstStyle/>
          <a:p>
            <a:r>
              <a:rPr lang="de-DE" dirty="0"/>
              <a:t>BAG 25.01.2024  	8 AZR 318/22 Schwerbehinderter Bewerber - Vorstellungsgespräch - Kirche - öffentlicher Arbeitgeber - kirchliche Körperschaft des öffentlichen Rechts</a:t>
            </a:r>
          </a:p>
        </p:txBody>
      </p:sp>
      <p:sp>
        <p:nvSpPr>
          <p:cNvPr id="3" name="Inhaltsplatzhalter 2">
            <a:extLst>
              <a:ext uri="{FF2B5EF4-FFF2-40B4-BE49-F238E27FC236}">
                <a16:creationId xmlns:a16="http://schemas.microsoft.com/office/drawing/2014/main" id="{49AE4BEA-CE14-4DED-671A-5189609DFE46}"/>
              </a:ext>
            </a:extLst>
          </p:cNvPr>
          <p:cNvSpPr>
            <a:spLocks noGrp="1"/>
          </p:cNvSpPr>
          <p:nvPr>
            <p:ph idx="1"/>
          </p:nvPr>
        </p:nvSpPr>
        <p:spPr>
          <a:xfrm>
            <a:off x="838200" y="3123525"/>
            <a:ext cx="10515600" cy="3053437"/>
          </a:xfrm>
        </p:spPr>
        <p:txBody>
          <a:bodyPr>
            <a:normAutofit fontScale="85000" lnSpcReduction="20000"/>
          </a:bodyPr>
          <a:lstStyle/>
          <a:p>
            <a:r>
              <a:rPr lang="de-DE" dirty="0"/>
              <a:t> Die Parteien streiten über einen Anspruch des Klägers auf Zahlung einer Entschädigung nach § 15 Abs. 2 AGG wegen eines Verstoßes gegen das Verbot der Diskriminierung aufgrund einer Schwerbehinderung im Rahmen eines Bewerbungsverfahrens.</a:t>
            </a:r>
          </a:p>
          <a:p>
            <a:r>
              <a:rPr lang="de-DE" dirty="0"/>
              <a:t>Der Beklagte ist ein Kirchenkreis der Evangelischen Kirche im Rheinland und als solcher eine Körperschaft des öffentlichen Rechts. Er schrieb für sein Verwaltungsamt eine Stelle in der Finanzbuchhaltung aus. Der Kläger bewarb sich unter Angabe seiner kaufmännischen Qualifikationen und seiner Schwerbehinderung auf diese Stelle. Eine Einladung zu einem Vorstellungsgespräch erfolgte nicht. Die Bewerbung hatte keinen Erfolg.</a:t>
            </a:r>
          </a:p>
        </p:txBody>
      </p:sp>
    </p:spTree>
    <p:extLst>
      <p:ext uri="{BB962C8B-B14F-4D97-AF65-F5344CB8AC3E}">
        <p14:creationId xmlns:p14="http://schemas.microsoft.com/office/powerpoint/2010/main" val="320311601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14C39F9-5A66-2B11-6636-C62AB62F04F8}"/>
              </a:ext>
            </a:extLst>
          </p:cNvPr>
          <p:cNvSpPr txBox="1"/>
          <p:nvPr/>
        </p:nvSpPr>
        <p:spPr>
          <a:xfrm>
            <a:off x="3048674" y="60870"/>
            <a:ext cx="6097348" cy="4524315"/>
          </a:xfrm>
          <a:prstGeom prst="rect">
            <a:avLst/>
          </a:prstGeom>
          <a:noFill/>
        </p:spPr>
        <p:txBody>
          <a:bodyPr wrap="square">
            <a:spAutoFit/>
          </a:bodyPr>
          <a:lstStyle/>
          <a:p>
            <a:r>
              <a:rPr lang="de-DE" dirty="0"/>
              <a:t> Mit seiner Klage hat der Kläger die Auffassung vertreten, er sei wegen seiner Schwerbehinderung im Auswahlverfahren benachteiligt worden. Eine entsprechende Vermutung ergebe sich aus der unterlassenen Einladung zu einem Vorstellungsgespräch. Hierzu wäre der Beklagte als Körperschaft des öffentlichen Rechts und damit öffentlicher Arbeitgeber verpflichtet gewesen. Das kirchliche Selbstbestimmungsrecht stehe dem nicht entgegen. Er habe einen Entschädigungsanspruch </a:t>
            </a:r>
            <a:r>
              <a:rPr lang="de-DE" dirty="0" err="1"/>
              <a:t>iHv</a:t>
            </a:r>
            <a:r>
              <a:rPr lang="de-DE" dirty="0"/>
              <a:t>. drei Monatsgehältern.</a:t>
            </a:r>
          </a:p>
          <a:p>
            <a:endParaRPr lang="de-DE" dirty="0"/>
          </a:p>
          <a:p>
            <a:r>
              <a:rPr lang="de-DE" dirty="0"/>
              <a:t>    Der Kläger hat daher zuletzt beantragt,</a:t>
            </a:r>
          </a:p>
          <a:p>
            <a:endParaRPr lang="de-DE" dirty="0"/>
          </a:p>
          <a:p>
            <a:r>
              <a:rPr lang="de-DE" dirty="0"/>
              <a:t>den Beklagten zu verurteilen, an ihn eine Entschädigung </a:t>
            </a:r>
            <a:r>
              <a:rPr lang="de-DE" dirty="0" err="1"/>
              <a:t>iHv</a:t>
            </a:r>
            <a:r>
              <a:rPr lang="de-DE" dirty="0"/>
              <a:t>. 7.500,00 Euro zu zahlen.</a:t>
            </a:r>
          </a:p>
          <a:p>
            <a:r>
              <a:rPr lang="de-DE" dirty="0"/>
              <a:t>Der Beklagte hat beantragt, die Klage abzuweisen.</a:t>
            </a:r>
          </a:p>
        </p:txBody>
      </p:sp>
    </p:spTree>
    <p:extLst>
      <p:ext uri="{BB962C8B-B14F-4D97-AF65-F5344CB8AC3E}">
        <p14:creationId xmlns:p14="http://schemas.microsoft.com/office/powerpoint/2010/main" val="232395388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4012F-46C0-FFEB-D10C-22DF0CAB333A}"/>
              </a:ext>
            </a:extLst>
          </p:cNvPr>
          <p:cNvSpPr>
            <a:spLocks noGrp="1"/>
          </p:cNvSpPr>
          <p:nvPr>
            <p:ph type="title"/>
          </p:nvPr>
        </p:nvSpPr>
        <p:spPr/>
        <p:txBody>
          <a:bodyPr/>
          <a:lstStyle/>
          <a:p>
            <a:r>
              <a:rPr lang="de-DE" dirty="0"/>
              <a:t>§ 154 SGB IX</a:t>
            </a:r>
          </a:p>
        </p:txBody>
      </p:sp>
      <p:sp>
        <p:nvSpPr>
          <p:cNvPr id="3" name="Inhaltsplatzhalter 2">
            <a:extLst>
              <a:ext uri="{FF2B5EF4-FFF2-40B4-BE49-F238E27FC236}">
                <a16:creationId xmlns:a16="http://schemas.microsoft.com/office/drawing/2014/main" id="{0CA796CE-3FEF-6536-4632-9756CADB24DA}"/>
              </a:ext>
            </a:extLst>
          </p:cNvPr>
          <p:cNvSpPr>
            <a:spLocks noGrp="1"/>
          </p:cNvSpPr>
          <p:nvPr>
            <p:ph idx="1"/>
          </p:nvPr>
        </p:nvSpPr>
        <p:spPr/>
        <p:txBody>
          <a:bodyPr>
            <a:normAutofit fontScale="55000" lnSpcReduction="20000"/>
          </a:bodyPr>
          <a:lstStyle/>
          <a:p>
            <a:r>
              <a:rPr lang="de-DE" dirty="0"/>
              <a:t>(1) Private und öffentliche Arbeitgeber (Arbeitgeber) mit jahresdurchschnittlich monatlich mindestens 20 Arbeitsplätzen im Sinne des § 156 haben auf wenigstens 5 Prozent der Arbeitsplätze schwerbehinderte Menschen zu beschäftigen. Dabei sind schwerbehinderte Frauen besonders zu berücksichtigen. Abweichend von Satz 1 haben Arbeitgeber mit jahresdurchschnittlich monatlich weniger als 40 Arbeitsplätzen jahresdurchschnittlich je Monat einen schwerbehinderten Menschen, Arbeitgeber mit jahresdurchschnittlich monatlich weniger als 60 Arbeitsplätzen jahresdurchschnittlich je Monat zwei schwerbehinderte Menschen zu beschäftigen.</a:t>
            </a:r>
          </a:p>
          <a:p>
            <a:r>
              <a:rPr lang="de-DE" dirty="0"/>
              <a:t>(2) Als öffentliche Arbeitgeber im Sinne dieses Teils gelten</a:t>
            </a:r>
          </a:p>
          <a:p>
            <a:endParaRPr lang="de-DE" dirty="0"/>
          </a:p>
          <a:p>
            <a:r>
              <a:rPr lang="de-DE" dirty="0"/>
              <a:t>1.    jede oberste Bundesbehörde mit ihren nachgeordneten Dienststellen, das Bundespräsidialamt, die Verwaltungen des Deutschen Bundestages und des Bundesrates, das Bundesverfassungsgericht, die obersten Gerichtshöfe des Bundes, der Bundesgerichtshof jedoch zusammengefasst mit dem Generalbundesanwalt, sowie das Bundeseisenbahnvermögen,</a:t>
            </a:r>
          </a:p>
          <a:p>
            <a:r>
              <a:rPr lang="de-DE" dirty="0"/>
              <a:t>2.    jede oberste Landesbehörde und die Staats- und Präsidialkanzleien mit ihren nachgeordneten Dienststellen, die Verwaltungen der Landtage, die Rechnungshöfe (Rechnungskammern), die Organe der Verfassungsgerichtsbarkeit der Länder und jede sonstige Landesbehörde, zusammengefasst jedoch diejenigen Behörden, die eine gemeinsame Personalverwaltung haben,</a:t>
            </a:r>
          </a:p>
          <a:p>
            <a:r>
              <a:rPr lang="de-DE" dirty="0"/>
              <a:t>3.    jede sonstige Gebietskörperschaft und jeder Verband von Gebietskörperschaften,</a:t>
            </a:r>
          </a:p>
          <a:p>
            <a:r>
              <a:rPr lang="de-DE" dirty="0"/>
              <a:t>4.    jede sonstige Körperschaft, Anstalt oder Stiftung des öffentlichen Rechts.</a:t>
            </a:r>
          </a:p>
        </p:txBody>
      </p:sp>
    </p:spTree>
    <p:extLst>
      <p:ext uri="{BB962C8B-B14F-4D97-AF65-F5344CB8AC3E}">
        <p14:creationId xmlns:p14="http://schemas.microsoft.com/office/powerpoint/2010/main" val="377951003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2003D5-776F-C4F7-FBFE-2DFE157EDBED}"/>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6FCCB2D6-12EE-6522-217D-66BCB4232A9E}"/>
              </a:ext>
            </a:extLst>
          </p:cNvPr>
          <p:cNvSpPr>
            <a:spLocks noGrp="1"/>
          </p:cNvSpPr>
          <p:nvPr>
            <p:ph idx="1"/>
          </p:nvPr>
        </p:nvSpPr>
        <p:spPr/>
        <p:txBody>
          <a:bodyPr>
            <a:normAutofit fontScale="77500" lnSpcReduction="20000"/>
          </a:bodyPr>
          <a:lstStyle/>
          <a:p>
            <a:r>
              <a:rPr lang="de-DE" dirty="0"/>
              <a:t> 1. Der Status einer Körperschaft des öffentlichen Rechts soll die Eigenständigkeit und Unabhängigkeit der Religionsgemeinschaften unterstützen. Die korporierten Religionsgesellschaften unterscheiden sich im religiös-weltanschaulich neutralen Staat grundlegend von der Körperschaft des öffentlichen Rechts im verwaltungs- und staatsorganisationsrechtlichen Verständnis. Die Möglichkeit der Organisation als Körperschaft des öffentlichen Rechts dient der Verwirklichung des durch Art 140 GG </a:t>
            </a:r>
            <a:r>
              <a:rPr lang="de-DE" dirty="0" err="1"/>
              <a:t>i.V.m</a:t>
            </a:r>
            <a:r>
              <a:rPr lang="de-DE" dirty="0"/>
              <a:t>. Art 137 Abs 3 WRV gewährleisteten Selbstbestimmungsrecht der Kirchen.(Rn.17) </a:t>
            </a:r>
          </a:p>
          <a:p>
            <a:endParaRPr lang="de-DE" dirty="0"/>
          </a:p>
          <a:p>
            <a:r>
              <a:rPr lang="de-DE" dirty="0"/>
              <a:t>    2. Der Normzweck des § 154 Abs 2 SGB 9 2018 verlangt, dass die teilhaberechtliche Vorbildfunktion öffentlicher Arbeitgeber realisiert werden soll. Der Gesetzgeber hat sich dafür entschieden, alle privaten Arbeitgebern den in § 165 SGB 9 2018 vorgesehenen Verpflichtungen nicht zu unterwerfen. Ausgehend von dem Begriff " Körperschaft des öffentlichen Rechts" ist nicht ersichtlich, dass der Gesetzgeber die Kirchen, die ebenso staatsfern wie private Arbeitgeber sind, verpflichtend eine Vorbildfunktion auferlegen wollte.(Rn.21) </a:t>
            </a:r>
          </a:p>
        </p:txBody>
      </p:sp>
    </p:spTree>
    <p:extLst>
      <p:ext uri="{BB962C8B-B14F-4D97-AF65-F5344CB8AC3E}">
        <p14:creationId xmlns:p14="http://schemas.microsoft.com/office/powerpoint/2010/main" val="325183012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CD505C4-2ECB-ED97-1140-32B3BB43C566}"/>
              </a:ext>
            </a:extLst>
          </p:cNvPr>
          <p:cNvSpPr txBox="1"/>
          <p:nvPr/>
        </p:nvSpPr>
        <p:spPr>
          <a:xfrm>
            <a:off x="3048674" y="2138362"/>
            <a:ext cx="6097348" cy="2585323"/>
          </a:xfrm>
          <a:prstGeom prst="rect">
            <a:avLst/>
          </a:prstGeom>
          <a:noFill/>
        </p:spPr>
        <p:txBody>
          <a:bodyPr wrap="square">
            <a:spAutoFit/>
          </a:bodyPr>
          <a:lstStyle/>
          <a:p>
            <a:r>
              <a:rPr lang="de-DE" dirty="0"/>
              <a:t> 3. Die Einordnung der Einladungspflicht als positive Maßnahme i.S.v. Art 7 Abs 2 EGRL 78/2000 verletzt nicht den unionsrechtlichen Grundsatz der Gleichbehandlung, da dieses ebenso wie bei privaten Arbeitgebern durch das Kriterium der Staatsferne gerechtfertigt ist.(Rn.28) </a:t>
            </a:r>
          </a:p>
          <a:p>
            <a:endParaRPr lang="de-DE" dirty="0"/>
          </a:p>
          <a:p>
            <a:r>
              <a:rPr lang="de-DE" dirty="0"/>
              <a:t>    4. Die unter dem Aktenzeichen 1 BvR 938/24 eingelegte Verfassungsbeschwerde wurde durch Beschluss des BVerfG vom 19.07.2024 nicht zur Entscheidung angenommen.</a:t>
            </a:r>
          </a:p>
        </p:txBody>
      </p:sp>
    </p:spTree>
    <p:extLst>
      <p:ext uri="{BB962C8B-B14F-4D97-AF65-F5344CB8AC3E}">
        <p14:creationId xmlns:p14="http://schemas.microsoft.com/office/powerpoint/2010/main" val="190024792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B64C62-A51B-AA60-4268-765946D28AF2}"/>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405A4615-38B6-6794-9BDC-C66D5343D240}"/>
              </a:ext>
            </a:extLst>
          </p:cNvPr>
          <p:cNvSpPr>
            <a:spLocks noGrp="1"/>
          </p:cNvSpPr>
          <p:nvPr>
            <p:ph idx="1"/>
          </p:nvPr>
        </p:nvSpPr>
        <p:spPr/>
        <p:txBody>
          <a:bodyPr/>
          <a:lstStyle/>
          <a:p>
            <a:r>
              <a:rPr lang="de-DE" dirty="0"/>
              <a:t>Eine kirchliche Körperschaft des öffentlichen Rechts ist nicht nach § 165 Satz 3 SGB IX zur Einladung schwerbehinderter Bewerber zu einem Vorstellungsgespräch verpflichtet. Sie ist kein öffentlicher Arbeitgeber.(Rn.14) (Rn.16) </a:t>
            </a:r>
          </a:p>
        </p:txBody>
      </p:sp>
    </p:spTree>
    <p:extLst>
      <p:ext uri="{BB962C8B-B14F-4D97-AF65-F5344CB8AC3E}">
        <p14:creationId xmlns:p14="http://schemas.microsoft.com/office/powerpoint/2010/main" val="307535323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FFDBE5-D6FC-B2B0-EF65-438FD4962E1D}"/>
              </a:ext>
            </a:extLst>
          </p:cNvPr>
          <p:cNvSpPr>
            <a:spLocks noGrp="1"/>
          </p:cNvSpPr>
          <p:nvPr>
            <p:ph type="title"/>
          </p:nvPr>
        </p:nvSpPr>
        <p:spPr/>
        <p:txBody>
          <a:bodyPr/>
          <a:lstStyle/>
          <a:p>
            <a:r>
              <a:rPr lang="de-DE" dirty="0"/>
              <a:t>BAG 14.12.2023  2 AZR 55/23 Kündigung - Täuschung über die vorläufige Impfunfähigkeit</a:t>
            </a:r>
          </a:p>
        </p:txBody>
      </p:sp>
      <p:sp>
        <p:nvSpPr>
          <p:cNvPr id="3" name="Inhaltsplatzhalter 2">
            <a:extLst>
              <a:ext uri="{FF2B5EF4-FFF2-40B4-BE49-F238E27FC236}">
                <a16:creationId xmlns:a16="http://schemas.microsoft.com/office/drawing/2014/main" id="{6F740176-C94E-4EB0-FAE5-B56C95495B43}"/>
              </a:ext>
            </a:extLst>
          </p:cNvPr>
          <p:cNvSpPr>
            <a:spLocks noGrp="1"/>
          </p:cNvSpPr>
          <p:nvPr>
            <p:ph idx="1"/>
          </p:nvPr>
        </p:nvSpPr>
        <p:spPr/>
        <p:txBody>
          <a:bodyPr>
            <a:normAutofit fontScale="92500"/>
          </a:bodyPr>
          <a:lstStyle/>
          <a:p>
            <a:r>
              <a:rPr lang="de-DE" dirty="0"/>
              <a:t> Die Parteien streiten vorrangig über die Wirksamkeit einer außerordentlichen fristlosen Kündigung.</a:t>
            </a:r>
          </a:p>
          <a:p>
            <a:r>
              <a:rPr lang="de-DE" dirty="0"/>
              <a:t>Die Klägerin war seit 1988 in einem von der Beklagten betriebenen Krankenhaus beschäftigt, zuletzt als Pflegehelferin.</a:t>
            </a:r>
          </a:p>
          <a:p>
            <a:r>
              <a:rPr lang="de-DE" dirty="0"/>
              <a:t>Mit Schreiben vom 17. Dezember 2021 informierte die Beklagte alle betroffenen Mitarbeiter über die zum 16. März 2022 in Kraft tretende sog. einrichtungsbezogene Impfpflicht und bat um Vorlage der von § 20a Abs. 2 IfSG in der Fassung vom 10. Dezember 2021 (im Folgenden IfSG aF) verlangten Nachweise, darunter ggf. ein solcher, dass sie aufgrund einer medizinischen Kontraindikation nicht gegen das Coronavirus Sars-CoV-2 geimpft werden konnten.</a:t>
            </a:r>
          </a:p>
        </p:txBody>
      </p:sp>
    </p:spTree>
    <p:extLst>
      <p:ext uri="{BB962C8B-B14F-4D97-AF65-F5344CB8AC3E}">
        <p14:creationId xmlns:p14="http://schemas.microsoft.com/office/powerpoint/2010/main" val="354116628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433943B-8610-ECE0-5FDF-6B780C277F6F}"/>
              </a:ext>
            </a:extLst>
          </p:cNvPr>
          <p:cNvSpPr txBox="1"/>
          <p:nvPr/>
        </p:nvSpPr>
        <p:spPr>
          <a:xfrm>
            <a:off x="3034513" y="0"/>
            <a:ext cx="6111509" cy="6186309"/>
          </a:xfrm>
          <a:prstGeom prst="rect">
            <a:avLst/>
          </a:prstGeom>
          <a:noFill/>
        </p:spPr>
        <p:txBody>
          <a:bodyPr wrap="square">
            <a:spAutoFit/>
          </a:bodyPr>
          <a:lstStyle/>
          <a:p>
            <a:r>
              <a:rPr lang="de-DE" dirty="0"/>
              <a:t> Die Klägerin legte der Beklagten eine auf den 4. Januar 2022 datierte „Bescheinigung einer vorläufigen Impfunfähigkeit gegen das Coronavirus Sars-CoV-2“ vor, die sie im Internet nach Zahlung einer Gebühr und Eingabe ihrer persönlichen Daten generiert und ausgedruckt hatte. In der Bescheinigung heißt es, dass „dieser Patient“ aufgrund der ärztlichen Einschätzung und Bewertung seiner Angaben vor einer Impfung mit Covid-19-Impfstoffen von einem Facharzt für Allergologie überprüft werden müsse. Bis zum Vorliegen eines Impfstoff-Allergie-Gutachtens sei „der Patient“ zeitlich begrenzt bis zum 4. Juli 2022 impfunfähig und es bestehe die Gefahr, dass „der Patient“ durch eine Impfung schwere, ggf. sogar tödliche Nebenwirkungen erleben könne. Eine Kommunikation der Klägerin - und sei es fernmündlich oder digital - mit der vermeintlichen Ärztin, deren Unterschrift auf die Bescheinigung aufgedruckt ist, erfolgte nicht.</a:t>
            </a:r>
          </a:p>
          <a:p>
            <a:r>
              <a:rPr lang="de-DE" dirty="0"/>
              <a:t>Die Beklagte informierte gemäß § 20a Abs. 2 Satz 2 IfSG aF das zuständige Gesundheitsamt, welches am 19. Januar 2022 mitteilte, dass die Bescheinigung aus dem Internet heruntergeladen sei und somit nicht auf einer ärztlichen Untersuchung beruhe. Die unterzeichnende Ärztin sei dort nicht bekannt.</a:t>
            </a:r>
          </a:p>
        </p:txBody>
      </p:sp>
    </p:spTree>
    <p:extLst>
      <p:ext uri="{BB962C8B-B14F-4D97-AF65-F5344CB8AC3E}">
        <p14:creationId xmlns:p14="http://schemas.microsoft.com/office/powerpoint/2010/main" val="394792204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62C88F2-42EA-7BFD-A007-2055231F14A8}"/>
              </a:ext>
            </a:extLst>
          </p:cNvPr>
          <p:cNvSpPr txBox="1"/>
          <p:nvPr/>
        </p:nvSpPr>
        <p:spPr>
          <a:xfrm>
            <a:off x="3048674" y="891867"/>
            <a:ext cx="6097348" cy="4247317"/>
          </a:xfrm>
          <a:prstGeom prst="rect">
            <a:avLst/>
          </a:prstGeom>
          <a:noFill/>
        </p:spPr>
        <p:txBody>
          <a:bodyPr wrap="square">
            <a:spAutoFit/>
          </a:bodyPr>
          <a:lstStyle/>
          <a:p>
            <a:r>
              <a:rPr lang="de-DE" dirty="0"/>
              <a:t> Die Beklagte kündigte das Arbeitsverhältnis der Parteien - nach Anhörung des Betriebsrats - mit Schreiben vom 24. Januar 2022, der Klägerin am selben Tag zugegangen, außerordentlich fristlos, hilfsweise außerordentlich mit Auslauffrist zum 31. August 2022.</a:t>
            </a:r>
          </a:p>
          <a:p>
            <a:r>
              <a:rPr lang="de-DE" dirty="0"/>
              <a:t>Dagegen hat sich die Klägerin rechtzeitig mit der vorliegenden Klage gewandt und </a:t>
            </a:r>
            <a:r>
              <a:rPr lang="de-DE" dirty="0" err="1"/>
              <a:t>ua</a:t>
            </a:r>
            <a:r>
              <a:rPr lang="de-DE" dirty="0"/>
              <a:t>. geltend gemacht, die von ihr vorgelegte Bescheinigung attestiere ersichtlich keinen individuellen Gesundheitszustand, sondern gebe die allgemeine Auffassung der ausstellenden Ärztin wieder, dass jede Person vor einer Impfung gegen das Coronavirus Sars-CoV-2 allergologisch untersucht werden müsse. Sie - die Klägerin - habe damit lediglich ihre generelle Sorge hinsichtlich möglicher Impfreaktionen gegenüber der Beklagten zum Ausdruck bringen wollen.</a:t>
            </a:r>
          </a:p>
        </p:txBody>
      </p:sp>
    </p:spTree>
    <p:extLst>
      <p:ext uri="{BB962C8B-B14F-4D97-AF65-F5344CB8AC3E}">
        <p14:creationId xmlns:p14="http://schemas.microsoft.com/office/powerpoint/2010/main" val="121746085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C1F77A7-A967-E55E-91E7-E818A3C60094}"/>
              </a:ext>
            </a:extLst>
          </p:cNvPr>
          <p:cNvSpPr txBox="1"/>
          <p:nvPr/>
        </p:nvSpPr>
        <p:spPr>
          <a:xfrm>
            <a:off x="2880765" y="121381"/>
            <a:ext cx="6263909" cy="5355312"/>
          </a:xfrm>
          <a:prstGeom prst="rect">
            <a:avLst/>
          </a:prstGeom>
          <a:noFill/>
        </p:spPr>
        <p:txBody>
          <a:bodyPr wrap="square">
            <a:spAutoFit/>
          </a:bodyPr>
          <a:lstStyle/>
          <a:p>
            <a:r>
              <a:rPr lang="de-DE" dirty="0"/>
              <a:t> Die Klägerin hat - soweit für das Revisionsverfahren von Interesse - beantragt</a:t>
            </a:r>
          </a:p>
          <a:p>
            <a:endParaRPr lang="de-DE" dirty="0"/>
          </a:p>
          <a:p>
            <a:r>
              <a:rPr lang="de-DE" dirty="0"/>
              <a:t>1.    </a:t>
            </a:r>
          </a:p>
          <a:p>
            <a:r>
              <a:rPr lang="de-DE" dirty="0"/>
              <a:t>festzustellen, dass das Arbeitsverhältnis der Parteien durch die Kündigung der Beklagten vom 24. Januar 2022 nicht beendet worden ist;</a:t>
            </a:r>
          </a:p>
          <a:p>
            <a:r>
              <a:rPr lang="de-DE" dirty="0"/>
              <a:t>2.    </a:t>
            </a:r>
          </a:p>
          <a:p>
            <a:r>
              <a:rPr lang="de-DE" dirty="0"/>
              <a:t>die Beklagte zu verurteilen, die Klägerin zu unveränderten arbeitsvertraglichen Bedingungen als Pflegehelferin </a:t>
            </a:r>
            <a:r>
              <a:rPr lang="de-DE" dirty="0" err="1"/>
              <a:t>weiterzubeschäftigen</a:t>
            </a:r>
            <a:r>
              <a:rPr lang="de-DE" dirty="0"/>
              <a:t>.</a:t>
            </a:r>
          </a:p>
          <a:p>
            <a:r>
              <a:rPr lang="de-DE" dirty="0"/>
              <a:t>Die Beklagte hat gemeint, die Klägerin habe durch die Vorlage der Bescheinigung versucht, über eine vermeintlich in ihrer Person bestehende Impfunfähigkeit zu täuschen, um der einrichtungsbezogenen Impfpflicht zu entgehen.</a:t>
            </a:r>
          </a:p>
          <a:p>
            <a:r>
              <a:rPr lang="de-DE" dirty="0"/>
              <a:t>Das Arbeitsgericht hat der Klage stattgegeben, das Landesarbeitsgericht hat sie auf die Berufung der Beklagten abgewiesen. Mit ihrer Revision erstrebt die Klägerin die Wiederherstellung der erstinstanzlichen Entscheidung.</a:t>
            </a:r>
          </a:p>
        </p:txBody>
      </p:sp>
    </p:spTree>
    <p:extLst>
      <p:ext uri="{BB962C8B-B14F-4D97-AF65-F5344CB8AC3E}">
        <p14:creationId xmlns:p14="http://schemas.microsoft.com/office/powerpoint/2010/main" val="2581293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B782FF-E85C-C40C-DFB3-D3498F33F2BF}"/>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7048A95E-C814-B6C8-B466-4FC480B744CD}"/>
              </a:ext>
            </a:extLst>
          </p:cNvPr>
          <p:cNvSpPr>
            <a:spLocks noGrp="1"/>
          </p:cNvSpPr>
          <p:nvPr>
            <p:ph idx="1"/>
          </p:nvPr>
        </p:nvSpPr>
        <p:spPr/>
        <p:txBody>
          <a:bodyPr/>
          <a:lstStyle/>
          <a:p>
            <a:r>
              <a:rPr lang="de-DE" dirty="0"/>
              <a:t>Ein Luftverkehrsbetrieb </a:t>
            </a:r>
            <a:r>
              <a:rPr lang="de-DE" dirty="0" err="1"/>
              <a:t>iSv</a:t>
            </a:r>
            <a:r>
              <a:rPr lang="de-DE" dirty="0"/>
              <a:t>. § 24 Abs. 2 KSchG bedarf keiner im Inland ansässigen Leitung oder weitergehenden Organisationsstruktur.</a:t>
            </a:r>
          </a:p>
        </p:txBody>
      </p:sp>
    </p:spTree>
    <p:extLst>
      <p:ext uri="{BB962C8B-B14F-4D97-AF65-F5344CB8AC3E}">
        <p14:creationId xmlns:p14="http://schemas.microsoft.com/office/powerpoint/2010/main" val="319228525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F14CF0-734B-8B45-273E-16899CCE4CED}"/>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39E58625-CEAE-AF0E-6662-E7E9615C5474}"/>
              </a:ext>
            </a:extLst>
          </p:cNvPr>
          <p:cNvSpPr>
            <a:spLocks noGrp="1"/>
          </p:cNvSpPr>
          <p:nvPr>
            <p:ph idx="1"/>
          </p:nvPr>
        </p:nvSpPr>
        <p:spPr/>
        <p:txBody>
          <a:bodyPr>
            <a:normAutofit fontScale="92500"/>
          </a:bodyPr>
          <a:lstStyle/>
          <a:p>
            <a:r>
              <a:rPr lang="de-DE" dirty="0"/>
              <a:t> 1. Aus § 20a Abs 5 S 3 IfSG aF, der das Gesundheitsamt ermächtigte, gegenüber einer vor dem 16. März 2022 bereits beschäftigten Person ein Betretungs- bzw. Beschäftigungsverbot auszusprechen, ergab sich keine Sperrwirkung im Hinblick auf die außerordentliche Kündigung eines Arbeitsverhältnisses gemäß § 626 Abs 1 BGB. Vielmehr kamen nach der erklärten Vorstellung des Gesetzgebers bei einem Verstoß gegen die Nachweispflicht neben öffentlich-rechtlichen Sanktionen auch arbeitsrechtliche Konsequenzen in Betracht.(Rn.18) </a:t>
            </a:r>
          </a:p>
          <a:p>
            <a:endParaRPr lang="de-DE" dirty="0"/>
          </a:p>
          <a:p>
            <a:r>
              <a:rPr lang="de-DE" dirty="0"/>
              <a:t>    2. Teilweise Parallelentscheidung zum Urteil des Gerichts vom 14. Dezember 2023 - 2 AZR 66/23.</a:t>
            </a:r>
          </a:p>
        </p:txBody>
      </p:sp>
    </p:spTree>
    <p:extLst>
      <p:ext uri="{BB962C8B-B14F-4D97-AF65-F5344CB8AC3E}">
        <p14:creationId xmlns:p14="http://schemas.microsoft.com/office/powerpoint/2010/main" val="319872808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ABE7AF-F799-F949-3448-BFD16DBDE9C4}"/>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3526E415-2F00-987B-FBE3-942CE1CC3893}"/>
              </a:ext>
            </a:extLst>
          </p:cNvPr>
          <p:cNvSpPr>
            <a:spLocks noGrp="1"/>
          </p:cNvSpPr>
          <p:nvPr>
            <p:ph idx="1"/>
          </p:nvPr>
        </p:nvSpPr>
        <p:spPr/>
        <p:txBody>
          <a:bodyPr/>
          <a:lstStyle/>
          <a:p>
            <a:r>
              <a:rPr lang="de-DE" dirty="0"/>
              <a:t>Ein in der Patientenversorgung eingesetzter Arbeitnehmer, der im Geltungsbereich von § 20a IfSG idF vom 10. Dezember 2021 wahrheitswidrig behauptet, aufgrund einer ärztlichen Untersuchung sei festgestellt worden, dass er vorläufig nicht gegen das Coronavirus Sars-CoV-2 geimpft werden könne, verletzt in erheblicher Weise eine arbeitsvertragliche Nebenpflicht.(Rn.16) </a:t>
            </a:r>
          </a:p>
        </p:txBody>
      </p:sp>
    </p:spTree>
    <p:extLst>
      <p:ext uri="{BB962C8B-B14F-4D97-AF65-F5344CB8AC3E}">
        <p14:creationId xmlns:p14="http://schemas.microsoft.com/office/powerpoint/2010/main" val="108365850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61A9E3-7A7F-A099-6C5D-9D59E7F73196}"/>
              </a:ext>
            </a:extLst>
          </p:cNvPr>
          <p:cNvSpPr>
            <a:spLocks noGrp="1"/>
          </p:cNvSpPr>
          <p:nvPr>
            <p:ph type="title"/>
          </p:nvPr>
        </p:nvSpPr>
        <p:spPr/>
        <p:txBody>
          <a:bodyPr>
            <a:normAutofit fontScale="90000"/>
          </a:bodyPr>
          <a:lstStyle/>
          <a:p>
            <a:r>
              <a:rPr lang="de-DE" dirty="0"/>
              <a:t>BAG 13.12.2023  5 AZR 137/23 Entgeltfortzahlung bei Krankheit und an Feiertagen - Beweiswert der ärztlichen Arbeitsunfähigkeitsbescheinigung</a:t>
            </a:r>
          </a:p>
        </p:txBody>
      </p:sp>
      <p:sp>
        <p:nvSpPr>
          <p:cNvPr id="3" name="Inhaltsplatzhalter 2">
            <a:extLst>
              <a:ext uri="{FF2B5EF4-FFF2-40B4-BE49-F238E27FC236}">
                <a16:creationId xmlns:a16="http://schemas.microsoft.com/office/drawing/2014/main" id="{FB1836A2-7DB3-A0A6-5975-2FE93B0FEFD1}"/>
              </a:ext>
            </a:extLst>
          </p:cNvPr>
          <p:cNvSpPr>
            <a:spLocks noGrp="1"/>
          </p:cNvSpPr>
          <p:nvPr>
            <p:ph idx="1"/>
          </p:nvPr>
        </p:nvSpPr>
        <p:spPr/>
        <p:txBody>
          <a:bodyPr>
            <a:normAutofit fontScale="70000" lnSpcReduction="20000"/>
          </a:bodyPr>
          <a:lstStyle/>
          <a:p>
            <a:r>
              <a:rPr lang="de-DE" dirty="0"/>
              <a:t> Die Parteien streiten über Entgeltfortzahlung im Krankheitsfall.</a:t>
            </a:r>
          </a:p>
          <a:p>
            <a:r>
              <a:rPr lang="de-DE" dirty="0"/>
              <a:t>Der Kläger war seit März 2021 als Helfer bei der Beklagten, die ein Unternehmen der Arbeitnehmerüberlassung betreibt, mit einem Stundenlohn von 10,88 Euro brutto beschäftigt. Die wöchentliche Arbeitszeit betrug 35 Stunden. Nach arbeitsvertraglicher Vereinbarung war das Arbeitsentgelt spätestens am 15. Bankarbeitstag des Folgemonats zu zahlen. Die Beklagte setzte den Kläger seit dem 21. April 2022 nicht mehr ein.</a:t>
            </a:r>
          </a:p>
          <a:p>
            <a:r>
              <a:rPr lang="de-DE" dirty="0"/>
              <a:t>Der Kläger legte der Beklagten am 2. Mai 2022 eine Arbeitsunfähigkeitsbescheinigung vom selben Tag für die Zeit vom 2. bis zum 6. Mai 2022 vor. Mit Schreiben vom 2. Mai 2022, das dem Kläger am 3. Mai 2022 zuging, kündigte die Beklagte das Arbeitsverhältnis zum 31. Mai 2022. In einer Folgebescheinigung vom 6. Mai 2022 wurde Arbeitsunfähigkeit des Klägers bis zum 20. Mai 2022 und in einer weiteren Folgebescheinigung vom 20. Mai 2022 bis zum 31. Mai 2022 bescheinigt. Nach den vom Kläger im Prozess vorgelegten Arbeitsunfähigkeitsbescheinigungen beruhte die Arbeitsunfähigkeit auf der Diagnose nach ICD-10-Code J06.9. Die Arbeitsunfähigkeitsbescheinigung vom 20. Mai 2022 wies zudem die Diagnose nach ICD-10-Code R45.7 auf. Ab dem 1. Juni 2022 war der Kläger wieder arbeitsfähig und nahm eine neue Beschäftigung auf.</a:t>
            </a:r>
          </a:p>
        </p:txBody>
      </p:sp>
    </p:spTree>
    <p:extLst>
      <p:ext uri="{BB962C8B-B14F-4D97-AF65-F5344CB8AC3E}">
        <p14:creationId xmlns:p14="http://schemas.microsoft.com/office/powerpoint/2010/main" val="140170607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67F341F-0D78-0686-066C-A5E67CD20D4A}"/>
              </a:ext>
            </a:extLst>
          </p:cNvPr>
          <p:cNvSpPr txBox="1"/>
          <p:nvPr/>
        </p:nvSpPr>
        <p:spPr>
          <a:xfrm>
            <a:off x="3047326" y="58846"/>
            <a:ext cx="6097348" cy="5909310"/>
          </a:xfrm>
          <a:prstGeom prst="rect">
            <a:avLst/>
          </a:prstGeom>
          <a:noFill/>
        </p:spPr>
        <p:txBody>
          <a:bodyPr wrap="square">
            <a:spAutoFit/>
          </a:bodyPr>
          <a:lstStyle/>
          <a:p>
            <a:r>
              <a:rPr lang="de-DE" dirty="0"/>
              <a:t> Mit Schreiben vom 23. Mai 2022 teilte die Beklagte dem Kläger mit, aufgrund der Koinzidenz zwischen der Kündigung und der vom 2. bis zum 31. Mai 2022 bescheinigten Arbeitsunfähigkeit bestünden ernsthaft begründete Zweifel an der Arbeitsunfähigkeit, weshalb sie die Entgeltfortzahlung für den betreffenden Zeitraum verweigere. Mit Telefax vom 28. Mai 2022 forderte der Kläger die Beklagte zur Zahlung des Entgelts für den Monat Mai 2022 auf.</a:t>
            </a:r>
          </a:p>
          <a:p>
            <a:r>
              <a:rPr lang="de-DE" dirty="0"/>
              <a:t>Mit seiner Klage hat der Kläger von der Beklagten für die Zeit vom 2. bis zum 31. Mai 2022 Entgeltfortzahlung im Krankheitsfall verlangt. Er hat gemeint, der Beweiswert der Arbeitsunfähigkeitsbescheinigungen sei nicht erschüttert. Er habe sich zunächst krankgemeldet, erst daraufhin habe die Beklagte die Kündigung ausgesprochen. Dies stehe einer zeitlichen Koinzidenz von Kündigung und Krankmeldung entgegen, zumal es sich um eine Arbeitgeberkündigung handele. Bei ihm sei durchgängig eine Infektion der oberen Atemwege diagnostiziert worden, ab dem 20. Mai 2022 sei als weitere Diagnose „emotionaler Schock oder Stress“ hinzugetreten.</a:t>
            </a:r>
          </a:p>
        </p:txBody>
      </p:sp>
    </p:spTree>
    <p:extLst>
      <p:ext uri="{BB962C8B-B14F-4D97-AF65-F5344CB8AC3E}">
        <p14:creationId xmlns:p14="http://schemas.microsoft.com/office/powerpoint/2010/main" val="70967797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6081AE8-4120-8B32-E49E-BA97E651A3A4}"/>
              </a:ext>
            </a:extLst>
          </p:cNvPr>
          <p:cNvSpPr txBox="1"/>
          <p:nvPr/>
        </p:nvSpPr>
        <p:spPr>
          <a:xfrm>
            <a:off x="3048674" y="753367"/>
            <a:ext cx="6097348" cy="3970318"/>
          </a:xfrm>
          <a:prstGeom prst="rect">
            <a:avLst/>
          </a:prstGeom>
          <a:noFill/>
        </p:spPr>
        <p:txBody>
          <a:bodyPr wrap="square">
            <a:spAutoFit/>
          </a:bodyPr>
          <a:lstStyle/>
          <a:p>
            <a:r>
              <a:rPr lang="de-DE" dirty="0"/>
              <a:t> Der Kläger hat beantragt,</a:t>
            </a:r>
          </a:p>
          <a:p>
            <a:endParaRPr lang="de-DE" dirty="0"/>
          </a:p>
          <a:p>
            <a:endParaRPr lang="de-DE" dirty="0"/>
          </a:p>
          <a:p>
            <a:r>
              <a:rPr lang="de-DE" dirty="0"/>
              <a:t>    die Beklagte zu verurteilen, an den Kläger 1.675,52 Euro brutto nebst Zinsen in Höhe von fünf Prozentpunkten über dem jeweiligen Basiszinssatz seit dem 15. Juni 2022 zu zahlen.</a:t>
            </a:r>
          </a:p>
          <a:p>
            <a:r>
              <a:rPr lang="de-DE" dirty="0"/>
              <a:t>Die Beklagte hat Klageabweisung beantragt und gemeint, der Beweiswert der Arbeitsunfähigkeitsbescheinigungen sei erschüttert, weil der Zeitraum der bescheinigten Arbeitsunfähigkeit </a:t>
            </a:r>
            <a:r>
              <a:rPr lang="de-DE" dirty="0" err="1"/>
              <a:t>taggenau</a:t>
            </a:r>
            <a:r>
              <a:rPr lang="de-DE" dirty="0"/>
              <a:t> der Kündigungsfrist entspreche und der Kläger unmittelbar nach Beendigung des Arbeitsverhältnisses wieder arbeitsfähig geworden sei und eine neue Beschäftigung aufgenommen habe.</a:t>
            </a:r>
          </a:p>
        </p:txBody>
      </p:sp>
    </p:spTree>
    <p:extLst>
      <p:ext uri="{BB962C8B-B14F-4D97-AF65-F5344CB8AC3E}">
        <p14:creationId xmlns:p14="http://schemas.microsoft.com/office/powerpoint/2010/main" val="213047878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6C64FF-208D-E94F-D9D4-54AB03A8352A}"/>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36ED8BAB-EE52-26AE-D5F1-FD44D865DB5E}"/>
              </a:ext>
            </a:extLst>
          </p:cNvPr>
          <p:cNvSpPr>
            <a:spLocks noGrp="1"/>
          </p:cNvSpPr>
          <p:nvPr>
            <p:ph idx="1"/>
          </p:nvPr>
        </p:nvSpPr>
        <p:spPr/>
        <p:txBody>
          <a:bodyPr>
            <a:normAutofit fontScale="70000" lnSpcReduction="20000"/>
          </a:bodyPr>
          <a:lstStyle/>
          <a:p>
            <a:r>
              <a:rPr lang="de-DE" dirty="0"/>
              <a:t> 1. Für die Frage der Erschütterung des Beweiswerts der Arbeitsunfähigkeitsbescheinigung ist es nicht entscheidend, ob es sich um eine Eigenkündigung des Arbeitnehmers oder um eine Kündigung des Arbeitgebers handelt. Auch bei einer Kündigung durch den Arbeitgeber kann der Beweiswert der Arbeitsunfähigkeitsbescheinigung erschüttert werden, wenn der Arbeitnehmer unmittelbar nach dem Zugang der Kündigung erkrankt und nach den Gesamtumständen des zu würdigenden Einzelfalls Indizien vorliegen, die Zweifel am Bestehen der Arbeitsunfähigkeit begründen.(Rn.18) </a:t>
            </a:r>
          </a:p>
          <a:p>
            <a:endParaRPr lang="de-DE" dirty="0"/>
          </a:p>
          <a:p>
            <a:r>
              <a:rPr lang="de-DE" dirty="0"/>
              <a:t>    2. Für die Beurteilung des Beweiswerts von Arbeitsunfähigkeitsbescheinigungen im Zusammenhang mit Kündigungen ist nicht entscheidend, ob für die Dauer der Kündigungsfrist eine oder mehrere Bescheinigungen vorgelegt werden. Dass bei einer längeren Kündigungsfrist mehrere Arbeitsunfähigkeitsbescheinigungen erforderlich sind, um diesen Zeitraum abzudecken, ist in erster Linie durch § 5 Abs 4 S 1 der Richtlinie des Gemeinsamen Bundesausschusses über die Beurteilung der Arbeitsunfähigkeit und die Maßnahmen zur stufenweise Wiedereingliederung nach § 92 Abs 1 S 2 </a:t>
            </a:r>
            <a:r>
              <a:rPr lang="de-DE" dirty="0" err="1"/>
              <a:t>Nr</a:t>
            </a:r>
            <a:r>
              <a:rPr lang="de-DE" dirty="0"/>
              <a:t> 7 SGB 5 (</a:t>
            </a:r>
            <a:r>
              <a:rPr lang="de-DE" dirty="0" err="1"/>
              <a:t>juris</a:t>
            </a:r>
            <a:r>
              <a:rPr lang="de-DE" dirty="0"/>
              <a:t>: AURL), wonach die voraussichtliche Dauer der Arbeitsunfähigkeit im Grundsatz nicht für einen mehr als zwei Wochen im Voraus liegenden Zeitraum bescheinigt werden soll.(Rn.24) </a:t>
            </a:r>
          </a:p>
        </p:txBody>
      </p:sp>
    </p:spTree>
    <p:extLst>
      <p:ext uri="{BB962C8B-B14F-4D97-AF65-F5344CB8AC3E}">
        <p14:creationId xmlns:p14="http://schemas.microsoft.com/office/powerpoint/2010/main" val="178285725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224241-B256-5BDF-E2E6-180F8CD4457C}"/>
              </a:ext>
            </a:extLst>
          </p:cNvPr>
          <p:cNvSpPr>
            <a:spLocks noGrp="1"/>
          </p:cNvSpPr>
          <p:nvPr>
            <p:ph type="title"/>
          </p:nvPr>
        </p:nvSpPr>
        <p:spPr/>
        <p:txBody>
          <a:bodyPr>
            <a:normAutofit fontScale="90000"/>
          </a:bodyPr>
          <a:lstStyle/>
          <a:p>
            <a:r>
              <a:rPr lang="de-DE" dirty="0"/>
              <a:t>BAG 13.12.2023 5 AZR 168/23  Aufstockung von Teilzeit auf Vollzeit - Anpassung der Vergütung</a:t>
            </a:r>
          </a:p>
        </p:txBody>
      </p:sp>
      <p:sp>
        <p:nvSpPr>
          <p:cNvPr id="3" name="Inhaltsplatzhalter 2">
            <a:extLst>
              <a:ext uri="{FF2B5EF4-FFF2-40B4-BE49-F238E27FC236}">
                <a16:creationId xmlns:a16="http://schemas.microsoft.com/office/drawing/2014/main" id="{57D3DBDD-AED7-1F03-1CE2-7650D4E3819E}"/>
              </a:ext>
            </a:extLst>
          </p:cNvPr>
          <p:cNvSpPr>
            <a:spLocks noGrp="1"/>
          </p:cNvSpPr>
          <p:nvPr>
            <p:ph idx="1"/>
          </p:nvPr>
        </p:nvSpPr>
        <p:spPr/>
        <p:txBody>
          <a:bodyPr>
            <a:normAutofit fontScale="70000" lnSpcReduction="20000"/>
          </a:bodyPr>
          <a:lstStyle/>
          <a:p>
            <a:r>
              <a:rPr lang="de-DE" dirty="0"/>
              <a:t> Die Parteien streiten über die Höhe einer Zulage nach Aufstockung der Arbeitszeit der Klägerin auf Vollzeit.</a:t>
            </a:r>
          </a:p>
          <a:p>
            <a:r>
              <a:rPr lang="de-DE" dirty="0"/>
              <a:t>Die Klägerin war von April 1998 bis Juni 2007 bei der Beklagten in deren Krankenhaus als Diplom-Physikingenieurin in der Strahlentherapie beschäftigt. Anschließend wechselte sie mit gleicher Tätigkeit zu einem anderen Arbeitgeber, bei dem sie zuletzt in Teilzeit (50 %) eingesetzt war. Zum 1. Mai 2014 begründeten die Parteien erneut ein Arbeitsverhältnis, in dem die Klägerin als Diplom-Physikingenieurin in der Strahlentherapie mit der Hälfte der Arbeitszeit einer Vollbeschäftigten arbeiten sollte. Arbeitsvertraglich wurde die Geltung des Bundes-Angestellten-Tarifvertrags in kirchlicher Fassung (BAT-KF) und eine Vergütung nach dessen Entgeltgruppe 14 vereinbart. Darüber hinaus erhält die Klägerin - im schriftlichen Arbeitsvertrag nicht festgehalten - seit Beginn des Arbeitsverhältnisses monatlich 250,00 Euro brutto, die in den Gehaltsabrechnungen als „Leistungszulage“ ausgewiesen werden. Damit sollte die Differenz zwischen der von der Klägerin bei ihrem vorherigen Arbeitgeber erzielten Monatsvergütung und derjenigen, welche die Beklagte ihr bei Anwendung des BAT-KF für eine entsprechende Teilzeitbeschäftigung anbieten konnte, ausgeglichen werden. Ohne einen solchen Ausgleich war die Klägerin nicht bereit, zur Beklagten zurückzukehren.</a:t>
            </a:r>
          </a:p>
        </p:txBody>
      </p:sp>
    </p:spTree>
    <p:extLst>
      <p:ext uri="{BB962C8B-B14F-4D97-AF65-F5344CB8AC3E}">
        <p14:creationId xmlns:p14="http://schemas.microsoft.com/office/powerpoint/2010/main" val="10937872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61FEA6B-F69E-4655-F8F0-E4B56FDB5DC1}"/>
              </a:ext>
            </a:extLst>
          </p:cNvPr>
          <p:cNvSpPr txBox="1"/>
          <p:nvPr/>
        </p:nvSpPr>
        <p:spPr>
          <a:xfrm>
            <a:off x="2816028" y="-1"/>
            <a:ext cx="6328646" cy="6186309"/>
          </a:xfrm>
          <a:prstGeom prst="rect">
            <a:avLst/>
          </a:prstGeom>
          <a:noFill/>
        </p:spPr>
        <p:txBody>
          <a:bodyPr wrap="square">
            <a:spAutoFit/>
          </a:bodyPr>
          <a:lstStyle/>
          <a:p>
            <a:r>
              <a:rPr lang="de-DE" dirty="0"/>
              <a:t> Im Jahr 2020 äußerte die Klägerin den Wunsch, ihre Arbeitszeit auf Vollzeit mit tariflich vorgesehenen 38,5 Wochenstunden aufzustocken. Dies lehnte die Beklagte zunächst ab. Nachdem die Klägerin im Februar 2022 eine auf § 9 TzBfG gestützte Klage erhoben hatte, einigten sich die Parteien außergerichtlich auf eine Erhöhung der Arbeitszeit auf Vollzeit ab dem 1. Mai 2022. Seither vergütet die Beklagte die Klägerin auf der Basis einer Vollzeittätigkeit nach dem BAT-KF, lehnte aber deren Verlangen, die Zulage von 250,00 Euro brutto auf 500,00 Euro brutto monatlich zu erhöhen, ab.</a:t>
            </a:r>
          </a:p>
          <a:p>
            <a:r>
              <a:rPr lang="de-DE" dirty="0"/>
              <a:t>Die Klägerin hat geltend gemacht, die ihr seit Beginn des Arbeitsverhältnisses gewährte Zulage sei als Vergütungsbestandteil ab dem 1. Mai 2022 aufgrund des nunmehr bestehenden Vollzeitarbeitsverhältnisses auf 500,00 Euro brutto zu erhöhen.</a:t>
            </a:r>
          </a:p>
          <a:p>
            <a:r>
              <a:rPr lang="de-DE" dirty="0"/>
              <a:t>Sie hat in den Tatsacheninstanzen zuletzt sinngemäß beantragt,</a:t>
            </a:r>
          </a:p>
          <a:p>
            <a:r>
              <a:rPr lang="de-DE" dirty="0"/>
              <a:t>	</a:t>
            </a:r>
          </a:p>
          <a:p>
            <a:endParaRPr lang="de-DE" dirty="0"/>
          </a:p>
          <a:p>
            <a:r>
              <a:rPr lang="de-DE" dirty="0"/>
              <a:t>    die Beklagte zu verurteilen, an die Klägerin ab dem 1. Mai 2022 eine Leistungszulage nicht nur </a:t>
            </a:r>
            <a:r>
              <a:rPr lang="de-DE" dirty="0" err="1"/>
              <a:t>iHv</a:t>
            </a:r>
            <a:r>
              <a:rPr lang="de-DE" dirty="0"/>
              <a:t>. 250,00 Euro brutto, sondern </a:t>
            </a:r>
            <a:r>
              <a:rPr lang="de-DE" dirty="0" err="1"/>
              <a:t>iHv</a:t>
            </a:r>
            <a:r>
              <a:rPr lang="de-DE" dirty="0"/>
              <a:t>. 500,00 Euro brutto zu zahlen.</a:t>
            </a:r>
          </a:p>
        </p:txBody>
      </p:sp>
    </p:spTree>
    <p:extLst>
      <p:ext uri="{BB962C8B-B14F-4D97-AF65-F5344CB8AC3E}">
        <p14:creationId xmlns:p14="http://schemas.microsoft.com/office/powerpoint/2010/main" val="235246125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94D0521-E160-AFDD-FDEE-4AB5B57B18A8}"/>
              </a:ext>
            </a:extLst>
          </p:cNvPr>
          <p:cNvSpPr txBox="1"/>
          <p:nvPr/>
        </p:nvSpPr>
        <p:spPr>
          <a:xfrm>
            <a:off x="3048674" y="337869"/>
            <a:ext cx="6097348" cy="5632311"/>
          </a:xfrm>
          <a:prstGeom prst="rect">
            <a:avLst/>
          </a:prstGeom>
          <a:noFill/>
        </p:spPr>
        <p:txBody>
          <a:bodyPr wrap="square">
            <a:spAutoFit/>
          </a:bodyPr>
          <a:lstStyle/>
          <a:p>
            <a:r>
              <a:rPr lang="de-DE" dirty="0"/>
              <a:t> Die Beklagte hat Klageabweisung beantragt und im Wesentlichen gemeint, bei der streitgegenständlichen Zulage handele es sich nicht um einen im Zusammenhang mit der Arbeitszeit der Klägerin stehenden Vergütungsbestandteil, sondern - anknüpfend an die konkrete Situation bei der Einstellung - um eine monatliche Pauschale zu Abwerbungszwecken.</a:t>
            </a:r>
          </a:p>
          <a:p>
            <a:endParaRPr lang="de-DE" dirty="0"/>
          </a:p>
          <a:p>
            <a:r>
              <a:rPr lang="de-DE" dirty="0"/>
              <a:t>    Das Arbeitsgericht hat die Klage abgewiesen. Auf die Berufung der Klägerin hat das Landesarbeitsgericht der Klage stattgegeben und entsprechend dem Leistungsantrag der Klägerin, den es in den Entscheidungsgründen als Feststellungsantrag ausgelegt hat, tenoriert. Mit der vom Landesarbeitsgericht zugelassenen Revision begehrt die Beklagte die Wiederherstellung des erstinstanzlichen Urteils, während die Klägerin die Zurückweisung der Revision mit der Maßgabe beantragt, festzustellen, dass die Beklagte verpflichtet ist, der Klägerin ab dem 1. Mai 2022 monatlich eine Leistungszulage nicht nur </a:t>
            </a:r>
            <a:r>
              <a:rPr lang="de-DE" dirty="0" err="1"/>
              <a:t>iHv</a:t>
            </a:r>
            <a:r>
              <a:rPr lang="de-DE" dirty="0"/>
              <a:t>. 250,00 Euro brutto, sondern </a:t>
            </a:r>
            <a:r>
              <a:rPr lang="de-DE" dirty="0" err="1"/>
              <a:t>iHv</a:t>
            </a:r>
            <a:r>
              <a:rPr lang="de-DE" dirty="0"/>
              <a:t>. 500,00 Euro brutto zu zahlen.</a:t>
            </a:r>
          </a:p>
        </p:txBody>
      </p:sp>
    </p:spTree>
    <p:extLst>
      <p:ext uri="{BB962C8B-B14F-4D97-AF65-F5344CB8AC3E}">
        <p14:creationId xmlns:p14="http://schemas.microsoft.com/office/powerpoint/2010/main" val="242037391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FCF2A9-9E96-9782-F47D-DE9D20B6AF6C}"/>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07EEEBF5-43CB-D422-8A2D-2502D5ACC042}"/>
              </a:ext>
            </a:extLst>
          </p:cNvPr>
          <p:cNvSpPr>
            <a:spLocks noGrp="1"/>
          </p:cNvSpPr>
          <p:nvPr>
            <p:ph idx="1"/>
          </p:nvPr>
        </p:nvSpPr>
        <p:spPr/>
        <p:txBody>
          <a:bodyPr>
            <a:normAutofit fontScale="85000" lnSpcReduction="20000"/>
          </a:bodyPr>
          <a:lstStyle/>
          <a:p>
            <a:r>
              <a:rPr lang="de-DE" dirty="0"/>
              <a:t> 1. § 9 TzBfG enthält bei der Verlängerung der Arbeitszeit keine Regelungen zum Schicksal der Gegenleistung. Bei der Verlängerung der Arbeitszeit überlässt das Gesetz die Folgen für die Gegenleistung der Vereinbarung der Vertragsparteien.(Rn.14) (Rn.19) </a:t>
            </a:r>
          </a:p>
          <a:p>
            <a:endParaRPr lang="de-DE" dirty="0"/>
          </a:p>
          <a:p>
            <a:r>
              <a:rPr lang="de-DE" dirty="0"/>
              <a:t>    2. Können sich die Arbeitsvertragsparteien bei der Aufstockung der Arbeitszeit auf Vollzeit über die dafür geschuldete Vergütung nicht einigen, wird der auf die bisherige Teilzeitarbeit zugeschnittene Arbeitsvertrag insoweit lückenhaft. Es bedarf der Anpassung der Vergütung für den erhöhten zeitlichen der Arbeitsleistung im Wege der ergänzenden Vertragsauslegung.(Rn.20) Entsprechend der im Arbeitsleben herrschenden Anschauung und durchweg geübten Praxis, hätten redliche Vertragspartner bei der Aufstockung von Teilzeit auf Vollzeit zumindest eine quotal dem Umfang der Erhöhung der Arbeitszeit entsprechende Vergütung vereinbart.(Rn.21) </a:t>
            </a:r>
          </a:p>
        </p:txBody>
      </p:sp>
    </p:spTree>
    <p:extLst>
      <p:ext uri="{BB962C8B-B14F-4D97-AF65-F5344CB8AC3E}">
        <p14:creationId xmlns:p14="http://schemas.microsoft.com/office/powerpoint/2010/main" val="3910027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944AF2-D98D-E2B9-BE55-E4345BFA1B19}"/>
              </a:ext>
            </a:extLst>
          </p:cNvPr>
          <p:cNvSpPr>
            <a:spLocks noGrp="1"/>
          </p:cNvSpPr>
          <p:nvPr>
            <p:ph type="title"/>
          </p:nvPr>
        </p:nvSpPr>
        <p:spPr/>
        <p:txBody>
          <a:bodyPr/>
          <a:lstStyle/>
          <a:p>
            <a:r>
              <a:rPr lang="de-DE" dirty="0"/>
              <a:t>BAG 28.05.2024 9 AZR 76/22</a:t>
            </a:r>
            <a:br>
              <a:rPr lang="de-DE" dirty="0"/>
            </a:br>
            <a:r>
              <a:rPr lang="de-DE" dirty="0"/>
              <a:t>Urlaubsanspruch und Quarantäne </a:t>
            </a:r>
            <a:r>
              <a:rPr lang="de-DE" dirty="0" err="1"/>
              <a:t>wg</a:t>
            </a:r>
            <a:r>
              <a:rPr lang="de-DE" dirty="0"/>
              <a:t> Covid</a:t>
            </a:r>
          </a:p>
        </p:txBody>
      </p:sp>
      <p:sp>
        <p:nvSpPr>
          <p:cNvPr id="3" name="Inhaltsplatzhalter 2">
            <a:extLst>
              <a:ext uri="{FF2B5EF4-FFF2-40B4-BE49-F238E27FC236}">
                <a16:creationId xmlns:a16="http://schemas.microsoft.com/office/drawing/2014/main" id="{7BDD67D1-9138-73AA-BEE8-7D86053C2B57}"/>
              </a:ext>
            </a:extLst>
          </p:cNvPr>
          <p:cNvSpPr>
            <a:spLocks noGrp="1"/>
          </p:cNvSpPr>
          <p:nvPr>
            <p:ph idx="1"/>
          </p:nvPr>
        </p:nvSpPr>
        <p:spPr/>
        <p:txBody>
          <a:bodyPr>
            <a:normAutofit fontScale="77500" lnSpcReduction="20000"/>
          </a:bodyPr>
          <a:lstStyle/>
          <a:p>
            <a:r>
              <a:rPr lang="de-DE" dirty="0"/>
              <a:t> Die Parteien streiten über die Verpflichtung der Beklagten, dem Kläger Urlaub aus dem Jahr 2020 </a:t>
            </a:r>
            <a:r>
              <a:rPr lang="de-DE" dirty="0" err="1"/>
              <a:t>nachzugewähren</a:t>
            </a:r>
            <a:r>
              <a:rPr lang="de-DE" dirty="0"/>
              <a:t>, und in diesem Zusammenhang darüber, ob die Anordnung häuslicher Quarantäne für Zeiträume, für die bereits Urlaub bewilligt war, der Erfüllung dieser Urlaubsansprüche entgegensteht.</a:t>
            </a:r>
          </a:p>
          <a:p>
            <a:endParaRPr lang="de-DE" dirty="0"/>
          </a:p>
          <a:p>
            <a:r>
              <a:rPr lang="de-DE" dirty="0"/>
              <a:t>    Der Kläger ist seit dem 24. November 1993 bei der Beklagten als Schlosser beschäftigt. Die Beklagte bewilligte dem Kläger auf seinen Antrag acht Tage Erholungsurlaub für die Zeit vom 12. bis zum 21. Oktober 2020. Am 14. Oktober 2020 ordnete die Stadt Hagen die Absonderung des Klägers in häusliche Quarantäne für die Zeit vom 9. bis zum 21. Oktober 2020 mit der Begründung an, er habe Kontakt zu einer mit dem Coronavirus SARS-CoV-2 infizierten Person gehabt. In diesem Zeitraum durfte der Kläger seine Wohnung nicht verlassen und musste den Empfang von Besuchen sowie den Kontakt zu Mitbewohnern und Angehörigen auf das Notwendigste beschränken. Während der verhängten Quarantäne war der Kläger selbst nicht arbeitsunfähig erkrankt.</a:t>
            </a:r>
          </a:p>
        </p:txBody>
      </p:sp>
    </p:spTree>
    <p:extLst>
      <p:ext uri="{BB962C8B-B14F-4D97-AF65-F5344CB8AC3E}">
        <p14:creationId xmlns:p14="http://schemas.microsoft.com/office/powerpoint/2010/main" val="406756768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AB4811-6A88-D3ED-4A86-63BE74B57376}"/>
              </a:ext>
            </a:extLst>
          </p:cNvPr>
          <p:cNvSpPr>
            <a:spLocks noGrp="1"/>
          </p:cNvSpPr>
          <p:nvPr>
            <p:ph type="title"/>
          </p:nvPr>
        </p:nvSpPr>
        <p:spPr>
          <a:xfrm>
            <a:off x="838200" y="365125"/>
            <a:ext cx="10515600" cy="1358479"/>
          </a:xfrm>
        </p:spPr>
        <p:txBody>
          <a:bodyPr>
            <a:normAutofit fontScale="90000"/>
          </a:bodyPr>
          <a:lstStyle/>
          <a:p>
            <a:r>
              <a:rPr lang="de-DE" dirty="0"/>
              <a:t>BAG 13.12.2023  1 ABR 28/22  Vorlage von Bewerbungsunterlagen - digitales Leserecht</a:t>
            </a:r>
            <a:br>
              <a:rPr lang="de-DE" dirty="0"/>
            </a:br>
            <a:br>
              <a:rPr lang="de-DE" dirty="0"/>
            </a:br>
            <a:endParaRPr lang="de-DE" dirty="0"/>
          </a:p>
        </p:txBody>
      </p:sp>
      <p:sp>
        <p:nvSpPr>
          <p:cNvPr id="3" name="Inhaltsplatzhalter 2">
            <a:extLst>
              <a:ext uri="{FF2B5EF4-FFF2-40B4-BE49-F238E27FC236}">
                <a16:creationId xmlns:a16="http://schemas.microsoft.com/office/drawing/2014/main" id="{D835DFFD-1573-CAD8-3AAF-D5303D95E8AA}"/>
              </a:ext>
            </a:extLst>
          </p:cNvPr>
          <p:cNvSpPr>
            <a:spLocks noGrp="1"/>
          </p:cNvSpPr>
          <p:nvPr>
            <p:ph idx="1"/>
          </p:nvPr>
        </p:nvSpPr>
        <p:spPr/>
        <p:txBody>
          <a:bodyPr>
            <a:normAutofit/>
          </a:bodyPr>
          <a:lstStyle/>
          <a:p>
            <a:r>
              <a:rPr lang="de-DE" dirty="0"/>
              <a:t> A. Die Beteiligten streiten über die Ersetzung der Zustimmung zu einer personellen Einzelmaßnahme.</a:t>
            </a:r>
          </a:p>
          <a:p>
            <a:pPr marL="0" indent="0">
              <a:buNone/>
            </a:pPr>
            <a:endParaRPr lang="de-DE" dirty="0"/>
          </a:p>
          <a:p>
            <a:r>
              <a:rPr lang="de-DE" dirty="0"/>
              <a:t>    Die Arbeitgeberin - ein Unternehmen der Getränkeindustrie - beschäftigt regelmäßig mehr als 20 wahlberechtigte Arbeitnehmer. Sie unterhält in L einen Betrieb, in dem der beteiligte Betriebsrat gebildet ist. Die Mitglieder des Betriebsrats verfügen über Laptops, die sie für ihre Betriebsratstätigkeit nutzen können.</a:t>
            </a:r>
          </a:p>
        </p:txBody>
      </p:sp>
    </p:spTree>
    <p:extLst>
      <p:ext uri="{BB962C8B-B14F-4D97-AF65-F5344CB8AC3E}">
        <p14:creationId xmlns:p14="http://schemas.microsoft.com/office/powerpoint/2010/main" val="76743828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F833736-C5DB-A08E-808B-2C7766391BFB}"/>
              </a:ext>
            </a:extLst>
          </p:cNvPr>
          <p:cNvSpPr txBox="1"/>
          <p:nvPr/>
        </p:nvSpPr>
        <p:spPr>
          <a:xfrm>
            <a:off x="3047326" y="-79653"/>
            <a:ext cx="6097348" cy="6186309"/>
          </a:xfrm>
          <a:prstGeom prst="rect">
            <a:avLst/>
          </a:prstGeom>
          <a:noFill/>
        </p:spPr>
        <p:txBody>
          <a:bodyPr wrap="square">
            <a:spAutoFit/>
          </a:bodyPr>
          <a:lstStyle/>
          <a:p>
            <a:r>
              <a:rPr lang="de-DE" dirty="0"/>
              <a:t> Die Arbeitgeberin verwendet in ihrem Unternehmen eine Software zum „Recruiting“. Das Programm verwaltet </a:t>
            </a:r>
            <a:r>
              <a:rPr lang="de-DE" dirty="0" err="1"/>
              <a:t>ua</a:t>
            </a:r>
            <a:r>
              <a:rPr lang="de-DE" dirty="0"/>
              <a:t>. Stellenausschreibungen und enthält ein internes und externes Bewerberportal. Ausweislich der Anlage 3b der hierzu geschlossenen Rahmen-Konzernbetriebsvereinbarung 01/2019 (KBV) müssen sich externe Bewerber einen Account anlegen, um am Bewerbungsprozess teilzunehmen. Bewerbungen, die dennoch in Papierform eingehen, werden zuvor manuell erfasst. Die weitere Bearbeitung erfolgt, nachdem der jeweilige Nutzer seine Zustimmung zur Datenverarbeitung erteilt hat (Nr. 2.3 der Anlage 3b zur KBV). Den Mitgliedern des Betriebsrats steht ein Einsichtsrecht in die in Nr. 8 der Anlage 3b zur KBV aufgeführten „Datenfelder“ des Programms zu. Sie enthalten </a:t>
            </a:r>
            <a:r>
              <a:rPr lang="de-DE" dirty="0" err="1"/>
              <a:t>ua</a:t>
            </a:r>
            <a:r>
              <a:rPr lang="de-DE" dirty="0"/>
              <a:t>. die persönlichen Angaben des Bewerbers, sein „Anschreiben“ und seinen Lebenslauf sowie etwaige Zeugnisse und Zertifikate.</a:t>
            </a:r>
          </a:p>
          <a:p>
            <a:r>
              <a:rPr lang="de-DE" dirty="0"/>
              <a:t>Die Arbeitgeberin schrieb im Frühjahr 2021 die Stelle eines „Prozess- und Projektspezialisten Technik“ aus. Hierauf gingen 33 externe Bewerbungen ein. Die „Bewerbungsunterlagen“ wurden im Programm „Recruiting“ hinterlegt.</a:t>
            </a:r>
          </a:p>
        </p:txBody>
      </p:sp>
    </p:spTree>
    <p:extLst>
      <p:ext uri="{BB962C8B-B14F-4D97-AF65-F5344CB8AC3E}">
        <p14:creationId xmlns:p14="http://schemas.microsoft.com/office/powerpoint/2010/main" val="93859207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59FB31A-9B5B-AC3B-2B44-A15F89CE9D37}"/>
              </a:ext>
            </a:extLst>
          </p:cNvPr>
          <p:cNvSpPr txBox="1"/>
          <p:nvPr/>
        </p:nvSpPr>
        <p:spPr>
          <a:xfrm>
            <a:off x="3047326" y="0"/>
            <a:ext cx="6097348" cy="6740307"/>
          </a:xfrm>
          <a:prstGeom prst="rect">
            <a:avLst/>
          </a:prstGeom>
          <a:noFill/>
        </p:spPr>
        <p:txBody>
          <a:bodyPr wrap="square">
            <a:spAutoFit/>
          </a:bodyPr>
          <a:lstStyle/>
          <a:p>
            <a:r>
              <a:rPr lang="de-DE" dirty="0"/>
              <a:t> Die Arbeitgeberin bat den Betriebsrat am 8. Juni 2021 um Zustimmung zu der beabsichtigten Einstellung von Herrn G. Als „geplantes Eintrittsdatum“ war der 1. Oktober 2021 angegeben. Nachdem dem Betriebsrat auf seine Bitte hin die Protokolle der Bewerbungsgespräche und die Stellenbeschreibung nachgereicht worden waren, verweigerte er mit Schreiben vom 24. Juni 2021 die Zustimmung zu der geplanten Einstellung. Am 7. Juli 2021 ersuchte die Arbeitgeberin den Betriebsrat erneut um Zustimmung zu der geplanten Einstellung, die er mit Schreiben vom 12. Juli 2021 verweigerte.</a:t>
            </a:r>
          </a:p>
          <a:p>
            <a:endParaRPr lang="de-DE" dirty="0"/>
          </a:p>
          <a:p>
            <a:r>
              <a:rPr lang="de-DE" dirty="0"/>
              <a:t>    Anfang August 2021 beantragte die Arbeitgeberin die gerichtliche Zustimmungsersetzung. Das Arbeitsgericht entschied über den Antrag am 10. November 2021. Am 15. November 2021 teilte die Arbeitgeberin dem Betriebsrat mit, sie werde Herrn G ab dem 1. Dezember 2021 vorläufig einstellen. Nachdem der Betriebsrat die Dringlichkeit dieser Maßnahme bestritten hatte, leitete die Arbeitgeberin am 23. November 2021 ein weiteres, auf eine entsprechende Feststellung gerichtetes Beschlussverfahren ein. Beide Verfahren wurden in der Beschwerdeinstanz vom Landesarbeitsgericht zur gemeinsamen Anhörung und Entscheidung verbunden.</a:t>
            </a:r>
          </a:p>
        </p:txBody>
      </p:sp>
    </p:spTree>
    <p:extLst>
      <p:ext uri="{BB962C8B-B14F-4D97-AF65-F5344CB8AC3E}">
        <p14:creationId xmlns:p14="http://schemas.microsoft.com/office/powerpoint/2010/main" val="91397525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BEAB44B-0E64-B3B7-E869-17DDFACA12EA}"/>
              </a:ext>
            </a:extLst>
          </p:cNvPr>
          <p:cNvSpPr txBox="1"/>
          <p:nvPr/>
        </p:nvSpPr>
        <p:spPr>
          <a:xfrm>
            <a:off x="3048674" y="-908626"/>
            <a:ext cx="6097348" cy="5355312"/>
          </a:xfrm>
          <a:prstGeom prst="rect">
            <a:avLst/>
          </a:prstGeom>
          <a:noFill/>
        </p:spPr>
        <p:txBody>
          <a:bodyPr wrap="square">
            <a:spAutoFit/>
          </a:bodyPr>
          <a:lstStyle/>
          <a:p>
            <a:r>
              <a:rPr lang="de-DE" dirty="0"/>
              <a:t> Die Arbeitgeberin hat gemeint, die Zustimmung des Betriebsrats sei zu ersetzen. Der Betriebsrat sei ordnungsgemäß unterrichtet worden. § 99 Abs. 1 Satz 1 BetrVG verlange nicht, dass ihm die „Bewerbungsunterlagen“ in Papierform vorgelegt werden müssten. Ein Grund für die Verweigerung der Zustimmung bestehe nicht.</a:t>
            </a:r>
          </a:p>
          <a:p>
            <a:r>
              <a:rPr lang="de-DE" dirty="0"/>
              <a:t>Die Arbeitgeberin hat - soweit für die Rechtsbeschwerde noch von Bedeutung - beantragt,</a:t>
            </a:r>
          </a:p>
          <a:p>
            <a:endParaRPr lang="de-DE" dirty="0"/>
          </a:p>
          <a:p>
            <a:r>
              <a:rPr lang="de-DE" dirty="0"/>
              <a:t>    1.    die vom Betriebsrat verweigerte Zustimmung zu der Einstellung von Herrn G als Prozess- und Projektspezialist Technik in dem Bereich Instandhaltung zu ersetzen;</a:t>
            </a:r>
          </a:p>
          <a:p>
            <a:r>
              <a:rPr lang="de-DE" dirty="0"/>
              <a:t>            	</a:t>
            </a:r>
          </a:p>
          <a:p>
            <a:endParaRPr lang="de-DE" dirty="0"/>
          </a:p>
          <a:p>
            <a:r>
              <a:rPr lang="de-DE" dirty="0"/>
              <a:t>    2.    festzustellen, dass die Einstellung von Herrn G als Prozess- und Projektspezialist Technik ab dem 1. Dezember 2021 in dem Bereich Instandhaltung aus sachlichen Gründen dringend erforderlich war.</a:t>
            </a:r>
          </a:p>
        </p:txBody>
      </p:sp>
    </p:spTree>
    <p:extLst>
      <p:ext uri="{BB962C8B-B14F-4D97-AF65-F5344CB8AC3E}">
        <p14:creationId xmlns:p14="http://schemas.microsoft.com/office/powerpoint/2010/main" val="171203135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27D5D2B-FDED-72D4-CDFF-9DEFD01D2BD9}"/>
              </a:ext>
            </a:extLst>
          </p:cNvPr>
          <p:cNvSpPr txBox="1"/>
          <p:nvPr/>
        </p:nvSpPr>
        <p:spPr>
          <a:xfrm>
            <a:off x="3047326" y="58846"/>
            <a:ext cx="6097348" cy="6463308"/>
          </a:xfrm>
          <a:prstGeom prst="rect">
            <a:avLst/>
          </a:prstGeom>
          <a:noFill/>
        </p:spPr>
        <p:txBody>
          <a:bodyPr wrap="square">
            <a:spAutoFit/>
          </a:bodyPr>
          <a:lstStyle/>
          <a:p>
            <a:r>
              <a:rPr lang="de-DE" dirty="0"/>
              <a:t> Der Betriebsrat hat beantragt, die Anträge abzuweisen, und die Auffassung vertreten, die Zustimmung könne nicht ersetzt werden. Er sei nicht ordnungsgemäß unterrichtet worden. Die „Bewerbungsunterlagen“ hätten ihm in Papierform vorgelegt werden müssen. Unabhängig hiervon bestünden auch Gründe für die Verweigerung der Zustimmung.</a:t>
            </a:r>
          </a:p>
          <a:p>
            <a:endParaRPr lang="de-DE" dirty="0"/>
          </a:p>
          <a:p>
            <a:endParaRPr lang="de-DE" dirty="0"/>
          </a:p>
          <a:p>
            <a:r>
              <a:rPr lang="de-DE" dirty="0"/>
              <a:t>    Das Arbeitsgericht hat den - dort in der Hauptsache zur Entscheidung gestellten - Antrag der Arbeitgeberin auf Feststellung, dass die Zustimmung des Betriebsrats zur Einstellung von Herrn G als erteilt gilt, abgewiesen. Dem als Hilfsantrag angebrachten Zustimmungsersetzungsantrag hat es stattgegeben. Hiergegen hat der Betriebsrat Beschwerde eingelegt. Dem Feststellungsantrag nach § 100 Abs. 2 Satz 3 BetrVG hat das Arbeitsgericht ebenfalls entsprochen. Gegen diesen Beschluss haben der Betriebsrat Beschwerde und die Arbeitgeberin Anschlussbeschwerde eingelegt. Das Landesarbeitsgericht hat beide Beschwerden des Betriebsrats zurückgewiesen. Mit seiner Rechtsbeschwerde verfolgt er sein Begehren auf vollständige Antragsabweisung weiter.</a:t>
            </a:r>
          </a:p>
        </p:txBody>
      </p:sp>
    </p:spTree>
    <p:extLst>
      <p:ext uri="{BB962C8B-B14F-4D97-AF65-F5344CB8AC3E}">
        <p14:creationId xmlns:p14="http://schemas.microsoft.com/office/powerpoint/2010/main" val="322809188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C52F31-FBB2-5E95-5213-88479FC56F4A}"/>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3054AE85-12AD-A9A4-F43E-7B8DC58F2F5A}"/>
              </a:ext>
            </a:extLst>
          </p:cNvPr>
          <p:cNvSpPr>
            <a:spLocks noGrp="1"/>
          </p:cNvSpPr>
          <p:nvPr>
            <p:ph idx="1"/>
          </p:nvPr>
        </p:nvSpPr>
        <p:spPr/>
        <p:txBody>
          <a:bodyPr/>
          <a:lstStyle/>
          <a:p>
            <a:r>
              <a:rPr lang="de-DE" dirty="0"/>
              <a:t>Ein neues Zustimmungsverfahren zu einer eigenständigen personellen Einzelmaßnahme nach § 99 Abs 1 S 1 BetrVG wird nur dann eingeleitet, wenn der Arbeitgeber von der ursprünglich geplanten Einstellung Abstand genommen hat. Allein die erneute Bitte um Zustimmung des Betriebsrats ist hierfür nicht ausreichend.(Rn.15</a:t>
            </a:r>
          </a:p>
        </p:txBody>
      </p:sp>
    </p:spTree>
    <p:extLst>
      <p:ext uri="{BB962C8B-B14F-4D97-AF65-F5344CB8AC3E}">
        <p14:creationId xmlns:p14="http://schemas.microsoft.com/office/powerpoint/2010/main" val="113208651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0BB9E6-D82D-E569-4D19-4421EF46D24A}"/>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97DFC40D-58B9-8ACB-1BA5-16F3E761BD5C}"/>
              </a:ext>
            </a:extLst>
          </p:cNvPr>
          <p:cNvSpPr>
            <a:spLocks noGrp="1"/>
          </p:cNvSpPr>
          <p:nvPr>
            <p:ph idx="1"/>
          </p:nvPr>
        </p:nvSpPr>
        <p:spPr/>
        <p:txBody>
          <a:bodyPr/>
          <a:lstStyle/>
          <a:p>
            <a:r>
              <a:rPr lang="de-DE" dirty="0"/>
              <a:t>Der Arbeitgeber, der den Bewerbungsprozess um eine ausgeschriebene Stelle mithilfe eines Softwareprogramms digital durchführt, genügt seiner Pflicht zur Vorlage der Bewerbungsunterlagen an den Betriebsrat, wenn er dessen Mitgliedern für die Dauer des Zustimmungsverfahrens nach § 99 Abs. 1 BetrVG ein auf die im Programm hinterlegten Bewerbungsunterlagen bezogenes - mithilfe von zur Verfügung gestellten Laptops jederzeit nutzbares - Einsichtsrecht gewährt und die Möglichkeit besteht, Notizen anzufertigen.(Rn.20) (Rn.24) </a:t>
            </a:r>
          </a:p>
        </p:txBody>
      </p:sp>
    </p:spTree>
    <p:extLst>
      <p:ext uri="{BB962C8B-B14F-4D97-AF65-F5344CB8AC3E}">
        <p14:creationId xmlns:p14="http://schemas.microsoft.com/office/powerpoint/2010/main" val="194595135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94F298-7770-B6E9-4874-A4D28A9F57D0}"/>
              </a:ext>
            </a:extLst>
          </p:cNvPr>
          <p:cNvSpPr>
            <a:spLocks noGrp="1"/>
          </p:cNvSpPr>
          <p:nvPr>
            <p:ph type="title"/>
          </p:nvPr>
        </p:nvSpPr>
        <p:spPr/>
        <p:txBody>
          <a:bodyPr>
            <a:normAutofit fontScale="90000"/>
          </a:bodyPr>
          <a:lstStyle/>
          <a:p>
            <a:r>
              <a:rPr lang="de-DE" dirty="0"/>
              <a:t>BAG 05.12.2023 9 AZR 364/22 Urlaubsberechnung bei Überschneidung von Krankheit und Kurzarbeit</a:t>
            </a:r>
          </a:p>
        </p:txBody>
      </p:sp>
      <p:sp>
        <p:nvSpPr>
          <p:cNvPr id="3" name="Inhaltsplatzhalter 2">
            <a:extLst>
              <a:ext uri="{FF2B5EF4-FFF2-40B4-BE49-F238E27FC236}">
                <a16:creationId xmlns:a16="http://schemas.microsoft.com/office/drawing/2014/main" id="{E01AEF1D-3DA4-05EE-2CB9-7589BBB728A2}"/>
              </a:ext>
            </a:extLst>
          </p:cNvPr>
          <p:cNvSpPr>
            <a:spLocks noGrp="1"/>
          </p:cNvSpPr>
          <p:nvPr>
            <p:ph idx="1"/>
          </p:nvPr>
        </p:nvSpPr>
        <p:spPr/>
        <p:txBody>
          <a:bodyPr>
            <a:normAutofit fontScale="92500" lnSpcReduction="20000"/>
          </a:bodyPr>
          <a:lstStyle/>
          <a:p>
            <a:r>
              <a:rPr lang="de-DE" dirty="0"/>
              <a:t> Die Parteien streiten über Urlaubsabgeltung aus dem Jahr 2020 und in diesem Zusammenhang insbesondere über die Urlaubsberechnung bei zeitlicher Überschneidung von Krankheit und Kurzarbeit „null“.</a:t>
            </a:r>
          </a:p>
          <a:p>
            <a:r>
              <a:rPr lang="de-DE" dirty="0"/>
              <a:t>Der Kläger war vom 1. Mai 2018 bis zum 31. Januar 2021 bei der Beklagten als Mitarbeiter in der Betriebsschlosserei mit einer wöchentlichen Arbeitszeit von 40 Stunden und einer monatlichen Bruttovergütung </a:t>
            </a:r>
            <a:r>
              <a:rPr lang="de-DE" dirty="0" err="1"/>
              <a:t>iHv</a:t>
            </a:r>
            <a:r>
              <a:rPr lang="de-DE" dirty="0"/>
              <a:t>. 2.500,00 Euro beschäftigt. Sein Jahresurlaub betrug 29 Arbeitstage in einer Fünftagewoche.</a:t>
            </a:r>
          </a:p>
          <a:p>
            <a:r>
              <a:rPr lang="de-DE" dirty="0"/>
              <a:t>Der Kläger war ausweislich einer am 19. März 2020 ausgestellten Arbeitsunfähigkeitsbescheinigung in der Zeit vom 20. März bis zum 27. März 2020 arbeitsunfähig krank. Aus Anlass eines durch die Corona-Pandemie bedingten Arbeitsausfalls trafen die Parteien unter dem 23. März 2020 als Ergänzung zum bestehenden Arbeitsvertrag eine Vereinbarung über Kurzarbeit, in der es </a:t>
            </a:r>
            <a:r>
              <a:rPr lang="de-DE" dirty="0" err="1"/>
              <a:t>ua</a:t>
            </a:r>
            <a:r>
              <a:rPr lang="de-DE" dirty="0"/>
              <a:t>. heißt:</a:t>
            </a:r>
          </a:p>
        </p:txBody>
      </p:sp>
    </p:spTree>
    <p:extLst>
      <p:ext uri="{BB962C8B-B14F-4D97-AF65-F5344CB8AC3E}">
        <p14:creationId xmlns:p14="http://schemas.microsoft.com/office/powerpoint/2010/main" val="24096751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2801A0E-DA07-2BFF-AEAE-A5F02E2EFB9C}"/>
              </a:ext>
            </a:extLst>
          </p:cNvPr>
          <p:cNvSpPr txBox="1"/>
          <p:nvPr/>
        </p:nvSpPr>
        <p:spPr>
          <a:xfrm>
            <a:off x="3047326" y="138987"/>
            <a:ext cx="6097348" cy="6186309"/>
          </a:xfrm>
          <a:prstGeom prst="rect">
            <a:avLst/>
          </a:prstGeom>
          <a:noFill/>
        </p:spPr>
        <p:txBody>
          <a:bodyPr wrap="square">
            <a:spAutoFit/>
          </a:bodyPr>
          <a:lstStyle/>
          <a:p>
            <a:r>
              <a:rPr lang="de-DE" dirty="0"/>
              <a:t>„Aufgrund der Corona Pandemie besteht im Unternehmen nur noch eine erheblich verminderte Beschäftigungsmöglichkeit. Aus diesem Grund wird im Unternehmen mit Wirkung ab 01.04.2020 Kurzarbeit eingeführt. Der Arbeitgeber zeigt die Kurzarbeit unverzüglich gegenüber der Agentur für Arbeit an und stellt dort rechtzeitig die erforderlichen Anträge. Die nachfolgende Vereinbarung steht unter dem Vorbehalt, dass Kurzarbeitergeld gem. §§ 95 ff. SGB III von der Agentur für Arbeit bewilligt wird. Dies vorausgesetzt treffen die Parteien folgende Vereinbarungen:</a:t>
            </a:r>
          </a:p>
          <a:p>
            <a:r>
              <a:rPr lang="de-DE" dirty="0"/>
              <a:t>1.) Zeitraum der Kurzarbeit</a:t>
            </a:r>
          </a:p>
          <a:p>
            <a:r>
              <a:rPr lang="de-DE" dirty="0"/>
              <a:t>Das Arbeitsverhältnis wird im Zeitraum vom 01.04.2020 bis 31.12.2020 in Kurzarbeit fortgesetzt. Der Arbeitgeber ist berechtigt, die vorzeitige Beendigung der Kurzarbeit mit einer Ankündigungsfrist von einer Woche einseitig zu erklären. Einer ggf. notwendigen Verlängerung der Kurzarbeit von bis zu 6 weiteren Monaten stimmt der Arbeitnehmer bereits jetzt zu. Diese Verlängerung der Kurzarbeit muss der Arbeitgeber dem Arbeitnehmer bis spätestens 15.12.2020 mitgeteilt haben. Eine weitergehende Verlängerung bedarf einer Vereinbarung der Parteien.</a:t>
            </a:r>
          </a:p>
        </p:txBody>
      </p:sp>
    </p:spTree>
    <p:extLst>
      <p:ext uri="{BB962C8B-B14F-4D97-AF65-F5344CB8AC3E}">
        <p14:creationId xmlns:p14="http://schemas.microsoft.com/office/powerpoint/2010/main" val="35148277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9D43541-62C0-F380-CD27-F86A068FC38B}"/>
              </a:ext>
            </a:extLst>
          </p:cNvPr>
          <p:cNvSpPr txBox="1"/>
          <p:nvPr/>
        </p:nvSpPr>
        <p:spPr>
          <a:xfrm>
            <a:off x="2864581" y="0"/>
            <a:ext cx="6216704" cy="6463308"/>
          </a:xfrm>
          <a:prstGeom prst="rect">
            <a:avLst/>
          </a:prstGeom>
          <a:noFill/>
        </p:spPr>
        <p:txBody>
          <a:bodyPr wrap="square">
            <a:spAutoFit/>
          </a:bodyPr>
          <a:lstStyle/>
          <a:p>
            <a:r>
              <a:rPr lang="de-DE" dirty="0"/>
              <a:t>2.) Arbeitszeit während der Kurzarbeit</a:t>
            </a:r>
          </a:p>
          <a:p>
            <a:r>
              <a:rPr lang="de-DE" dirty="0"/>
              <a:t>Während der Kurzarbeit beträgt die wöchentliche Arbeitszeit 0 Wochenstunden. Der Arbeitgeber kann die in Satz 1 vereinbarte Arbeitszeit durch einseitige Erklärung mit einer Ankündigungsfrist von 4 Tagen anheben oder bis Kurzarbeit ‚null‘ absenken.</a:t>
            </a:r>
          </a:p>
          <a:p>
            <a:r>
              <a:rPr lang="de-DE" dirty="0"/>
              <a:t>3.) Verteilung der Arbeitszeit</a:t>
            </a:r>
          </a:p>
          <a:p>
            <a:r>
              <a:rPr lang="de-DE" dirty="0"/>
              <a:t>Die in Ziffer 2.) vereinbarte wöchentliche Arbeitszeit verteilt sich wie folgt: 0 Werktage à 0 Stunden. Die Verteilung der Arbeitszeit kann bei betrieblicher Notwendigkeit vom Arbeitgeber unter Beachtung billigen Ermessens verändert festgelegt werden.</a:t>
            </a:r>
          </a:p>
          <a:p>
            <a:r>
              <a:rPr lang="de-DE" dirty="0"/>
              <a:t>4.) Vergütung</a:t>
            </a:r>
          </a:p>
          <a:p>
            <a:endParaRPr lang="de-DE" dirty="0"/>
          </a:p>
          <a:p>
            <a:r>
              <a:rPr lang="de-DE" dirty="0"/>
              <a:t>Während der Kurzarbeit erhält der Arbeitnehmer für die Stunden der erbrachten Arbeitsleistung seine vertragliche Vergütung (</a:t>
            </a:r>
            <a:r>
              <a:rPr lang="de-DE" dirty="0" err="1"/>
              <a:t>Kurzlohn</a:t>
            </a:r>
            <a:r>
              <a:rPr lang="de-DE" dirty="0"/>
              <a:t>). Im Übrigen erhält der Arbeitnehmer Kurzarbeitergeld. </a:t>
            </a:r>
            <a:r>
              <a:rPr lang="de-DE" dirty="0" err="1"/>
              <a:t>Kurzlohn</a:t>
            </a:r>
            <a:r>
              <a:rPr lang="de-DE" dirty="0"/>
              <a:t> und Kurzarbeitergeld werden vom Arbeitgeber monatlich abgerechnet und das sich aus der Abrechnung ergebende Nettogehalt wird vom Arbeitgeber ausgezahlt. Wird während der Kurzarbeit Urlaub in Anspruch genommen, so wird der Urlaub berechnet, als wäre unverkürzt gearbeitet worden.“</a:t>
            </a:r>
          </a:p>
        </p:txBody>
      </p:sp>
    </p:spTree>
    <p:extLst>
      <p:ext uri="{BB962C8B-B14F-4D97-AF65-F5344CB8AC3E}">
        <p14:creationId xmlns:p14="http://schemas.microsoft.com/office/powerpoint/2010/main" val="130127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937E17C-C4AF-C04F-65C9-37D022454DAB}"/>
              </a:ext>
            </a:extLst>
          </p:cNvPr>
          <p:cNvSpPr txBox="1"/>
          <p:nvPr/>
        </p:nvSpPr>
        <p:spPr>
          <a:xfrm>
            <a:off x="3048674" y="476368"/>
            <a:ext cx="6097348" cy="5078313"/>
          </a:xfrm>
          <a:prstGeom prst="rect">
            <a:avLst/>
          </a:prstGeom>
          <a:noFill/>
        </p:spPr>
        <p:txBody>
          <a:bodyPr wrap="square">
            <a:spAutoFit/>
          </a:bodyPr>
          <a:lstStyle/>
          <a:p>
            <a:r>
              <a:rPr lang="de-DE" dirty="0"/>
              <a:t> Die Beklagte zahlte an den Kläger für den bewilligten Urlaubszeitraum Urlaubsentgelt. Der Kläger verlangte von der Beklagten erfolglos, ihm acht Urlaubstage für den Zeitraum, in dem sich bewilligter Urlaub und Quarantäne überschnitten, gutzuschreiben.</a:t>
            </a:r>
          </a:p>
          <a:p>
            <a:r>
              <a:rPr lang="de-DE" dirty="0"/>
              <a:t>Mit seiner Klage hat der Kläger geltend gemacht, ihm stünden aus dem Jahr 2020 noch acht Arbeitstage Urlaub zu. Er hat die Auffassung vertreten, infolge der nachträglichen Quarantäneanordnung sei hinsichtlich des bereits bewilligten Urlaubs keine Erfüllung eingetreten. Es sei ihm nicht möglich gewesen, seinen Urlaub selbstbestimmt zu gestalten. Die Situation bei einer Quarantäneanordnung sei der einer krankheitsbedingten Arbeitsunfähigkeit vergleichbar. Die Beklagte müsse ihm den Urlaub deshalb entsprechend § 9 BUrlG, dem zufolge ärztlich attestierte Krankheitszeiten während des Urlaubs nicht auf den Jahresurlaub angerechnet werden dürfen, nachgewähren.</a:t>
            </a:r>
          </a:p>
        </p:txBody>
      </p:sp>
    </p:spTree>
    <p:extLst>
      <p:ext uri="{BB962C8B-B14F-4D97-AF65-F5344CB8AC3E}">
        <p14:creationId xmlns:p14="http://schemas.microsoft.com/office/powerpoint/2010/main" val="119792080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EF8B18C-8CBE-5233-CA90-3F6C4A053356}"/>
              </a:ext>
            </a:extLst>
          </p:cNvPr>
          <p:cNvSpPr txBox="1"/>
          <p:nvPr/>
        </p:nvSpPr>
        <p:spPr>
          <a:xfrm>
            <a:off x="3048674" y="614868"/>
            <a:ext cx="6097348" cy="5078313"/>
          </a:xfrm>
          <a:prstGeom prst="rect">
            <a:avLst/>
          </a:prstGeom>
          <a:noFill/>
        </p:spPr>
        <p:txBody>
          <a:bodyPr wrap="square">
            <a:spAutoFit/>
          </a:bodyPr>
          <a:lstStyle/>
          <a:p>
            <a:r>
              <a:rPr lang="de-DE" dirty="0"/>
              <a:t> Die Beklagte führte mit Wirkung vom 1. April 2020 in ihrem Betrieb Kurzarbeit ein. Zu diesem Zeitpunkt war der Kläger nach Maßgabe einer Folgebescheinigung vom 26. März 2020 weiterhin zunächst bis zum 12. April 2020 und sodann - attestiert durch weitere Arbeitsunfähigkeitsbescheinigungen - durchgehend bis zum 31. Dezember 2020 arbeitsunfähig krank.</a:t>
            </a:r>
          </a:p>
          <a:p>
            <a:endParaRPr lang="de-DE" dirty="0"/>
          </a:p>
          <a:p>
            <a:r>
              <a:rPr lang="de-DE" dirty="0"/>
              <a:t>    Mit seiner Klage hat der Kläger - soweit für die Revision von Bedeutung - die Abgeltung von 15 Arbeitstagen gesetzlichen Mindesturlaubs für den Zeitraum 1. April bis 31. Dezember 2020 verlangt. Er hat die Auffassung vertreten, für diesen Zeitraum gesetzliche Urlaubsansprüche in ungeminderter Höhe erworben zu haben. Ungeachtet der im Betrieb praktizierten Kurzarbeit seien die Zeiten seiner krankheitsbedingten Arbeitsunfähigkeit bei der Berechnung des Urlaubs wie solche mit tatsächlicher Arbeitsleistung zu behandeln.</a:t>
            </a:r>
          </a:p>
        </p:txBody>
      </p:sp>
    </p:spTree>
    <p:extLst>
      <p:ext uri="{BB962C8B-B14F-4D97-AF65-F5344CB8AC3E}">
        <p14:creationId xmlns:p14="http://schemas.microsoft.com/office/powerpoint/2010/main" val="219535664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7F2239D-6DB1-AC0B-3F67-C8FA12FB9134}"/>
              </a:ext>
            </a:extLst>
          </p:cNvPr>
          <p:cNvSpPr txBox="1"/>
          <p:nvPr/>
        </p:nvSpPr>
        <p:spPr>
          <a:xfrm>
            <a:off x="3047326" y="675865"/>
            <a:ext cx="6097348" cy="4247317"/>
          </a:xfrm>
          <a:prstGeom prst="rect">
            <a:avLst/>
          </a:prstGeom>
          <a:noFill/>
        </p:spPr>
        <p:txBody>
          <a:bodyPr wrap="square">
            <a:spAutoFit/>
          </a:bodyPr>
          <a:lstStyle/>
          <a:p>
            <a:r>
              <a:rPr lang="de-DE" dirty="0"/>
              <a:t> Der Kläger hat zuletzt beantragt,</a:t>
            </a:r>
          </a:p>
          <a:p>
            <a:r>
              <a:rPr lang="de-DE" dirty="0"/>
              <a:t>die Beklagte zu verurteilen, ihm 1.409,09 Euro brutto nebst Zinsen in Höhe von 5 Prozentpunkten über dem Basiszinssatz seit dem 30. März 2021 zu zahlen.</a:t>
            </a:r>
          </a:p>
          <a:p>
            <a:endParaRPr lang="de-DE" dirty="0"/>
          </a:p>
          <a:p>
            <a:r>
              <a:rPr lang="de-DE" dirty="0"/>
              <a:t>    Die Beklagte hat zu ihrem Klageabweisungsantrag die Auffassung vertreten, die für den Zeitraum vom 1. April bis 31. Dezember 2020 vereinbarte Kurzarbeit „null“ führe unabhängig von der krankheitsbedingten Arbeitsunfähigkeit des Klägers zu einer Minderung seines gesetzlichen Jahresurlaubs.</a:t>
            </a:r>
          </a:p>
          <a:p>
            <a:r>
              <a:rPr lang="de-DE" dirty="0"/>
              <a:t>Das Arbeitsgericht hat die Klage abgewiesen. Das Landesarbeitsgericht hat die Berufung des Klägers zurückgewiesen. Mit der Revision verfolgt der Kläger sein Klageziel weiter.</a:t>
            </a:r>
          </a:p>
        </p:txBody>
      </p:sp>
    </p:spTree>
    <p:extLst>
      <p:ext uri="{BB962C8B-B14F-4D97-AF65-F5344CB8AC3E}">
        <p14:creationId xmlns:p14="http://schemas.microsoft.com/office/powerpoint/2010/main" val="384303288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F3D073-D608-29E4-D34A-6414328E9E59}"/>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58F39337-7672-B647-D453-15776D5D76FA}"/>
              </a:ext>
            </a:extLst>
          </p:cNvPr>
          <p:cNvSpPr>
            <a:spLocks noGrp="1"/>
          </p:cNvSpPr>
          <p:nvPr>
            <p:ph idx="1"/>
          </p:nvPr>
        </p:nvSpPr>
        <p:spPr/>
        <p:txBody>
          <a:bodyPr>
            <a:normAutofit fontScale="70000" lnSpcReduction="20000"/>
          </a:bodyPr>
          <a:lstStyle/>
          <a:p>
            <a:r>
              <a:rPr lang="de-DE" dirty="0"/>
              <a:t> 1. Die für die Berechnung der Urlaubsdauer maßgebliche arbeitsvertragliche Grundlage (hier: Kurzarbeitsvereinbarung) bleibt durch die Erkrankung unberührt.(Rn.14) Dies lässt sich aus der Rechtsprechung des EuGH ableiten.(Rn.16) </a:t>
            </a:r>
          </a:p>
          <a:p>
            <a:endParaRPr lang="de-DE" dirty="0"/>
          </a:p>
          <a:p>
            <a:r>
              <a:rPr lang="de-DE" dirty="0"/>
              <a:t>    2. Der einvernehmlichen Suspendierung der Arbeitspflicht infolge Kurzarbeit steht nicht entgegen, dass die Kurzarbeitsvereinbarung "unter dem Vorbehalt" geschlossen wurde, "dass Kurzarbeitergeld gem. §§ 95 ff SGB 3 von der Agentur für Arbeit bewilligt wird" und der Arbeitnehmer Krankengeld statt Kurzarbeitergeld erhalten hat.(Rn.35) </a:t>
            </a:r>
          </a:p>
          <a:p>
            <a:endParaRPr lang="de-DE" dirty="0"/>
          </a:p>
          <a:p>
            <a:r>
              <a:rPr lang="de-DE" dirty="0"/>
              <a:t>    3. War ein Arbeitnehmer bereits vor dem Beginn der Kurzarbeit erkrankt, besteht mangels Erfüllung der persönlichen Voraussetzungen des § 98 Abs 3 </a:t>
            </a:r>
            <a:r>
              <a:rPr lang="de-DE" dirty="0" err="1"/>
              <a:t>Nr</a:t>
            </a:r>
            <a:r>
              <a:rPr lang="de-DE" dirty="0"/>
              <a:t> 2 SGB 3 kein Anspruch auf Kurzarbeitergeld, weil er - </a:t>
            </a:r>
            <a:r>
              <a:rPr lang="de-DE" dirty="0" err="1"/>
              <a:t>ggf</a:t>
            </a:r>
            <a:r>
              <a:rPr lang="de-DE" dirty="0"/>
              <a:t> neben einer nach § 4 Abs 3 S 1 </a:t>
            </a:r>
            <a:r>
              <a:rPr lang="de-DE" dirty="0" err="1"/>
              <a:t>EntgFG</a:t>
            </a:r>
            <a:r>
              <a:rPr lang="de-DE" dirty="0"/>
              <a:t> kurzarbeitsbedingt reduzierten Entgeltfortzahlung - nach § 47b Abs 4 S 1 SGB 5 Krankengeld in Höhe des Kurzarbeitergelds durch die Krankenkasse erhält.(Rn.39) </a:t>
            </a:r>
          </a:p>
        </p:txBody>
      </p:sp>
    </p:spTree>
    <p:extLst>
      <p:ext uri="{BB962C8B-B14F-4D97-AF65-F5344CB8AC3E}">
        <p14:creationId xmlns:p14="http://schemas.microsoft.com/office/powerpoint/2010/main" val="319811653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6D09C1C-F823-2BB1-1AF2-F95317DDF052}"/>
              </a:ext>
            </a:extLst>
          </p:cNvPr>
          <p:cNvSpPr txBox="1"/>
          <p:nvPr/>
        </p:nvSpPr>
        <p:spPr>
          <a:xfrm>
            <a:off x="3048674" y="1307365"/>
            <a:ext cx="6097348" cy="4247317"/>
          </a:xfrm>
          <a:prstGeom prst="rect">
            <a:avLst/>
          </a:prstGeom>
          <a:noFill/>
        </p:spPr>
        <p:txBody>
          <a:bodyPr wrap="square">
            <a:spAutoFit/>
          </a:bodyPr>
          <a:lstStyle/>
          <a:p>
            <a:r>
              <a:rPr lang="de-DE" dirty="0"/>
              <a:t>4. Die Regelung in § 98 Abs 3 </a:t>
            </a:r>
            <a:r>
              <a:rPr lang="de-DE" dirty="0" err="1"/>
              <a:t>Nr</a:t>
            </a:r>
            <a:r>
              <a:rPr lang="de-DE" dirty="0"/>
              <a:t> 2 SGB 3 bezieht sich ausschließlich auf das Verhältnis von Kurzarbeitergeld und Arbeitsunfähigkeit im Rahmen der Zuständigkeitsverteilung zwischen Arbeitslosen- und Krankenversicherung. Diese sozialversicherungsrechtliche Zuständigkeitsverteilung wirkt sich nicht auf die Verbindlichkeit der Kurzarbeitsabrede der Parteien aus. Von rechtsunkundigen, verständigen und redlichen Vertragspartnern kann nicht angenommen werden, dass sie die Vereinbarung von Kurzarbeit "null" für einen Zeitraum von neun Monaten davon abhängig machen wollen, ob der vor Beginn der Kurzarbeit erkrankte Arbeitnehmer bis zum Ablauf des sechswöchigen Entgeltfortzahlungszeitraums Kurzarbeitergeld oder stattdessen Krankengeld in Höhe des Kurzarbeitergeldes bezieht.(Rn.40) </a:t>
            </a:r>
          </a:p>
        </p:txBody>
      </p:sp>
    </p:spTree>
    <p:extLst>
      <p:ext uri="{BB962C8B-B14F-4D97-AF65-F5344CB8AC3E}">
        <p14:creationId xmlns:p14="http://schemas.microsoft.com/office/powerpoint/2010/main" val="338831426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BE98CF-4DD8-9B45-21DD-3AB238C059B6}"/>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09F8B286-B7C7-B5AC-1C0D-E3AA4102D68F}"/>
              </a:ext>
            </a:extLst>
          </p:cNvPr>
          <p:cNvSpPr>
            <a:spLocks noGrp="1"/>
          </p:cNvSpPr>
          <p:nvPr>
            <p:ph idx="1"/>
          </p:nvPr>
        </p:nvSpPr>
        <p:spPr/>
        <p:txBody>
          <a:bodyPr/>
          <a:lstStyle/>
          <a:p>
            <a:r>
              <a:rPr lang="de-DE"/>
              <a:t>Erkrankt der Arbeitnehmer in einem Zeitraum, für den - wirksam - Kurzarbeit "null" eingeführt worden ist, sind die ausgefallenen Arbeitstage bei der Berechnung des Urlaubsumfangs nicht Zeiten mit Arbeitspflicht gleichzustellen.(Rn.14) </a:t>
            </a:r>
          </a:p>
        </p:txBody>
      </p:sp>
    </p:spTree>
    <p:extLst>
      <p:ext uri="{BB962C8B-B14F-4D97-AF65-F5344CB8AC3E}">
        <p14:creationId xmlns:p14="http://schemas.microsoft.com/office/powerpoint/2010/main" val="354403256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C1168-44E0-8669-BC0C-741E23DCF75D}"/>
              </a:ext>
            </a:extLst>
          </p:cNvPr>
          <p:cNvSpPr>
            <a:spLocks noGrp="1"/>
          </p:cNvSpPr>
          <p:nvPr>
            <p:ph type="title"/>
          </p:nvPr>
        </p:nvSpPr>
        <p:spPr>
          <a:xfrm>
            <a:off x="838200" y="365125"/>
            <a:ext cx="10515600" cy="2471381"/>
          </a:xfrm>
        </p:spPr>
        <p:txBody>
          <a:bodyPr>
            <a:normAutofit fontScale="90000"/>
          </a:bodyPr>
          <a:lstStyle/>
          <a:p>
            <a:r>
              <a:rPr lang="de-DE" dirty="0"/>
              <a:t>BAG 23.11.2023 8 AZR 164/22  Schwerbehinderter Bewerber - Vorstellung - Ersatztermin - Genderstern in der Stellenausschreibung</a:t>
            </a:r>
            <a:br>
              <a:rPr lang="de-DE" dirty="0"/>
            </a:br>
            <a:br>
              <a:rPr lang="de-DE" dirty="0"/>
            </a:br>
            <a:r>
              <a:rPr lang="de-DE" dirty="0"/>
              <a:t>Leitsatz</a:t>
            </a:r>
          </a:p>
        </p:txBody>
      </p:sp>
      <p:sp>
        <p:nvSpPr>
          <p:cNvPr id="3" name="Inhaltsplatzhalter 2">
            <a:extLst>
              <a:ext uri="{FF2B5EF4-FFF2-40B4-BE49-F238E27FC236}">
                <a16:creationId xmlns:a16="http://schemas.microsoft.com/office/drawing/2014/main" id="{4C053F62-D07A-891B-FCF7-A70A9D8E56AA}"/>
              </a:ext>
            </a:extLst>
          </p:cNvPr>
          <p:cNvSpPr>
            <a:spLocks noGrp="1"/>
          </p:cNvSpPr>
          <p:nvPr>
            <p:ph idx="1"/>
          </p:nvPr>
        </p:nvSpPr>
        <p:spPr>
          <a:xfrm>
            <a:off x="838200" y="2248677"/>
            <a:ext cx="10515600" cy="3928285"/>
          </a:xfrm>
        </p:spPr>
        <p:txBody>
          <a:bodyPr>
            <a:normAutofit fontScale="77500" lnSpcReduction="20000"/>
          </a:bodyPr>
          <a:lstStyle/>
          <a:p>
            <a:r>
              <a:rPr lang="de-DE" dirty="0"/>
              <a:t> Die Parteien streiten über einen Anspruch der klagenden Partei auf Zahlung einer Entschädigung nach § 15 Abs. 2 AGG wegen eines Verstoßes gegen das Verbot der Diskriminierung wegen des Geschlechts und einer Behinderung.</a:t>
            </a:r>
          </a:p>
          <a:p>
            <a:r>
              <a:rPr lang="de-DE" dirty="0"/>
              <a:t>Die schwerbehinderte klagende Partei wurde zweigeschlechtlich geboren und bezeichnet sich als Hermaphrodit.</a:t>
            </a:r>
          </a:p>
          <a:p>
            <a:r>
              <a:rPr lang="de-DE" dirty="0"/>
              <a:t>Mit einer E-Mail vom 16. September 2019 bewarb sie sich unter Angabe der Schwerbehinderung auf eine Stellenausschreibung der beklagten Stadt, mit der diese für ihre Ausländerbehörde „Fallmanager*innen im Aufenthaltsrecht“ suchte und dabei mitteilte, dass „schwerbehinderte Bewerberinnen und Bewerber“ gleicher Eignung und Qualifikation bevorzugt behandelt würden.</a:t>
            </a:r>
          </a:p>
          <a:p>
            <a:r>
              <a:rPr lang="de-DE" dirty="0"/>
              <a:t>In ihrer Bewerbung bat die klagende Partei im Rahmen des Auswahlverfahrens die Anrede „Sehr geehrte* </a:t>
            </a:r>
            <a:r>
              <a:rPr lang="de-DE" dirty="0" err="1"/>
              <a:t>Herm</a:t>
            </a:r>
            <a:r>
              <a:rPr lang="de-DE" dirty="0"/>
              <a:t> F“ zu verwenden. Die Abkürzung „</a:t>
            </a:r>
            <a:r>
              <a:rPr lang="de-DE" dirty="0" err="1"/>
              <a:t>Herm</a:t>
            </a:r>
            <a:r>
              <a:rPr lang="de-DE" dirty="0"/>
              <a:t>“ stehe für die ersten vier Buchstaben von Hermaphrodit.</a:t>
            </a:r>
          </a:p>
        </p:txBody>
      </p:sp>
    </p:spTree>
    <p:extLst>
      <p:ext uri="{BB962C8B-B14F-4D97-AF65-F5344CB8AC3E}">
        <p14:creationId xmlns:p14="http://schemas.microsoft.com/office/powerpoint/2010/main" val="209617314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346E2A8-E74B-05B2-7504-DE7DAA344887}"/>
              </a:ext>
            </a:extLst>
          </p:cNvPr>
          <p:cNvSpPr txBox="1"/>
          <p:nvPr/>
        </p:nvSpPr>
        <p:spPr>
          <a:xfrm>
            <a:off x="2827176" y="121297"/>
            <a:ext cx="6319156" cy="5632311"/>
          </a:xfrm>
          <a:prstGeom prst="rect">
            <a:avLst/>
          </a:prstGeom>
          <a:noFill/>
        </p:spPr>
        <p:txBody>
          <a:bodyPr wrap="square">
            <a:spAutoFit/>
          </a:bodyPr>
          <a:lstStyle/>
          <a:p>
            <a:r>
              <a:rPr lang="de-DE" dirty="0"/>
              <a:t> Mit E-Mail vom 4. November 2019 wandte sich die Beklagte unter Verwendung der Anrede „Sehr geehrte(r) Frau/Herr F“ an die klagende Partei und lud sie zu einem Vorstellungsgespräch am Montag, den 18. November 2019, um 12:30 Uhr in den Räumen der Beklagten ein. Die klagende Partei wurde um eine kurze telefonische Nachricht gebeten, sofern sie diesen Termin nicht wahrnehmen könne.</a:t>
            </a:r>
          </a:p>
          <a:p>
            <a:r>
              <a:rPr lang="de-DE" dirty="0"/>
              <a:t>Am 6. November 2019 teilte die klagende Partei per E-Mail mit, dass sie am Montag, den 18. November 2019, „schon einen anderen Termin in Brandenburg“ habe, weshalb sie um einen Ersatztermin bitte.</a:t>
            </a:r>
          </a:p>
          <a:p>
            <a:r>
              <a:rPr lang="de-DE" dirty="0"/>
              <a:t>Stellenbesetzungsverfahren durch. Daran nahmen neben der Personalverwaltung und der Leitung des jeweiligen Fachdienstes, in dem die Stelle zu besetzen war, der Personalrat, die Frauen- und Gleichstellungsbeauftragte sowie ggf. die Schwerbehindertenvertretung teil. Die Vorstellungsgespräche fanden vor einer Auswahlkommission statt. In der Ausländerbehörde der Beklagten lag die Wartezeit für terminierte Vorsprachen bei Fallmanagern in der zweiten Jahreshälfte 2019 bei sieben Monaten.</a:t>
            </a:r>
          </a:p>
        </p:txBody>
      </p:sp>
    </p:spTree>
    <p:extLst>
      <p:ext uri="{BB962C8B-B14F-4D97-AF65-F5344CB8AC3E}">
        <p14:creationId xmlns:p14="http://schemas.microsoft.com/office/powerpoint/2010/main" val="278294828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F0E0A2B-1B49-86AA-77F0-DBE4454FE25A}"/>
              </a:ext>
            </a:extLst>
          </p:cNvPr>
          <p:cNvSpPr txBox="1"/>
          <p:nvPr/>
        </p:nvSpPr>
        <p:spPr>
          <a:xfrm>
            <a:off x="3048778" y="335846"/>
            <a:ext cx="6097554" cy="4524315"/>
          </a:xfrm>
          <a:prstGeom prst="rect">
            <a:avLst/>
          </a:prstGeom>
          <a:noFill/>
        </p:spPr>
        <p:txBody>
          <a:bodyPr wrap="square">
            <a:spAutoFit/>
          </a:bodyPr>
          <a:lstStyle/>
          <a:p>
            <a:r>
              <a:rPr lang="de-DE" dirty="0"/>
              <a:t> Die Beklagte teilte der klagenden Partei mit E-Mail vom 7. November 2019 unter der Anrede „Sehr geehrte </a:t>
            </a:r>
            <a:r>
              <a:rPr lang="de-DE" dirty="0" err="1"/>
              <a:t>Herm</a:t>
            </a:r>
            <a:r>
              <a:rPr lang="de-DE" dirty="0"/>
              <a:t> F“ mit, dass kein Ersatztermin eingeräumt werden könne, weil das Stellenbesetzungsverfahren nicht weiter verzögert werden solle. Die Auswahlkommission könne aufgrund anderer Termine zeitnah nicht nochmals zusammenkommen.</a:t>
            </a:r>
          </a:p>
          <a:p>
            <a:r>
              <a:rPr lang="de-DE" dirty="0"/>
              <a:t>Zum Vorstellungsgespräch am 18. November 2019 erschien die klagende Partei nicht.</a:t>
            </a:r>
          </a:p>
          <a:p>
            <a:r>
              <a:rPr lang="de-DE" dirty="0"/>
              <a:t>Mit E-Mail vom 7. Januar 2020 erkundigte sie sich bei der Beklagten nach dem Sachstand und reichte noch am selben Tag unter Bezugnahme auf ihre Nichteinstellung eine Klage auf Zahlung einer Entschädigung wegen Diskriminierung </a:t>
            </a:r>
            <a:r>
              <a:rPr lang="de-DE" dirty="0" err="1"/>
              <a:t>iHv</a:t>
            </a:r>
            <a:r>
              <a:rPr lang="de-DE" dirty="0"/>
              <a:t>. mindestens 5.000,00 Euro ein. Die Klage wurde der Beklagten am 15. Januar 2020 zugestellt. Diese lehnte die Zahlung einer Entschädigung ab.</a:t>
            </a:r>
          </a:p>
        </p:txBody>
      </p:sp>
    </p:spTree>
    <p:extLst>
      <p:ext uri="{BB962C8B-B14F-4D97-AF65-F5344CB8AC3E}">
        <p14:creationId xmlns:p14="http://schemas.microsoft.com/office/powerpoint/2010/main" val="706269126"/>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3D9E20F-286F-5D5E-067A-D038259DBC68}"/>
              </a:ext>
            </a:extLst>
          </p:cNvPr>
          <p:cNvSpPr txBox="1"/>
          <p:nvPr/>
        </p:nvSpPr>
        <p:spPr>
          <a:xfrm>
            <a:off x="3041780" y="65314"/>
            <a:ext cx="6104552" cy="6186309"/>
          </a:xfrm>
          <a:prstGeom prst="rect">
            <a:avLst/>
          </a:prstGeom>
          <a:noFill/>
        </p:spPr>
        <p:txBody>
          <a:bodyPr wrap="square">
            <a:spAutoFit/>
          </a:bodyPr>
          <a:lstStyle/>
          <a:p>
            <a:r>
              <a:rPr lang="de-DE" dirty="0"/>
              <a:t> Die klagende Partei hat die Auffassung vertreten, dass sie sowohl wegen ihres Geschlechts als auch ihrer Behinderung im Auswahlverfahren diskriminiert worden sei. Ersteres indiziere schon die Stellenausschreibung. Die Verwendung des sog. Gendersterns („Fallmanager*innen“) bedeute eine Diskriminierung von Menschen, die weder dem weiblichen noch dem männlichen Geschlecht angehören. Der Genderstern stelle keine geschlechtsneutrale Formulierung dar, sondern schließe Hermaphroditen als biologisch und genetisch eigenständige Gruppe aus. Dem fehlenden Willen der Beklagten zur Berücksichtigung von Hermaphroditen entspreche auch die Formulierung „schwerbehinderte Bewerberinnen und Bewerber“, die sich gleichfalls nur auf Männer und Frauen beziehe. Zudem habe die Beklagte in ihrer E-Mail vom 4. November 2019 nicht die gewünschte Anrede „</a:t>
            </a:r>
            <a:r>
              <a:rPr lang="de-DE" dirty="0" err="1"/>
              <a:t>Herm</a:t>
            </a:r>
            <a:r>
              <a:rPr lang="de-DE" dirty="0"/>
              <a:t>“ verwandt.</a:t>
            </a:r>
          </a:p>
          <a:p>
            <a:r>
              <a:rPr lang="de-DE" dirty="0"/>
              <a:t>Die Beklagte habe zudem gegen ihre nach § 165 Satz 3 SGB IX bestehende Pflicht zur Einladung schwerbehinderter Menschen zu einem Vorstellungsgespräch verstoßen. Sie habe auf die begründete Absage des angebotenen Termins trotz entsprechender Bitte keinen Alternativtermin angeboten.</a:t>
            </a:r>
          </a:p>
        </p:txBody>
      </p:sp>
    </p:spTree>
    <p:extLst>
      <p:ext uri="{BB962C8B-B14F-4D97-AF65-F5344CB8AC3E}">
        <p14:creationId xmlns:p14="http://schemas.microsoft.com/office/powerpoint/2010/main" val="28671046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C4ED441-B953-7EF9-1D85-EBD0FCC20492}"/>
              </a:ext>
            </a:extLst>
          </p:cNvPr>
          <p:cNvSpPr txBox="1"/>
          <p:nvPr/>
        </p:nvSpPr>
        <p:spPr>
          <a:xfrm>
            <a:off x="3515309" y="1582340"/>
            <a:ext cx="6097554" cy="3416320"/>
          </a:xfrm>
          <a:prstGeom prst="rect">
            <a:avLst/>
          </a:prstGeom>
          <a:noFill/>
        </p:spPr>
        <p:txBody>
          <a:bodyPr wrap="square">
            <a:spAutoFit/>
          </a:bodyPr>
          <a:lstStyle/>
          <a:p>
            <a:r>
              <a:rPr lang="de-DE" dirty="0"/>
              <a:t> Die klagende Partei hat zuletzt beantragt,</a:t>
            </a:r>
          </a:p>
          <a:p>
            <a:endParaRPr lang="de-DE" dirty="0"/>
          </a:p>
          <a:p>
            <a:r>
              <a:rPr lang="de-DE" dirty="0"/>
              <a:t>            </a:t>
            </a:r>
          </a:p>
          <a:p>
            <a:r>
              <a:rPr lang="de-DE" dirty="0"/>
              <a:t>    	</a:t>
            </a:r>
          </a:p>
          <a:p>
            <a:endParaRPr lang="de-DE" dirty="0"/>
          </a:p>
          <a:p>
            <a:r>
              <a:rPr lang="de-DE" dirty="0"/>
              <a:t>    die Beklagte zu verurteilen, an sie eine angemessene Entschädigung zu zahlen, deren Höhe in das Ermessen des Gerichts gestellt wird, die jedoch 5.000,00 Euro nicht unterschreiten sollte.</a:t>
            </a:r>
          </a:p>
          <a:p>
            <a:endParaRPr lang="de-DE" dirty="0"/>
          </a:p>
          <a:p>
            <a:endParaRPr lang="de-DE" dirty="0"/>
          </a:p>
          <a:p>
            <a:r>
              <a:rPr lang="de-DE" dirty="0"/>
              <a:t>    Die Beklagte hat beantragt, die Klage abzuweisen.</a:t>
            </a:r>
          </a:p>
        </p:txBody>
      </p:sp>
    </p:spTree>
    <p:extLst>
      <p:ext uri="{BB962C8B-B14F-4D97-AF65-F5344CB8AC3E}">
        <p14:creationId xmlns:p14="http://schemas.microsoft.com/office/powerpoint/2010/main" val="3963496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EA7A36E3-2364-FB5B-0AA9-3C32F271BAE0}"/>
              </a:ext>
            </a:extLst>
          </p:cNvPr>
          <p:cNvSpPr txBox="1"/>
          <p:nvPr/>
        </p:nvSpPr>
        <p:spPr>
          <a:xfrm>
            <a:off x="3348079" y="1028496"/>
            <a:ext cx="6097348" cy="4247317"/>
          </a:xfrm>
          <a:prstGeom prst="rect">
            <a:avLst/>
          </a:prstGeom>
          <a:noFill/>
        </p:spPr>
        <p:txBody>
          <a:bodyPr wrap="square">
            <a:spAutoFit/>
          </a:bodyPr>
          <a:lstStyle/>
          <a:p>
            <a:r>
              <a:rPr lang="de-DE" dirty="0"/>
              <a:t> Der Kläger hat beantragt,</a:t>
            </a:r>
          </a:p>
          <a:p>
            <a:endParaRPr lang="de-DE" dirty="0"/>
          </a:p>
          <a:p>
            <a:r>
              <a:rPr lang="de-DE" dirty="0"/>
              <a:t>die Beklagte zu verurteilen, seinem Urlaubskonto acht Urlaubstage hinzuzufügen.</a:t>
            </a:r>
          </a:p>
          <a:p>
            <a:endParaRPr lang="de-DE" dirty="0"/>
          </a:p>
          <a:p>
            <a:endParaRPr lang="de-DE" dirty="0"/>
          </a:p>
          <a:p>
            <a:r>
              <a:rPr lang="de-DE" dirty="0"/>
              <a:t>    Die Beklagte hat zu ihrem Klageabweisungsantrag die Auffassung vertreten, dass der Urlaubsanspruch des Klägers durch Erfüllung erloschen sei. Die durch die Quarantäne eingetretene Beeinträchtigung der Urlaubsqualität falle in den Risikobereich des Klägers. Die analoge Anwendung von § 9 BUrlG bei einer nach Bewilligung von Urlaub für den Urlaubszeitraum verhängten Quarantäne komme mangels planwidriger Regelungslücke und vergleichbarer Interessenlage nicht in Betracht.</a:t>
            </a:r>
          </a:p>
        </p:txBody>
      </p:sp>
    </p:spTree>
    <p:extLst>
      <p:ext uri="{BB962C8B-B14F-4D97-AF65-F5344CB8AC3E}">
        <p14:creationId xmlns:p14="http://schemas.microsoft.com/office/powerpoint/2010/main" val="90631655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66F8C1-A960-5664-C64F-CB4C1C30DE9C}"/>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A523196A-83AA-0627-A0BD-FB3D7CD0C0CC}"/>
              </a:ext>
            </a:extLst>
          </p:cNvPr>
          <p:cNvSpPr>
            <a:spLocks noGrp="1"/>
          </p:cNvSpPr>
          <p:nvPr>
            <p:ph idx="1"/>
          </p:nvPr>
        </p:nvSpPr>
        <p:spPr/>
        <p:txBody>
          <a:bodyPr>
            <a:normAutofit fontScale="92500" lnSpcReduction="10000"/>
          </a:bodyPr>
          <a:lstStyle/>
          <a:p>
            <a:r>
              <a:rPr lang="de-DE" dirty="0"/>
              <a:t> 1. Der Begriff des Geschlechts in § 1 AGG bezieht sich auf die biologische Zuordnung zu einer Geschlechtsgruppe und erfasst auch die geschlechtliche Identität von Menschen, die weder dem männlichen noch dem weiblichen Geschlecht zuzuordnen sind. Damit werden intersexuelle, zweigeschlechtliche bzw. intergeschlechtliche Menschen vor geschlechtsbezogenen Benachteiligungen geschützt.(Rn.25) </a:t>
            </a:r>
          </a:p>
          <a:p>
            <a:endParaRPr lang="de-DE" dirty="0"/>
          </a:p>
          <a:p>
            <a:r>
              <a:rPr lang="de-DE" dirty="0"/>
              <a:t>    2. Aus der Verwendung des Gendersterns bei der Stellenausschreibung kann nicht geschlossen werden, dass nicht eingestellte zweigeschlechtliche Menschen im Auswahlverfahren wegen ihres Geschlechts benachteiligt wurden.(Rn.28) </a:t>
            </a:r>
          </a:p>
        </p:txBody>
      </p:sp>
    </p:spTree>
    <p:extLst>
      <p:ext uri="{BB962C8B-B14F-4D97-AF65-F5344CB8AC3E}">
        <p14:creationId xmlns:p14="http://schemas.microsoft.com/office/powerpoint/2010/main" val="397190510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BA8EC22-D9B1-EF9D-D743-E43B63611493}"/>
              </a:ext>
            </a:extLst>
          </p:cNvPr>
          <p:cNvSpPr txBox="1"/>
          <p:nvPr/>
        </p:nvSpPr>
        <p:spPr>
          <a:xfrm>
            <a:off x="3048778" y="197346"/>
            <a:ext cx="6097554" cy="6463308"/>
          </a:xfrm>
          <a:prstGeom prst="rect">
            <a:avLst/>
          </a:prstGeom>
          <a:noFill/>
        </p:spPr>
        <p:txBody>
          <a:bodyPr wrap="square">
            <a:spAutoFit/>
          </a:bodyPr>
          <a:lstStyle/>
          <a:p>
            <a:r>
              <a:rPr lang="de-DE" dirty="0"/>
              <a:t> 3. Der Genderstern symbolisiert nach allgemeinem Sprachgebrauch vielmehr alle Geschlechter. Durch die Verwendung des Gendersterns als symbolhaftes Sonderzeichen wird typischerweise mitgeteilt, dass sich die Ausschreibung an jede die Anforderungen erfüllende Person richtet und das Geschlecht - gleich welches - bei der Auswahlentscheidung keine Rolle spielen wird. Dabei ist ohne Belang, welche Herkunft der Genderstern hat und ob er von allen sprachwissenschaftlichen Autoritäten anerkannt wird. Bedenken in Bezug auf Orthografie und Grammatik beeinflussen aber nicht das Verständnis des durchschnittlichen Adressatenkreises der Ausschreibung. Für diesen ist entscheidend, dass nach allgemeinem Sprachgebrauch nicht nur Personen bestimmter Geschlechter angesprochen werden sollen.(Rn.31) </a:t>
            </a:r>
          </a:p>
          <a:p>
            <a:endParaRPr lang="de-DE" dirty="0"/>
          </a:p>
          <a:p>
            <a:r>
              <a:rPr lang="de-DE" dirty="0"/>
              <a:t>    4. Die unter dem Aktenzeichen 1 BvR 421/24 eingelegte Verfassungsbeschwerde wurde durch Beschluss des BVerfG vom 04.04.2024 nicht zur Entscheidung angenommen.</a:t>
            </a:r>
          </a:p>
          <a:p>
            <a:endParaRPr lang="de-DE" dirty="0"/>
          </a:p>
          <a:p>
            <a:r>
              <a:rPr lang="de-DE" dirty="0"/>
              <a:t>    5. Die unter dem Aktenzeichen 1 BvR 810/24 eingelegte Verfassungsbeschwerde wurde durch Beschluss des BVerfG vom 01.08.2024 nicht zur Entscheidung angenommen.</a:t>
            </a:r>
          </a:p>
        </p:txBody>
      </p:sp>
    </p:spTree>
    <p:extLst>
      <p:ext uri="{BB962C8B-B14F-4D97-AF65-F5344CB8AC3E}">
        <p14:creationId xmlns:p14="http://schemas.microsoft.com/office/powerpoint/2010/main" val="127252017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98EF9F-7DE5-6DCF-3FA8-712D8241710B}"/>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FD568450-C696-B2BA-1F44-B4784422A0F9}"/>
              </a:ext>
            </a:extLst>
          </p:cNvPr>
          <p:cNvSpPr>
            <a:spLocks noGrp="1"/>
          </p:cNvSpPr>
          <p:nvPr>
            <p:ph idx="1"/>
          </p:nvPr>
        </p:nvSpPr>
        <p:spPr/>
        <p:txBody>
          <a:bodyPr/>
          <a:lstStyle/>
          <a:p>
            <a:r>
              <a:rPr lang="de-DE" dirty="0"/>
              <a:t>Die Pflicht des öffentlichen Arbeitgebers zur Einladung schwerbehinderter Menschen zu einem Vorstellungsgespräch nach § 165 Satz 3 SGB IX beinhaltet auch das Erfordernis einen Ersatztermin anzubieten, wenn der sich bewerbende schwerbehinderte Mensch seine Verhinderung vor der Durchführung des vorgesehenen Termins unter Angabe eines hinreichend gewichtigen Grundes mitteilt und dem Arbeitgeber die Durchführung eines Ersatztermins zumutbar ist.(Rn.38) </a:t>
            </a:r>
          </a:p>
        </p:txBody>
      </p:sp>
    </p:spTree>
    <p:extLst>
      <p:ext uri="{BB962C8B-B14F-4D97-AF65-F5344CB8AC3E}">
        <p14:creationId xmlns:p14="http://schemas.microsoft.com/office/powerpoint/2010/main" val="137747577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364AE-8226-274F-7985-1071BB708495}"/>
              </a:ext>
            </a:extLst>
          </p:cNvPr>
          <p:cNvSpPr>
            <a:spLocks noGrp="1"/>
          </p:cNvSpPr>
          <p:nvPr>
            <p:ph type="title"/>
          </p:nvPr>
        </p:nvSpPr>
        <p:spPr/>
        <p:txBody>
          <a:bodyPr>
            <a:normAutofit fontScale="90000"/>
          </a:bodyPr>
          <a:lstStyle/>
          <a:p>
            <a:r>
              <a:rPr lang="de-DE" dirty="0"/>
              <a:t>BAG 25.10.2023 7 AZR 338/22 Betriebsrat - Kosten - Rückforderung vom Betriebsratsmitglied</a:t>
            </a:r>
          </a:p>
        </p:txBody>
      </p:sp>
      <p:sp>
        <p:nvSpPr>
          <p:cNvPr id="3" name="Inhaltsplatzhalter 2">
            <a:extLst>
              <a:ext uri="{FF2B5EF4-FFF2-40B4-BE49-F238E27FC236}">
                <a16:creationId xmlns:a16="http://schemas.microsoft.com/office/drawing/2014/main" id="{944B05EE-F166-678D-187E-50D49362CD60}"/>
              </a:ext>
            </a:extLst>
          </p:cNvPr>
          <p:cNvSpPr>
            <a:spLocks noGrp="1"/>
          </p:cNvSpPr>
          <p:nvPr>
            <p:ph idx="1"/>
          </p:nvPr>
        </p:nvSpPr>
        <p:spPr/>
        <p:txBody>
          <a:bodyPr>
            <a:normAutofit fontScale="85000" lnSpcReduction="20000"/>
          </a:bodyPr>
          <a:lstStyle/>
          <a:p>
            <a:r>
              <a:rPr lang="de-DE" dirty="0"/>
              <a:t> Die Parteien streiten über die Zahlung eines Nettoentgeltbetrags, den die Beklagte vom Arbeitseinkommen des Klägers für Dezember 2020 einbehalten hat.</a:t>
            </a:r>
          </a:p>
          <a:p>
            <a:r>
              <a:rPr lang="de-DE" dirty="0"/>
              <a:t>Der nicht unterhaltsverpflichtete Kläger ist bei der Beklagten - einem Nahverkehrsunternehmen - als Busfahrer beschäftigt und Mitglied des Betriebsrats. Dieser beschloss Ende Oktober 2019, den Kläger </a:t>
            </a:r>
            <a:r>
              <a:rPr lang="de-DE" dirty="0" err="1"/>
              <a:t>ua</a:t>
            </a:r>
            <a:r>
              <a:rPr lang="de-DE" dirty="0"/>
              <a:t>. zu den Schulungen „Arbeitsrecht Teil 3“ vom 4. bis 8. Mai 2020 in B und „Der gläserne Mitarbeiter“ vom 19. bis 23. Oktober 2020 in D zu entsenden. Dem widersprach die Beklagte in einem an den Betriebsrat gerichteten Schreiben vom 16. März 2020 und führte aus, sie erteile „keine Genehmigung zur Teilnahme an den Seminaren“. Zum einen sei aufgrund der „aktuellen Situation (Corona) … die Reisetätigkeit bis auf Weiteres beschränkt“. Zum anderen betreffe das „Thema Datenschutz … alle Mitglieder des Betriebsrates“; sie schlage daher eine „Inhouse-Schulung durch unseren Datenschutzbeauftragten“ vor.</a:t>
            </a:r>
          </a:p>
        </p:txBody>
      </p:sp>
    </p:spTree>
    <p:extLst>
      <p:ext uri="{BB962C8B-B14F-4D97-AF65-F5344CB8AC3E}">
        <p14:creationId xmlns:p14="http://schemas.microsoft.com/office/powerpoint/2010/main" val="174099654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1EC5723-7733-6D6E-4E3E-6CFA29FA0623}"/>
              </a:ext>
            </a:extLst>
          </p:cNvPr>
          <p:cNvSpPr txBox="1"/>
          <p:nvPr/>
        </p:nvSpPr>
        <p:spPr>
          <a:xfrm>
            <a:off x="3004457" y="0"/>
            <a:ext cx="6141875" cy="6186309"/>
          </a:xfrm>
          <a:prstGeom prst="rect">
            <a:avLst/>
          </a:prstGeom>
          <a:noFill/>
        </p:spPr>
        <p:txBody>
          <a:bodyPr wrap="square">
            <a:spAutoFit/>
          </a:bodyPr>
          <a:lstStyle/>
          <a:p>
            <a:r>
              <a:rPr lang="de-DE" dirty="0"/>
              <a:t> Die Schulung „Arbeitsrecht Teil 3“ wurde vom Veranstalter auf den Zeitraum 10. bis 14. August 2020 verlegt. Am 19. Mai 2020 beschloss der Betriebsrat, den Kläger zu dieser Schulung zu entsenden.</a:t>
            </a:r>
          </a:p>
          <a:p>
            <a:r>
              <a:rPr lang="de-DE" dirty="0"/>
              <a:t>Mit Schreiben vom 8. Juni 2020 meldete sich bei der Beklagten die auch im vorliegenden Rechtsstreit vom Kläger mandatierte Fachanwaltskanzlei für Arbeitsrecht unter dem Betreff „Schulung des Betriebsratsmitglieds … gemäß § 37 Abs. 6 BetrVG“ und teilte sinngemäß mit, „das Betriebsratsmitglied ...“ (der Kläger) habe sie mit der Wahrnehmung seiner rechtlichen Interessen beauftragt. Sie führte an, dass der Betriebsrat Reiseeinschränkungen nicht ohne Weiteres </a:t>
            </a:r>
            <a:r>
              <a:rPr lang="de-DE" dirty="0" err="1"/>
              <a:t>unterfalle</a:t>
            </a:r>
            <a:r>
              <a:rPr lang="de-DE" dirty="0"/>
              <a:t>; ohnehin hätten die Seminaranbieter im Frühjahr 2020 bis in die Kalenderwoche 22 sämtliche Seminare abgesagt, den Seminarbetrieb aber inzwischen wieder aufgenommen. Die Anregung zur datenschutzrechtlichen Schulung als Inhouseseminar für den gesamten Betriebsrat sei zur Kenntnis genommen worden. Dennoch behalte es sich ihr Mandant vor, das Seminar im Oktober 2020 in D wahrzunehmen. Der Kläger nahm an dieser Schulung ebenso teil wie an der Schulung „Arbeitsrecht Teil 3“ vom 10. bis 14. August 2020.</a:t>
            </a:r>
          </a:p>
        </p:txBody>
      </p:sp>
    </p:spTree>
    <p:extLst>
      <p:ext uri="{BB962C8B-B14F-4D97-AF65-F5344CB8AC3E}">
        <p14:creationId xmlns:p14="http://schemas.microsoft.com/office/powerpoint/2010/main" val="327303380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B533052-4CAC-4682-B4F7-1A9A66839071}"/>
              </a:ext>
            </a:extLst>
          </p:cNvPr>
          <p:cNvSpPr txBox="1"/>
          <p:nvPr/>
        </p:nvSpPr>
        <p:spPr>
          <a:xfrm>
            <a:off x="3048778" y="1166843"/>
            <a:ext cx="6097554" cy="4524315"/>
          </a:xfrm>
          <a:prstGeom prst="rect">
            <a:avLst/>
          </a:prstGeom>
          <a:noFill/>
        </p:spPr>
        <p:txBody>
          <a:bodyPr wrap="square">
            <a:spAutoFit/>
          </a:bodyPr>
          <a:lstStyle/>
          <a:p>
            <a:r>
              <a:rPr lang="de-DE" dirty="0"/>
              <a:t>Mit Schreiben vom 3. Juli 2020 „überreichten“ die Prozessbevollmächtigten des Klägers der Beklagten „… unsere Rechtsanwaltsgebührenrechnung über die uns im Zeitraum von April - Juni 2020 entstandenen“ Kosten </a:t>
            </a:r>
            <a:r>
              <a:rPr lang="de-DE" dirty="0" err="1"/>
              <a:t>iHv</a:t>
            </a:r>
            <a:r>
              <a:rPr lang="de-DE" dirty="0"/>
              <a:t>. 413,90 Euro netto nebst Mehrwertsteuer, mithin einen Gesamtbetrag </a:t>
            </a:r>
            <a:r>
              <a:rPr lang="de-DE" dirty="0" err="1"/>
              <a:t>iHv</a:t>
            </a:r>
            <a:r>
              <a:rPr lang="de-DE" dirty="0"/>
              <a:t>. 480,12 Euro. Die Beklagte leitete die Rechnung mit E-Mail vom 6. Juli 2020 an den Betriebsrat weiter. Sie verwies darauf, dass kein Beschluss des Betriebsrats über die Beauftragung eines Rechtsanwalts vorliege, und bat um Weitergabe der Rechnung an den Kläger „mit der Bitte um persönlichen Ausgleich“. Nachdem der Kläger dem nicht nachgekommen war, beglich die Beklagte die Rechnung und behielt vom abgerechneten Nettoentgelt des Klägers für den Monat Dezember 2020 </a:t>
            </a:r>
            <a:r>
              <a:rPr lang="de-DE" dirty="0" err="1"/>
              <a:t>iHv</a:t>
            </a:r>
            <a:r>
              <a:rPr lang="de-DE" dirty="0"/>
              <a:t>. insgesamt 2.831,94 Euro unter der Bezeichnung „Vorschuss Fachanwalt Arbeitsrecht“ 413,90 Euro ein.</a:t>
            </a:r>
          </a:p>
        </p:txBody>
      </p:sp>
    </p:spTree>
    <p:extLst>
      <p:ext uri="{BB962C8B-B14F-4D97-AF65-F5344CB8AC3E}">
        <p14:creationId xmlns:p14="http://schemas.microsoft.com/office/powerpoint/2010/main" val="408241707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0123D51-86B7-A125-9560-943981E8E5A2}"/>
              </a:ext>
            </a:extLst>
          </p:cNvPr>
          <p:cNvSpPr txBox="1"/>
          <p:nvPr/>
        </p:nvSpPr>
        <p:spPr>
          <a:xfrm>
            <a:off x="3048778" y="58847"/>
            <a:ext cx="6097554" cy="5632311"/>
          </a:xfrm>
          <a:prstGeom prst="rect">
            <a:avLst/>
          </a:prstGeom>
          <a:noFill/>
        </p:spPr>
        <p:txBody>
          <a:bodyPr wrap="square">
            <a:spAutoFit/>
          </a:bodyPr>
          <a:lstStyle/>
          <a:p>
            <a:r>
              <a:rPr lang="de-DE" dirty="0"/>
              <a:t> Mit seiner der Beklagten am 2. Juni 2021 zugestellten Klage hat der Kläger die Zahlung dieses Betrags nebst Rechtshängigkeitszinsen geltend gemacht. Er hat die Auffassung vertreten, die Beklagte habe für die Anwaltskosten nach § 40 Abs. 1 BetrVG aufzukommen. Mit dem Beschluss des Betriebsrats über die Entsendung des Klägers zu den Seminaren habe dieser aus eigener Rechtsstellung als Betriebsratsmitglied zur Durchsetzung des Schulungsanspruchs einen Anwalt beauftragen können. Es handele sich deshalb um von der Beklagten zu tragende erforderliche Kosten der Betriebsratstätigkeit, die seinem (Rest-)Vergütungsanspruch nicht entgegengehalten werden könnten.</a:t>
            </a:r>
          </a:p>
          <a:p>
            <a:endParaRPr lang="de-DE" dirty="0"/>
          </a:p>
          <a:p>
            <a:r>
              <a:rPr lang="de-DE" dirty="0"/>
              <a:t>    Der Kläger hat beantragt,</a:t>
            </a:r>
          </a:p>
          <a:p>
            <a:r>
              <a:rPr lang="de-DE" dirty="0"/>
              <a:t>	</a:t>
            </a:r>
          </a:p>
          <a:p>
            <a:endParaRPr lang="de-DE" dirty="0"/>
          </a:p>
          <a:p>
            <a:r>
              <a:rPr lang="de-DE" dirty="0"/>
              <a:t>    die Beklagte zu verurteilen, 413,90 Euro netto nebst Zinsen hierauf in Höhe von fünf Prozentpunkten über dem Basiszinssatz seit Rechtshängigkeit an ihn zu zahlen.</a:t>
            </a:r>
          </a:p>
        </p:txBody>
      </p:sp>
    </p:spTree>
    <p:extLst>
      <p:ext uri="{BB962C8B-B14F-4D97-AF65-F5344CB8AC3E}">
        <p14:creationId xmlns:p14="http://schemas.microsoft.com/office/powerpoint/2010/main" val="48748997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C6AB213-5FC1-5191-BE25-8346C69B5FD8}"/>
              </a:ext>
            </a:extLst>
          </p:cNvPr>
          <p:cNvSpPr txBox="1"/>
          <p:nvPr/>
        </p:nvSpPr>
        <p:spPr>
          <a:xfrm>
            <a:off x="3048778" y="1997839"/>
            <a:ext cx="6097554" cy="2862322"/>
          </a:xfrm>
          <a:prstGeom prst="rect">
            <a:avLst/>
          </a:prstGeom>
          <a:noFill/>
        </p:spPr>
        <p:txBody>
          <a:bodyPr wrap="square">
            <a:spAutoFit/>
          </a:bodyPr>
          <a:lstStyle/>
          <a:p>
            <a:r>
              <a:rPr lang="de-DE" dirty="0"/>
              <a:t>Die Beklagte hat Klageabweisung beantragt und die Auffassung vertreten, für einen Freistellungs- bzw. Erstattungsanspruch des Klägers hinsichtlich der Rechtsanwaltskosten fehle es bereits an einem Betriebsratsbeschluss zur Beauftragung des Rechtsanwalts. Die von ihr beglichene anwaltliche Gebührenforderung vom 3. Juli 2020 bewirke unter dem Gesichtspunkt der Tilgung einer fremden Schuld einen aufrechnungsfähigen Gegenanspruch, der dem Einbehalt der Nettoentgeltforderung des Klägers zugrunde liege.</a:t>
            </a:r>
          </a:p>
        </p:txBody>
      </p:sp>
    </p:spTree>
    <p:extLst>
      <p:ext uri="{BB962C8B-B14F-4D97-AF65-F5344CB8AC3E}">
        <p14:creationId xmlns:p14="http://schemas.microsoft.com/office/powerpoint/2010/main" val="71409820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E5602-D436-BB09-2B6A-CFF22A1E06F7}"/>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0B3859E1-CEF0-E647-20EF-CAFCEEDB52CC}"/>
              </a:ext>
            </a:extLst>
          </p:cNvPr>
          <p:cNvSpPr>
            <a:spLocks noGrp="1"/>
          </p:cNvSpPr>
          <p:nvPr>
            <p:ph idx="1"/>
          </p:nvPr>
        </p:nvSpPr>
        <p:spPr/>
        <p:txBody>
          <a:bodyPr>
            <a:normAutofit fontScale="70000" lnSpcReduction="20000"/>
          </a:bodyPr>
          <a:lstStyle/>
          <a:p>
            <a:r>
              <a:rPr lang="de-DE" dirty="0"/>
              <a:t> 1. Nach § 40 Abs 1 BetrVG trägt der Arbeitgeber die durch die Tätigkeit des Betriebsrats entstehenden Kosten. Das kann auch die Kosten für die Beauftragung eines Rechtsanwalts umfassen. Neben deren Erforderlichkeit muss die Beauftragung des Rechtsanwalts auf einem ordnungsgemäßen Betriebsratsbeschluss beruhen.(Rn.15) </a:t>
            </a:r>
          </a:p>
          <a:p>
            <a:endParaRPr lang="de-DE" dirty="0"/>
          </a:p>
          <a:p>
            <a:r>
              <a:rPr lang="de-DE" dirty="0"/>
              <a:t>    2. Zu den Kosten, die durch die Tätigkeit des Betriebsrats entstehen, gehören ebenso die erforderlichen Aufwendungen der einzelnen Betriebsratsmitglieder.(Rn.16) Das können Kosten für deren anwaltliche Vertretung in Streitigkeiten in betriebsverfassungsrechtlichen Angelegenheiten - etwa über die Rechtsstellung des Betriebsratsmitglieds oder über anlässlich einer Teilnahme an einer Schulungs- und Bildungsveranstaltung </a:t>
            </a:r>
            <a:r>
              <a:rPr lang="de-DE" dirty="0" err="1"/>
              <a:t>iSv</a:t>
            </a:r>
            <a:r>
              <a:rPr lang="de-DE" dirty="0"/>
              <a:t>. § 37 Abs 6 BetrVG entstandene Ausgaben - sein.(Rn.17) </a:t>
            </a:r>
          </a:p>
          <a:p>
            <a:endParaRPr lang="de-DE" dirty="0"/>
          </a:p>
          <a:p>
            <a:r>
              <a:rPr lang="de-DE" dirty="0"/>
              <a:t>    3. In dem Beschluss des Betriebsrats, ein Betriebsratsmitglied zur Teilnahme an einer Schulungs- und Bildungsveranstaltung </a:t>
            </a:r>
            <a:r>
              <a:rPr lang="de-DE" dirty="0" err="1"/>
              <a:t>iSd</a:t>
            </a:r>
            <a:r>
              <a:rPr lang="de-DE" dirty="0"/>
              <a:t>. § 37 Abs 6 BetrVG zu entsenden, liegt keine Entscheidung des Gremiums über die Hinzuziehung eines Rechtsanwalts zur (vorgerichtlichen) Durchsetzung des kollektiven Schulungsanspruchs.(Rn.23) </a:t>
            </a:r>
          </a:p>
        </p:txBody>
      </p:sp>
    </p:spTree>
    <p:extLst>
      <p:ext uri="{BB962C8B-B14F-4D97-AF65-F5344CB8AC3E}">
        <p14:creationId xmlns:p14="http://schemas.microsoft.com/office/powerpoint/2010/main" val="58003536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4ABB465-72B6-A0F2-B1E1-F29F473F8A6D}"/>
              </a:ext>
            </a:extLst>
          </p:cNvPr>
          <p:cNvSpPr txBox="1"/>
          <p:nvPr/>
        </p:nvSpPr>
        <p:spPr>
          <a:xfrm>
            <a:off x="3048778" y="1028343"/>
            <a:ext cx="6097554" cy="4801314"/>
          </a:xfrm>
          <a:prstGeom prst="rect">
            <a:avLst/>
          </a:prstGeom>
          <a:noFill/>
        </p:spPr>
        <p:txBody>
          <a:bodyPr wrap="square">
            <a:spAutoFit/>
          </a:bodyPr>
          <a:lstStyle/>
          <a:p>
            <a:r>
              <a:rPr lang="de-DE" dirty="0"/>
              <a:t> 4. Im Fall der Tilgung einer fremden Schuld kommt grundsätzlich ein Rückgriffsrecht des Dritten auf den Schuldner nach den Grundsätzen der Geschäftsführung ohne Auftrag oder des Bereicherungsrechts in Betracht.(Rn.28) </a:t>
            </a:r>
          </a:p>
          <a:p>
            <a:endParaRPr lang="de-DE" dirty="0"/>
          </a:p>
          <a:p>
            <a:r>
              <a:rPr lang="de-DE" dirty="0"/>
              <a:t>    5. Grundsätzlich kann ein Schuldverhältnis nach §§ 267, 362 BGB auch durch die Leistung eines Dritten erfüllt werden. Die Leistung eines Dritten führt allerdings nur dann zur Schulderfüllung, wenn der Dritte mit dem Willen leistet, die Verpflichtung des Schuldners zu tilgen und dies auch zum Ausdruck bringt, wobei es genügt, wenn der Dritte die Leistung zumindest auch für den wahren Schuldner erbringen will (Fremdtilgungswille).(Rn.30) Maßgeblich ist nicht der Wille des Dritten, es kommt vielmehr darauf an, wie dessen Verhalten bei objektiver Betrachtung aus Sicht des Zuwendungsempfängers zu beurteilen ist.(Rn.31) </a:t>
            </a:r>
          </a:p>
        </p:txBody>
      </p:sp>
    </p:spTree>
    <p:extLst>
      <p:ext uri="{BB962C8B-B14F-4D97-AF65-F5344CB8AC3E}">
        <p14:creationId xmlns:p14="http://schemas.microsoft.com/office/powerpoint/2010/main" val="561178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1AD591-D0EA-9C2B-0BF7-D7147D0319B7}"/>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6D97C627-3CEF-A7F0-88CC-EF6983FECCEE}"/>
              </a:ext>
            </a:extLst>
          </p:cNvPr>
          <p:cNvSpPr>
            <a:spLocks noGrp="1"/>
          </p:cNvSpPr>
          <p:nvPr>
            <p:ph idx="1"/>
          </p:nvPr>
        </p:nvSpPr>
        <p:spPr/>
        <p:txBody>
          <a:bodyPr>
            <a:normAutofit fontScale="77500" lnSpcReduction="20000"/>
          </a:bodyPr>
          <a:lstStyle/>
          <a:p>
            <a:r>
              <a:rPr lang="de-DE" dirty="0"/>
              <a:t> 1. Mit der Festlegung des Urlaubszeitraums auf Wunsch des Arbeitnehmers (§ 7 Abs 1 BUrlG) hat der Arbeitgeber als Schuldner des Anspruchs auf bezahlte Freistellung das zu seiner Leistung Erforderliche getan. Die Arbeitspflicht ist - einvernehmlich - mit Wirkung für die Zukunft aufgehoben. Treten anschließend zusätzlich Umstände eines anderen Freistellungstatbestands ein, kann die mit der Erfüllungshandlung suspendierte Leistungspflicht durch spätere Ereignisse nicht nochmals entfallen.(Rn.13) </a:t>
            </a:r>
          </a:p>
          <a:p>
            <a:endParaRPr lang="de-DE" dirty="0"/>
          </a:p>
          <a:p>
            <a:r>
              <a:rPr lang="de-DE" dirty="0"/>
              <a:t>    2. Dem Arbeitnehmer ist wegen nachträglichen Eintritts urlaubsstörender Umstände der beeinträchtigte Urlaub nur </a:t>
            </a:r>
            <a:r>
              <a:rPr lang="de-DE" dirty="0" err="1"/>
              <a:t>nachzugewähren</a:t>
            </a:r>
            <a:r>
              <a:rPr lang="de-DE" dirty="0"/>
              <a:t>, soweit der Gesetzgeber oder die Tarifvertragsparteien das Urlaubsrisiko dem Arbeitgeber auferlegt haben. Im streitgegenständlichen Zeitraum enthielt das Recht keine (Ausnahme-)Bestimmung, nach der vom Arbeitgeber gewährter Urlaub bei nachfolgend angeordneter häuslicher Quarantäne nicht auf den Jahresurlaub anzurechnen ist. Dies gilt insbesondere für die Regelung in § 9 BUrlG, die für den Streitfall weder unmittelbar noch in entsprechender Anwendung maßgebend ist.(Rn.15) </a:t>
            </a:r>
          </a:p>
        </p:txBody>
      </p:sp>
    </p:spTree>
    <p:extLst>
      <p:ext uri="{BB962C8B-B14F-4D97-AF65-F5344CB8AC3E}">
        <p14:creationId xmlns:p14="http://schemas.microsoft.com/office/powerpoint/2010/main" val="148334511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34E6201-9F3D-07A9-417C-EEADB9D08C02}"/>
              </a:ext>
            </a:extLst>
          </p:cNvPr>
          <p:cNvSpPr txBox="1"/>
          <p:nvPr/>
        </p:nvSpPr>
        <p:spPr>
          <a:xfrm>
            <a:off x="3048778" y="889844"/>
            <a:ext cx="6097554" cy="5078313"/>
          </a:xfrm>
          <a:prstGeom prst="rect">
            <a:avLst/>
          </a:prstGeom>
          <a:noFill/>
        </p:spPr>
        <p:txBody>
          <a:bodyPr wrap="square">
            <a:spAutoFit/>
          </a:bodyPr>
          <a:lstStyle/>
          <a:p>
            <a:r>
              <a:rPr lang="de-DE" dirty="0"/>
              <a:t> 6. Im vorliegenden Streitfall konnte offenbleiben, ob die Bestimmung als Drittleistung später nachgeholt werden kann (nachträgliche Tilgungsbestimmung), um die Erfüllungswirkung herbeizuführen.(Rn.32) </a:t>
            </a:r>
          </a:p>
          <a:p>
            <a:endParaRPr lang="de-DE" dirty="0"/>
          </a:p>
          <a:p>
            <a:r>
              <a:rPr lang="de-DE" dirty="0"/>
              <a:t>    7. Begleicht ein Arbeitgeber die an ihn gerichtete Honorarforderung eines vom Betriebsrat - oder einem Betriebsratsmitglied in dessen Amtsausübung - beauftragten Rechtsanwalts, kann er diese nicht von den Betriebsratsmitgliedern erstattet verlangen mit der Begründung, die Kosten seien nicht erforderlich </a:t>
            </a:r>
            <a:r>
              <a:rPr lang="de-DE" dirty="0" err="1"/>
              <a:t>iSv</a:t>
            </a:r>
            <a:r>
              <a:rPr lang="de-DE" dirty="0"/>
              <a:t>. § 40 Abs 1 BetrVG gewesen. Einem auf Geschäftsführung ohne Auftrag oder Bereicherungsrecht gestützten Anspruch des Arbeitgebers stehen § 2a Abs 1 </a:t>
            </a:r>
            <a:r>
              <a:rPr lang="de-DE" dirty="0" err="1"/>
              <a:t>Nr</a:t>
            </a:r>
            <a:r>
              <a:rPr lang="de-DE" dirty="0"/>
              <a:t> 1, § 80 Abs 1 ArbGG entgegen, wonach die Frage der Freistellung des Betriebsrats - oder des Betriebsratsmitglieds - von Rechtsanwaltskosten im Beschlussverfahren zu klären ist.(Rn.33) </a:t>
            </a:r>
          </a:p>
        </p:txBody>
      </p:sp>
    </p:spTree>
    <p:extLst>
      <p:ext uri="{BB962C8B-B14F-4D97-AF65-F5344CB8AC3E}">
        <p14:creationId xmlns:p14="http://schemas.microsoft.com/office/powerpoint/2010/main" val="375809478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FE9552-150E-7631-B740-605652A7B21A}"/>
              </a:ext>
            </a:extLst>
          </p:cNvPr>
          <p:cNvSpPr>
            <a:spLocks noGrp="1"/>
          </p:cNvSpPr>
          <p:nvPr>
            <p:ph type="title"/>
          </p:nvPr>
        </p:nvSpPr>
        <p:spPr/>
        <p:txBody>
          <a:bodyPr/>
          <a:lstStyle/>
          <a:p>
            <a:r>
              <a:rPr lang="de-DE" dirty="0"/>
              <a:t>BAG 18.10.2023 5 AZR 22/23 Arbeit auf Abruf - Dauer der wöchentlichen Arbeitszeit</a:t>
            </a:r>
          </a:p>
        </p:txBody>
      </p:sp>
      <p:sp>
        <p:nvSpPr>
          <p:cNvPr id="3" name="Inhaltsplatzhalter 2">
            <a:extLst>
              <a:ext uri="{FF2B5EF4-FFF2-40B4-BE49-F238E27FC236}">
                <a16:creationId xmlns:a16="http://schemas.microsoft.com/office/drawing/2014/main" id="{2ADC8A3D-000F-E95C-0148-09C1943565F6}"/>
              </a:ext>
            </a:extLst>
          </p:cNvPr>
          <p:cNvSpPr>
            <a:spLocks noGrp="1"/>
          </p:cNvSpPr>
          <p:nvPr>
            <p:ph idx="1"/>
          </p:nvPr>
        </p:nvSpPr>
        <p:spPr/>
        <p:txBody>
          <a:bodyPr>
            <a:normAutofit/>
          </a:bodyPr>
          <a:lstStyle/>
          <a:p>
            <a:r>
              <a:rPr lang="de-DE" dirty="0"/>
              <a:t> Die Parteien streiten über Vergütung wegen Annahmeverzugs und - im Wege der Feststellungsklage - über die für ihr Arbeitsverhältnis ab dem Jahr 2020 maßgebliche Arbeitszeit.</a:t>
            </a:r>
          </a:p>
          <a:p>
            <a:r>
              <a:rPr lang="de-DE" dirty="0"/>
              <a:t>Die Klägerin ist seit Juli 2009 bei der Beklagten bzw. deren Rechtsvorgängerin als Mitarbeiterin auf Abruf beschäftigt. Ihr Stundenlohn betrug im Streitzeitraum zunächst 15,59 Euro brutto, ab August 2021 15,74 Euro brutto.</a:t>
            </a:r>
          </a:p>
          <a:p>
            <a:r>
              <a:rPr lang="de-DE" dirty="0"/>
              <a:t>Der von der Klägerin mit der P GmbH geschlossene Arbeitsvertrag vom 20. Juli 2009 lautet auszugsweise:</a:t>
            </a:r>
          </a:p>
        </p:txBody>
      </p:sp>
    </p:spTree>
    <p:extLst>
      <p:ext uri="{BB962C8B-B14F-4D97-AF65-F5344CB8AC3E}">
        <p14:creationId xmlns:p14="http://schemas.microsoft.com/office/powerpoint/2010/main" val="224156942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E293446C-4FDC-D400-B59B-9B4314561A9E}"/>
              </a:ext>
            </a:extLst>
          </p:cNvPr>
          <p:cNvSpPr txBox="1"/>
          <p:nvPr/>
        </p:nvSpPr>
        <p:spPr>
          <a:xfrm>
            <a:off x="2845837" y="74645"/>
            <a:ext cx="6300495" cy="6463308"/>
          </a:xfrm>
          <a:prstGeom prst="rect">
            <a:avLst/>
          </a:prstGeom>
          <a:noFill/>
        </p:spPr>
        <p:txBody>
          <a:bodyPr wrap="square">
            <a:spAutoFit/>
          </a:bodyPr>
          <a:lstStyle/>
          <a:p>
            <a:r>
              <a:rPr lang="de-DE" dirty="0"/>
              <a:t>	</a:t>
            </a:r>
          </a:p>
          <a:p>
            <a:endParaRPr lang="de-DE" dirty="0"/>
          </a:p>
          <a:p>
            <a:r>
              <a:rPr lang="de-DE" dirty="0"/>
              <a:t>„1. Frau A wird zum 22.07.2009 als Mitarbeiterin auf Abruf eingestellt.</a:t>
            </a:r>
          </a:p>
          <a:p>
            <a:endParaRPr lang="de-DE" dirty="0"/>
          </a:p>
          <a:p>
            <a:r>
              <a:rPr lang="de-DE" dirty="0"/>
              <a:t> 2.  Die Tätigkeit umfasst die Bereiche Einlage/Verpackung/Post.</a:t>
            </a:r>
          </a:p>
          <a:p>
            <a:r>
              <a:rPr lang="de-DE" dirty="0"/>
              <a:t>3.  Die Erbringung der Arbeitsleistung erfolgt auf Abruf. Dabei wird die Lage der Arbeitszeit jeweils mindestens 4 Kalendertage im voraus mitgeteilt.</a:t>
            </a:r>
          </a:p>
          <a:p>
            <a:r>
              <a:rPr lang="de-DE" dirty="0"/>
              <a:t>Die Arbeitsleistung ist auch ohne Einhaltung der Ansagefrist zu erbringen, soweit die Mitarbeiterin im Einzelfall hierauf verzichtet hat.</a:t>
            </a:r>
          </a:p>
          <a:p>
            <a:r>
              <a:rPr lang="de-DE" dirty="0"/>
              <a:t>4.  Die Vergütung ist abhängig von der Dauer des jeweiligen Arbeitseinsatzes und erfolgt nach Tariflohngruppe II mit € 13,28 brutto pro Stunde.</a:t>
            </a:r>
          </a:p>
          <a:p>
            <a:endParaRPr lang="de-DE" dirty="0"/>
          </a:p>
          <a:p>
            <a:r>
              <a:rPr lang="de-DE" dirty="0"/>
              <a:t> 5.     </a:t>
            </a:r>
          </a:p>
          <a:p>
            <a:endParaRPr lang="de-DE" dirty="0"/>
          </a:p>
          <a:p>
            <a:r>
              <a:rPr lang="de-DE" dirty="0"/>
              <a:t>Das Arbeitsverhältnis unterliegt im übrigen den geltenden Betriebsvereinbarungen sowie den Tarifverträgen für die gewerblichen Arbeitnehmer und Arbeitnehmerinnen der Druckindustrie in der jeweils geltenden Fassung.“</a:t>
            </a:r>
          </a:p>
        </p:txBody>
      </p:sp>
    </p:spTree>
    <p:extLst>
      <p:ext uri="{BB962C8B-B14F-4D97-AF65-F5344CB8AC3E}">
        <p14:creationId xmlns:p14="http://schemas.microsoft.com/office/powerpoint/2010/main" val="172755952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11B4955-DAD1-39D2-9B73-ED86E65C05FF}"/>
              </a:ext>
            </a:extLst>
          </p:cNvPr>
          <p:cNvSpPr txBox="1"/>
          <p:nvPr/>
        </p:nvSpPr>
        <p:spPr>
          <a:xfrm>
            <a:off x="2827176" y="447869"/>
            <a:ext cx="6317601" cy="5078313"/>
          </a:xfrm>
          <a:prstGeom prst="rect">
            <a:avLst/>
          </a:prstGeom>
          <a:noFill/>
        </p:spPr>
        <p:txBody>
          <a:bodyPr wrap="square">
            <a:spAutoFit/>
          </a:bodyPr>
          <a:lstStyle/>
          <a:p>
            <a:r>
              <a:rPr lang="de-DE" dirty="0"/>
              <a:t> Das Arbeitsverhältnis ging zum 1. Januar 2014 auf die Beklagte über. In deren Betrieb wurde bis Ende 2019 auch samstags gearbeitet, wobei es dazu in mehreren von der Beklagten mit ihrem Betriebsrat geschlossenen Betriebsvereinbarungen heißt:</a:t>
            </a:r>
          </a:p>
          <a:p>
            <a:endParaRPr lang="de-DE" dirty="0"/>
          </a:p>
          <a:p>
            <a:r>
              <a:rPr lang="de-DE" dirty="0"/>
              <a:t>    „1. Die Produktion der Objekte am Samstag fällt nicht in die wöchentliche Regelarbeitszeit.</a:t>
            </a:r>
          </a:p>
          <a:p>
            <a:r>
              <a:rPr lang="de-DE" dirty="0"/>
              <a:t>2.   Der Samstag bleibt grundsätzlich freiwillig. Durch die Ablehnung der Samstagsarbeit dürfen den Arbeitnehmerinnen/Arbeitnehmern keinerlei Nachteile entstehen.“</a:t>
            </a:r>
          </a:p>
          <a:p>
            <a:endParaRPr lang="de-DE" dirty="0"/>
          </a:p>
          <a:p>
            <a:r>
              <a:rPr lang="de-DE" dirty="0"/>
              <a:t>    Im Zeitraum Januar 2017 bis Dezember 2019 zog die Beklagte die Klägerin nach Bedarf in unterschiedlichem Umfang zur Arbeit heran. Nachdem seit Januar 2020 die Samstagsarbeit entfallen war, verringerte sich der Umfang des Abrufs der Arbeitsleistung der Klägerin.</a:t>
            </a:r>
          </a:p>
        </p:txBody>
      </p:sp>
    </p:spTree>
    <p:extLst>
      <p:ext uri="{BB962C8B-B14F-4D97-AF65-F5344CB8AC3E}">
        <p14:creationId xmlns:p14="http://schemas.microsoft.com/office/powerpoint/2010/main" val="159667367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33BB795-26EB-EDC0-FEF8-AE0B238A11E0}"/>
              </a:ext>
            </a:extLst>
          </p:cNvPr>
          <p:cNvSpPr txBox="1"/>
          <p:nvPr/>
        </p:nvSpPr>
        <p:spPr>
          <a:xfrm>
            <a:off x="3048778" y="751344"/>
            <a:ext cx="6097554" cy="5355312"/>
          </a:xfrm>
          <a:prstGeom prst="rect">
            <a:avLst/>
          </a:prstGeom>
          <a:noFill/>
        </p:spPr>
        <p:txBody>
          <a:bodyPr wrap="square">
            <a:spAutoFit/>
          </a:bodyPr>
          <a:lstStyle/>
          <a:p>
            <a:r>
              <a:rPr lang="de-DE" dirty="0"/>
              <a:t>Nach erfolgloser außergerichtlicher Geltendmachung hat die Klägerin mit ihrer am 13. Januar 2021 anhängig gemachten und mehrfach erweiterten Klage Vergütung wegen Annahmeverzugs - zuletzt für die Monate August, September, November und Dezember 2020 sowie Juli und August 2021 - geltend gemacht und die Feststellung einer bestimmten, ab dem Jahr 2020 ihrer Auffassung nach für das Arbeitsverhältnis maßgeblichen regelmäßigen monatlichen Arbeitszeit verlangt. Dazu hat sie im Wesentlichen vorgebracht, unter Einschluss der Arbeit an Samstagen habe sie in den Jahren 2017 bis 2019 durchschnittlich 103,2 Stunden monatlich gearbeitet. Diese Zeit sei im Wege der ergänzenden Vertragsauslegung als nunmehr vereinbarte Arbeitszeit anzusehen. Die Beklagte habe deshalb unter dem Gesichtspunkt des Annahmeverzugs für die Monate, in denen ihre Arbeitsleistung nicht im Umfang von 103,2 Monatsstunden abgerufen wurde, entsprechende Differenzvergütung zu zahlen.</a:t>
            </a:r>
          </a:p>
        </p:txBody>
      </p:sp>
    </p:spTree>
    <p:extLst>
      <p:ext uri="{BB962C8B-B14F-4D97-AF65-F5344CB8AC3E}">
        <p14:creationId xmlns:p14="http://schemas.microsoft.com/office/powerpoint/2010/main" val="335243214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362A4524-8DD0-03A9-A8CC-B4B8B427E491}"/>
              </a:ext>
            </a:extLst>
          </p:cNvPr>
          <p:cNvSpPr txBox="1"/>
          <p:nvPr/>
        </p:nvSpPr>
        <p:spPr>
          <a:xfrm>
            <a:off x="2873829" y="223934"/>
            <a:ext cx="6272503" cy="5909310"/>
          </a:xfrm>
          <a:prstGeom prst="rect">
            <a:avLst/>
          </a:prstGeom>
          <a:noFill/>
        </p:spPr>
        <p:txBody>
          <a:bodyPr wrap="square">
            <a:spAutoFit/>
          </a:bodyPr>
          <a:lstStyle/>
          <a:p>
            <a:r>
              <a:rPr lang="de-DE" dirty="0"/>
              <a:t> Nachdem das Arbeitsgericht der Klägerin - rechtskräftig - 202,66 Euro brutto nebst Zinsen zugesprochen hatte, hat sie zuletzt sinngemäß beantragt,</a:t>
            </a:r>
          </a:p>
          <a:p>
            <a:r>
              <a:rPr lang="de-DE" dirty="0"/>
              <a:t>1.    die Beklagte zu verurteilen, der Klägerin weitere 1.862,41 Euro brutto nebst Zinsen </a:t>
            </a:r>
            <a:r>
              <a:rPr lang="de-DE" dirty="0" err="1"/>
              <a:t>iHv</a:t>
            </a:r>
            <a:r>
              <a:rPr lang="de-DE" dirty="0"/>
              <a:t>. fünf Prozentpunkten über dem Basiszinssatz nach bestimmter betragsmäßiger und zeitlicher Staffelung zu zahlen;</a:t>
            </a:r>
          </a:p>
          <a:p>
            <a:endParaRPr lang="de-DE" dirty="0"/>
          </a:p>
          <a:p>
            <a:r>
              <a:rPr lang="de-DE" dirty="0"/>
              <a:t>    2.    festzustellen, dass die von der Klägerin als Abrufkraft Helferin Einlage ab dem Jahr 2020 zu erbringende regelmäßige monatliche Arbeitszeit 103,2 Stunden,</a:t>
            </a:r>
          </a:p>
          <a:p>
            <a:r>
              <a:rPr lang="de-DE" dirty="0"/>
              <a:t>            	        	</a:t>
            </a:r>
          </a:p>
          <a:p>
            <a:r>
              <a:rPr lang="de-DE" dirty="0"/>
              <a:t>    hilfsweise im Januar 113,76 Stunden, im Februar 79,8 Stunden, im März 99,93 Stunden, im April 94,93 Stunden, im Mai 102,17 Stunden, im Juni 92,8 Stunden, im Juli 105,43 Stunden, im August 101,78 Stunden, im September 119,7 Stunden, im Oktober 125,3 Stunden, im November 110,33 Stunden und im Dezember 92,13 Stunden,</a:t>
            </a:r>
          </a:p>
          <a:p>
            <a:r>
              <a:rPr lang="de-DE" dirty="0"/>
              <a:t>            	        	</a:t>
            </a:r>
          </a:p>
          <a:p>
            <a:endParaRPr lang="de-DE" dirty="0"/>
          </a:p>
          <a:p>
            <a:r>
              <a:rPr lang="de-DE" dirty="0"/>
              <a:t>    beträgt.</a:t>
            </a:r>
          </a:p>
        </p:txBody>
      </p:sp>
    </p:spTree>
    <p:extLst>
      <p:ext uri="{BB962C8B-B14F-4D97-AF65-F5344CB8AC3E}">
        <p14:creationId xmlns:p14="http://schemas.microsoft.com/office/powerpoint/2010/main" val="64699338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160C077-D868-E8DE-7409-360F9CAD7CC0}"/>
              </a:ext>
            </a:extLst>
          </p:cNvPr>
          <p:cNvSpPr txBox="1"/>
          <p:nvPr/>
        </p:nvSpPr>
        <p:spPr>
          <a:xfrm>
            <a:off x="3048778" y="2136339"/>
            <a:ext cx="6097554" cy="2585323"/>
          </a:xfrm>
          <a:prstGeom prst="rect">
            <a:avLst/>
          </a:prstGeom>
          <a:noFill/>
        </p:spPr>
        <p:txBody>
          <a:bodyPr wrap="square">
            <a:spAutoFit/>
          </a:bodyPr>
          <a:lstStyle/>
          <a:p>
            <a:r>
              <a:rPr lang="de-DE" dirty="0"/>
              <a:t>Die Beklagte hat Klageabweisung beantragt und gemeint, mangels anderslautender Festlegung der Parteien gelte nach § 12 Abs. 1 Satz 3 TzBfG eine wöchentliche Arbeitszeit von 20 Stunden als vereinbart. Angesichts der gesetzlichen Fiktion scheide eine ergänzende Vertragsauslegung aus. Zudem sei das Abstellen auf den Abruf der Arbeitsleistung in den Jahren 2017 bis 2019 willkürlich, auch dürfe die freiwillige Samstagsarbeit bei der Berechnung einer durchschnittlichen Arbeitszeit nicht berücksichtigt werden.</a:t>
            </a:r>
          </a:p>
        </p:txBody>
      </p:sp>
    </p:spTree>
    <p:extLst>
      <p:ext uri="{BB962C8B-B14F-4D97-AF65-F5344CB8AC3E}">
        <p14:creationId xmlns:p14="http://schemas.microsoft.com/office/powerpoint/2010/main" val="3268258322"/>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8AC8BA-7107-BC85-A281-B476E499DAFB}"/>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A088FE8A-815C-96B6-0F96-A838306B50CE}"/>
              </a:ext>
            </a:extLst>
          </p:cNvPr>
          <p:cNvSpPr>
            <a:spLocks noGrp="1"/>
          </p:cNvSpPr>
          <p:nvPr>
            <p:ph idx="1"/>
          </p:nvPr>
        </p:nvSpPr>
        <p:spPr/>
        <p:txBody>
          <a:bodyPr/>
          <a:lstStyle/>
          <a:p>
            <a:r>
              <a:rPr lang="de-DE" dirty="0"/>
              <a:t>Vereinbaren Arbeitgeber und Arbeitnehmer Arbeit auf Abruf, legen aber die Dauer der wöchentlichen Arbeitszeit nicht fest, gilt grundsätzlich nach § 12 Abs. 1 Satz 3 TzBfG eine Arbeitszeit von 20 Stunden als vereinbart. Eine Abweichung davon kann im Wege der ergänzenden Vertragsauslegung nur dann angenommen werden, wenn die gesetzliche Regelung nicht sachgerecht ist und objektive Anhaltspunkte dafür vorliegen, die Parteien hätten bei Vertragsschluss übereinstimmend eine andere Dauer der wöchentlichen Arbeitszeit gewollt.(Rn.22) </a:t>
            </a:r>
          </a:p>
        </p:txBody>
      </p:sp>
    </p:spTree>
    <p:extLst>
      <p:ext uri="{BB962C8B-B14F-4D97-AF65-F5344CB8AC3E}">
        <p14:creationId xmlns:p14="http://schemas.microsoft.com/office/powerpoint/2010/main" val="389885748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F62778-3B0F-9CF3-0BDE-6FF134FA1C5E}"/>
              </a:ext>
            </a:extLst>
          </p:cNvPr>
          <p:cNvSpPr>
            <a:spLocks noGrp="1"/>
          </p:cNvSpPr>
          <p:nvPr>
            <p:ph type="title"/>
          </p:nvPr>
        </p:nvSpPr>
        <p:spPr/>
        <p:txBody>
          <a:bodyPr>
            <a:normAutofit fontScale="90000"/>
          </a:bodyPr>
          <a:lstStyle/>
          <a:p>
            <a:r>
              <a:rPr lang="de-DE" dirty="0"/>
              <a:t>BAG 17.10.2023 1 ABR 24/22 Betriebsrat - Mitbestimmung - Handyverbot während Arbeitszeit</a:t>
            </a:r>
          </a:p>
        </p:txBody>
      </p:sp>
      <p:sp>
        <p:nvSpPr>
          <p:cNvPr id="3" name="Inhaltsplatzhalter 2">
            <a:extLst>
              <a:ext uri="{FF2B5EF4-FFF2-40B4-BE49-F238E27FC236}">
                <a16:creationId xmlns:a16="http://schemas.microsoft.com/office/drawing/2014/main" id="{3C79C1EA-1B2E-6BAA-1E05-229124CE323C}"/>
              </a:ext>
            </a:extLst>
          </p:cNvPr>
          <p:cNvSpPr>
            <a:spLocks noGrp="1"/>
          </p:cNvSpPr>
          <p:nvPr>
            <p:ph idx="1"/>
          </p:nvPr>
        </p:nvSpPr>
        <p:spPr/>
        <p:txBody>
          <a:bodyPr>
            <a:normAutofit fontScale="92500" lnSpcReduction="10000"/>
          </a:bodyPr>
          <a:lstStyle/>
          <a:p>
            <a:r>
              <a:rPr lang="de-DE" dirty="0"/>
              <a:t> A. Die Beteiligten streiten über das Bestehen eines Mitbestimmungsrechts.</a:t>
            </a:r>
          </a:p>
          <a:p>
            <a:r>
              <a:rPr lang="de-DE" dirty="0"/>
              <a:t>Die Arbeitgeberin stellt Brems- und Kraftstoffsysteme für Fahrzeuge her. Antragsteller ist der für ihren Betrieb gebildete Betriebsrat.</a:t>
            </a:r>
          </a:p>
          <a:p>
            <a:r>
              <a:rPr lang="de-DE" dirty="0"/>
              <a:t>An einigen Arbeitsplätzen in der Produktion sowie den Bereichen Versand und Wareneingang kommt es zuweilen - etwa aufgrund eines notwendigen Maschinenumbaus oder ausstehender Wareneingänge - zu Arbeitsunterbrechungen. Während dieser Zeiten werden die Arbeitnehmer teilweise von der Arbeitgeberin anderweitig eingesetzt oder sie sollen - ohne konkrete Anweisung im Einzelfall - anfallende Nebenarbeiten erledigen. Hierzu gehören </a:t>
            </a:r>
            <a:r>
              <a:rPr lang="de-DE" dirty="0" err="1"/>
              <a:t>zB</a:t>
            </a:r>
            <a:r>
              <a:rPr lang="de-DE" dirty="0"/>
              <a:t> das Aufräumen des Arbeitsplatzes oder das Nachfüllen von Verbrauchsmaterial.</a:t>
            </a:r>
          </a:p>
        </p:txBody>
      </p:sp>
    </p:spTree>
    <p:extLst>
      <p:ext uri="{BB962C8B-B14F-4D97-AF65-F5344CB8AC3E}">
        <p14:creationId xmlns:p14="http://schemas.microsoft.com/office/powerpoint/2010/main" val="171065536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61EA414-A29F-99D1-F3BD-DE61011B3B87}"/>
              </a:ext>
            </a:extLst>
          </p:cNvPr>
          <p:cNvSpPr txBox="1"/>
          <p:nvPr/>
        </p:nvSpPr>
        <p:spPr>
          <a:xfrm>
            <a:off x="3048778" y="58847"/>
            <a:ext cx="6097554" cy="5909310"/>
          </a:xfrm>
          <a:prstGeom prst="rect">
            <a:avLst/>
          </a:prstGeom>
          <a:noFill/>
        </p:spPr>
        <p:txBody>
          <a:bodyPr wrap="square">
            <a:spAutoFit/>
          </a:bodyPr>
          <a:lstStyle/>
          <a:p>
            <a:r>
              <a:rPr lang="de-DE" dirty="0"/>
              <a:t> Die Arbeitgeberin wies die Arbeitnehmer durch eine im Betrieb ausgehängte Mitarbeiterinformation vom 18. November 2021 mit der Überschrift „Regeln zur Nutzung privater Handys während der Arbeitszeit“ darauf hin, dass „jede Nutzung von Mobiltelefonen/Smartphones zu privaten Zwecken während der Arbeitszeit nicht gestattet“ sei. Bei Verstößen sei mit arbeitsrechtlichen Konsequenzen „bis hin zur fristlosen Kündigung“ zu rechnen. Der Betriebsrat forderte die Arbeitgeberin unter Hinweis auf ein Mitbestimmungsrecht vergeblich auf, diese Maßnahme zu unterlassen.</a:t>
            </a:r>
          </a:p>
          <a:p>
            <a:r>
              <a:rPr lang="de-DE" dirty="0"/>
              <a:t>Der Betriebsrat hat in dem von ihm eingeleiteten Beschlussverfahren die Auffassung vertreten, die Arbeitgeberin habe mit der einseitigen Anordnung sein Mitbestimmungsrecht nach § 87 Abs. 1 Nr. 1 BetrVG verletzt. Das Verbot betreffe das Ordnungsverhalten der Arbeitnehmer im Betrieb. Die Verwendung von Mobiltelefonen und Smartphones kollidiere nicht in jedem Fall mit der vertraglichen Pflichterfüllung. Das gelte insbesondere für solche Zeiten, in denen keine Arbeit anfalle.</a:t>
            </a:r>
          </a:p>
        </p:txBody>
      </p:sp>
    </p:spTree>
    <p:extLst>
      <p:ext uri="{BB962C8B-B14F-4D97-AF65-F5344CB8AC3E}">
        <p14:creationId xmlns:p14="http://schemas.microsoft.com/office/powerpoint/2010/main" val="3479381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5A607AB-1DC4-945D-F5E5-B0BEA42105D0}"/>
              </a:ext>
            </a:extLst>
          </p:cNvPr>
          <p:cNvSpPr txBox="1"/>
          <p:nvPr/>
        </p:nvSpPr>
        <p:spPr>
          <a:xfrm>
            <a:off x="3048674" y="1030366"/>
            <a:ext cx="6097348" cy="4801314"/>
          </a:xfrm>
          <a:prstGeom prst="rect">
            <a:avLst/>
          </a:prstGeom>
          <a:noFill/>
        </p:spPr>
        <p:txBody>
          <a:bodyPr wrap="square">
            <a:spAutoFit/>
          </a:bodyPr>
          <a:lstStyle/>
          <a:p>
            <a:r>
              <a:rPr lang="de-DE" dirty="0"/>
              <a:t> 3. Die am 16. September 2022 neu in das Infektionsschutzgesetz aufgenommene Bestimmung des § 59 Abs 1 IfSG ordnet für die dort genannten Fälle mit ex-</a:t>
            </a:r>
            <a:r>
              <a:rPr lang="de-DE" dirty="0" err="1"/>
              <a:t>nunc</a:t>
            </a:r>
            <a:r>
              <a:rPr lang="de-DE" dirty="0"/>
              <a:t>-Wirkung an, dass die Tage der Absonderung nicht auf den Jahresurlaub angerechnet werden.(Rn.28) </a:t>
            </a:r>
          </a:p>
          <a:p>
            <a:endParaRPr lang="de-DE" dirty="0"/>
          </a:p>
          <a:p>
            <a:r>
              <a:rPr lang="de-DE" dirty="0"/>
              <a:t>    4. Art 7 Abs 1 EGRL 88/2003 und Art 31 Abs 2 </a:t>
            </a:r>
            <a:r>
              <a:rPr lang="de-DE" dirty="0" err="1"/>
              <a:t>EUGrdRCh</a:t>
            </a:r>
            <a:r>
              <a:rPr lang="de-DE" dirty="0"/>
              <a:t> sind dahin auszulegen sind, dass sie einer nationalen Regelung oder Gepflogenheit nicht entgegenstehen, nach der es nicht statthaft ist, Tage bezahlten Jahresurlaubs zu übertragen, die einem Arbeitnehmer, der nicht krank ist, für einen Zeitraum gewährt werden, der mit dem Zeitraum einer Quarantäne zusammenfällt, die von einer Behörde wegen eines Kontakts dieses Arbeitnehmers mit einer mit einem Virus infizierten Person angeordnet wurde (vgl. Gerichtshof der Europäischen Union vom 14. September 2023 - C-206-22 (Sparkasse Südpfalz)).(Rn.31) </a:t>
            </a:r>
          </a:p>
        </p:txBody>
      </p:sp>
    </p:spTree>
    <p:extLst>
      <p:ext uri="{BB962C8B-B14F-4D97-AF65-F5344CB8AC3E}">
        <p14:creationId xmlns:p14="http://schemas.microsoft.com/office/powerpoint/2010/main" val="8808607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2AB03A8-913F-9288-2DEB-E229ABA8E288}"/>
              </a:ext>
            </a:extLst>
          </p:cNvPr>
          <p:cNvSpPr txBox="1"/>
          <p:nvPr/>
        </p:nvSpPr>
        <p:spPr>
          <a:xfrm>
            <a:off x="2939143" y="289249"/>
            <a:ext cx="6207189" cy="4247317"/>
          </a:xfrm>
          <a:prstGeom prst="rect">
            <a:avLst/>
          </a:prstGeom>
          <a:noFill/>
        </p:spPr>
        <p:txBody>
          <a:bodyPr wrap="square">
            <a:spAutoFit/>
          </a:bodyPr>
          <a:lstStyle/>
          <a:p>
            <a:r>
              <a:rPr lang="de-DE" dirty="0"/>
              <a:t> Der Betriebsrat hat beantragt,</a:t>
            </a:r>
          </a:p>
          <a:p>
            <a:r>
              <a:rPr lang="de-DE" dirty="0"/>
              <a:t>1.    der Arbeitgeberin aufzugeben, es zu unterlassen, die Nutzung von Mobiltelefonen/Smartphones zu privaten Zwecken während der Arbeitszeit zu verbieten, solange er dem Verbot nicht zugestimmt hat oder seine fehlende Zustimmung durch den Spruch der Einigungsstelle ersetzt worden ist;</a:t>
            </a:r>
          </a:p>
          <a:p>
            <a:r>
              <a:rPr lang="de-DE" dirty="0"/>
              <a:t>2.    der Arbeitgeberin für jeden Fall der Zuwiderhandlung gegen die Verpflichtung aus dem Antrag zu 1. ein Ordnungsgeld in Höhe von bis zu 10.000,00 Euro anzudrohen.</a:t>
            </a:r>
          </a:p>
          <a:p>
            <a:r>
              <a:rPr lang="de-DE" dirty="0"/>
              <a:t>Die Arbeitgeberin hat beantragt, die Anträge abzuweisen. Sie hat gemeint, das streitbefangene Verbot unterliege nicht der Mitbestimmung. Es konkretisiere lediglich die Pflicht der Arbeitnehmer, ihrer Arbeit konzentriert nachzukommen und betreffe deshalb das Arbeitsverhalten.</a:t>
            </a:r>
          </a:p>
        </p:txBody>
      </p:sp>
    </p:spTree>
    <p:extLst>
      <p:ext uri="{BB962C8B-B14F-4D97-AF65-F5344CB8AC3E}">
        <p14:creationId xmlns:p14="http://schemas.microsoft.com/office/powerpoint/2010/main" val="3398297889"/>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6DFA00-C856-1DA0-BA54-111D4E21316A}"/>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C0CF44D4-A5A2-440D-D8BA-3DDB1B7BD954}"/>
              </a:ext>
            </a:extLst>
          </p:cNvPr>
          <p:cNvSpPr>
            <a:spLocks noGrp="1"/>
          </p:cNvSpPr>
          <p:nvPr>
            <p:ph idx="1"/>
          </p:nvPr>
        </p:nvSpPr>
        <p:spPr/>
        <p:txBody>
          <a:bodyPr>
            <a:normAutofit fontScale="77500" lnSpcReduction="20000"/>
          </a:bodyPr>
          <a:lstStyle/>
          <a:p>
            <a:r>
              <a:rPr lang="de-DE" dirty="0"/>
              <a:t> 1. Ordnungsverhalten ist nach § 87 Abs 1 </a:t>
            </a:r>
            <a:r>
              <a:rPr lang="de-DE" dirty="0" err="1"/>
              <a:t>Nr</a:t>
            </a:r>
            <a:r>
              <a:rPr lang="de-DE" dirty="0"/>
              <a:t> 1 BetrVG dann mitbestimmungspflichtig, wenn die Maßnahme des Arbeitgebers auf die Gestaltung des kollektiven Miteinanders oder die Gewährleistung und Aufrechterhaltung der vorgegebenen Ordnung des Betriebs zielt.(Rn.17) </a:t>
            </a:r>
          </a:p>
          <a:p>
            <a:endParaRPr lang="de-DE" dirty="0"/>
          </a:p>
          <a:p>
            <a:r>
              <a:rPr lang="de-DE" dirty="0"/>
              <a:t>    2. Nicht mitbestimmungspflichtig sind Maßnahmen, die das sogenannte Arbeitsverhalten regeln sollen.(Rn.17) Auch Anweisungen, die die zu verrichtenden Tätigkeiten zwar nicht unmittelbar konkretisieren, aber gleichwohl ihre Erbringung sicherstellen sollen, betreffen das mitbestimmungsfreie Arbeitsverhalten.(Rn.20) </a:t>
            </a:r>
          </a:p>
          <a:p>
            <a:endParaRPr lang="de-DE" dirty="0"/>
          </a:p>
          <a:p>
            <a:r>
              <a:rPr lang="de-DE" dirty="0"/>
              <a:t>    3. Soweit der Entscheidung des Bundesarbeitsgerichts vom 14. Januar 1986 - 1 ABR 75/83 ein engeres Verständnis des Begriffs des Arbeitsverhaltens zu entnehmen sein sollte, hält der Senat daran nicht mehr fest.(Rn.20) </a:t>
            </a:r>
          </a:p>
        </p:txBody>
      </p:sp>
    </p:spTree>
    <p:extLst>
      <p:ext uri="{BB962C8B-B14F-4D97-AF65-F5344CB8AC3E}">
        <p14:creationId xmlns:p14="http://schemas.microsoft.com/office/powerpoint/2010/main" val="140471782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F651642-8621-EF3A-3A47-9A50F9C62799}"/>
              </a:ext>
            </a:extLst>
          </p:cNvPr>
          <p:cNvSpPr txBox="1"/>
          <p:nvPr/>
        </p:nvSpPr>
        <p:spPr>
          <a:xfrm>
            <a:off x="3048778" y="1305342"/>
            <a:ext cx="6097554" cy="4247317"/>
          </a:xfrm>
          <a:prstGeom prst="rect">
            <a:avLst/>
          </a:prstGeom>
          <a:noFill/>
        </p:spPr>
        <p:txBody>
          <a:bodyPr wrap="square">
            <a:spAutoFit/>
          </a:bodyPr>
          <a:lstStyle/>
          <a:p>
            <a:r>
              <a:rPr lang="de-DE" dirty="0"/>
              <a:t> 4. Wirkt sich die arbeitgeberseitige Maßnahme sowohl auf das Arbeits- als auch das Ordnungsverhalten aus, ist der überwiegende Regelungszweck für die Einordnung maßgebend. Dieser richtet sich nach dem objektiven Inhalt der Maßnahme sowie der Art des zu beeinflussenden betrieblichen Geschehens. Dabei ist eine - qualitative - Gewichtung unter Berücksichtigung der Umstände des Einzelfalls vorzunehmen.(Rn.18) </a:t>
            </a:r>
          </a:p>
          <a:p>
            <a:endParaRPr lang="de-DE" dirty="0"/>
          </a:p>
          <a:p>
            <a:r>
              <a:rPr lang="de-DE" dirty="0"/>
              <a:t>    5. Für das Bestehen eines Mitbestimmungsrechts kommt es nicht darauf an, ob eine Nutzung von Mobiltelefonen und Smartphones als sozialadäquat anzusehen und ein entsprechendes Verbot mit Blick auf seinen Umfang deshalb individualrechtlich unzulässig ist oder das Persönlichkeitsrecht der Arbeitnehmer verletzt.(Rn.23) </a:t>
            </a:r>
          </a:p>
        </p:txBody>
      </p:sp>
    </p:spTree>
    <p:extLst>
      <p:ext uri="{BB962C8B-B14F-4D97-AF65-F5344CB8AC3E}">
        <p14:creationId xmlns:p14="http://schemas.microsoft.com/office/powerpoint/2010/main" val="267144755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43E2BD-045F-23C6-3B3C-95F8242485E1}"/>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1C21078E-591D-0291-EA6F-CE009F1D6F91}"/>
              </a:ext>
            </a:extLst>
          </p:cNvPr>
          <p:cNvSpPr>
            <a:spLocks noGrp="1"/>
          </p:cNvSpPr>
          <p:nvPr>
            <p:ph idx="1"/>
          </p:nvPr>
        </p:nvSpPr>
        <p:spPr/>
        <p:txBody>
          <a:bodyPr/>
          <a:lstStyle/>
          <a:p>
            <a:r>
              <a:rPr lang="de-DE" dirty="0"/>
              <a:t>Dem Betriebsrat steht kein Mitbestimmungsrecht zu, wenn der Arbeitgeber den Arbeitnehmern die private Nutzung von Smartphones während der Arbeitszeit untersagt, um eine ordnungsgemäße Arbeitsleistung sicherzustellen.(Rn.15) (Rn.20) </a:t>
            </a:r>
          </a:p>
        </p:txBody>
      </p:sp>
    </p:spTree>
    <p:extLst>
      <p:ext uri="{BB962C8B-B14F-4D97-AF65-F5344CB8AC3E}">
        <p14:creationId xmlns:p14="http://schemas.microsoft.com/office/powerpoint/2010/main" val="123600108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EBC1D8-B6A0-0D81-4801-90DF80E918A1}"/>
              </a:ext>
            </a:extLst>
          </p:cNvPr>
          <p:cNvSpPr>
            <a:spLocks noGrp="1"/>
          </p:cNvSpPr>
          <p:nvPr>
            <p:ph type="title"/>
          </p:nvPr>
        </p:nvSpPr>
        <p:spPr/>
        <p:txBody>
          <a:bodyPr>
            <a:normAutofit fontScale="90000"/>
          </a:bodyPr>
          <a:lstStyle/>
          <a:p>
            <a:r>
              <a:rPr lang="de-DE" dirty="0"/>
              <a:t>BAG 24.08.2023 2 AZR 306/22 Auflösungsantrag des Arbeitgebers - Abfindungshöhe -Ehrschutzanträge</a:t>
            </a:r>
          </a:p>
        </p:txBody>
      </p:sp>
      <p:sp>
        <p:nvSpPr>
          <p:cNvPr id="3" name="Inhaltsplatzhalter 2">
            <a:extLst>
              <a:ext uri="{FF2B5EF4-FFF2-40B4-BE49-F238E27FC236}">
                <a16:creationId xmlns:a16="http://schemas.microsoft.com/office/drawing/2014/main" id="{4FF06914-8112-F8EF-05B2-1802BED42B0A}"/>
              </a:ext>
            </a:extLst>
          </p:cNvPr>
          <p:cNvSpPr>
            <a:spLocks noGrp="1"/>
          </p:cNvSpPr>
          <p:nvPr>
            <p:ph idx="1"/>
          </p:nvPr>
        </p:nvSpPr>
        <p:spPr/>
        <p:txBody>
          <a:bodyPr>
            <a:normAutofit fontScale="92500" lnSpcReduction="20000"/>
          </a:bodyPr>
          <a:lstStyle/>
          <a:p>
            <a:r>
              <a:rPr lang="de-DE" dirty="0"/>
              <a:t> Die Parteien streiten noch über einen Auflösungsantrag der Beklagten sowie Anträge der Klägerin auf Auskunft, Zahlung, Feststellung und Ehrschutz.</a:t>
            </a:r>
          </a:p>
          <a:p>
            <a:r>
              <a:rPr lang="de-DE" dirty="0"/>
              <a:t>Die Klägerin war bei der Beklagten seit Mai 2009 als Rechtsanwältin (Associate) angestellt. Associates, die von der Beklagten nach dem vierten bis fünften Beschäftigungsjahr nicht zum Assoziierten Partner bzw. </a:t>
            </a:r>
            <a:r>
              <a:rPr lang="de-DE" dirty="0" err="1"/>
              <a:t>Counsel</a:t>
            </a:r>
            <a:r>
              <a:rPr lang="de-DE" dirty="0"/>
              <a:t> befördert werden, verlassen in der Regel die Sozietät. In den Jahren 2009 bis 2015 beschäftigte die Beklagte bis auf die Klägerin keinen Associate, der länger als fünf Jahre bei ihr - der Beklagten - tätig war. Die jährliche Grundvergütung der Klägerin wurde in den Jahren 2010 bis 2013 jeweils um zumindest 5.000,00 Euro brutto erhöht. Andere Associates erhielten zum Teil Boni auf Grundlage der von ihnen erzielten Umsätze.</a:t>
            </a:r>
          </a:p>
        </p:txBody>
      </p:sp>
    </p:spTree>
    <p:extLst>
      <p:ext uri="{BB962C8B-B14F-4D97-AF65-F5344CB8AC3E}">
        <p14:creationId xmlns:p14="http://schemas.microsoft.com/office/powerpoint/2010/main" val="371187215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C49A807-8026-0F61-F655-5973965D509C}"/>
              </a:ext>
            </a:extLst>
          </p:cNvPr>
          <p:cNvSpPr txBox="1"/>
          <p:nvPr/>
        </p:nvSpPr>
        <p:spPr>
          <a:xfrm>
            <a:off x="3048778" y="1720840"/>
            <a:ext cx="6097554" cy="3416320"/>
          </a:xfrm>
          <a:prstGeom prst="rect">
            <a:avLst/>
          </a:prstGeom>
          <a:noFill/>
        </p:spPr>
        <p:txBody>
          <a:bodyPr wrap="square">
            <a:spAutoFit/>
          </a:bodyPr>
          <a:lstStyle/>
          <a:p>
            <a:r>
              <a:rPr lang="de-DE" dirty="0"/>
              <a:t>Im November 2014 teilte die Beklagte der Klägerin mit, dass sie aufgrund ihres nachhaltig niedrigen Umsatzes und erfolgloser </a:t>
            </a:r>
            <a:r>
              <a:rPr lang="de-DE" dirty="0" err="1"/>
              <a:t>Akquisebemühungen</a:t>
            </a:r>
            <a:r>
              <a:rPr lang="de-DE" dirty="0"/>
              <a:t> keine Aussicht habe, in der Sozietät aufzusteigen. Nachdem Bemühungen der Beklagten um eine einvernehmliche Beendigung des Arbeitsverhältnisses gescheitert waren, kündigte sie dieses mit Schreiben vom 2. April 2015 außerordentlich fristlos, hilfsweise ordentlich zum 31. Juli 2015. Beide Kündigungen sind rechtskräftig für unwirksam befunden worden. Noch in erster Instanz hat die Beklagte </a:t>
            </a:r>
            <a:r>
              <a:rPr lang="de-DE" dirty="0" err="1"/>
              <a:t>ua</a:t>
            </a:r>
            <a:r>
              <a:rPr lang="de-DE" dirty="0"/>
              <a:t>. aufgrund des Prozessvorbringens der Klägerin die gerichtliche Auflösung des Arbeitsverhältnisses beantragt.</a:t>
            </a:r>
          </a:p>
        </p:txBody>
      </p:sp>
    </p:spTree>
    <p:extLst>
      <p:ext uri="{BB962C8B-B14F-4D97-AF65-F5344CB8AC3E}">
        <p14:creationId xmlns:p14="http://schemas.microsoft.com/office/powerpoint/2010/main" val="970568062"/>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AA59D88-A6EA-9623-D076-FE6720C90733}"/>
              </a:ext>
            </a:extLst>
          </p:cNvPr>
          <p:cNvSpPr txBox="1"/>
          <p:nvPr/>
        </p:nvSpPr>
        <p:spPr>
          <a:xfrm>
            <a:off x="3048778" y="612845"/>
            <a:ext cx="6097554" cy="5632311"/>
          </a:xfrm>
          <a:prstGeom prst="rect">
            <a:avLst/>
          </a:prstGeom>
          <a:noFill/>
        </p:spPr>
        <p:txBody>
          <a:bodyPr wrap="square">
            <a:spAutoFit/>
          </a:bodyPr>
          <a:lstStyle/>
          <a:p>
            <a:r>
              <a:rPr lang="de-DE" dirty="0"/>
              <a:t>Die Klägerin hat gemeint, die ordentliche Kündigung habe gegen das Maßregelungsverbot des § 612a BGB verstoßen. Die Beklagte versuche, sie für die Weigerung zu bestrafen, einen Aufhebungsvertrag abzuschließen. Ein Auflösungsgrund liege nicht vor. Sie habe, obwohl dieser Verdacht objektiv bestehe, zu keiner Zeit behauptet, die Beklagte habe gegenüber den Mandanten überhöhte Stundenzahlen in Rechnung gestellt. Ihr stünde für die Jahre 2014 und 2015 die sog. Regelerhöhung von jeweils 5.000,00 Euro brutto zu. Da die Beklagte entgegen dem Arbeitsvertrag die Berufshaftpflichtversicherung nach den Kündigungen nicht mehr auf sie erstreckt habe, könne sie Zahlung der Beiträge an sich verlangen. Die Beklagte sei über die in den Jahren 2009 bis 2014 auf Associates angewandten Bonusregelungen sowie die Bedingungen für eine Beförderung zum Assoziierten Partner bzw. </a:t>
            </a:r>
            <a:r>
              <a:rPr lang="de-DE" dirty="0" err="1"/>
              <a:t>Counsel</a:t>
            </a:r>
            <a:r>
              <a:rPr lang="de-DE" dirty="0"/>
              <a:t> auskunftspflichtig. Schließlich schulde die Beklagte den Widerruf und ggf. die Unterlassung von bestimmten, im vorliegenden Rechtsstreit bewusst wahrheitswidrig aufgestellten Tatsachenbehauptungen</a:t>
            </a:r>
          </a:p>
        </p:txBody>
      </p:sp>
    </p:spTree>
    <p:extLst>
      <p:ext uri="{BB962C8B-B14F-4D97-AF65-F5344CB8AC3E}">
        <p14:creationId xmlns:p14="http://schemas.microsoft.com/office/powerpoint/2010/main" val="152518887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C550EA6-4E9B-E099-7641-725A7030A693}"/>
              </a:ext>
            </a:extLst>
          </p:cNvPr>
          <p:cNvSpPr txBox="1"/>
          <p:nvPr/>
        </p:nvSpPr>
        <p:spPr>
          <a:xfrm>
            <a:off x="2957804" y="167951"/>
            <a:ext cx="6188528" cy="5909310"/>
          </a:xfrm>
          <a:prstGeom prst="rect">
            <a:avLst/>
          </a:prstGeom>
          <a:noFill/>
        </p:spPr>
        <p:txBody>
          <a:bodyPr wrap="square">
            <a:spAutoFit/>
          </a:bodyPr>
          <a:lstStyle/>
          <a:p>
            <a:r>
              <a:rPr lang="de-DE" dirty="0"/>
              <a:t> Die Klägerin hat - soweit noch von Interesse - sinngemäß beantragt,</a:t>
            </a:r>
          </a:p>
          <a:p>
            <a:endParaRPr lang="de-DE" dirty="0"/>
          </a:p>
          <a:p>
            <a:r>
              <a:rPr lang="de-DE" dirty="0"/>
              <a:t>    1.   den Auflösungsantrag der Beklagten abzuweisen;</a:t>
            </a:r>
          </a:p>
          <a:p>
            <a:r>
              <a:rPr lang="de-DE" dirty="0"/>
              <a:t>            	</a:t>
            </a:r>
          </a:p>
          <a:p>
            <a:endParaRPr lang="de-DE" dirty="0"/>
          </a:p>
          <a:p>
            <a:r>
              <a:rPr lang="de-DE" dirty="0"/>
              <a:t>    2.    im Fall der Abweisung des Auflösungsantrags die Beklagte zu verurteilen, an sie für den Zeitraum 1. August bis zum 31. Dezember 2015 bestimmte Beträge (Grundgehalt, Regelerhöhung, Beiträge zur Berufshaftpflichtversicherung, Arbeitgeberzuschüsse zum Versorgungswerk, zur freiwilligen gesetzlichen Krankenversicherung und zur Pflegeversicherung sowie Wert- bzw. Schadenersatz wegen unterbliebener Überlassung der BVG-Monatskarte) nebst Zinsen nach einer bestimmten Staffelung abzüglich des für den betreffenden Zeitraum erhaltenen Arbeitslosengeldes zu zahlen;</a:t>
            </a:r>
          </a:p>
          <a:p>
            <a:r>
              <a:rPr lang="de-DE" dirty="0"/>
              <a:t>3.    im Fall der Abweisung des Auflösungsantrags festzustellen, dass sie aus dem Jahr 2015 Anspruch auf (Ersatz-)Urlaub im Sinn einer bezahlten (Ersatz-)Freistellung </a:t>
            </a:r>
            <a:r>
              <a:rPr lang="de-DE" dirty="0" err="1"/>
              <a:t>iHv</a:t>
            </a:r>
            <a:r>
              <a:rPr lang="de-DE" dirty="0"/>
              <a:t>. zwei weiteren Arbeitstagen hat;</a:t>
            </a:r>
          </a:p>
        </p:txBody>
      </p:sp>
    </p:spTree>
    <p:extLst>
      <p:ext uri="{BB962C8B-B14F-4D97-AF65-F5344CB8AC3E}">
        <p14:creationId xmlns:p14="http://schemas.microsoft.com/office/powerpoint/2010/main" val="429495482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1BA42F4-1DD7-46B8-7A62-40A927F95680}"/>
              </a:ext>
            </a:extLst>
          </p:cNvPr>
          <p:cNvSpPr txBox="1"/>
          <p:nvPr/>
        </p:nvSpPr>
        <p:spPr>
          <a:xfrm>
            <a:off x="2780522" y="139959"/>
            <a:ext cx="6364255" cy="5355312"/>
          </a:xfrm>
          <a:prstGeom prst="rect">
            <a:avLst/>
          </a:prstGeom>
          <a:noFill/>
        </p:spPr>
        <p:txBody>
          <a:bodyPr wrap="square">
            <a:spAutoFit/>
          </a:bodyPr>
          <a:lstStyle/>
          <a:p>
            <a:endParaRPr lang="de-DE" dirty="0"/>
          </a:p>
          <a:p>
            <a:r>
              <a:rPr lang="de-DE" dirty="0"/>
              <a:t>4.    die Beklagte zu verurteilen, an sie als Regelerhöhung für das Kalenderjahr 2014 5.000,00 Euro brutto und für den Zeitraum vom 1. Januar bis zum 31. Juli 2015 5.833,33 Euro brutto nebst Zinsen nach einer bestimmten Staffelung zu zahlen;</a:t>
            </a:r>
          </a:p>
          <a:p>
            <a:r>
              <a:rPr lang="de-DE" dirty="0"/>
              <a:t>5.    die Beklagte zu verurteilen, an sie für den Zeitraum vom 3. April bis zum 31. Juli 2015 die Beiträge zur Berufshaftpflichtversicherung </a:t>
            </a:r>
            <a:r>
              <a:rPr lang="de-DE" dirty="0" err="1"/>
              <a:t>iHv</a:t>
            </a:r>
            <a:r>
              <a:rPr lang="de-DE" dirty="0"/>
              <a:t>. 1.927,96 Euro brutto nebst Zinsen nach einer bestimmten Staffelung zu zahlen;</a:t>
            </a:r>
          </a:p>
          <a:p>
            <a:r>
              <a:rPr lang="de-DE" dirty="0"/>
              <a:t>6.    die Beklagte im Weg der Stufenklage zu verurteilen,</a:t>
            </a:r>
          </a:p>
          <a:p>
            <a:r>
              <a:rPr lang="de-DE" dirty="0"/>
              <a:t>a)    </a:t>
            </a:r>
          </a:p>
          <a:p>
            <a:r>
              <a:rPr lang="de-DE" dirty="0"/>
              <a:t>ihr Auskunft über die in den Jahren 2009 bis einschließlich 2014 auf Associates angewandten Bonusregelungen zu erteilen,</a:t>
            </a:r>
          </a:p>
          <a:p>
            <a:r>
              <a:rPr lang="de-DE" dirty="0"/>
              <a:t>b)    im Fall begründeter Zweifel die Richtigkeit und Vollständigkeit der Auskunft an Eides statt zu versichern,</a:t>
            </a:r>
          </a:p>
          <a:p>
            <a:r>
              <a:rPr lang="de-DE" dirty="0"/>
              <a:t>c)    an die Klägerin die sich aus den Auskünften ergebenden Beträge nebst Zinsen zu zahlen;</a:t>
            </a:r>
          </a:p>
        </p:txBody>
      </p:sp>
    </p:spTree>
    <p:extLst>
      <p:ext uri="{BB962C8B-B14F-4D97-AF65-F5344CB8AC3E}">
        <p14:creationId xmlns:p14="http://schemas.microsoft.com/office/powerpoint/2010/main" val="21921755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056D05E-EF8F-F3D7-DD36-18A430D3EF21}"/>
              </a:ext>
            </a:extLst>
          </p:cNvPr>
          <p:cNvSpPr txBox="1"/>
          <p:nvPr/>
        </p:nvSpPr>
        <p:spPr>
          <a:xfrm>
            <a:off x="2911151" y="167951"/>
            <a:ext cx="6235181" cy="5355312"/>
          </a:xfrm>
          <a:prstGeom prst="rect">
            <a:avLst/>
          </a:prstGeom>
          <a:noFill/>
        </p:spPr>
        <p:txBody>
          <a:bodyPr wrap="square">
            <a:spAutoFit/>
          </a:bodyPr>
          <a:lstStyle/>
          <a:p>
            <a:r>
              <a:rPr lang="de-DE" dirty="0"/>
              <a:t>7.    die Beklagte im Weg der Stufenklage zu verurteilen,</a:t>
            </a:r>
          </a:p>
          <a:p>
            <a:r>
              <a:rPr lang="de-DE" dirty="0"/>
              <a:t>a)    ihr Auskunft über die auf Associates angewandten Ernennungs- bzw. Beförderungsbedingungen zum Assoziierten Partner bzw. </a:t>
            </a:r>
            <a:r>
              <a:rPr lang="de-DE" dirty="0" err="1"/>
              <a:t>Counsel</a:t>
            </a:r>
            <a:r>
              <a:rPr lang="de-DE" dirty="0"/>
              <a:t> zu erteilen,</a:t>
            </a:r>
          </a:p>
          <a:p>
            <a:r>
              <a:rPr lang="de-DE" dirty="0"/>
              <a:t>b)    im Fall begründeter Zweifel die Richtigkeit und Vollständigkeit der Auskunft an Eides statt zu versichern,</a:t>
            </a:r>
          </a:p>
          <a:p>
            <a:r>
              <a:rPr lang="de-DE" dirty="0"/>
              <a:t>c)    an die Klägerin das nach Maßgabe der Auskunft Geschuldete herauszugeben;</a:t>
            </a:r>
          </a:p>
          <a:p>
            <a:r>
              <a:rPr lang="de-DE" dirty="0"/>
              <a:t>8.    die Beklagte zu verurteilen, bestimmte in einem Schriftsatz aufgestellte Behauptungen gegenüber der 63. Kammer des Arbeitsgerichts Berlin und den Prozessbevollmächtigten beider Parteien schriftlich zu widerrufen;</a:t>
            </a:r>
          </a:p>
          <a:p>
            <a:r>
              <a:rPr lang="de-DE" dirty="0"/>
              <a:t>9.    im Fall der Zulässigkeit des Widerrufsantrags die Beklagte zu verurteilen, es bei Meidung eines Ordnungsgeldes oder von Ordnungshaft zu unterlassen, die betreffenden Behauptungen so oder sinngemäß aufzustellen oder zu verbreiten bzw. durch Dritte aufstellen oder verbreiten zu lassen.</a:t>
            </a:r>
          </a:p>
        </p:txBody>
      </p:sp>
    </p:spTree>
    <p:extLst>
      <p:ext uri="{BB962C8B-B14F-4D97-AF65-F5344CB8AC3E}">
        <p14:creationId xmlns:p14="http://schemas.microsoft.com/office/powerpoint/2010/main" val="2893757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66A070-905D-FE6E-9F26-D3262313A307}"/>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839E4642-0247-12A1-C62F-9963A1EE77C4}"/>
              </a:ext>
            </a:extLst>
          </p:cNvPr>
          <p:cNvSpPr>
            <a:spLocks noGrp="1"/>
          </p:cNvSpPr>
          <p:nvPr>
            <p:ph idx="1"/>
          </p:nvPr>
        </p:nvSpPr>
        <p:spPr/>
        <p:txBody>
          <a:bodyPr>
            <a:normAutofit fontScale="92500" lnSpcReduction="20000"/>
          </a:bodyPr>
          <a:lstStyle/>
          <a:p>
            <a:r>
              <a:rPr lang="de-DE" dirty="0"/>
              <a:t> 1. Bewilligt der Arbeitgeber dem Arbeitnehmer antragsgemäß Urlaub und zahlt an ihn Urlaubsentgelt, erfüllt er den Urlaubsanspruch ungeachtet des Umstands, dass die zuständige Behörde anschließend für denselben Zeitraum die Absonderung des selbst nicht erkrankten Arbeitnehmers in häusliche Quarantäne anordnet, weil er mit einer Person Kontakt gehabt hat, die mit dem Coronavirus SARS-CoV-2 infiziert gewesen ist.(Rn.10) (Rn.14) </a:t>
            </a:r>
          </a:p>
          <a:p>
            <a:endParaRPr lang="de-DE" dirty="0"/>
          </a:p>
          <a:p>
            <a:r>
              <a:rPr lang="de-DE" dirty="0"/>
              <a:t>    2. Die von dem Arbeitnehmer ausgehende Ansteckungsgefahr, die den Grund für die Quarantäneanordnung bildet, ist mangels eines regelwidrigen Körperzustands keine Krankheit </a:t>
            </a:r>
            <a:r>
              <a:rPr lang="de-DE" dirty="0" err="1"/>
              <a:t>iSd</a:t>
            </a:r>
            <a:r>
              <a:rPr lang="de-DE" dirty="0"/>
              <a:t>. § 9 BUrlG.(Rn.21) Eine analoge Anwendung des § 9 BUrlG scheidet aus, da weder eine planwidrige Regelungslücke vorliegt noch die Regelungsgegenstände hinreichend vergleichbar sind.(Rn.17) </a:t>
            </a:r>
          </a:p>
        </p:txBody>
      </p:sp>
    </p:spTree>
    <p:extLst>
      <p:ext uri="{BB962C8B-B14F-4D97-AF65-F5344CB8AC3E}">
        <p14:creationId xmlns:p14="http://schemas.microsoft.com/office/powerpoint/2010/main" val="100565834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12DE036-E6CB-BA49-359D-80B05B7C7436}"/>
              </a:ext>
            </a:extLst>
          </p:cNvPr>
          <p:cNvSpPr txBox="1"/>
          <p:nvPr/>
        </p:nvSpPr>
        <p:spPr>
          <a:xfrm>
            <a:off x="3041780" y="438539"/>
            <a:ext cx="6104552" cy="5078313"/>
          </a:xfrm>
          <a:prstGeom prst="rect">
            <a:avLst/>
          </a:prstGeom>
          <a:noFill/>
        </p:spPr>
        <p:txBody>
          <a:bodyPr wrap="square">
            <a:spAutoFit/>
          </a:bodyPr>
          <a:lstStyle/>
          <a:p>
            <a:r>
              <a:rPr lang="de-DE" dirty="0"/>
              <a:t> Die Beklagte hat beantragt,</a:t>
            </a:r>
          </a:p>
          <a:p>
            <a:endParaRPr lang="de-DE" dirty="0"/>
          </a:p>
          <a:p>
            <a:r>
              <a:rPr lang="de-DE" dirty="0"/>
              <a:t>1.    </a:t>
            </a:r>
          </a:p>
          <a:p>
            <a:r>
              <a:rPr lang="de-DE" dirty="0"/>
              <a:t>das Arbeitsverhältnis der Parteien gegen Zahlung einer Abfindung, deren Höhe in das Ermessen des Gerichts gestellt wird, zum 31. Juli 2015 aufzulösen;</a:t>
            </a:r>
          </a:p>
          <a:p>
            <a:r>
              <a:rPr lang="de-DE" dirty="0"/>
              <a:t>2.    </a:t>
            </a:r>
          </a:p>
          <a:p>
            <a:r>
              <a:rPr lang="de-DE" dirty="0"/>
              <a:t>die Klage abzuweisen.</a:t>
            </a:r>
          </a:p>
          <a:p>
            <a:endParaRPr lang="de-DE" dirty="0"/>
          </a:p>
          <a:p>
            <a:r>
              <a:rPr lang="de-DE" dirty="0"/>
              <a:t>    Das Arbeitsgericht hat die Klage durch Teil- und Schlussurteil abgewiesen. Das Landesarbeitsgericht hat - nach Verbindung der Verfahren - die Berufungen der Klägerin zurückgewiesen, ihre klageerweiternd erhobenen Anträge abgewiesen und das Arbeitsverhältnis der Parteien auf den Antrag der Beklagten aufgelöst. Mit der für alle Streitgegenstände zugelassenen Revision begehrt die Klägerin die Abweisung des Auflösungsantrags und verfolgt ihre Klagebegehren weiter.</a:t>
            </a:r>
          </a:p>
        </p:txBody>
      </p:sp>
    </p:spTree>
    <p:extLst>
      <p:ext uri="{BB962C8B-B14F-4D97-AF65-F5344CB8AC3E}">
        <p14:creationId xmlns:p14="http://schemas.microsoft.com/office/powerpoint/2010/main" val="200282624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AE4579-B8D2-6E5E-7E34-452C4C9F96AF}"/>
              </a:ext>
            </a:extLst>
          </p:cNvPr>
          <p:cNvSpPr>
            <a:spLocks noGrp="1"/>
          </p:cNvSpPr>
          <p:nvPr>
            <p:ph type="title"/>
          </p:nvPr>
        </p:nvSpPr>
        <p:spPr/>
        <p:txBody>
          <a:bodyPr/>
          <a:lstStyle/>
          <a:p>
            <a:r>
              <a:rPr lang="de-DE" dirty="0"/>
              <a:t>Auflösung</a:t>
            </a:r>
          </a:p>
        </p:txBody>
      </p:sp>
      <p:sp>
        <p:nvSpPr>
          <p:cNvPr id="3" name="Inhaltsplatzhalter 2">
            <a:extLst>
              <a:ext uri="{FF2B5EF4-FFF2-40B4-BE49-F238E27FC236}">
                <a16:creationId xmlns:a16="http://schemas.microsoft.com/office/drawing/2014/main" id="{66AE8E29-84FB-448D-51C6-988907DC30E6}"/>
              </a:ext>
            </a:extLst>
          </p:cNvPr>
          <p:cNvSpPr>
            <a:spLocks noGrp="1"/>
          </p:cNvSpPr>
          <p:nvPr>
            <p:ph idx="1"/>
          </p:nvPr>
        </p:nvSpPr>
        <p:spPr/>
        <p:txBody>
          <a:bodyPr>
            <a:normAutofit fontScale="70000" lnSpcReduction="20000"/>
          </a:bodyPr>
          <a:lstStyle/>
          <a:p>
            <a:r>
              <a:rPr lang="de-DE" dirty="0"/>
              <a:t> II. Das Landesarbeitsgericht hat ohne Rechtsfehler zulasten der Klägerin das Arbeitsverhältnis der Parteien auf den Antrag der Beklagten nach § 9 Abs. 1 Satz 2 und Abs. 2 KSchG zum 31. Juli 2015 gegen Zahlung einer Abfindung aufgelöst.</a:t>
            </a:r>
          </a:p>
          <a:p>
            <a:r>
              <a:rPr lang="de-DE" dirty="0"/>
              <a:t>1. Der Auflösungsantrag der Beklagten ist „statthaft“.</a:t>
            </a:r>
          </a:p>
          <a:p>
            <a:r>
              <a:rPr lang="de-DE" dirty="0"/>
              <a:t>a) Nach den gemäß § 9 KSchG maßgeblichen Annahmen des Berufungsgerichts war die im betrieblichen Geltungsbereich des Kündigungsschutzgesetzes (§ 23 Abs. 1 KSchG) erklärte ordentliche Kündigung vom 2. April 2015 sozialwidrig (§ 1 Abs. 2 KSchG).</a:t>
            </a:r>
          </a:p>
          <a:p>
            <a:r>
              <a:rPr lang="de-DE" dirty="0"/>
              <a:t>b) Eine Auflösung des Arbeitsverhältnisses auf Antrag der beklagten Arbeitgeberin scheidet nicht aus, weil die ordentliche Kündigung maßregelnd </a:t>
            </a:r>
            <a:r>
              <a:rPr lang="de-DE" dirty="0" err="1"/>
              <a:t>iSv</a:t>
            </a:r>
            <a:r>
              <a:rPr lang="de-DE" dirty="0"/>
              <a:t>. § 612a BGB gewesen wäre (vgl. BAG 27. September 2022 - 2 AZR 5/22 - </a:t>
            </a:r>
            <a:r>
              <a:rPr lang="de-DE" dirty="0" err="1"/>
              <a:t>Rn</a:t>
            </a:r>
            <a:r>
              <a:rPr lang="de-DE" dirty="0"/>
              <a:t>. 14). Nach den für den Senat bindenden Feststellungen des Landesarbeitsgerichts hat die Beklagte der Klägerin den Abschluss eines Aufhebungsvertrags nicht wegen einer Rechtsausübung durch diese, sondern vielmehr deshalb angetragen, weil sie sie für eine weitere Tätigkeit in ihrer Sozietät ungeeignet hielt. Deshalb stellt sich auch die anschließend wegen der Weigerung der Klägerin, einvernehmlich aus dem Arbeitsverhältnis auszuscheiden, erklärte Kündigung nicht als maßregelnd dar (vgl. BAG 20. Mai 2003 - 2 AZR 426/02 - </a:t>
            </a:r>
            <a:r>
              <a:rPr lang="de-DE" dirty="0" err="1"/>
              <a:t>Rn</a:t>
            </a:r>
            <a:r>
              <a:rPr lang="de-DE" dirty="0"/>
              <a:t>. 53 f.). Daran ändert der Umstand nichts, dass die Beklagte einen Kündigungsgrund „gesucht“ haben mag.</a:t>
            </a:r>
          </a:p>
        </p:txBody>
      </p:sp>
    </p:spTree>
    <p:extLst>
      <p:ext uri="{BB962C8B-B14F-4D97-AF65-F5344CB8AC3E}">
        <p14:creationId xmlns:p14="http://schemas.microsoft.com/office/powerpoint/2010/main" val="163176493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D4469E7-0434-8226-95F8-7330653B5B93}"/>
              </a:ext>
            </a:extLst>
          </p:cNvPr>
          <p:cNvSpPr txBox="1"/>
          <p:nvPr/>
        </p:nvSpPr>
        <p:spPr>
          <a:xfrm>
            <a:off x="3048778" y="474345"/>
            <a:ext cx="6097554" cy="5632311"/>
          </a:xfrm>
          <a:prstGeom prst="rect">
            <a:avLst/>
          </a:prstGeom>
          <a:noFill/>
        </p:spPr>
        <p:txBody>
          <a:bodyPr wrap="square">
            <a:spAutoFit/>
          </a:bodyPr>
          <a:lstStyle/>
          <a:p>
            <a:r>
              <a:rPr lang="de-DE" dirty="0"/>
              <a:t> 2. Das Berufungsgericht hat ohne </a:t>
            </a:r>
            <a:r>
              <a:rPr lang="de-DE" dirty="0" err="1"/>
              <a:t>revisiblen</a:t>
            </a:r>
            <a:r>
              <a:rPr lang="de-DE" dirty="0"/>
              <a:t> Rechtsfehler gemeint, es habe darin ein Auflösungsgrund gelegen, dass die Klägerin durch ihren Prozessvortrag leichtfertig und ohne Bezug zur Bestandsstreitigkeit den nicht den Tatsachen entsprechenden Eindruck erweckt habe, die Beklagte habe vorsätzlich zu viele Stunden in das DATEV-System eingestellt, um Mandanten überhöhte Abrechnungen zu erteilen. Dieses Vorbringen sei allein in der Absicht erfolgt, die Beklagte herabzuwürdigen.</a:t>
            </a:r>
          </a:p>
          <a:p>
            <a:endParaRPr lang="de-DE" dirty="0"/>
          </a:p>
          <a:p>
            <a:endParaRPr lang="de-DE" dirty="0"/>
          </a:p>
          <a:p>
            <a:r>
              <a:rPr lang="de-DE" dirty="0"/>
              <a:t>    a) Das Landesarbeitsgericht hat zutreffend angenommen, das Vorbringen der Klägerin habe nach Wortlaut, sprachlichem Kontext und Begleitumständen (vgl. BVerfG 9. November 2022 - 1 BvR 523/21 - </a:t>
            </a:r>
            <a:r>
              <a:rPr lang="de-DE" dirty="0" err="1"/>
              <a:t>Rn</a:t>
            </a:r>
            <a:r>
              <a:rPr lang="de-DE" dirty="0"/>
              <a:t>. 15) nur dahin verstanden werden können, dass sie eine vorsätzliche Erhöhung abrechenbarer Zeiten durch die Beklagte in erheblichem Umfang (knapp 10.000,00 Euro) „zum Zwecke der Rechnungsstellung“ gegenüber den Mandanten habe suggerieren wollen.</a:t>
            </a:r>
          </a:p>
        </p:txBody>
      </p:sp>
    </p:spTree>
    <p:extLst>
      <p:ext uri="{BB962C8B-B14F-4D97-AF65-F5344CB8AC3E}">
        <p14:creationId xmlns:p14="http://schemas.microsoft.com/office/powerpoint/2010/main" val="1083866182"/>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EEFD911-C0F7-F946-49D3-9C62FF73743B}"/>
              </a:ext>
            </a:extLst>
          </p:cNvPr>
          <p:cNvSpPr txBox="1"/>
          <p:nvPr/>
        </p:nvSpPr>
        <p:spPr>
          <a:xfrm>
            <a:off x="3048778" y="474345"/>
            <a:ext cx="6097554" cy="5632311"/>
          </a:xfrm>
          <a:prstGeom prst="rect">
            <a:avLst/>
          </a:prstGeom>
          <a:noFill/>
        </p:spPr>
        <p:txBody>
          <a:bodyPr wrap="square">
            <a:spAutoFit/>
          </a:bodyPr>
          <a:lstStyle/>
          <a:p>
            <a:r>
              <a:rPr lang="de-DE" dirty="0"/>
              <a:t> b) Die einzelfallbezogene Würdigung des Berufungsgerichts nach § 286 Abs. 1 ZPO, diese Behauptung sei unwahr gewesen und für das Gegenteil hätten keine greifbaren Anhaltspunkte bestanden, hält einer revisionsrechtlichen Kontrolle stand. Sie legt entgegen der Auffassung der Klägerin das Maß des Vollbeweises zugrunde und ist in sich widerspruchsfrei, ohne Verletzung von Denkgesetzen sowie allgemeinen Erfahrungssätzen erfolgt und rechtlich möglich (zum solchermaßen eingeschränkten Prüfungsmaßstab vgl. BAG 5. Dezember 2019 - 2 AZR 240/19 - </a:t>
            </a:r>
            <a:r>
              <a:rPr lang="de-DE" dirty="0" err="1"/>
              <a:t>Rn</a:t>
            </a:r>
            <a:r>
              <a:rPr lang="de-DE" dirty="0"/>
              <a:t>. 48).</a:t>
            </a:r>
          </a:p>
          <a:p>
            <a:endParaRPr lang="de-DE" dirty="0"/>
          </a:p>
          <a:p>
            <a:endParaRPr lang="de-DE" dirty="0"/>
          </a:p>
          <a:p>
            <a:r>
              <a:rPr lang="de-DE" dirty="0"/>
              <a:t>    c) Soweit die Klägerin einwendet, das Landesarbeitsgericht habe ihrer grundrechtlich verbürgten Meinungsfreiheit kein ausreichendes Gewicht beigemessen, verkennt sie, dass ihre vom Berufungsgericht verfahrensfehlerfrei als unwahr angesehenen Tatsachenbehauptungen nicht vom Schutzbereich des Art. 5 Abs. 1 GG umfasst sind (vgl. BAG 24. Mai 2018 - 2 AZR 73/18 - </a:t>
            </a:r>
            <a:r>
              <a:rPr lang="de-DE" dirty="0" err="1"/>
              <a:t>Rn</a:t>
            </a:r>
            <a:r>
              <a:rPr lang="de-DE" dirty="0"/>
              <a:t>. 17, BAGE 163, 36).</a:t>
            </a:r>
          </a:p>
        </p:txBody>
      </p:sp>
    </p:spTree>
    <p:extLst>
      <p:ext uri="{BB962C8B-B14F-4D97-AF65-F5344CB8AC3E}">
        <p14:creationId xmlns:p14="http://schemas.microsoft.com/office/powerpoint/2010/main" val="303565030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48C24A3-B02D-8A9F-9FC3-CC8F32ADE9EF}"/>
              </a:ext>
            </a:extLst>
          </p:cNvPr>
          <p:cNvSpPr txBox="1"/>
          <p:nvPr/>
        </p:nvSpPr>
        <p:spPr>
          <a:xfrm>
            <a:off x="3048778" y="197346"/>
            <a:ext cx="6097554" cy="6186309"/>
          </a:xfrm>
          <a:prstGeom prst="rect">
            <a:avLst/>
          </a:prstGeom>
          <a:noFill/>
        </p:spPr>
        <p:txBody>
          <a:bodyPr wrap="square">
            <a:spAutoFit/>
          </a:bodyPr>
          <a:lstStyle/>
          <a:p>
            <a:r>
              <a:rPr lang="de-DE" dirty="0"/>
              <a:t> Für das hinsichtlich der Ehrschutzanträge fortgesetzte Berufungsverfahren sind folgende weitere Hinweise veranlasst:</a:t>
            </a:r>
          </a:p>
          <a:p>
            <a:endParaRPr lang="de-DE" dirty="0"/>
          </a:p>
          <a:p>
            <a:endParaRPr lang="de-DE" dirty="0"/>
          </a:p>
          <a:p>
            <a:r>
              <a:rPr lang="de-DE" dirty="0"/>
              <a:t>    1. Das Landesarbeitsgericht wird zunächst nach § 139 Abs. 1 Satz 2 ZPO auf eine sachdienliche Fassung des Widerrufsantrags hinzuwirken haben. Dieser benennt in wörtlicher Fassung als Adressaten die „63. Kammer des Arbeitsgerichts Berlin“ und die „Prozessbevollmächtigten beider Parteien“. Die Klage dürfte indes als Globalantrag (vgl. BAG 29. September 2020 - 1 ABR 21/19 - </a:t>
            </a:r>
            <a:r>
              <a:rPr lang="de-DE" dirty="0" err="1"/>
              <a:t>Rn</a:t>
            </a:r>
            <a:r>
              <a:rPr lang="de-DE" dirty="0"/>
              <a:t>. 22, BAGE 172, 292) insgesamt abzuweisen sein, wenn die Klägerin gegenüber nur einem der von ihr benannten Adressaten den Widerruf schon deshalb nicht verlangen könnte, weil ihm die inkriminierten Äußerungen nicht zur Kenntnis gelangt sind. So dürfte es liegen, wenn die Klägerin tatsächlich den Widerruf gegenüber der gesamten Kammer (in ihrer damaligen oder aktuellen Besetzung?), also gegenüber dem/der Vorsitzenden und sämtlichen der Kammer zugehörigen ehrenamtlichen Richtern (vgl. § 16 ArbGG) begehren sollte. </a:t>
            </a:r>
          </a:p>
        </p:txBody>
      </p:sp>
    </p:spTree>
    <p:extLst>
      <p:ext uri="{BB962C8B-B14F-4D97-AF65-F5344CB8AC3E}">
        <p14:creationId xmlns:p14="http://schemas.microsoft.com/office/powerpoint/2010/main" val="239744642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F3B3479-07EB-32AD-5DC4-DA5F9280A510}"/>
              </a:ext>
            </a:extLst>
          </p:cNvPr>
          <p:cNvSpPr txBox="1"/>
          <p:nvPr/>
        </p:nvSpPr>
        <p:spPr>
          <a:xfrm>
            <a:off x="2957804" y="-1"/>
            <a:ext cx="6188528" cy="6740307"/>
          </a:xfrm>
          <a:prstGeom prst="rect">
            <a:avLst/>
          </a:prstGeom>
          <a:noFill/>
        </p:spPr>
        <p:txBody>
          <a:bodyPr wrap="square">
            <a:spAutoFit/>
          </a:bodyPr>
          <a:lstStyle/>
          <a:p>
            <a:r>
              <a:rPr lang="de-DE" dirty="0"/>
              <a:t> Und selbst die ehrenamtlichen Richter, die im erstinstanzlichen Verfahren zu einer Sitzung herangezogen waren, müssen nicht zwingend mit den fraglichen Behauptungen konfrontiert worden sein. Es ist weder festgestellt noch sonst ersichtlich, dass ihnen der die Äußerungen enthaltende Schriftsatz der Beklagten zur Kenntnis gebracht worden wäre oder die Behauptungen - obwohl für die Entscheidung des Rechtsstreits unerheblich - in einer mündlichen Verhandlung wiedergegeben worden wären. Entsprechendes gilt für die Bezeichnung „Prozessbevollmächtigte beider Parteien“. Ein Widerruf dürfte ggf. nur gegenüber den Berufsträgern der mandatierten Sozietäten beansprucht werden können, die von dem Vorbringen der Beklagten im Rechtsstreit auch Kenntnis genommen haben.</a:t>
            </a:r>
          </a:p>
          <a:p>
            <a:r>
              <a:rPr lang="de-DE" dirty="0"/>
              <a:t>    2. Für das Bestehen des Widerrufsanspruchs könnte es zum einen eine Rolle spielen, ob die durch die Behauptung ausgelöste Störung fortbesteht (vgl. BGH 28. Juli 2015 - VI ZR 340/14 - </a:t>
            </a:r>
            <a:r>
              <a:rPr lang="de-DE" dirty="0" err="1"/>
              <a:t>Rn</a:t>
            </a:r>
            <a:r>
              <a:rPr lang="de-DE" dirty="0"/>
              <a:t>. 13, BGHZ 206, 289) oder es der Klägerin allein darum geht, die Beklagte ins Unrecht gesetzt zu sehen (vgl. BGH 14. Juni 1977 - VI ZR 111/75 - zu I 2 der Gründe, BGHZ 69, 181), wohin auch die derzeitige, über die tatsächlichen Adressaten der inkriminierten Behauptungen (weit) hinausgehende Antragsfassung deuten könnte</a:t>
            </a:r>
          </a:p>
        </p:txBody>
      </p:sp>
    </p:spTree>
    <p:extLst>
      <p:ext uri="{BB962C8B-B14F-4D97-AF65-F5344CB8AC3E}">
        <p14:creationId xmlns:p14="http://schemas.microsoft.com/office/powerpoint/2010/main" val="370183310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27DFE2-1C66-86D8-CFC6-473373D37CEF}"/>
              </a:ext>
            </a:extLst>
          </p:cNvPr>
          <p:cNvSpPr>
            <a:spLocks noGrp="1"/>
          </p:cNvSpPr>
          <p:nvPr>
            <p:ph type="title"/>
          </p:nvPr>
        </p:nvSpPr>
        <p:spPr/>
        <p:txBody>
          <a:bodyPr>
            <a:normAutofit fontScale="90000"/>
          </a:bodyPr>
          <a:lstStyle/>
          <a:p>
            <a:r>
              <a:rPr lang="de-DE" dirty="0"/>
              <a:t>BAG 25.07.2023 9 AZR 43/22 Arbeitnehmerbegriff im Urlaubsrecht - Fremdgeschäftsführer einer GmbH</a:t>
            </a:r>
          </a:p>
        </p:txBody>
      </p:sp>
      <p:sp>
        <p:nvSpPr>
          <p:cNvPr id="3" name="Inhaltsplatzhalter 2">
            <a:extLst>
              <a:ext uri="{FF2B5EF4-FFF2-40B4-BE49-F238E27FC236}">
                <a16:creationId xmlns:a16="http://schemas.microsoft.com/office/drawing/2014/main" id="{8319931B-B413-BCA3-E4FE-E6F1E697E665}"/>
              </a:ext>
            </a:extLst>
          </p:cNvPr>
          <p:cNvSpPr>
            <a:spLocks noGrp="1"/>
          </p:cNvSpPr>
          <p:nvPr>
            <p:ph idx="1"/>
          </p:nvPr>
        </p:nvSpPr>
        <p:spPr/>
        <p:txBody>
          <a:bodyPr>
            <a:normAutofit fontScale="70000" lnSpcReduction="20000"/>
          </a:bodyPr>
          <a:lstStyle/>
          <a:p>
            <a:r>
              <a:rPr lang="de-DE" dirty="0"/>
              <a:t> Die Parteien streiten über Urlaubsabgeltung aus den Jahren 2019 und 2020.</a:t>
            </a:r>
          </a:p>
          <a:p>
            <a:r>
              <a:rPr lang="de-DE" dirty="0"/>
              <a:t>Zunächst war die Klägerin seit dem 1. Juli 1993 als Arbeitnehmerin bei der Z GmbH H beschäftigt. Ab dem 19. April 2012 war sie als „Geschäftsführerin“ der Beklagten angestellt, zuletzt aufgrund Dienstvertrags vom 26. Mai 2016 zu einem durchschnittlichen Bruttomonatsgehalt </a:t>
            </a:r>
            <a:r>
              <a:rPr lang="de-DE" dirty="0" err="1"/>
              <a:t>iHv</a:t>
            </a:r>
            <a:r>
              <a:rPr lang="de-DE" dirty="0"/>
              <a:t>. 6.454,00 Euro.</a:t>
            </a:r>
          </a:p>
          <a:p>
            <a:r>
              <a:rPr lang="de-DE" dirty="0"/>
              <a:t>Die Klägerin wurde seit 2018 in einer Geschäftsstelle der zur Unternehmensgruppe der Beklagten gehörenden Z GmbH H in M eingesetzt. Auf der Grundlage einer Vereinbarung vom 26. Oktober 2018 übernahm die Beklagte für die Z GmbH H bestimmte entgeltliche Dienstleistungs- und Beratungstätigkeiten und stellte dieser dazu „ihre Geschäftsführerin … im erforderlichen Umfang für den o.g. Tätigkeitsbereich zur Verfügung“. Nach Anweisung der Geschäftsführung hatte die Klägerin eine Arbeitszeit von 07:00 Uhr bis 18:00 Uhr einzuhalten. Vormittags musste sie am Telefon eine sog. „Kaltakquise“ durchführen, am Nachmittag hatte sie in eigener Initiative Leistungen anzubieten und wurde im Außendienst, zu Kundenbesuchen und mit Kontroll- und Überwachungsaufgaben eingesetzt. Sie hatte wöchentlich 40 Telefonate und 20 Besuche nachzuweisen. Außerdem führte sie Vorstellungsgespräche und Einstellungsverhandlungen. Die Parteien vereinbarten zudem die Zahlung einer vom Ergebnis der Geschäftsstelle M abhängigen Tantieme.</a:t>
            </a:r>
          </a:p>
        </p:txBody>
      </p:sp>
    </p:spTree>
    <p:extLst>
      <p:ext uri="{BB962C8B-B14F-4D97-AF65-F5344CB8AC3E}">
        <p14:creationId xmlns:p14="http://schemas.microsoft.com/office/powerpoint/2010/main" val="160303949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EEFC449F-FF3C-E50E-9081-822341795A0B}"/>
              </a:ext>
            </a:extLst>
          </p:cNvPr>
          <p:cNvSpPr txBox="1"/>
          <p:nvPr/>
        </p:nvSpPr>
        <p:spPr>
          <a:xfrm>
            <a:off x="2771192" y="821094"/>
            <a:ext cx="6375140" cy="4524315"/>
          </a:xfrm>
          <a:prstGeom prst="rect">
            <a:avLst/>
          </a:prstGeom>
          <a:noFill/>
        </p:spPr>
        <p:txBody>
          <a:bodyPr wrap="square">
            <a:spAutoFit/>
          </a:bodyPr>
          <a:lstStyle/>
          <a:p>
            <a:r>
              <a:rPr lang="de-DE" dirty="0"/>
              <a:t> Nach sechsjähriger Betriebszugehörigkeit sah der Dienstvertrag der Parteien einen Jahresurlaub von 33 Tagen vor. Diesen musste die Klägerin bei der Beklagten beantragen. Im Jahr 2019 nahm sie elf Tage und im Jahr 2020 keinen Urlaub in Anspruch.</a:t>
            </a:r>
          </a:p>
          <a:p>
            <a:r>
              <a:rPr lang="de-DE" dirty="0"/>
              <a:t>Mit schriftlicher Erklärung vom 5. September 2019 legte die Klägerin gegenüber der Beklagten ihr Amt als Geschäftsführerin nieder. Am 17. September 2019 wurde sie aus dem Handelsregister als Geschäftsführerin ausgetragen. Das Vertragsverhältnis der Parteien endete durch Kündigung der Klägerin vom 25. Oktober 2019 zum 30. Juni 2020. Vom 30. August 2019 bis zur Beendigung des Vertragsverhältnisses erbrachte sie keine Leistungen und legte der Beklagten Arbeitsunfähigkeitsbescheinigungen vor.</a:t>
            </a:r>
          </a:p>
          <a:p>
            <a:r>
              <a:rPr lang="de-DE" dirty="0"/>
              <a:t>Die Beklagte hat die Klägerin vor dem Amtsgericht auf Rückzahlung von Tantieme in Anspruch genommen. </a:t>
            </a:r>
          </a:p>
        </p:txBody>
      </p:sp>
    </p:spTree>
    <p:extLst>
      <p:ext uri="{BB962C8B-B14F-4D97-AF65-F5344CB8AC3E}">
        <p14:creationId xmlns:p14="http://schemas.microsoft.com/office/powerpoint/2010/main" val="87815256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325E2E5-F61B-E69D-668E-8BA5C4C9BF55}"/>
              </a:ext>
            </a:extLst>
          </p:cNvPr>
          <p:cNvSpPr txBox="1"/>
          <p:nvPr/>
        </p:nvSpPr>
        <p:spPr>
          <a:xfrm>
            <a:off x="3048778" y="1443841"/>
            <a:ext cx="6097554" cy="3970318"/>
          </a:xfrm>
          <a:prstGeom prst="rect">
            <a:avLst/>
          </a:prstGeom>
          <a:noFill/>
        </p:spPr>
        <p:txBody>
          <a:bodyPr wrap="square">
            <a:spAutoFit/>
          </a:bodyPr>
          <a:lstStyle/>
          <a:p>
            <a:r>
              <a:rPr lang="de-DE" dirty="0"/>
              <a:t>Eine von der Klägerin erhobene Widerklage auf Entgeltfortzahlung ist vom Amtsgericht mit rechtskräftigem Beschluss vom 10. Juni 2020 abgetrennt und an das Arbeitsgericht verwiesen worden. Mit Schriftsatz vom 10. August 2020 hat die Klägerin diese Klage beim Arbeitsgericht um den - in der Revision allein relevanten - Urlaubsabgeltungsanspruch erweitert. Das Arbeitsgericht hat den Rechtsweg zu den Arbeitsgerichten im Urteil bejaht, ohne zuvor durch Beschluss über die mit Schriftsatz vom 12. November 2020 erhobene Rüge der Beklagten zu entscheiden, die Gerichte für Arbeitssachen seien für den erhobenen Anspruch auf Urlaubsabgeltung nicht zuständig. Das Landesarbeitsgericht hat diese Verfahrensweise nicht beanstandet.</a:t>
            </a:r>
          </a:p>
        </p:txBody>
      </p:sp>
    </p:spTree>
    <p:extLst>
      <p:ext uri="{BB962C8B-B14F-4D97-AF65-F5344CB8AC3E}">
        <p14:creationId xmlns:p14="http://schemas.microsoft.com/office/powerpoint/2010/main" val="2716044193"/>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75859F9-3FC1-F647-0D03-0EC5F6C8C4C7}"/>
              </a:ext>
            </a:extLst>
          </p:cNvPr>
          <p:cNvSpPr txBox="1"/>
          <p:nvPr/>
        </p:nvSpPr>
        <p:spPr>
          <a:xfrm>
            <a:off x="3048778" y="889844"/>
            <a:ext cx="6097554" cy="3970318"/>
          </a:xfrm>
          <a:prstGeom prst="rect">
            <a:avLst/>
          </a:prstGeom>
          <a:noFill/>
        </p:spPr>
        <p:txBody>
          <a:bodyPr wrap="square">
            <a:spAutoFit/>
          </a:bodyPr>
          <a:lstStyle/>
          <a:p>
            <a:r>
              <a:rPr lang="de-DE" dirty="0"/>
              <a:t> Die Klägerin hat die Auffassung vertreten, die Gerichte für Arbeitssachen seien trotz ihrer formalen Geschäftsführerstellung zur Entscheidung berufen. Sie sei einem Arbeitsverhältnis entsprechend weisungsgebunden beschäftigt worden und könne als Arbeitnehmerin Urlaubsabgeltung verlangen.</a:t>
            </a:r>
          </a:p>
          <a:p>
            <a:endParaRPr lang="de-DE" dirty="0"/>
          </a:p>
          <a:p>
            <a:endParaRPr lang="de-DE" dirty="0"/>
          </a:p>
          <a:p>
            <a:r>
              <a:rPr lang="de-DE" dirty="0"/>
              <a:t>    Die Klägerin hat - soweit für die Revision von Bedeutung - beantragt,</a:t>
            </a:r>
          </a:p>
          <a:p>
            <a:endParaRPr lang="de-DE" dirty="0"/>
          </a:p>
          <a:p>
            <a:r>
              <a:rPr lang="de-DE" dirty="0"/>
              <a:t>die Beklagte zu verurteilen, an sie 11.294,36 Euro brutto zzgl. Zinsen in Höhe von fünf Prozentpunkten über dem Basiszinssatz seit dem 1. Juli 2020 zu zahlen.</a:t>
            </a:r>
          </a:p>
        </p:txBody>
      </p:sp>
    </p:spTree>
    <p:extLst>
      <p:ext uri="{BB962C8B-B14F-4D97-AF65-F5344CB8AC3E}">
        <p14:creationId xmlns:p14="http://schemas.microsoft.com/office/powerpoint/2010/main" val="3715090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B04D9-DE99-B64A-9D6C-BF3AFE663C4C}"/>
              </a:ext>
            </a:extLst>
          </p:cNvPr>
          <p:cNvSpPr>
            <a:spLocks noGrp="1"/>
          </p:cNvSpPr>
          <p:nvPr>
            <p:ph type="title"/>
          </p:nvPr>
        </p:nvSpPr>
        <p:spPr/>
        <p:txBody>
          <a:bodyPr>
            <a:normAutofit fontScale="90000"/>
          </a:bodyPr>
          <a:lstStyle/>
          <a:p>
            <a:r>
              <a:rPr lang="de-DE" dirty="0"/>
              <a:t>BAG 23.05.2024 6 AZR 152/22 (A)</a:t>
            </a:r>
            <a:br>
              <a:rPr lang="de-DE" dirty="0"/>
            </a:br>
            <a:r>
              <a:rPr lang="de-DE" dirty="0"/>
              <a:t>EUGH Vorlagebeschluss: Nicht beanstandete Massenentlassungsanzeige </a:t>
            </a:r>
          </a:p>
        </p:txBody>
      </p:sp>
      <p:sp>
        <p:nvSpPr>
          <p:cNvPr id="3" name="Inhaltsplatzhalter 2">
            <a:extLst>
              <a:ext uri="{FF2B5EF4-FFF2-40B4-BE49-F238E27FC236}">
                <a16:creationId xmlns:a16="http://schemas.microsoft.com/office/drawing/2014/main" id="{D86313D6-93D8-685D-5B35-AC5B93DC7E4A}"/>
              </a:ext>
            </a:extLst>
          </p:cNvPr>
          <p:cNvSpPr>
            <a:spLocks noGrp="1"/>
          </p:cNvSpPr>
          <p:nvPr>
            <p:ph idx="1"/>
          </p:nvPr>
        </p:nvSpPr>
        <p:spPr/>
        <p:txBody>
          <a:bodyPr>
            <a:normAutofit fontScale="85000" lnSpcReduction="20000"/>
          </a:bodyPr>
          <a:lstStyle/>
          <a:p>
            <a:r>
              <a:rPr lang="de-DE" dirty="0"/>
              <a:t> Die Klägerin war seit dem Jahr 2012 bei der Luftfahrtgesellschaft Walter mbH (im Folgenden Schuldnerin), die ca. 348 Arbeitnehmer beschäftigte, als Flugkapitänin tätig.</a:t>
            </a:r>
          </a:p>
          <a:p>
            <a:r>
              <a:rPr lang="de-DE" dirty="0"/>
              <a:t>Am 30. Juni 2020 beschloss die Schuldnerin die Einstellung des Geschäftsbetriebs mit sofortiger Wirkung. Zuvor hatte sie mit Schreiben vom 15. Juni 2020 das Konsultationsverfahren nach § 17 Abs. 2 Kündigungsschutzgesetz (KSchG), der Norm, durch die Art. 2 MERL in das nationale Recht umgesetzt worden ist, mit der Personalvertretung der Flugkapitäne im Hinblick auf Entlassungen dieser Arbeitnehmer eingeleitet.</a:t>
            </a:r>
          </a:p>
          <a:p>
            <a:r>
              <a:rPr lang="de-DE" dirty="0"/>
              <a:t>Mit Beschluss vom 1. Juli 2020 eröffnete das Insolvenzgericht das Insolvenzverfahren über das Vermögen der Schuldnerin. Der Beklagte trat als vom Gericht bestellter Insolvenzverwalter kraft Amtes in die Arbeitgeberstellung ein und übt für die Dauer des Insolvenzverfahrens die Funktion des Arbeitgebers aus.</a:t>
            </a:r>
          </a:p>
        </p:txBody>
      </p:sp>
    </p:spTree>
    <p:extLst>
      <p:ext uri="{BB962C8B-B14F-4D97-AF65-F5344CB8AC3E}">
        <p14:creationId xmlns:p14="http://schemas.microsoft.com/office/powerpoint/2010/main" val="3145484406"/>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15919A0-4BF2-35C3-A762-DB784F7D6396}"/>
              </a:ext>
            </a:extLst>
          </p:cNvPr>
          <p:cNvSpPr txBox="1"/>
          <p:nvPr/>
        </p:nvSpPr>
        <p:spPr>
          <a:xfrm>
            <a:off x="3048778" y="751344"/>
            <a:ext cx="6097554" cy="4801314"/>
          </a:xfrm>
          <a:prstGeom prst="rect">
            <a:avLst/>
          </a:prstGeom>
          <a:noFill/>
        </p:spPr>
        <p:txBody>
          <a:bodyPr wrap="square">
            <a:spAutoFit/>
          </a:bodyPr>
          <a:lstStyle/>
          <a:p>
            <a:r>
              <a:rPr lang="de-DE" dirty="0"/>
              <a:t> Die Beklagte hat die Abweisung der Klage beantragt. Sie hat den Standpunkt eingenommen, das Arbeitsgericht habe seine Zuständigkeit zu Unrecht bejaht. Ein Arbeitsverhältnis habe zwischen den Parteien nicht bestanden. Die Beendigung der Geschäftsführerstellung habe zwar die Fiktionswirkung des § 5 Abs. 1 Satz 3 ArbGG entfallen lassen. Der Dienstvertrag habe aber weitergegolten. Weder die darin geregelten Vertragsmodalitäten noch die tatsächliche Durchführung des Rechtsverhältnisses rechtfertigten die Annahme eines Arbeitsverhältnisses.</a:t>
            </a:r>
          </a:p>
          <a:p>
            <a:endParaRPr lang="de-DE" dirty="0"/>
          </a:p>
          <a:p>
            <a:r>
              <a:rPr lang="de-DE" dirty="0"/>
              <a:t>    Das Arbeitsgericht hat der Klage - soweit für die Revision von Bedeutung - ganz überwiegend mit einer Zinsforderung ab dem 13. August 2020 stattgegeben. Das Landesarbeitsgericht hat die dagegen gerichtete Berufung der Beklagten zurückgewiesen. Mit der Revision verfolgt die Beklagte die Abweisung der Klage.</a:t>
            </a:r>
          </a:p>
        </p:txBody>
      </p:sp>
    </p:spTree>
    <p:extLst>
      <p:ext uri="{BB962C8B-B14F-4D97-AF65-F5344CB8AC3E}">
        <p14:creationId xmlns:p14="http://schemas.microsoft.com/office/powerpoint/2010/main" val="147650973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583D2F-C206-4083-BF9C-B38BF3AFD3B6}"/>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D412A5FA-E1B9-BF89-1093-9FED1CFD6180}"/>
              </a:ext>
            </a:extLst>
          </p:cNvPr>
          <p:cNvSpPr>
            <a:spLocks noGrp="1"/>
          </p:cNvSpPr>
          <p:nvPr>
            <p:ph idx="1"/>
          </p:nvPr>
        </p:nvSpPr>
        <p:spPr/>
        <p:txBody>
          <a:bodyPr>
            <a:normAutofit fontScale="77500" lnSpcReduction="20000"/>
          </a:bodyPr>
          <a:lstStyle/>
          <a:p>
            <a:r>
              <a:rPr lang="de-DE" dirty="0"/>
              <a:t> 1. Rügt eine Partei die Zulässigkeit des Rechtswegs, ist darüber nach § 17a Abs 3 S 2 GVG vorab durch einen mit der sofortigen Beschwerde anfechtbaren Beschluss zu entscheiden. Ist dies in erster Instanz unterblieben, muss die Prüfung der Zulässigkeit des Rechtswegs im Berufungsverfahren nachgeholt werden.(Rn.15) </a:t>
            </a:r>
          </a:p>
          <a:p>
            <a:endParaRPr lang="de-DE" dirty="0"/>
          </a:p>
          <a:p>
            <a:r>
              <a:rPr lang="de-DE" dirty="0"/>
              <a:t>    2. Unterlässt auch das Berufungsgericht die Prüfung der Zulässigkeit des Rechtswegs, stehen die Bestimmungen in § 17a Abs 5 GVG </a:t>
            </a:r>
            <a:r>
              <a:rPr lang="de-DE" dirty="0" err="1"/>
              <a:t>iVm</a:t>
            </a:r>
            <a:r>
              <a:rPr lang="de-DE" dirty="0"/>
              <a:t>. § 73 Abs 2, § 65 ArbGG einer Prüfung durch das Bundesarbeitsgerichts nicht entgegen.(Rn.17) </a:t>
            </a:r>
          </a:p>
          <a:p>
            <a:endParaRPr lang="de-DE" dirty="0"/>
          </a:p>
          <a:p>
            <a:r>
              <a:rPr lang="de-DE" dirty="0"/>
              <a:t>    3. Auszugehen ist dabei von dem allgemeinen nationalen und nicht von dem unionsrechtlichen Arbeitnehmerbegriff. Die Frage des Zugangs zu den Gerichten für Arbeitssachen und der Abgrenzung der Zuständigkeitsbereiche der nationalen Gerichte fällt nicht in den Anwendungsbereich des Unionsrechts.(Rn.21) </a:t>
            </a:r>
          </a:p>
        </p:txBody>
      </p:sp>
    </p:spTree>
    <p:extLst>
      <p:ext uri="{BB962C8B-B14F-4D97-AF65-F5344CB8AC3E}">
        <p14:creationId xmlns:p14="http://schemas.microsoft.com/office/powerpoint/2010/main" val="412563936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3FFD5E4-D8A8-2F3D-AD13-F214C6F562A3}"/>
              </a:ext>
            </a:extLst>
          </p:cNvPr>
          <p:cNvSpPr txBox="1"/>
          <p:nvPr/>
        </p:nvSpPr>
        <p:spPr>
          <a:xfrm>
            <a:off x="3048778" y="1859340"/>
            <a:ext cx="6097554" cy="3139321"/>
          </a:xfrm>
          <a:prstGeom prst="rect">
            <a:avLst/>
          </a:prstGeom>
          <a:noFill/>
        </p:spPr>
        <p:txBody>
          <a:bodyPr wrap="square">
            <a:spAutoFit/>
          </a:bodyPr>
          <a:lstStyle/>
          <a:p>
            <a:r>
              <a:rPr lang="de-DE" dirty="0"/>
              <a:t> 4. Der Anspruch als Fremdgeschäftsführerin einer GmbH ergibt sich unmittelbar aus § 7 Abs 4 BUrlG. Dies folgt - unabhängig davon, ob die Klägerin nach nationalem Recht als Arbeitnehmerin anzusehen ist - aus einer mit Art 7 EGRL 88/2003 konformen Auslegung der Vorschrift.(Rn.30) </a:t>
            </a:r>
          </a:p>
          <a:p>
            <a:endParaRPr lang="de-DE" dirty="0"/>
          </a:p>
          <a:p>
            <a:r>
              <a:rPr lang="de-DE" dirty="0"/>
              <a:t>    5. Der unionsrechtliche Arbeitnehmerbegriff ist maßgeblich, wenn - wie vorliegend mit Art. 7 der Richtlinie 2003/88/EG - eine unionsrechtliche Regelung angewandt und in nationales Recht richtlinienkonform umgesetzt oder ausgelegt werden muss.(Rn.32) </a:t>
            </a:r>
          </a:p>
        </p:txBody>
      </p:sp>
    </p:spTree>
    <p:extLst>
      <p:ext uri="{BB962C8B-B14F-4D97-AF65-F5344CB8AC3E}">
        <p14:creationId xmlns:p14="http://schemas.microsoft.com/office/powerpoint/2010/main" val="113575322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0E989C-8547-287B-9F39-F3473EDF6EA2}"/>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6726C57A-8CBC-C566-D405-D0158BF7380B}"/>
              </a:ext>
            </a:extLst>
          </p:cNvPr>
          <p:cNvSpPr>
            <a:spLocks noGrp="1"/>
          </p:cNvSpPr>
          <p:nvPr>
            <p:ph idx="1"/>
          </p:nvPr>
        </p:nvSpPr>
        <p:spPr/>
        <p:txBody>
          <a:bodyPr/>
          <a:lstStyle/>
          <a:p>
            <a:r>
              <a:rPr lang="de-DE" dirty="0"/>
              <a:t>Der Fremdgeschäftsführer einer GmbH kann Arbeitnehmer im Sinne des BUrlG sein.(Rn.30) (Rn.34) </a:t>
            </a:r>
          </a:p>
        </p:txBody>
      </p:sp>
    </p:spTree>
    <p:extLst>
      <p:ext uri="{BB962C8B-B14F-4D97-AF65-F5344CB8AC3E}">
        <p14:creationId xmlns:p14="http://schemas.microsoft.com/office/powerpoint/2010/main" val="156345720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9B1800-65E6-BEB8-64AF-80A8E8F2B312}"/>
              </a:ext>
            </a:extLst>
          </p:cNvPr>
          <p:cNvSpPr>
            <a:spLocks noGrp="1"/>
          </p:cNvSpPr>
          <p:nvPr>
            <p:ph type="title"/>
          </p:nvPr>
        </p:nvSpPr>
        <p:spPr/>
        <p:txBody>
          <a:bodyPr/>
          <a:lstStyle/>
          <a:p>
            <a:r>
              <a:rPr lang="de-DE" dirty="0"/>
              <a:t>BAG 20.07.2023 6 AZR 161/22 Angestellte Lehrkraft - Stellenhebung - Beförderung</a:t>
            </a:r>
          </a:p>
        </p:txBody>
      </p:sp>
      <p:sp>
        <p:nvSpPr>
          <p:cNvPr id="3" name="Inhaltsplatzhalter 2">
            <a:extLst>
              <a:ext uri="{FF2B5EF4-FFF2-40B4-BE49-F238E27FC236}">
                <a16:creationId xmlns:a16="http://schemas.microsoft.com/office/drawing/2014/main" id="{05697795-40C1-DFB7-8F30-333904D4F8B8}"/>
              </a:ext>
            </a:extLst>
          </p:cNvPr>
          <p:cNvSpPr>
            <a:spLocks noGrp="1"/>
          </p:cNvSpPr>
          <p:nvPr>
            <p:ph idx="1"/>
          </p:nvPr>
        </p:nvSpPr>
        <p:spPr/>
        <p:txBody>
          <a:bodyPr>
            <a:normAutofit fontScale="85000" lnSpcReduction="20000"/>
          </a:bodyPr>
          <a:lstStyle/>
          <a:p>
            <a:r>
              <a:rPr lang="de-DE" dirty="0"/>
              <a:t> Die Parteien streiten über einen Anspruch der Klägerin auf eine Entgeltgruppenzulage für die Tätigkeit als Leiterin einer Grundschule.</a:t>
            </a:r>
          </a:p>
          <a:p>
            <a:r>
              <a:rPr lang="de-DE" dirty="0"/>
              <a:t>Die Klägerin ist bei dem beklagten Freistaat (im Folgenden Beklagter) seit 1991 als Lehrerin angestellt. Seit 2009 wird sie als Leiterin einer Grundschule beschäftigt, an der mehr als 120 und weniger als 360 Schüler unterrichtet werden. Auf das Arbeitsverhältnis der Parteien finden kraft arbeitsvertraglicher Bezugnahme der Tarifvertrag für den öffentlichen Dienst der Länder (TV-L) sowie die diesen ergänzenden Tarifverträge in der jeweils geltenden Fassung Anwendung.</a:t>
            </a:r>
          </a:p>
          <a:p>
            <a:r>
              <a:rPr lang="de-DE" dirty="0"/>
              <a:t>Nach § 44 Nr. 2a TV-L </a:t>
            </a:r>
            <a:r>
              <a:rPr lang="de-DE" dirty="0" err="1"/>
              <a:t>iVm</a:t>
            </a:r>
            <a:r>
              <a:rPr lang="de-DE" dirty="0"/>
              <a:t>. § 1 des Tarifvertrags über die Eingruppierung und die Entgeltordnung für die Lehrkräfte der Länder (TV </a:t>
            </a:r>
            <a:r>
              <a:rPr lang="de-DE" dirty="0" err="1"/>
              <a:t>EntgO</a:t>
            </a:r>
            <a:r>
              <a:rPr lang="de-DE" dirty="0"/>
              <a:t>-L) vom 28. März 2015 idF des Änderungstarifvertrags Nr. 3 vom 2. März 2019 gelten für Lehrkräfte an allgemeinbildenden und berufsbildenden Schulen Sonderregelungen. § 12 TV-L idF des § 3 TV </a:t>
            </a:r>
            <a:r>
              <a:rPr lang="de-DE" dirty="0" err="1"/>
              <a:t>EntgO</a:t>
            </a:r>
            <a:r>
              <a:rPr lang="de-DE" dirty="0"/>
              <a:t>-L lautet wie folgt:</a:t>
            </a:r>
          </a:p>
        </p:txBody>
      </p:sp>
    </p:spTree>
    <p:extLst>
      <p:ext uri="{BB962C8B-B14F-4D97-AF65-F5344CB8AC3E}">
        <p14:creationId xmlns:p14="http://schemas.microsoft.com/office/powerpoint/2010/main" val="378316398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EE314017-4593-782F-89D0-B77E8EFEE7B4}"/>
              </a:ext>
            </a:extLst>
          </p:cNvPr>
          <p:cNvSpPr txBox="1"/>
          <p:nvPr/>
        </p:nvSpPr>
        <p:spPr>
          <a:xfrm>
            <a:off x="3048778" y="1166843"/>
            <a:ext cx="6097554" cy="2585323"/>
          </a:xfrm>
          <a:prstGeom prst="rect">
            <a:avLst/>
          </a:prstGeom>
          <a:noFill/>
        </p:spPr>
        <p:txBody>
          <a:bodyPr wrap="square">
            <a:spAutoFit/>
          </a:bodyPr>
          <a:lstStyle/>
          <a:p>
            <a:r>
              <a:rPr lang="de-DE" dirty="0"/>
              <a:t>„§ 12 Eingruppierung</a:t>
            </a:r>
          </a:p>
          <a:p>
            <a:endParaRPr lang="de-DE" dirty="0"/>
          </a:p>
          <a:p>
            <a:r>
              <a:rPr lang="de-DE" dirty="0"/>
              <a:t>(1)  Die Eingruppierung der Lehrkraft richtet sich nach den Eingruppierungsregelungen der Entgeltordnung Lehrkräfte (Anlage zum TV </a:t>
            </a:r>
            <a:r>
              <a:rPr lang="de-DE" dirty="0" err="1"/>
              <a:t>EntgO</a:t>
            </a:r>
            <a:r>
              <a:rPr lang="de-DE" dirty="0"/>
              <a:t>-L). 2Die Lehrkraft erhält Entgelt nach der Entgeltgruppe, in der sie eingruppiert ist. 3Die Lehrkraft ist in der Entgeltgruppe eingruppiert, die sich für die gesamte von ihr nicht nur vorübergehend auszuübende Tätigkeit aus den Eingruppierungsregelungen ergibt.</a:t>
            </a:r>
          </a:p>
        </p:txBody>
      </p:sp>
    </p:spTree>
    <p:extLst>
      <p:ext uri="{BB962C8B-B14F-4D97-AF65-F5344CB8AC3E}">
        <p14:creationId xmlns:p14="http://schemas.microsoft.com/office/powerpoint/2010/main" val="355396658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044258B-6FD5-6607-0028-2095175FF4AC}"/>
              </a:ext>
            </a:extLst>
          </p:cNvPr>
          <p:cNvSpPr txBox="1"/>
          <p:nvPr/>
        </p:nvSpPr>
        <p:spPr>
          <a:xfrm>
            <a:off x="2948473" y="102637"/>
            <a:ext cx="6272504" cy="5632311"/>
          </a:xfrm>
          <a:prstGeom prst="rect">
            <a:avLst/>
          </a:prstGeom>
          <a:noFill/>
        </p:spPr>
        <p:txBody>
          <a:bodyPr wrap="square">
            <a:spAutoFit/>
          </a:bodyPr>
          <a:lstStyle/>
          <a:p>
            <a:r>
              <a:rPr lang="de-DE" dirty="0"/>
              <a:t> Die Klägerin unterfällt als sog. </a:t>
            </a:r>
            <a:r>
              <a:rPr lang="de-DE" dirty="0" err="1"/>
              <a:t>Nichterfüllerin</a:t>
            </a:r>
            <a:r>
              <a:rPr lang="de-DE" dirty="0"/>
              <a:t> dem Abschn. 2 der Anlage Entgeltordnung Lehrkräfte zum TV </a:t>
            </a:r>
            <a:r>
              <a:rPr lang="de-DE" dirty="0" err="1"/>
              <a:t>EntgO</a:t>
            </a:r>
            <a:r>
              <a:rPr lang="de-DE" dirty="0"/>
              <a:t>-L (im Folgenden </a:t>
            </a:r>
            <a:r>
              <a:rPr lang="de-DE" dirty="0" err="1"/>
              <a:t>EntgO</a:t>
            </a:r>
            <a:r>
              <a:rPr lang="de-DE" dirty="0"/>
              <a:t>-L). Diese sieht </a:t>
            </a:r>
            <a:r>
              <a:rPr lang="de-DE" dirty="0" err="1"/>
              <a:t>ua</a:t>
            </a:r>
            <a:r>
              <a:rPr lang="de-DE" dirty="0"/>
              <a:t>. folgende Regelungen vor:    „2. Lehrkräfte, bei denen die fachlichen und pädagogischen Voraussetzungen für die Übernahme in das Beamtenverhältnis nicht erfüllt sind, in der Tätigkeit von Lehrkräften mit abgeschlossenem Lehramtsstudium an einer wissenschaftlichen Hochschule und mit abgeschlossenem Referendariat oder Vorbereitungsdienst</a:t>
            </a:r>
          </a:p>
          <a:p>
            <a:r>
              <a:rPr lang="de-DE" dirty="0"/>
              <a:t>Vorbemerkungen</a:t>
            </a:r>
          </a:p>
          <a:p>
            <a:r>
              <a:rPr lang="de-DE" dirty="0"/>
              <a:t>1.    Dieser Abschnitt gilt für Lehrkräfte,</a:t>
            </a:r>
          </a:p>
          <a:p>
            <a:r>
              <a:rPr lang="de-DE" dirty="0"/>
              <a:t>bei denen die fachlichen und pädagogischen Voraussetzungen für die Übernahme in das Beamtenverhältnis nicht erfüllt sind, in der Tätigkeit von Lehrkräften mit abgeschlossenem Lehramtsstudium an einer wissenschaftlichen Hochschule und mit abgeschlossenem Referendariat oder Vorbereitungsdienst.</a:t>
            </a:r>
          </a:p>
          <a:p>
            <a:r>
              <a:rPr lang="de-DE" dirty="0"/>
              <a:t>            	        	        	</a:t>
            </a:r>
          </a:p>
          <a:p>
            <a:endParaRPr lang="de-DE" dirty="0"/>
          </a:p>
          <a:p>
            <a:r>
              <a:rPr lang="de-DE" dirty="0"/>
              <a:t>    (Hierzu Protokollerklärungen Nrn. 1 und 2)</a:t>
            </a:r>
          </a:p>
        </p:txBody>
      </p:sp>
    </p:spTree>
    <p:extLst>
      <p:ext uri="{BB962C8B-B14F-4D97-AF65-F5344CB8AC3E}">
        <p14:creationId xmlns:p14="http://schemas.microsoft.com/office/powerpoint/2010/main" val="314791898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E31CC52-927F-7CD9-842C-094EDC872A6A}"/>
              </a:ext>
            </a:extLst>
          </p:cNvPr>
          <p:cNvSpPr txBox="1"/>
          <p:nvPr/>
        </p:nvSpPr>
        <p:spPr>
          <a:xfrm>
            <a:off x="2883159" y="0"/>
            <a:ext cx="6263173" cy="6383656"/>
          </a:xfrm>
          <a:prstGeom prst="rect">
            <a:avLst/>
          </a:prstGeom>
          <a:noFill/>
        </p:spPr>
        <p:txBody>
          <a:bodyPr wrap="square">
            <a:spAutoFit/>
          </a:bodyPr>
          <a:lstStyle/>
          <a:p>
            <a:r>
              <a:rPr lang="de-DE" dirty="0"/>
              <a:t>(1) 1Die Lehrkraft mit abgeschlossenem Lehramtsstudium an einer wissenschaftlichen Hochschule,</a:t>
            </a:r>
          </a:p>
          <a:p>
            <a:r>
              <a:rPr lang="de-DE" dirty="0"/>
              <a:t>die aufgrund ihres Studiums die fachlichen Voraussetzungen zum Unterrichten in mindestens zwei Fächern hat,</a:t>
            </a:r>
          </a:p>
          <a:p>
            <a:endParaRPr lang="de-DE" dirty="0"/>
          </a:p>
          <a:p>
            <a:r>
              <a:rPr lang="de-DE" dirty="0"/>
              <a:t>ist in der Entgeltgruppe eingruppiert, die nach Satz 4 der beim Arbeitgeber geltenden Besoldungsgruppe entspricht, in welche sie eingestuft wäre, wenn sie nach Maßgabe von Satz 2 und 3 im Beamtenverhältnis stünde. 2Für die Ermittlung dieser Besoldungsgruppe ist das Beamtenverhältnis zugrunde zu legen, in das die Lehrkraft übernommen werden könnte, wenn sie nach Abschluss ihres Lehramtsstudiums zur Vorbereitung auf den Lehrerberuf das Referendariat oder den Vorbereitungsdienst abgeschlossen hätte. 3Sind in dem beim Arbeitgeber geltenden Besoldungsgesetz Beförderungsämter in einer höheren Besoldungsgruppe als dem Eingangsamt ausgebracht, erfolgt eine Höhergruppierung in die nach Satz 4 entsprechende Entgeltgruppe unter denselben Voraussetzungen wie eine Beförderung bei einer vergleichbaren beamteten Lehrkraft, wobei sich die jeweils geltende beamtenrechtliche Beförderungswartezeit um fünf Jahre verlängert.</a:t>
            </a:r>
          </a:p>
        </p:txBody>
      </p:sp>
    </p:spTree>
    <p:extLst>
      <p:ext uri="{BB962C8B-B14F-4D97-AF65-F5344CB8AC3E}">
        <p14:creationId xmlns:p14="http://schemas.microsoft.com/office/powerpoint/2010/main" val="167939263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F07AF09-E064-66C3-E267-2FE3517AC456}"/>
              </a:ext>
            </a:extLst>
          </p:cNvPr>
          <p:cNvSpPr txBox="1"/>
          <p:nvPr/>
        </p:nvSpPr>
        <p:spPr>
          <a:xfrm>
            <a:off x="3048778" y="1305342"/>
            <a:ext cx="6097554" cy="4247317"/>
          </a:xfrm>
          <a:prstGeom prst="rect">
            <a:avLst/>
          </a:prstGeom>
          <a:noFill/>
        </p:spPr>
        <p:txBody>
          <a:bodyPr wrap="square">
            <a:spAutoFit/>
          </a:bodyPr>
          <a:lstStyle/>
          <a:p>
            <a:r>
              <a:rPr lang="de-DE" dirty="0"/>
              <a:t>(4) 1Die Lehrkraft im Sinne von Absatz 1 Satz 1 erhält eine Entgeltgruppenzulage, wenn sie - stünde sie im Beamtenverhältnis - nach dem beim Arbeitgeber geltenden Besoldungsrecht in ihrer Besoldungsgruppe Anspruch auf eine Zulage hätte. …</a:t>
            </a:r>
          </a:p>
          <a:p>
            <a:r>
              <a:rPr lang="de-DE" dirty="0"/>
              <a:t>        	        	</a:t>
            </a:r>
          </a:p>
          <a:p>
            <a:endParaRPr lang="de-DE" dirty="0"/>
          </a:p>
          <a:p>
            <a:r>
              <a:rPr lang="de-DE" dirty="0"/>
              <a:t>3Soweit die besoldungsrechtliche Zulage als Beförderungsamt gewährt wird, gilt für die Gewährung der Entgeltgruppenzulage Absatz 1 Satz 3 entsprechend. 4Die Höhe der Entgeltgruppenzulage entspricht der Höhe der Zulage nach dem beim Arbeitgeber geltenden Besoldungsrecht. 5Die Entgeltgruppenzulage ist nicht zusatzversorgungspflichtig, soweit die entsprechende besoldungsrechtliche Zulage nicht ruhegehaltfähig ist.“</a:t>
            </a:r>
          </a:p>
        </p:txBody>
      </p:sp>
    </p:spTree>
    <p:extLst>
      <p:ext uri="{BB962C8B-B14F-4D97-AF65-F5344CB8AC3E}">
        <p14:creationId xmlns:p14="http://schemas.microsoft.com/office/powerpoint/2010/main" val="353011234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FEC9DA1-C115-FFC4-168B-A231C81A06B6}"/>
              </a:ext>
            </a:extLst>
          </p:cNvPr>
          <p:cNvSpPr txBox="1"/>
          <p:nvPr/>
        </p:nvSpPr>
        <p:spPr>
          <a:xfrm>
            <a:off x="3048778" y="889844"/>
            <a:ext cx="6097554" cy="5078313"/>
          </a:xfrm>
          <a:prstGeom prst="rect">
            <a:avLst/>
          </a:prstGeom>
          <a:noFill/>
        </p:spPr>
        <p:txBody>
          <a:bodyPr wrap="square">
            <a:spAutoFit/>
          </a:bodyPr>
          <a:lstStyle/>
          <a:p>
            <a:r>
              <a:rPr lang="de-DE" dirty="0"/>
              <a:t>Das Sächsische Besoldungsgesetz vom 18. Dezember 2013 (</a:t>
            </a:r>
            <a:r>
              <a:rPr lang="de-DE" dirty="0" err="1"/>
              <a:t>SächsBesG</a:t>
            </a:r>
            <a:r>
              <a:rPr lang="de-DE" dirty="0"/>
              <a:t>, </a:t>
            </a:r>
            <a:r>
              <a:rPr lang="de-DE" dirty="0" err="1"/>
              <a:t>SächsGVBl</a:t>
            </a:r>
            <a:r>
              <a:rPr lang="de-DE" dirty="0"/>
              <a:t>. S. 970, 1005) sah in seiner bis zum 31. Dezember 2018 geltenden Fassung (aF) die Zuordnung der Grundschulrektoren zu den Besoldungsgruppen A 13 und A 14 vor (Anlage 1 zu § 24 Abs. 1 </a:t>
            </a:r>
            <a:r>
              <a:rPr lang="de-DE" dirty="0" err="1"/>
              <a:t>SächsBesG</a:t>
            </a:r>
            <a:r>
              <a:rPr lang="de-DE" dirty="0"/>
              <a:t> aF). Die Planstelle eines Grundschulrektors der Besoldungsgruppe A 13 konnte nach Maßgabe des Haushaltsplans mit einer Amtszulage ausgestattet werden (</a:t>
            </a:r>
            <a:r>
              <a:rPr lang="de-DE" dirty="0" err="1"/>
              <a:t>Fn</a:t>
            </a:r>
            <a:r>
              <a:rPr lang="de-DE" dirty="0"/>
              <a:t>. 1 zur Besoldungsgruppe A 13 der Anlage 1 zu § 24 Abs. 1 </a:t>
            </a:r>
            <a:r>
              <a:rPr lang="de-DE" dirty="0" err="1"/>
              <a:t>SächsBesG</a:t>
            </a:r>
            <a:r>
              <a:rPr lang="de-DE" dirty="0"/>
              <a:t> aF). Auf der Grundlage von § 92 Abs. 1 </a:t>
            </a:r>
            <a:r>
              <a:rPr lang="de-DE" dirty="0" err="1"/>
              <a:t>SächsBesG</a:t>
            </a:r>
            <a:r>
              <a:rPr lang="de-DE" dirty="0"/>
              <a:t> wurde mit Wirkung zum 1. Januar 2017 die Verwaltungsvorschrift des Sächsischen Staatsministeriums für Kultus zur Zuordnung von Schulleitungsfunktionen zu Ämtern der Sächsischen Besoldungsordnung A vom 27. Juni 2017 (im Folgenden VwV-SMK Zuordnung Schulleitungsfunktionen 2017) erlassen. Darin hieß es in der bis zum 31. Dezember 2018 geltenden Fassung auszugsweise:</a:t>
            </a:r>
          </a:p>
        </p:txBody>
      </p:sp>
    </p:spTree>
    <p:extLst>
      <p:ext uri="{BB962C8B-B14F-4D97-AF65-F5344CB8AC3E}">
        <p14:creationId xmlns:p14="http://schemas.microsoft.com/office/powerpoint/2010/main" val="2049526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F114C0D-D26D-AD37-B11F-C5059F275157}"/>
              </a:ext>
            </a:extLst>
          </p:cNvPr>
          <p:cNvSpPr txBox="1"/>
          <p:nvPr/>
        </p:nvSpPr>
        <p:spPr>
          <a:xfrm>
            <a:off x="3107342" y="113288"/>
            <a:ext cx="6038680" cy="6186309"/>
          </a:xfrm>
          <a:prstGeom prst="rect">
            <a:avLst/>
          </a:prstGeom>
          <a:noFill/>
        </p:spPr>
        <p:txBody>
          <a:bodyPr wrap="square">
            <a:spAutoFit/>
          </a:bodyPr>
          <a:lstStyle/>
          <a:p>
            <a:r>
              <a:rPr lang="de-DE" dirty="0"/>
              <a:t>1. Das Beschwerderecht der Staatskasse nach § 127 Abs 3 ZPO ist auf die Fälle beschränkt, in denen Prozesskostenhilfe zwar bewilligt, rechtsfehlerhaft jedoch weder eine Ratenzahlung aus dem Einkommen noch eine Zahlung aus dem Vermögen der Partei angeordnet wurde. </a:t>
            </a:r>
          </a:p>
          <a:p>
            <a:r>
              <a:rPr lang="de-DE" dirty="0"/>
              <a:t>    2. Das Beschwerderecht besteht für alle Rügen der zu günstigen Beurteilung der Bedürftigkeit und damit auch in den Fällen, in denen die Staatskasse geltend macht, die Partei könne die Kosten der Prozessführung insgesamt selbst tragen.</a:t>
            </a:r>
          </a:p>
          <a:p>
            <a:r>
              <a:rPr lang="de-DE" dirty="0"/>
              <a:t>    3. Eine Klage auf Zahlung von Annahmeverzugsentgelt gegen den Arbeitgeber gehört nicht zu den persönlichen Angelegenheiten i.S.v. § 1360a Abs 4 S 1 BGB. Sie wurzelt nicht in der ehelichen Lebensgemeinschaft und hat - anders als eine arbeitsrechtliche Bestandsstreitigkeit - keine personenbezogene Funktion.(Rn.14) (Rn.16) </a:t>
            </a:r>
          </a:p>
          <a:p>
            <a:r>
              <a:rPr lang="de-DE" dirty="0"/>
              <a:t>    4. Allein die Verpflichtung der Ehegatten zum wechselseitigen Unterhalt (§ 1360 S 1 BGB) kann die Annahme einer persönlichen Angelegenheit ebenso wenig begründen wie der Umstand, dass der Erfolg des Zahlungsbegehrens die eheliche Lebensgemeinschaft materiell berührt.</a:t>
            </a:r>
          </a:p>
        </p:txBody>
      </p:sp>
    </p:spTree>
    <p:extLst>
      <p:ext uri="{BB962C8B-B14F-4D97-AF65-F5344CB8AC3E}">
        <p14:creationId xmlns:p14="http://schemas.microsoft.com/office/powerpoint/2010/main" val="823594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D7BEB76-14B7-0195-3477-68798FE66659}"/>
              </a:ext>
            </a:extLst>
          </p:cNvPr>
          <p:cNvSpPr txBox="1"/>
          <p:nvPr/>
        </p:nvSpPr>
        <p:spPr>
          <a:xfrm>
            <a:off x="3047326" y="0"/>
            <a:ext cx="6097348" cy="5632311"/>
          </a:xfrm>
          <a:prstGeom prst="rect">
            <a:avLst/>
          </a:prstGeom>
          <a:noFill/>
        </p:spPr>
        <p:txBody>
          <a:bodyPr wrap="square">
            <a:spAutoFit/>
          </a:bodyPr>
          <a:lstStyle/>
          <a:p>
            <a:r>
              <a:rPr lang="de-DE" dirty="0"/>
              <a:t> Mit Schreiben vom 1. Juli 2020 erstattete der Beklagte Massenentlassungsanzeige. Dieser war keine abschließende Stellungnahme der Arbeitnehmervertretung beigefügt. Auch die nach nationalem Recht alternativ mögliche Darlegung des Stands der Beratungen war nicht ausreichend erfolgt. Es wurde nur darauf hingewiesen, dass das Konsultationsverfahren aufgenommen worden sei und fortgesetzt werde. Angaben zum Inhalt der Gespräche fehlten.</a:t>
            </a:r>
          </a:p>
          <a:p>
            <a:r>
              <a:rPr lang="de-DE" dirty="0"/>
              <a:t>Den Eingang der Massenentlassungsanzeige des Beklagten bestätigte die Agentur für Arbeit mit dem Hinweis, es werde „ausschließlich“ der Empfang der Unterlagen bestätigt.</a:t>
            </a:r>
          </a:p>
          <a:p>
            <a:r>
              <a:rPr lang="de-DE" dirty="0"/>
              <a:t>Nachdem er bereits Anfang Juli 2020 dem Kabinen- und Bodenpersonal, für das keine Arbeitnehmervertretungen gebildet waren, gekündigt hatte, kündigte der Beklagte das Arbeitsverhältnis der Klägerin und weiterer Piloten mit Schreiben vom 29. Juli 2020 im Massenentlassungskontext. Die Kündigungen wurden mit der Frist des im Insolvenzfall anwendbaren § 113 Insolvenzordnung (InsO) von drei Monaten zum Monatsende erklärt.</a:t>
            </a:r>
          </a:p>
        </p:txBody>
      </p:sp>
    </p:spTree>
    <p:extLst>
      <p:ext uri="{BB962C8B-B14F-4D97-AF65-F5344CB8AC3E}">
        <p14:creationId xmlns:p14="http://schemas.microsoft.com/office/powerpoint/2010/main" val="540362131"/>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37B40EE8-F5C8-6509-C565-5043AF6F4250}"/>
              </a:ext>
            </a:extLst>
          </p:cNvPr>
          <p:cNvSpPr txBox="1"/>
          <p:nvPr/>
        </p:nvSpPr>
        <p:spPr>
          <a:xfrm>
            <a:off x="3048778" y="889844"/>
            <a:ext cx="6097554" cy="5078313"/>
          </a:xfrm>
          <a:prstGeom prst="rect">
            <a:avLst/>
          </a:prstGeom>
          <a:noFill/>
        </p:spPr>
        <p:txBody>
          <a:bodyPr wrap="square">
            <a:spAutoFit/>
          </a:bodyPr>
          <a:lstStyle/>
          <a:p>
            <a:r>
              <a:rPr lang="de-DE" dirty="0"/>
              <a:t> </a:t>
            </a:r>
            <a:r>
              <a:rPr lang="de-DE" dirty="0" err="1"/>
              <a:t>uszugsweise</a:t>
            </a:r>
            <a:r>
              <a:rPr lang="de-DE" dirty="0"/>
              <a:t>:</a:t>
            </a:r>
          </a:p>
          <a:p>
            <a:endParaRPr lang="de-DE" dirty="0"/>
          </a:p>
          <a:p>
            <a:r>
              <a:rPr lang="de-DE" dirty="0"/>
              <a:t>            </a:t>
            </a:r>
          </a:p>
          <a:p>
            <a:r>
              <a:rPr lang="de-DE" dirty="0"/>
              <a:t>    	</a:t>
            </a:r>
          </a:p>
          <a:p>
            <a:endParaRPr lang="de-DE" dirty="0"/>
          </a:p>
          <a:p>
            <a:r>
              <a:rPr lang="de-DE" dirty="0"/>
              <a:t>    „I.    </a:t>
            </a:r>
          </a:p>
          <a:p>
            <a:r>
              <a:rPr lang="de-DE" dirty="0"/>
              <a:t>            	</a:t>
            </a:r>
          </a:p>
          <a:p>
            <a:endParaRPr lang="de-DE" dirty="0"/>
          </a:p>
          <a:p>
            <a:r>
              <a:rPr lang="de-DE" dirty="0"/>
              <a:t>    Zuordnung der Schulleitungsfunktionen</a:t>
            </a:r>
          </a:p>
          <a:p>
            <a:r>
              <a:rPr lang="de-DE" dirty="0"/>
              <a:t>            	</a:t>
            </a:r>
          </a:p>
          <a:p>
            <a:endParaRPr lang="de-DE" dirty="0"/>
          </a:p>
          <a:p>
            <a:r>
              <a:rPr lang="de-DE" dirty="0"/>
              <a:t>    Die Zuordnung von Schulleitungsfunktionen zu den in der Anlage 1 zum Sächsischen Besoldungsgesetz ausgebrachten Ämtern für Schulleiter und stellvertretende Schulleiter an öffentlichen Schulen des Freistaates Sachsen erfolgt nach Maßgabe der Anlage zu dieser Verwaltungsvorschrift.</a:t>
            </a:r>
          </a:p>
          <a:p>
            <a:r>
              <a:rPr lang="de-DE" dirty="0"/>
              <a:t>            	</a:t>
            </a:r>
          </a:p>
        </p:txBody>
      </p:sp>
    </p:spTree>
    <p:extLst>
      <p:ext uri="{BB962C8B-B14F-4D97-AF65-F5344CB8AC3E}">
        <p14:creationId xmlns:p14="http://schemas.microsoft.com/office/powerpoint/2010/main" val="216611555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D9DD03E-8EEB-50EB-EA06-7FF935FF6627}"/>
              </a:ext>
            </a:extLst>
          </p:cNvPr>
          <p:cNvSpPr txBox="1"/>
          <p:nvPr/>
        </p:nvSpPr>
        <p:spPr>
          <a:xfrm>
            <a:off x="2929812" y="111967"/>
            <a:ext cx="6216520" cy="6186309"/>
          </a:xfrm>
          <a:prstGeom prst="rect">
            <a:avLst/>
          </a:prstGeom>
          <a:noFill/>
        </p:spPr>
        <p:txBody>
          <a:bodyPr wrap="square">
            <a:spAutoFit/>
          </a:bodyPr>
          <a:lstStyle/>
          <a:p>
            <a:r>
              <a:rPr lang="de-DE" dirty="0"/>
              <a:t>Anlage</a:t>
            </a:r>
          </a:p>
          <a:p>
            <a:endParaRPr lang="de-DE" dirty="0"/>
          </a:p>
          <a:p>
            <a:r>
              <a:rPr lang="de-DE" dirty="0"/>
              <a:t>(zu Ziffer I)</a:t>
            </a:r>
          </a:p>
          <a:p>
            <a:endParaRPr lang="de-DE" dirty="0"/>
          </a:p>
          <a:p>
            <a:r>
              <a:rPr lang="de-DE" dirty="0"/>
              <a:t>Zuordnung der Schulleitungsfunktionen</a:t>
            </a:r>
          </a:p>
          <a:p>
            <a:endParaRPr lang="de-DE" dirty="0"/>
          </a:p>
          <a:p>
            <a:r>
              <a:rPr lang="de-DE" dirty="0"/>
              <a:t>I.    Vorbemerkungen:</a:t>
            </a:r>
          </a:p>
          <a:p>
            <a:r>
              <a:rPr lang="de-DE" dirty="0"/>
              <a:t>        	</a:t>
            </a:r>
          </a:p>
          <a:p>
            <a:endParaRPr lang="de-DE" dirty="0"/>
          </a:p>
          <a:p>
            <a:r>
              <a:rPr lang="de-DE" dirty="0"/>
              <a:t>1.  Für die Zuordnung eines Amts zu einer Besoldungsgruppe einschließlich der Gewährung von Amtszulagen entsprechend den nachfolgenden Übersichten ist die Schülerzahl nach der letzten amtlichen Schulstatistik maßgebend. Die Überschreitung eines Schwellenwertes begründet allein keinen Anspruch auf Besoldung aus diesem Amt. Ernennungen und Einweisungen in Planstellen sind nicht vorzunehmen und Amtszulagen nicht zu gewähren, wenn aufgrund einer aktuellen Schülerzahlprognose davon auszugehen ist, dass der Schwellenwert in den folgenden fünf Schuljahren unterschritten wird. Wird der Beamte zum Leiter mehrerer Schulen bestimmt, sind die maßgebenden Schülerzahlen dieser Schulen zu addieren.</a:t>
            </a:r>
          </a:p>
        </p:txBody>
      </p:sp>
    </p:spTree>
    <p:extLst>
      <p:ext uri="{BB962C8B-B14F-4D97-AF65-F5344CB8AC3E}">
        <p14:creationId xmlns:p14="http://schemas.microsoft.com/office/powerpoint/2010/main" val="1605907501"/>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B1954A0-692C-82CF-96D4-DDF126355446}"/>
              </a:ext>
            </a:extLst>
          </p:cNvPr>
          <p:cNvSpPr txBox="1"/>
          <p:nvPr/>
        </p:nvSpPr>
        <p:spPr>
          <a:xfrm>
            <a:off x="3638938" y="989046"/>
            <a:ext cx="5507393" cy="5078313"/>
          </a:xfrm>
          <a:prstGeom prst="rect">
            <a:avLst/>
          </a:prstGeom>
          <a:noFill/>
        </p:spPr>
        <p:txBody>
          <a:bodyPr wrap="square">
            <a:spAutoFit/>
          </a:bodyPr>
          <a:lstStyle/>
          <a:p>
            <a:pPr marL="400050" indent="-400050">
              <a:buAutoNum type="romanUcPeriod" startAt="2"/>
            </a:pPr>
            <a:r>
              <a:rPr lang="de-DE" dirty="0"/>
              <a:t>Zuordnung der Schulleitungsfunktionen nach Ziffer I Nummer 1 der Vorbemerkungen</a:t>
            </a:r>
          </a:p>
          <a:p>
            <a:pPr marL="400050" indent="-400050">
              <a:buAutoNum type="romanUcPeriod" startAt="2"/>
            </a:pPr>
            <a:endParaRPr lang="de-DE" dirty="0"/>
          </a:p>
          <a:p>
            <a:pPr marL="400050" indent="-400050">
              <a:buAutoNum type="romanUcPeriod" startAt="2"/>
            </a:pPr>
            <a:r>
              <a:rPr lang="de-DE" dirty="0"/>
              <a:t>als Leiter einer Grundschule mit bis zu 120 Schülern</a:t>
            </a:r>
          </a:p>
          <a:p>
            <a:pPr marL="400050" indent="-400050">
              <a:buAutoNum type="romanUcPeriod" startAt="2"/>
            </a:pPr>
            <a:r>
              <a:rPr lang="de-DE" dirty="0"/>
              <a:t>	</a:t>
            </a:r>
          </a:p>
          <a:p>
            <a:pPr marL="400050" indent="-400050">
              <a:buAutoNum type="romanUcPeriod" startAt="2"/>
            </a:pPr>
            <a:endParaRPr lang="de-DE" dirty="0"/>
          </a:p>
          <a:p>
            <a:pPr marL="400050" indent="-400050">
              <a:buAutoNum type="romanUcPeriod" startAt="2"/>
            </a:pPr>
            <a:r>
              <a:rPr lang="de-DE" dirty="0"/>
              <a:t>A 13 </a:t>
            </a:r>
          </a:p>
          <a:p>
            <a:pPr marL="400050" indent="-400050">
              <a:buAutoNum type="romanUcPeriod" startAt="2"/>
            </a:pPr>
            <a:r>
              <a:rPr lang="de-DE" dirty="0"/>
              <a:t>als Leiter einer Grundschule mit mehr als 120 bis zu 360 Schülern</a:t>
            </a:r>
          </a:p>
          <a:p>
            <a:pPr marL="400050" indent="-400050">
              <a:buAutoNum type="romanUcPeriod" startAt="2"/>
            </a:pPr>
            <a:r>
              <a:rPr lang="de-DE" dirty="0"/>
              <a:t>	</a:t>
            </a:r>
          </a:p>
          <a:p>
            <a:pPr marL="400050" indent="-400050">
              <a:buAutoNum type="romanUcPeriod" startAt="2"/>
            </a:pPr>
            <a:endParaRPr lang="de-DE" dirty="0"/>
          </a:p>
          <a:p>
            <a:pPr marL="400050" indent="-400050">
              <a:buAutoNum type="romanUcPeriod" startAt="2"/>
            </a:pPr>
            <a:r>
              <a:rPr lang="de-DE" dirty="0"/>
              <a:t>A 13 zuzüglich Amtszulage</a:t>
            </a:r>
          </a:p>
          <a:p>
            <a:pPr marL="400050" indent="-400050">
              <a:buAutoNum type="romanUcPeriod" startAt="2"/>
            </a:pPr>
            <a:r>
              <a:rPr lang="de-DE" dirty="0"/>
              <a:t>als Leiter einer Grundschule mit mehr als 360 Schülern</a:t>
            </a:r>
          </a:p>
          <a:p>
            <a:pPr marL="400050" indent="-400050">
              <a:buAutoNum type="romanUcPeriod" startAt="2"/>
            </a:pPr>
            <a:r>
              <a:rPr lang="de-DE" dirty="0"/>
              <a:t>	</a:t>
            </a:r>
          </a:p>
          <a:p>
            <a:pPr marL="400050" indent="-400050">
              <a:buAutoNum type="romanUcPeriod" startAt="2"/>
            </a:pPr>
            <a:endParaRPr lang="de-DE" dirty="0"/>
          </a:p>
          <a:p>
            <a:pPr marL="400050" indent="-400050">
              <a:buAutoNum type="romanUcPeriod" startAt="2"/>
            </a:pPr>
            <a:r>
              <a:rPr lang="de-DE" dirty="0"/>
              <a:t>A 14 </a:t>
            </a:r>
          </a:p>
        </p:txBody>
      </p:sp>
    </p:spTree>
    <p:extLst>
      <p:ext uri="{BB962C8B-B14F-4D97-AF65-F5344CB8AC3E}">
        <p14:creationId xmlns:p14="http://schemas.microsoft.com/office/powerpoint/2010/main" val="233361835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86E0031-039B-3D54-BCE4-712BAD71FF0C}"/>
              </a:ext>
            </a:extLst>
          </p:cNvPr>
          <p:cNvSpPr txBox="1"/>
          <p:nvPr/>
        </p:nvSpPr>
        <p:spPr>
          <a:xfrm>
            <a:off x="3048778" y="2136339"/>
            <a:ext cx="6097554" cy="2585323"/>
          </a:xfrm>
          <a:prstGeom prst="rect">
            <a:avLst/>
          </a:prstGeom>
          <a:noFill/>
        </p:spPr>
        <p:txBody>
          <a:bodyPr wrap="square">
            <a:spAutoFit/>
          </a:bodyPr>
          <a:lstStyle/>
          <a:p>
            <a:r>
              <a:rPr lang="de-DE" dirty="0"/>
              <a:t>Die Klägerin erhielt im März 2017 eine Anlassbeurteilung mit der Gesamtbewertung „übertrifft im Wesentlichen die Anforderungen“. Sie wurde daraufhin in die Entgeltgruppe 13 TV-L höhergruppiert und erhielt eine Entgeltgruppenzulage in Höhe der Amtszulage zur Besoldungsgruppe A 13 von zuletzt 208,16 Euro brutto. Hierüber schlossen die Parteien am 1. März 2018 einen auf den 1. Januar 2017 rückwirkenden Änderungsvertrag. In der Entgeltgruppe 13 TV-L war die Klägerin zuletzt der Stufe 6 zugeordnet.</a:t>
            </a:r>
          </a:p>
        </p:txBody>
      </p:sp>
    </p:spTree>
    <p:extLst>
      <p:ext uri="{BB962C8B-B14F-4D97-AF65-F5344CB8AC3E}">
        <p14:creationId xmlns:p14="http://schemas.microsoft.com/office/powerpoint/2010/main" val="19359929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9E499ED-5990-E15D-A125-D218B651B640}"/>
              </a:ext>
            </a:extLst>
          </p:cNvPr>
          <p:cNvSpPr txBox="1"/>
          <p:nvPr/>
        </p:nvSpPr>
        <p:spPr>
          <a:xfrm>
            <a:off x="3048778" y="889844"/>
            <a:ext cx="6097554" cy="5078313"/>
          </a:xfrm>
          <a:prstGeom prst="rect">
            <a:avLst/>
          </a:prstGeom>
          <a:noFill/>
        </p:spPr>
        <p:txBody>
          <a:bodyPr wrap="square">
            <a:spAutoFit/>
          </a:bodyPr>
          <a:lstStyle/>
          <a:p>
            <a:r>
              <a:rPr lang="de-DE" dirty="0"/>
              <a:t>Aufgrund des Gesetzes zur Änderung beamten-, besoldungs- und versorgungsrechtlicher Vorschriften zur Umsetzung der Verbeamtung von Lehrkräften im Freistaat Sachsen vom 11. Dezember 2018 (im Folgenden </a:t>
            </a:r>
            <a:r>
              <a:rPr lang="de-DE" dirty="0" err="1"/>
              <a:t>ÄnderungsG</a:t>
            </a:r>
            <a:r>
              <a:rPr lang="de-DE" dirty="0"/>
              <a:t>, </a:t>
            </a:r>
            <a:r>
              <a:rPr lang="de-DE" dirty="0" err="1"/>
              <a:t>SächsGVBl</a:t>
            </a:r>
            <a:r>
              <a:rPr lang="de-DE" dirty="0"/>
              <a:t>. S. 714) ist das Amt des Grundschulrektors mit Wirkung zum 1. Januar 2019 den Besoldungsgruppen A 14 und A 15 zugeordnet (Anlage 1 zu § 24 Abs. 1 </a:t>
            </a:r>
            <a:r>
              <a:rPr lang="de-DE" dirty="0" err="1"/>
              <a:t>SächsBesG</a:t>
            </a:r>
            <a:r>
              <a:rPr lang="de-DE" dirty="0"/>
              <a:t>). Entsprechend der Vorgängerregelung kann die Planstelle eines Grundschulrektors der Besoldungsgruppe A 14 nach Maßgabe des Haushaltsplans mit einer Amtszulage ausgestattet werden (</a:t>
            </a:r>
            <a:r>
              <a:rPr lang="de-DE" dirty="0" err="1"/>
              <a:t>Fn</a:t>
            </a:r>
            <a:r>
              <a:rPr lang="de-DE" dirty="0"/>
              <a:t>. 3 zur Besoldungsgruppe A 14 der Anlage 1 zu § 24 Abs. 1 </a:t>
            </a:r>
            <a:r>
              <a:rPr lang="de-DE" dirty="0" err="1"/>
              <a:t>SächsBesG</a:t>
            </a:r>
            <a:r>
              <a:rPr lang="de-DE" dirty="0"/>
              <a:t>). Vor dem Hintergrund dieser Hebung der Besoldung von Grundschulrektoren wurde auch die VwV-SMK Zuordnung Schulleitungsfunktionen 2017 mit Wirkung zum 1. Januar 2019 geändert (im Folgenden VwV-SMK Zuordnung Schulleitungsfunktionen 2019). Sie lautet nunmehr auszugsweise:</a:t>
            </a:r>
          </a:p>
        </p:txBody>
      </p:sp>
    </p:spTree>
    <p:extLst>
      <p:ext uri="{BB962C8B-B14F-4D97-AF65-F5344CB8AC3E}">
        <p14:creationId xmlns:p14="http://schemas.microsoft.com/office/powerpoint/2010/main" val="132453556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3B41DBA-CC14-E69A-9D59-577B517FD4CB}"/>
              </a:ext>
            </a:extLst>
          </p:cNvPr>
          <p:cNvSpPr txBox="1"/>
          <p:nvPr/>
        </p:nvSpPr>
        <p:spPr>
          <a:xfrm>
            <a:off x="3048778" y="2690336"/>
            <a:ext cx="6097554" cy="2308324"/>
          </a:xfrm>
          <a:prstGeom prst="rect">
            <a:avLst/>
          </a:prstGeom>
          <a:noFill/>
        </p:spPr>
        <p:txBody>
          <a:bodyPr wrap="square">
            <a:spAutoFit/>
          </a:bodyPr>
          <a:lstStyle/>
          <a:p>
            <a:r>
              <a:rPr lang="de-DE" dirty="0"/>
              <a:t>II.     </a:t>
            </a:r>
          </a:p>
          <a:p>
            <a:r>
              <a:rPr lang="de-DE" dirty="0"/>
              <a:t>	</a:t>
            </a:r>
          </a:p>
          <a:p>
            <a:endParaRPr lang="de-DE" dirty="0"/>
          </a:p>
          <a:p>
            <a:r>
              <a:rPr lang="de-DE" dirty="0"/>
              <a:t>Zuordnung der Schulleitungsfunktionen nach Ziffer I Nummer 1 der Vorbemerkungen</a:t>
            </a:r>
          </a:p>
          <a:p>
            <a:endParaRPr lang="de-DE" dirty="0"/>
          </a:p>
          <a:p>
            <a:r>
              <a:rPr lang="de-DE" dirty="0"/>
              <a:t>Alle vorigen Festlegungen werden angehoben, d.h. A 13 = A 14 usw.</a:t>
            </a:r>
          </a:p>
        </p:txBody>
      </p:sp>
    </p:spTree>
    <p:extLst>
      <p:ext uri="{BB962C8B-B14F-4D97-AF65-F5344CB8AC3E}">
        <p14:creationId xmlns:p14="http://schemas.microsoft.com/office/powerpoint/2010/main" val="3812058871"/>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0DBD0EA-827B-52E4-E50C-1CBA944BD244}"/>
              </a:ext>
            </a:extLst>
          </p:cNvPr>
          <p:cNvSpPr txBox="1"/>
          <p:nvPr/>
        </p:nvSpPr>
        <p:spPr>
          <a:xfrm>
            <a:off x="2985796" y="121297"/>
            <a:ext cx="6160536" cy="5909310"/>
          </a:xfrm>
          <a:prstGeom prst="rect">
            <a:avLst/>
          </a:prstGeom>
          <a:noFill/>
        </p:spPr>
        <p:txBody>
          <a:bodyPr wrap="square">
            <a:spAutoFit/>
          </a:bodyPr>
          <a:lstStyle/>
          <a:p>
            <a:r>
              <a:rPr lang="de-DE" dirty="0"/>
              <a:t> Im Haushaltsplan des Haushalts 2019/2020 waren Planstellen für Grundschulrektoren der Besoldungsgruppe A 14 mit Amtszulage sowie für Beschäftigte der Entgeltgruppe 14 TV-L mit Zulage ausgewiesen.</a:t>
            </a:r>
          </a:p>
          <a:p>
            <a:r>
              <a:rPr lang="de-DE" dirty="0"/>
              <a:t>Auf der Grundlage der Ermächtigung nach § 27 Abs. 6 des Sächsischen Beamtengesetzes (</a:t>
            </a:r>
            <a:r>
              <a:rPr lang="de-DE" dirty="0" err="1"/>
              <a:t>SächsBG</a:t>
            </a:r>
            <a:r>
              <a:rPr lang="de-DE" dirty="0"/>
              <a:t>) beschloss der Landespersonalausschuss in seiner Sitzung vom 6. Dezember 2018 vor dem Hintergrund der gesetzlichen Stellenhebung, Ausnahmen vom Beförderungsverbot und vom Verbot der Sprungbeförderung bis zu einer Beförderung in das Amt der Besoldungsgruppe A 14 zuzulassen.</a:t>
            </a:r>
          </a:p>
          <a:p>
            <a:r>
              <a:rPr lang="de-DE" dirty="0"/>
              <a:t>Am 2. Mai 2019 schlossen die Parteien rückwirkend zum 1. Januar 2019 einen weiteren Änderungsvertrag, nach dem die Klägerin in die Entgeltgruppe 14 TV-L eingruppiert ist. Eine Regelung zur Gewährung einer Entgeltgruppenzulage enthielt der Änderungsvertrag nicht mehr. Die Klägerin wurde in der Entgeltgruppe 14 TV-L tarifgerecht der Stufe 5 zugeordnet. Durch die Kombination aus Stufenrückfall und Einstellung der Zahlung der Zulage erlitt die Klägerin einen Entgeltverlust, den der Beklagte durch die Gewährung eines übertariflichen „Bestandsschutzes“ ausglich.</a:t>
            </a:r>
          </a:p>
        </p:txBody>
      </p:sp>
    </p:spTree>
    <p:extLst>
      <p:ext uri="{BB962C8B-B14F-4D97-AF65-F5344CB8AC3E}">
        <p14:creationId xmlns:p14="http://schemas.microsoft.com/office/powerpoint/2010/main" val="343602816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EB20279A-D3B6-2639-44F6-9204E686FFBE}"/>
              </a:ext>
            </a:extLst>
          </p:cNvPr>
          <p:cNvSpPr txBox="1"/>
          <p:nvPr/>
        </p:nvSpPr>
        <p:spPr>
          <a:xfrm>
            <a:off x="3097762" y="197346"/>
            <a:ext cx="6048569" cy="5909310"/>
          </a:xfrm>
          <a:prstGeom prst="rect">
            <a:avLst/>
          </a:prstGeom>
          <a:noFill/>
        </p:spPr>
        <p:txBody>
          <a:bodyPr wrap="square">
            <a:spAutoFit/>
          </a:bodyPr>
          <a:lstStyle/>
          <a:p>
            <a:r>
              <a:rPr lang="de-DE" dirty="0"/>
              <a:t> Mit ihrer Klage hat die Klägerin die Zahlung einer Entgeltgruppenzulage entsprechend einer Amtszulage zur Besoldungsgruppe A 14 ab dem 1. Januar 2019 geltend gemacht. Sie hat die Ansicht vertreten, die gesetzliche Anhebung der Besoldungsgruppen für Grundschulrektoren sei keine Beförderung, da es sich nicht um die Zuweisung eines anderen höherwertigen Amts handele. Der Beklagte sei auch zur Wahrung des Abstandsgebots verpflichtet, weiterhin eine Entgeltgruppenzulage zu gewähren. Im Übrigen sei der arbeitsrechtliche Gleichbehandlungsgrundsatz verletzt.</a:t>
            </a:r>
          </a:p>
          <a:p>
            <a:endParaRPr lang="de-DE" dirty="0"/>
          </a:p>
          <a:p>
            <a:r>
              <a:rPr lang="de-DE" dirty="0"/>
              <a:t>    Die Klägerin hat beantragt</a:t>
            </a:r>
          </a:p>
          <a:p>
            <a:endParaRPr lang="de-DE" dirty="0"/>
          </a:p>
          <a:p>
            <a:r>
              <a:rPr lang="de-DE" dirty="0"/>
              <a:t>            </a:t>
            </a:r>
          </a:p>
          <a:p>
            <a:r>
              <a:rPr lang="de-DE" dirty="0"/>
              <a:t>    	</a:t>
            </a:r>
          </a:p>
          <a:p>
            <a:endParaRPr lang="de-DE" dirty="0"/>
          </a:p>
          <a:p>
            <a:r>
              <a:rPr lang="de-DE" dirty="0"/>
              <a:t>    festzustellen, dass ihr seit dem 1. Januar 2019 die Entgeltgruppenzulage zur Entgeltgruppe 14 TV-L entsprechend der Amtszulage der Besoldungsgruppe A 14 des </a:t>
            </a:r>
            <a:r>
              <a:rPr lang="de-DE" dirty="0" err="1"/>
              <a:t>SächsBesG</a:t>
            </a:r>
            <a:r>
              <a:rPr lang="de-DE" dirty="0"/>
              <a:t> zu gewähren ist.</a:t>
            </a:r>
          </a:p>
        </p:txBody>
      </p:sp>
    </p:spTree>
    <p:extLst>
      <p:ext uri="{BB962C8B-B14F-4D97-AF65-F5344CB8AC3E}">
        <p14:creationId xmlns:p14="http://schemas.microsoft.com/office/powerpoint/2010/main" val="198026659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B4E25E6-34A1-05AA-38EE-BF7647661513}"/>
              </a:ext>
            </a:extLst>
          </p:cNvPr>
          <p:cNvSpPr txBox="1"/>
          <p:nvPr/>
        </p:nvSpPr>
        <p:spPr>
          <a:xfrm>
            <a:off x="3048778" y="889844"/>
            <a:ext cx="6097554" cy="4524315"/>
          </a:xfrm>
          <a:prstGeom prst="rect">
            <a:avLst/>
          </a:prstGeom>
          <a:noFill/>
        </p:spPr>
        <p:txBody>
          <a:bodyPr wrap="square">
            <a:spAutoFit/>
          </a:bodyPr>
          <a:lstStyle/>
          <a:p>
            <a:r>
              <a:rPr lang="de-DE" dirty="0"/>
              <a:t> Der Beklagte hat Klageabweisung beantragt und die Auffassung vertreten, die Höhergruppierung der Klägerin in die Entgeltgruppe 14 TV-L habe beamtenrechtlich einer Beförderung entsprochen. Einer weiteren „Beförderung“ in die Entgeltgruppe 14 TV-L mit Zulage stünden jedoch beamtenrechtlich ein Beförderungsverbot und die Notwendigkeit einer zusätzlichen Wartezeit entgegen. Zudem bedürfe eine solche „Beförderung“ auch nach Ablauf dieser Zeiten einer Auswahlentscheidung unter Beachtung des Art. 33 Abs. 2 GG. Allein der Einsatz der Klägerin an einer Schule mit der für die begehrte Entgeltgruppenzulage maßgeblichen Schülerzahl genüge nicht.</a:t>
            </a:r>
          </a:p>
          <a:p>
            <a:endParaRPr lang="de-DE" dirty="0"/>
          </a:p>
          <a:p>
            <a:r>
              <a:rPr lang="de-DE" dirty="0"/>
              <a:t>    Die Vorinstanzen haben der Klage stattgegeben. Mit der vom Landesarbeitsgericht zugelassenen Revision verfolgt der Beklagte seinen Klageabweisungsantrag weiter.</a:t>
            </a:r>
          </a:p>
        </p:txBody>
      </p:sp>
    </p:spTree>
    <p:extLst>
      <p:ext uri="{BB962C8B-B14F-4D97-AF65-F5344CB8AC3E}">
        <p14:creationId xmlns:p14="http://schemas.microsoft.com/office/powerpoint/2010/main" val="304660460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112E7C-ACFD-ED55-0840-5B17A3C8D869}"/>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8A159A40-5DC8-ADD1-24EB-8F7D18C3112B}"/>
              </a:ext>
            </a:extLst>
          </p:cNvPr>
          <p:cNvSpPr>
            <a:spLocks noGrp="1"/>
          </p:cNvSpPr>
          <p:nvPr>
            <p:ph idx="1"/>
          </p:nvPr>
        </p:nvSpPr>
        <p:spPr/>
        <p:txBody>
          <a:bodyPr/>
          <a:lstStyle/>
          <a:p>
            <a:r>
              <a:rPr lang="de-DE" dirty="0"/>
              <a:t> 1. Einer angestellten Lehrkraft im Landesdienst steht eine Entgeltgruppenzulage nur zu, wenn eine vergleichbare beamtete Lehrkraft einen entsprechenden Anspruch auf eine Amtszulage hat.(Rn.17) </a:t>
            </a:r>
          </a:p>
          <a:p>
            <a:endParaRPr lang="de-DE" dirty="0"/>
          </a:p>
          <a:p>
            <a:r>
              <a:rPr lang="de-DE" dirty="0"/>
              <a:t>    2. Es handelt sich bei Ämtern gleicher Besoldungsgruppe mit und ohne Amtszulage um zwei statusrechtlich verschiedene Ämter, weil das statusrechtliche Amt durch das Endgrundgehalt der Besoldungsgruppe gekennzeichnet ist.(Rn.20) </a:t>
            </a:r>
          </a:p>
        </p:txBody>
      </p:sp>
    </p:spTree>
    <p:extLst>
      <p:ext uri="{BB962C8B-B14F-4D97-AF65-F5344CB8AC3E}">
        <p14:creationId xmlns:p14="http://schemas.microsoft.com/office/powerpoint/2010/main" val="959844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AD2CF5D-F698-7B23-EA1E-6F5AF6965256}"/>
              </a:ext>
            </a:extLst>
          </p:cNvPr>
          <p:cNvSpPr txBox="1"/>
          <p:nvPr/>
        </p:nvSpPr>
        <p:spPr>
          <a:xfrm>
            <a:off x="3048674" y="3246357"/>
            <a:ext cx="6097348" cy="369332"/>
          </a:xfrm>
          <a:prstGeom prst="rect">
            <a:avLst/>
          </a:prstGeom>
          <a:noFill/>
        </p:spPr>
        <p:txBody>
          <a:bodyPr wrap="square">
            <a:spAutoFit/>
          </a:bodyPr>
          <a:lstStyle/>
          <a:p>
            <a:r>
              <a:rPr lang="de-DE" dirty="0"/>
              <a:t>Art. 4 der Richtlinie 98/59/EG des Rates vom 20. Juli 1998</a:t>
            </a:r>
          </a:p>
        </p:txBody>
      </p:sp>
    </p:spTree>
    <p:extLst>
      <p:ext uri="{BB962C8B-B14F-4D97-AF65-F5344CB8AC3E}">
        <p14:creationId xmlns:p14="http://schemas.microsoft.com/office/powerpoint/2010/main" val="2949763069"/>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CD42C87-7699-8CAA-9D19-BDAB8961FD8D}"/>
              </a:ext>
            </a:extLst>
          </p:cNvPr>
          <p:cNvSpPr txBox="1"/>
          <p:nvPr/>
        </p:nvSpPr>
        <p:spPr>
          <a:xfrm>
            <a:off x="2995127" y="0"/>
            <a:ext cx="6151205" cy="7294305"/>
          </a:xfrm>
          <a:prstGeom prst="rect">
            <a:avLst/>
          </a:prstGeom>
          <a:noFill/>
        </p:spPr>
        <p:txBody>
          <a:bodyPr wrap="square">
            <a:spAutoFit/>
          </a:bodyPr>
          <a:lstStyle/>
          <a:p>
            <a:r>
              <a:rPr lang="de-DE" dirty="0"/>
              <a:t> 3. Die Übertragung eines entsprechenden Amts stellt beamtenrechtlich eine Beförderung dar. Um die Besoldung aus diesem Amt verlangen zu können, genügt allein die Erfüllung der normierten Funktionsmerkmale für sich genommen jedoch nicht. Ein der Tarifautomatik des TV-L entsprechender Aufstieg in ein höher besoldetes Amt ist dem Beamtenrecht fremd. In einem Arbeitsverhältnis beschäftigte Lehrkräfte müssen daher für ihre Höhergruppierung ebenso wie für den Anspruch auf eine Entgeltgruppenzulage nach </a:t>
            </a:r>
            <a:r>
              <a:rPr lang="de-DE" dirty="0" err="1"/>
              <a:t>Abschn</a:t>
            </a:r>
            <a:r>
              <a:rPr lang="de-DE" dirty="0"/>
              <a:t> 2 </a:t>
            </a:r>
            <a:r>
              <a:rPr lang="de-DE" dirty="0" err="1"/>
              <a:t>Ziff</a:t>
            </a:r>
            <a:r>
              <a:rPr lang="de-DE" dirty="0"/>
              <a:t> 1 Abs 4 S 1 der Anlage Entgeltordnung Lehrkräfte zum Tarifvertrag über die Eingruppierung und die Entgeltordnung für die Lehrkräfte der Länder vom 28. März 2015 in der Fassung des Änderungstarifvertrags </a:t>
            </a:r>
            <a:r>
              <a:rPr lang="de-DE" dirty="0" err="1"/>
              <a:t>Nr</a:t>
            </a:r>
            <a:r>
              <a:rPr lang="de-DE" dirty="0"/>
              <a:t> 3 vom 2. März 2019 (TV </a:t>
            </a:r>
            <a:r>
              <a:rPr lang="de-DE" dirty="0" err="1"/>
              <a:t>EntgO</a:t>
            </a:r>
            <a:r>
              <a:rPr lang="de-DE" dirty="0"/>
              <a:t>-L) die für Beamte geltenden beförderungsrechtlichen Voraussetzungen erfüllen.(Rn.23) </a:t>
            </a:r>
          </a:p>
          <a:p>
            <a:r>
              <a:rPr lang="de-DE" dirty="0"/>
              <a:t>    4. Eine Beförderung setzt nach § 29 </a:t>
            </a:r>
            <a:r>
              <a:rPr lang="de-DE" dirty="0" err="1"/>
              <a:t>Nr</a:t>
            </a:r>
            <a:r>
              <a:rPr lang="de-DE" dirty="0"/>
              <a:t> 7 </a:t>
            </a:r>
            <a:r>
              <a:rPr lang="de-DE" dirty="0" err="1"/>
              <a:t>SächsBG</a:t>
            </a:r>
            <a:r>
              <a:rPr lang="de-DE" dirty="0"/>
              <a:t> (</a:t>
            </a:r>
            <a:r>
              <a:rPr lang="de-DE" dirty="0" err="1"/>
              <a:t>juris</a:t>
            </a:r>
            <a:r>
              <a:rPr lang="de-DE" dirty="0"/>
              <a:t>: BG SN) in Verbindung mit der Sächsischen Laufbahnverordnung (</a:t>
            </a:r>
            <a:r>
              <a:rPr lang="de-DE" dirty="0" err="1"/>
              <a:t>juris</a:t>
            </a:r>
            <a:r>
              <a:rPr lang="de-DE" dirty="0"/>
              <a:t>: </a:t>
            </a:r>
            <a:r>
              <a:rPr lang="de-DE" dirty="0" err="1"/>
              <a:t>LbV</a:t>
            </a:r>
            <a:r>
              <a:rPr lang="de-DE" dirty="0"/>
              <a:t> SN) vom 16. September 2014 idF vom 4. März 2016 </a:t>
            </a:r>
            <a:r>
              <a:rPr lang="de-DE" dirty="0" err="1"/>
              <a:t>ua</a:t>
            </a:r>
            <a:r>
              <a:rPr lang="de-DE" dirty="0"/>
              <a:t>. voraus, dass der Beamte nach Eignung, Befähigung und fachlicher Leistung ausgewählt wurde, kein Beförderungsverbot vorliegt und die Mindestdienstzeit seit der letzten Beförderung eingehalten ist. Es dürfen zudem Ämter, die regelmäßig zu durchlaufen sind, nicht übersprungen werden (Verbot der Sprungbeförderung).(Rn.24) </a:t>
            </a:r>
          </a:p>
        </p:txBody>
      </p:sp>
    </p:spTree>
    <p:extLst>
      <p:ext uri="{BB962C8B-B14F-4D97-AF65-F5344CB8AC3E}">
        <p14:creationId xmlns:p14="http://schemas.microsoft.com/office/powerpoint/2010/main" val="176328133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19420A-4146-017C-E0A9-12606D365AB7}"/>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8325D077-ACE9-9CE1-83B2-2CF8EC7A7306}"/>
              </a:ext>
            </a:extLst>
          </p:cNvPr>
          <p:cNvSpPr>
            <a:spLocks noGrp="1"/>
          </p:cNvSpPr>
          <p:nvPr>
            <p:ph idx="1"/>
          </p:nvPr>
        </p:nvSpPr>
        <p:spPr/>
        <p:txBody>
          <a:bodyPr/>
          <a:lstStyle/>
          <a:p>
            <a:r>
              <a:rPr lang="de-DE" dirty="0"/>
              <a:t>Bewertet der Besoldungsgesetzgeber vor dem Hintergrund einer strukturellen Neuordnung der Besoldung ein Amt höher, folgt hieraus noch keine schematische Anpassung der Besoldung des jeweiligen Beamten. Dieser muss, sofern der Gesetzgeber nichts anderes bestimmt hat, sämtliche beamtenrechtlichen Voraussetzungen für eine Beförderung erfüllen. Das gilt wegen der Verweisung im TV </a:t>
            </a:r>
            <a:r>
              <a:rPr lang="de-DE" dirty="0" err="1"/>
              <a:t>EntgO</a:t>
            </a:r>
            <a:r>
              <a:rPr lang="de-DE" dirty="0"/>
              <a:t>-L auf das Beamtenrecht auch für im Landesdienst angestellte Lehrkräfte.(Rn.35) </a:t>
            </a:r>
          </a:p>
        </p:txBody>
      </p:sp>
    </p:spTree>
    <p:extLst>
      <p:ext uri="{BB962C8B-B14F-4D97-AF65-F5344CB8AC3E}">
        <p14:creationId xmlns:p14="http://schemas.microsoft.com/office/powerpoint/2010/main" val="108148955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530DC-089A-F8CE-F353-5A6A320445BA}"/>
              </a:ext>
            </a:extLst>
          </p:cNvPr>
          <p:cNvSpPr>
            <a:spLocks noGrp="1"/>
          </p:cNvSpPr>
          <p:nvPr>
            <p:ph type="title"/>
          </p:nvPr>
        </p:nvSpPr>
        <p:spPr/>
        <p:txBody>
          <a:bodyPr/>
          <a:lstStyle/>
          <a:p>
            <a:r>
              <a:rPr lang="de-DE" dirty="0"/>
              <a:t>Vielen Dank für Eure Aufmerksamkeit </a:t>
            </a:r>
          </a:p>
        </p:txBody>
      </p:sp>
      <p:sp>
        <p:nvSpPr>
          <p:cNvPr id="3" name="Inhaltsplatzhalter 2">
            <a:extLst>
              <a:ext uri="{FF2B5EF4-FFF2-40B4-BE49-F238E27FC236}">
                <a16:creationId xmlns:a16="http://schemas.microsoft.com/office/drawing/2014/main" id="{575D65F4-4960-1F91-263D-C0653A027CA2}"/>
              </a:ext>
            </a:extLst>
          </p:cNvPr>
          <p:cNvSpPr>
            <a:spLocks noGrp="1"/>
          </p:cNvSpPr>
          <p:nvPr>
            <p:ph idx="1"/>
          </p:nvPr>
        </p:nvSpPr>
        <p:spPr/>
        <p:txBody>
          <a:bodyPr/>
          <a:lstStyle/>
          <a:p>
            <a:r>
              <a:rPr lang="de-DE" dirty="0"/>
              <a:t>Und herzlich Willkommen zum Workshop 2025. Wir feiern dann unser 10 jähriges Jubiläum </a:t>
            </a:r>
          </a:p>
        </p:txBody>
      </p:sp>
    </p:spTree>
    <p:extLst>
      <p:ext uri="{BB962C8B-B14F-4D97-AF65-F5344CB8AC3E}">
        <p14:creationId xmlns:p14="http://schemas.microsoft.com/office/powerpoint/2010/main" val="1981598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51AC17-9DF8-59CC-8C01-1278071E32E6}"/>
              </a:ext>
            </a:extLst>
          </p:cNvPr>
          <p:cNvSpPr>
            <a:spLocks noGrp="1"/>
          </p:cNvSpPr>
          <p:nvPr>
            <p:ph type="title"/>
          </p:nvPr>
        </p:nvSpPr>
        <p:spPr/>
        <p:txBody>
          <a:bodyPr/>
          <a:lstStyle/>
          <a:p>
            <a:r>
              <a:rPr lang="de-DE" dirty="0"/>
              <a:t>Rechtsnormen</a:t>
            </a:r>
          </a:p>
        </p:txBody>
      </p:sp>
      <p:sp>
        <p:nvSpPr>
          <p:cNvPr id="3" name="Inhaltsplatzhalter 2">
            <a:extLst>
              <a:ext uri="{FF2B5EF4-FFF2-40B4-BE49-F238E27FC236}">
                <a16:creationId xmlns:a16="http://schemas.microsoft.com/office/drawing/2014/main" id="{ED692B07-612F-4CBC-C6A9-4E72AECE90AD}"/>
              </a:ext>
            </a:extLst>
          </p:cNvPr>
          <p:cNvSpPr>
            <a:spLocks noGrp="1"/>
          </p:cNvSpPr>
          <p:nvPr>
            <p:ph idx="1"/>
          </p:nvPr>
        </p:nvSpPr>
        <p:spPr/>
        <p:txBody>
          <a:bodyPr>
            <a:normAutofit fontScale="70000" lnSpcReduction="20000"/>
          </a:bodyPr>
          <a:lstStyle/>
          <a:p>
            <a:r>
              <a:rPr lang="de-DE" dirty="0"/>
              <a:t> Das Bürgerliche Gesetzbuch (BGB) lautet auszugsweise:</a:t>
            </a:r>
          </a:p>
          <a:p>
            <a:r>
              <a:rPr lang="de-DE" dirty="0"/>
              <a:t>„§ 134 Gesetzliches Verbot</a:t>
            </a:r>
          </a:p>
          <a:p>
            <a:r>
              <a:rPr lang="de-DE" dirty="0"/>
              <a:t>Ein Rechtsgeschäft, das gegen ein gesetzliches Verbot verstößt, i </a:t>
            </a:r>
            <a:r>
              <a:rPr lang="de-DE" dirty="0" err="1"/>
              <a:t>st</a:t>
            </a:r>
            <a:r>
              <a:rPr lang="de-DE" dirty="0"/>
              <a:t> nichtig, wenn sich nicht aus dem Gesetz ein anderes ergibt.“  </a:t>
            </a:r>
          </a:p>
          <a:p>
            <a:r>
              <a:rPr lang="de-DE" dirty="0"/>
              <a:t>   Das Kündigungsschutzgesetz (KSchG) dient in seinem Dritten Abschnitt auch der Umsetzung der MERL. Diesbezüglich bestimmt es auszugsweise:</a:t>
            </a:r>
          </a:p>
          <a:p>
            <a:endParaRPr lang="de-DE" dirty="0"/>
          </a:p>
          <a:p>
            <a:r>
              <a:rPr lang="de-DE" dirty="0"/>
              <a:t>„§ 17 Anzeigepflicht</a:t>
            </a:r>
          </a:p>
          <a:p>
            <a:r>
              <a:rPr lang="de-DE" dirty="0"/>
              <a:t>    (1) 1Der Arbeitgeber ist verpflichtet, der Agentur für Arbeit Anzeige zu erstatten, bevor er</a:t>
            </a:r>
          </a:p>
          <a:p>
            <a:r>
              <a:rPr lang="de-DE" dirty="0"/>
              <a:t>2.    </a:t>
            </a:r>
          </a:p>
          <a:p>
            <a:r>
              <a:rPr lang="de-DE" dirty="0"/>
              <a:t>in Betrieben mit in der Regel mindestens 60 und weniger als 500 Arbeitnehmern 10 vom Hundert der im Betrieb regelmäßig beschäftigten Arbeitnehmer oder aber mehr als 25 Arbeitnehmer,</a:t>
            </a:r>
          </a:p>
          <a:p>
            <a:r>
              <a:rPr lang="de-DE" dirty="0"/>
              <a:t>innerhalb von 30 Kalendertagen entlässt. …       </a:t>
            </a:r>
          </a:p>
        </p:txBody>
      </p:sp>
    </p:spTree>
    <p:extLst>
      <p:ext uri="{BB962C8B-B14F-4D97-AF65-F5344CB8AC3E}">
        <p14:creationId xmlns:p14="http://schemas.microsoft.com/office/powerpoint/2010/main" val="954360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F9AE3E2-B3B9-9AD7-EE9F-A784794BA962}"/>
              </a:ext>
            </a:extLst>
          </p:cNvPr>
          <p:cNvSpPr txBox="1"/>
          <p:nvPr/>
        </p:nvSpPr>
        <p:spPr>
          <a:xfrm>
            <a:off x="3048674" y="3246357"/>
            <a:ext cx="6097348" cy="646331"/>
          </a:xfrm>
          <a:prstGeom prst="rect">
            <a:avLst/>
          </a:prstGeom>
          <a:noFill/>
        </p:spPr>
        <p:txBody>
          <a:bodyPr wrap="square">
            <a:spAutoFit/>
          </a:bodyPr>
          <a:lstStyle/>
          <a:p>
            <a:r>
              <a:rPr lang="de-DE" dirty="0"/>
              <a:t>§§ 2 und 38 SGB III Zusammenwirken mit den Agenturen für Arbeit</a:t>
            </a:r>
          </a:p>
        </p:txBody>
      </p:sp>
    </p:spTree>
    <p:extLst>
      <p:ext uri="{BB962C8B-B14F-4D97-AF65-F5344CB8AC3E}">
        <p14:creationId xmlns:p14="http://schemas.microsoft.com/office/powerpoint/2010/main" val="599656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7FD20E-5778-D4E6-A860-1CB6ABDA409F}"/>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30EABB0C-41A3-BAE8-C39E-FB994602FAB9}"/>
              </a:ext>
            </a:extLst>
          </p:cNvPr>
          <p:cNvSpPr>
            <a:spLocks noGrp="1"/>
          </p:cNvSpPr>
          <p:nvPr>
            <p:ph idx="1"/>
          </p:nvPr>
        </p:nvSpPr>
        <p:spPr/>
        <p:txBody>
          <a:bodyPr>
            <a:normAutofit fontScale="70000" lnSpcReduction="20000"/>
          </a:bodyPr>
          <a:lstStyle/>
          <a:p>
            <a:r>
              <a:rPr lang="de-DE" dirty="0"/>
              <a:t> 1. Der Sechste Senat hält eine Vorlage an den Gerichtshof trotz des Vorlagebeschlusses des Zweiten Senats des Bundesarbeitsgerichts vom 1. Februar 2024 - 2 AS 22/23 (A) zu der Rechtsfolge von Fehlern im Massenentlassungsanzeigeverfahren für erforderlich.(Rn.18) </a:t>
            </a:r>
          </a:p>
          <a:p>
            <a:endParaRPr lang="de-DE" dirty="0"/>
          </a:p>
          <a:p>
            <a:r>
              <a:rPr lang="de-DE" dirty="0"/>
              <a:t>    2. Für den Sechsten Senat stellt sich die Frage, ob der Zweck des Anzeigeverfahrens erreicht ist, wenn die Arbeitsagentur die Massenentlassungsanzeige prüft, nicht beanstandet und so zu erkennen gibt, dass sie sich für ausreichend informiert hält, um ihrer aktive Rolle im Anzeigeverfahren zu genügen. Dann bedürfte es im nationalen Recht keiner Sanktion.(Rn.25) </a:t>
            </a:r>
          </a:p>
          <a:p>
            <a:endParaRPr lang="de-DE" dirty="0"/>
          </a:p>
          <a:p>
            <a:r>
              <a:rPr lang="de-DE" dirty="0"/>
              <a:t>    3. Der Sechste Senat zweifelt anders als der Zweite Senat des Bundesarbeitsgerichts daran, dass der von Art 3 EGRL 59/98 verfolgte Zweck, Massenentlassungen die Unterrichtung der zuständigen Behörde vorangehen zu lassen, noch erfüllt werden kann, wenn diese bei einer fehlerhaften oder fehlenden Massenentlassungsanzeige nach Zugang der Kündigung nachgeholt wird.(Rn.29) </a:t>
            </a:r>
          </a:p>
        </p:txBody>
      </p:sp>
    </p:spTree>
    <p:extLst>
      <p:ext uri="{BB962C8B-B14F-4D97-AF65-F5344CB8AC3E}">
        <p14:creationId xmlns:p14="http://schemas.microsoft.com/office/powerpoint/2010/main" val="3225414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3C72BF5-442B-20BE-8829-B84C0E4619E0}"/>
              </a:ext>
            </a:extLst>
          </p:cNvPr>
          <p:cNvSpPr txBox="1"/>
          <p:nvPr/>
        </p:nvSpPr>
        <p:spPr>
          <a:xfrm>
            <a:off x="3048674" y="1584364"/>
            <a:ext cx="6097348" cy="3693319"/>
          </a:xfrm>
          <a:prstGeom prst="rect">
            <a:avLst/>
          </a:prstGeom>
          <a:noFill/>
        </p:spPr>
        <p:txBody>
          <a:bodyPr wrap="square">
            <a:spAutoFit/>
          </a:bodyPr>
          <a:lstStyle/>
          <a:p>
            <a:r>
              <a:rPr lang="de-DE" dirty="0"/>
              <a:t> 4. Der Sechste Senat geht davon aus, dass Art 4 Abs 1 EGRL 59/98 keine Sanktion für Fehler im Anzeigeverfahren entnommen werden kann. Die Entlassungssperre verfolgt einen arbeitsmarktpolitischen Zweck. Wirksamkeit und Gestaltungswirkung einer Kündigung können dadurch nicht beeinflusst werden. Es wird lediglich ein Beschäftigungsanspruch bis zum Ablauf der Sperrfrist nach Art 4 Abs 1 </a:t>
            </a:r>
            <a:r>
              <a:rPr lang="de-DE" dirty="0" err="1"/>
              <a:t>Halbs</a:t>
            </a:r>
            <a:r>
              <a:rPr lang="de-DE" dirty="0"/>
              <a:t> 1 EGRL 59/98 bzw. Art 4 Abs 3 EGRL 59/98 geschaffen.(Rn.36) </a:t>
            </a:r>
          </a:p>
          <a:p>
            <a:endParaRPr lang="de-DE" dirty="0"/>
          </a:p>
          <a:p>
            <a:r>
              <a:rPr lang="de-DE" dirty="0"/>
              <a:t>    5. Das Vorabentscheidungsersuchen ist beim Gerichtshof der Europäischen Union unter dem Aktenzeichen C-402/24 anhängig.</a:t>
            </a:r>
          </a:p>
        </p:txBody>
      </p:sp>
    </p:spTree>
    <p:extLst>
      <p:ext uri="{BB962C8B-B14F-4D97-AF65-F5344CB8AC3E}">
        <p14:creationId xmlns:p14="http://schemas.microsoft.com/office/powerpoint/2010/main" val="2957839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D9708-D612-6973-6405-857C05BBA57E}"/>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6DA95059-2D74-0DB3-A173-32355529D22C}"/>
              </a:ext>
            </a:extLst>
          </p:cNvPr>
          <p:cNvSpPr>
            <a:spLocks noGrp="1"/>
          </p:cNvSpPr>
          <p:nvPr>
            <p:ph idx="1"/>
          </p:nvPr>
        </p:nvSpPr>
        <p:spPr/>
        <p:txBody>
          <a:bodyPr>
            <a:normAutofit fontScale="85000" lnSpcReduction="20000"/>
          </a:bodyPr>
          <a:lstStyle/>
          <a:p>
            <a:r>
              <a:rPr lang="de-DE" dirty="0"/>
              <a:t> Der Gerichtshof der Europäischen Union wird gemäß Art. 267 AEUV um die Beantwortung der folgenden Fragen ersucht:</a:t>
            </a:r>
          </a:p>
          <a:p>
            <a:endParaRPr lang="de-DE" dirty="0"/>
          </a:p>
          <a:p>
            <a:r>
              <a:rPr lang="de-DE" dirty="0"/>
              <a:t>    1. Ist der Zweck der Massenentlassungsanzeige erfüllt und somit eine Sanktion entbehrlich, wenn die nationale Arbeitsagentur eine - objektiv fehlerhafte - Massenentlassungsanzeige nicht beanstandet und sich damit als ausreichend informiert betrachtet, um ihren Aufgaben innerhalb der Fristen des Art. 4 der Richtlinie 98/59/EG des Rates vom 20. Juli 1998 zur Angleichung der Rechtsvorschriften der Mitgliedstaaten über Massenentlassungen (im Folgenden MERL) nachkommen zu können?</a:t>
            </a:r>
          </a:p>
          <a:p>
            <a:endParaRPr lang="de-DE" dirty="0"/>
          </a:p>
          <a:p>
            <a:r>
              <a:rPr lang="de-DE" dirty="0"/>
              <a:t>    Gilt dies jedenfalls dann, wenn die Erreichung des Zwecks von Art. 3 MERL durch eine nationale arbeitsförderungsrechtliche Vorschrift sichergestellt ist und/oder die nationale Arbeitsagentur eine Pflicht zur Amtsermittlung hat?</a:t>
            </a:r>
          </a:p>
        </p:txBody>
      </p:sp>
    </p:spTree>
    <p:extLst>
      <p:ext uri="{BB962C8B-B14F-4D97-AF65-F5344CB8AC3E}">
        <p14:creationId xmlns:p14="http://schemas.microsoft.com/office/powerpoint/2010/main" val="1258456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436FC29-6CE2-13A5-7F03-A29D52318CFF}"/>
              </a:ext>
            </a:extLst>
          </p:cNvPr>
          <p:cNvSpPr txBox="1"/>
          <p:nvPr/>
        </p:nvSpPr>
        <p:spPr>
          <a:xfrm>
            <a:off x="3048674" y="1861363"/>
            <a:ext cx="6097348" cy="3139321"/>
          </a:xfrm>
          <a:prstGeom prst="rect">
            <a:avLst/>
          </a:prstGeom>
          <a:noFill/>
        </p:spPr>
        <p:txBody>
          <a:bodyPr wrap="square">
            <a:spAutoFit/>
          </a:bodyPr>
          <a:lstStyle/>
          <a:p>
            <a:r>
              <a:rPr lang="de-DE" dirty="0"/>
              <a:t> 2. Sofern die erste Frage verneint wird: Kann der Zweck von Art. 3 MERL noch erfüllt werden, wenn eine fehlerhafte oder gänzlich fehlende Massenentlassungsanzeige nach Zugang der Kündigung korrigiert bzw. ergänzt oder nachgeholt werden kann?</a:t>
            </a:r>
          </a:p>
          <a:p>
            <a:endParaRPr lang="de-DE" dirty="0"/>
          </a:p>
          <a:p>
            <a:r>
              <a:rPr lang="de-DE" dirty="0"/>
              <a:t>    3. Wenn bei einer fehlerhaften oder fehlenden Massenentlassungsanzeige die Entlassungssperre nach Art. 4 Abs. 1 MERL die Sanktion für Fehler bei der Anzeige sein sollte, welcher Anwendungsbereich verbleibt dann insoweit noch für Art. 6 MERL?</a:t>
            </a:r>
          </a:p>
        </p:txBody>
      </p:sp>
    </p:spTree>
    <p:extLst>
      <p:ext uri="{BB962C8B-B14F-4D97-AF65-F5344CB8AC3E}">
        <p14:creationId xmlns:p14="http://schemas.microsoft.com/office/powerpoint/2010/main" val="1271602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9E8027-5CE4-4CC8-197B-31D217B27922}"/>
              </a:ext>
            </a:extLst>
          </p:cNvPr>
          <p:cNvSpPr>
            <a:spLocks noGrp="1"/>
          </p:cNvSpPr>
          <p:nvPr>
            <p:ph type="title"/>
          </p:nvPr>
        </p:nvSpPr>
        <p:spPr/>
        <p:txBody>
          <a:bodyPr>
            <a:normAutofit fontScale="90000"/>
          </a:bodyPr>
          <a:lstStyle/>
          <a:p>
            <a:r>
              <a:rPr lang="de-DE" dirty="0"/>
              <a:t>BAG 23.05.2024 6 AZR 155/23 (A) </a:t>
            </a:r>
            <a:br>
              <a:rPr lang="de-DE" dirty="0"/>
            </a:br>
            <a:r>
              <a:rPr lang="de-DE" dirty="0"/>
              <a:t>Der fromme Lehrer und sein schusseliger Anwalt</a:t>
            </a:r>
          </a:p>
        </p:txBody>
      </p:sp>
      <p:sp>
        <p:nvSpPr>
          <p:cNvPr id="3" name="Inhaltsplatzhalter 2">
            <a:extLst>
              <a:ext uri="{FF2B5EF4-FFF2-40B4-BE49-F238E27FC236}">
                <a16:creationId xmlns:a16="http://schemas.microsoft.com/office/drawing/2014/main" id="{DB3E94B1-B930-6FDE-2DED-F620BFD82201}"/>
              </a:ext>
            </a:extLst>
          </p:cNvPr>
          <p:cNvSpPr>
            <a:spLocks noGrp="1"/>
          </p:cNvSpPr>
          <p:nvPr>
            <p:ph idx="1"/>
          </p:nvPr>
        </p:nvSpPr>
        <p:spPr/>
        <p:txBody>
          <a:bodyPr>
            <a:normAutofit fontScale="85000" lnSpcReduction="20000"/>
          </a:bodyPr>
          <a:lstStyle/>
          <a:p>
            <a:r>
              <a:rPr lang="de-DE" dirty="0"/>
              <a:t> A. Die Parteien streiten darüber, ob die Beklagte verpflichtet ist, für den Kläger die Arbeitnehmeranteile zur gesetzlichen Rentenversicherung zu übernehmen.</a:t>
            </a:r>
          </a:p>
          <a:p>
            <a:r>
              <a:rPr lang="de-DE" dirty="0"/>
              <a:t>Der 1962 geborene Kläger ist seit dem Jahr 2008 bei der Beklagten als Gymnasiallehrer tätig. Auf das Arbeitsverhältnis finden die Grundordnung des kirchlichen Dienstes sowie das Arbeitsvertragsrecht der bayerischen Diözesen (ABD) einschließlich der in dessen Teil B enthaltenen Sonderregelungen für Beschäftigte als Lehrkräfte an Schulen in kirchlicher Trägerschaft (</a:t>
            </a:r>
            <a:r>
              <a:rPr lang="de-DE" dirty="0" err="1"/>
              <a:t>iF</a:t>
            </a:r>
            <a:r>
              <a:rPr lang="de-DE" dirty="0"/>
              <a:t> SR-L) in ihrer jeweiligen Fassung Anwendung. Zwischen den Parteien ist streitig, ob die in Teil B, 4.1.1 Nr. 6 Abs. 7 SR-L enthaltene Regelung, wonach der Schulträger bei Lehrkräften die Arbeitnehmerbeiträge zur gesetzlichen Rentenversicherung gemäß § 168 SGB VI übernimmt, wenn die dort genannten Voraussetzungen vorliegen, wozu </a:t>
            </a:r>
            <a:r>
              <a:rPr lang="de-DE" dirty="0" err="1"/>
              <a:t>ua</a:t>
            </a:r>
            <a:r>
              <a:rPr lang="de-DE" dirty="0"/>
              <a:t>. die Vollendung maximal des 45. Lebensjahrs gehört, als altersdiskriminierende Regelung unwirksam ist.</a:t>
            </a:r>
          </a:p>
        </p:txBody>
      </p:sp>
    </p:spTree>
    <p:extLst>
      <p:ext uri="{BB962C8B-B14F-4D97-AF65-F5344CB8AC3E}">
        <p14:creationId xmlns:p14="http://schemas.microsoft.com/office/powerpoint/2010/main" val="3859227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B02D844-96FC-3A49-41BC-1DB41A1DCAF9}"/>
              </a:ext>
            </a:extLst>
          </p:cNvPr>
          <p:cNvSpPr txBox="1"/>
          <p:nvPr/>
        </p:nvSpPr>
        <p:spPr>
          <a:xfrm>
            <a:off x="2967135" y="457200"/>
            <a:ext cx="6178887" cy="4247317"/>
          </a:xfrm>
          <a:prstGeom prst="rect">
            <a:avLst/>
          </a:prstGeom>
          <a:noFill/>
        </p:spPr>
        <p:txBody>
          <a:bodyPr wrap="square">
            <a:spAutoFit/>
          </a:bodyPr>
          <a:lstStyle/>
          <a:p>
            <a:r>
              <a:rPr lang="de-DE" dirty="0"/>
              <a:t> Der Kläger hat beantragt,</a:t>
            </a:r>
          </a:p>
          <a:p>
            <a:endParaRPr lang="de-DE" dirty="0"/>
          </a:p>
          <a:p>
            <a:r>
              <a:rPr lang="de-DE" dirty="0"/>
              <a:t>    1.    </a:t>
            </a:r>
          </a:p>
          <a:p>
            <a:r>
              <a:rPr lang="de-DE" dirty="0"/>
              <a:t>festzustellen, dass die Beklagte verpflichtet ist, die Arbeitnehmerbeiträge des Klägers zur gesetzlichen Rentenversicherung gemäß § 168 SGB VI zu übernehmen und für den Kläger an die gesetzliche Rentenversicherung zu bezahlen;</a:t>
            </a:r>
          </a:p>
          <a:p>
            <a:r>
              <a:rPr lang="de-DE" dirty="0"/>
              <a:t>    2.    </a:t>
            </a:r>
          </a:p>
          <a:p>
            <a:r>
              <a:rPr lang="de-DE" dirty="0"/>
              <a:t>die Beklagte zu verurteilen, rückwirkend die Arbeitnehmerbeiträge zur gesetzlichen Rentenversicherung des Klägers für die Jahre 2018, 2019, 2020 und 2021 </a:t>
            </a:r>
            <a:r>
              <a:rPr lang="de-DE" dirty="0" err="1"/>
              <a:t>iHv</a:t>
            </a:r>
            <a:r>
              <a:rPr lang="de-DE" dirty="0"/>
              <a:t>. insgesamt 19.456,20 Euro an den Kläger zu bezahlen.</a:t>
            </a:r>
          </a:p>
          <a:p>
            <a:endParaRPr lang="de-DE" dirty="0"/>
          </a:p>
          <a:p>
            <a:r>
              <a:rPr lang="de-DE" dirty="0"/>
              <a:t>    Die Beklagte hat beantragt, die Klage abzuweisen.</a:t>
            </a:r>
          </a:p>
        </p:txBody>
      </p:sp>
    </p:spTree>
    <p:extLst>
      <p:ext uri="{BB962C8B-B14F-4D97-AF65-F5344CB8AC3E}">
        <p14:creationId xmlns:p14="http://schemas.microsoft.com/office/powerpoint/2010/main" val="345337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5274C1-0CDF-DA08-C3E9-07AA0218C325}"/>
              </a:ext>
            </a:extLst>
          </p:cNvPr>
          <p:cNvSpPr>
            <a:spLocks noGrp="1"/>
          </p:cNvSpPr>
          <p:nvPr>
            <p:ph type="title"/>
          </p:nvPr>
        </p:nvSpPr>
        <p:spPr/>
        <p:txBody>
          <a:bodyPr/>
          <a:lstStyle/>
          <a:p>
            <a:r>
              <a:rPr lang="de-DE" dirty="0"/>
              <a:t>BAG 20.06.2024 2 AZR 213/23 Zugang eines Kündigungsschreibens</a:t>
            </a:r>
          </a:p>
        </p:txBody>
      </p:sp>
      <p:sp>
        <p:nvSpPr>
          <p:cNvPr id="3" name="Inhaltsplatzhalter 2">
            <a:extLst>
              <a:ext uri="{FF2B5EF4-FFF2-40B4-BE49-F238E27FC236}">
                <a16:creationId xmlns:a16="http://schemas.microsoft.com/office/drawing/2014/main" id="{26E57407-3B72-EEFE-F559-2CA821668B5B}"/>
              </a:ext>
            </a:extLst>
          </p:cNvPr>
          <p:cNvSpPr>
            <a:spLocks noGrp="1"/>
          </p:cNvSpPr>
          <p:nvPr>
            <p:ph idx="1"/>
          </p:nvPr>
        </p:nvSpPr>
        <p:spPr/>
        <p:txBody>
          <a:bodyPr>
            <a:normAutofit fontScale="55000" lnSpcReduction="20000"/>
          </a:bodyPr>
          <a:lstStyle/>
          <a:p>
            <a:r>
              <a:rPr lang="de-DE" dirty="0"/>
              <a:t> Die Parteien streiten über den Zeitpunkt, zu dem das zwischen ihnen bestehende Arbeitsverhältnis durch eine Kündigung des Beklagten aufgelöst worden ist.</a:t>
            </a:r>
          </a:p>
          <a:p>
            <a:r>
              <a:rPr lang="de-DE" dirty="0"/>
              <a:t>Die Parteien vereinbarten in ihrem Arbeitsvertrag eine Kündigungsfrist von einem Vierteljahr zum Quartalsende. Der Beklagte kündigte das Arbeitsverhältnis ordentlich zum 31. Dezember 2021. Das Kündigungsschreiben vom 28. September 2021 wurde am 30. September 2021 von einem Bediensteten der Deutschen Post AG in den Hausbriefkasten der Klägerin eingeworfen.</a:t>
            </a:r>
          </a:p>
          <a:p>
            <a:r>
              <a:rPr lang="de-DE" dirty="0"/>
              <a:t>    Die Klägerin hat gemeint, das Arbeitsverhältnis habe erst mit Ablauf des 31. März 2022 geendet. Sie bestreite einen Einwurf des Schreibens in ihren Hausbriefkasten zu den üblichen Postzustellungszeiten. Mit einer Entnahme am selben Tag sei deshalb nicht zu rechnen gewesen, sodass der Zugang erst am 1. Oktober 2021 erfolgt sei.</a:t>
            </a:r>
          </a:p>
          <a:p>
            <a:r>
              <a:rPr lang="de-DE" dirty="0"/>
              <a:t>Die Klägerin hat beantragt</a:t>
            </a:r>
          </a:p>
          <a:p>
            <a:r>
              <a:rPr lang="de-DE" dirty="0"/>
              <a:t>festzustellen, dass das zwischen den Parteien bestehende Arbeitsverhältnis durch die Kündigung des Beklagten vom 28. September 2021 nicht zum 31. Dezember 2021, sondern erst zum 31. März 2022 aufgelöst wird.</a:t>
            </a:r>
          </a:p>
          <a:p>
            <a:r>
              <a:rPr lang="de-DE" dirty="0"/>
              <a:t>Der Beklagte hat Klageabweisung beantragt und gemeint, die ortsüblichen Postzustellungszeiten würden gerade durch das Zustellverhalten der Bediensteten der Deutschen Post AG geprägt. Für einen Zugang außerhalb der üblichen Zeiten gebe es keinen Anhaltspunkt.</a:t>
            </a:r>
          </a:p>
          <a:p>
            <a:r>
              <a:rPr lang="de-DE" dirty="0"/>
              <a:t>    Das Arbeitsgericht hat die Klage abgewiesen. Das Landesarbeitsgericht hat die Berufung der Klägerin zurückgewiesen. Mit ihrer Revision verfolgt die Klägerin ihren Klageantrag weiter.</a:t>
            </a:r>
          </a:p>
        </p:txBody>
      </p:sp>
    </p:spTree>
    <p:extLst>
      <p:ext uri="{BB962C8B-B14F-4D97-AF65-F5344CB8AC3E}">
        <p14:creationId xmlns:p14="http://schemas.microsoft.com/office/powerpoint/2010/main" val="3980621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57B0E37-9C4C-9504-2384-EDDC4FC6EA65}"/>
              </a:ext>
            </a:extLst>
          </p:cNvPr>
          <p:cNvSpPr txBox="1"/>
          <p:nvPr/>
        </p:nvSpPr>
        <p:spPr>
          <a:xfrm>
            <a:off x="3048674" y="1584364"/>
            <a:ext cx="6097348" cy="3416320"/>
          </a:xfrm>
          <a:prstGeom prst="rect">
            <a:avLst/>
          </a:prstGeom>
          <a:noFill/>
        </p:spPr>
        <p:txBody>
          <a:bodyPr wrap="square">
            <a:spAutoFit/>
          </a:bodyPr>
          <a:lstStyle/>
          <a:p>
            <a:r>
              <a:rPr lang="de-DE" dirty="0"/>
              <a:t> Das Arbeitsgericht hat die Klage abgewiesen. Das Landesarbeitsgericht hat die Berufung des Klägers zurückgewiesen und die Revision zugelassen. Das Berufungsurteil ist dem Kläger am 9. Mai 2023 zugestellt worden. Mit der fristgerecht eingelegten Revision verfolgt der Kläger sein Begehren weiter. Die Revisionsbegründung - verbunden mit einem Wiedereinsetzungsantrag nebst Begründung - ist am 21. August 2023 beim Bundesarbeitsgericht eingegangen. Ein gleichlautender Schriftsatz ist bereits am 11. August 2023 im Postfach „BAG-Test“ eingegangen.</a:t>
            </a:r>
          </a:p>
          <a:p>
            <a:endParaRPr lang="de-DE" dirty="0"/>
          </a:p>
        </p:txBody>
      </p:sp>
    </p:spTree>
    <p:extLst>
      <p:ext uri="{BB962C8B-B14F-4D97-AF65-F5344CB8AC3E}">
        <p14:creationId xmlns:p14="http://schemas.microsoft.com/office/powerpoint/2010/main" val="3477618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F3D9A0D-F333-1CB7-FB6E-989BFECFBD42}"/>
              </a:ext>
            </a:extLst>
          </p:cNvPr>
          <p:cNvSpPr txBox="1"/>
          <p:nvPr/>
        </p:nvSpPr>
        <p:spPr>
          <a:xfrm>
            <a:off x="3048674" y="199369"/>
            <a:ext cx="6097348" cy="6463308"/>
          </a:xfrm>
          <a:prstGeom prst="rect">
            <a:avLst/>
          </a:prstGeom>
          <a:noFill/>
        </p:spPr>
        <p:txBody>
          <a:bodyPr wrap="square">
            <a:spAutoFit/>
          </a:bodyPr>
          <a:lstStyle/>
          <a:p>
            <a:r>
              <a:rPr lang="de-DE" dirty="0"/>
              <a:t>Der Wiedereinsetzungsantrag wird - unter Vorlage einer eidesstattlichen Versicherung der zuverlässigen, erprobten und sorgfältig kontrollierten Rechtsanwaltsfachangestellten des Prozessbevollmächtigten des Klägers - damit begründet, dass diese die Revisionsbegründungsfrist am Tag der Zustellung des Berufungsurteils (korrekt) für den 10. Juli 2023 (Montag) berechnet und die Frist entsprechend der allgemeinen Anweisung des Prozessbevollmächtigten des Klägers sofort nach der Berechnung auf der ersten Seite der Urteilsabschrift notiert habe. Im Fristenkalender habe sie sodann aus nicht erklärlichen Gründen den Ablauf der Revisionsbegründungsfrist für den 10. August 2023 eingetragen. Es gebe eine allgemeine Anweisung, für Rechtsmittelfristen Vorfristen von zwei Wochen zum Wochenanfang im Fristenkalender einzutragen. Die Vorfrist für die Revisionsbegründung habe sie durch Rückblättern im Fristenkalender ausgehend von der fehlerhaft eingetragenen Revisionsbegründungsfrist ebenfalls fehlerhaft für den 24. Juli 2023 eingetragen. Danach habe sie, entsprechend der ausdrücklichen Anweisung des Prozessbevollmächtigten, als Zeichen der Notierung der Hauptfrist im Kalender einen handschriftlichen Haken zu den Fristenden auf der Urteilsabschrift gesetzt. Die Akte mit der Urteils-</a:t>
            </a:r>
          </a:p>
        </p:txBody>
      </p:sp>
    </p:spTree>
    <p:extLst>
      <p:ext uri="{BB962C8B-B14F-4D97-AF65-F5344CB8AC3E}">
        <p14:creationId xmlns:p14="http://schemas.microsoft.com/office/powerpoint/2010/main" val="1085273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8F9925B-CE29-8A31-B5DC-7BA7D0D5E09F}"/>
              </a:ext>
            </a:extLst>
          </p:cNvPr>
          <p:cNvSpPr txBox="1"/>
          <p:nvPr/>
        </p:nvSpPr>
        <p:spPr>
          <a:xfrm>
            <a:off x="3048674" y="891867"/>
            <a:ext cx="6097348" cy="5078313"/>
          </a:xfrm>
          <a:prstGeom prst="rect">
            <a:avLst/>
          </a:prstGeom>
          <a:noFill/>
        </p:spPr>
        <p:txBody>
          <a:bodyPr wrap="square">
            <a:spAutoFit/>
          </a:bodyPr>
          <a:lstStyle/>
          <a:p>
            <a:r>
              <a:rPr lang="de-DE" dirty="0" err="1"/>
              <a:t>abschrift</a:t>
            </a:r>
            <a:r>
              <a:rPr lang="de-DE" dirty="0"/>
              <a:t> habe sie am 9. Mai 2023 dem Prozessbevollmächtigten zur Kontrolle der korrekten Berechnung der Fristen und Eintragung in den Fristenkalender vorgelegt. Zur Vorfrist für die Revisionseinlegung am 22. Mai 2023 (Montag), habe sie die Akte dem Prozessbevollmächtigten vorgelegt, der anhand der Handakte nochmals die korrekte Berechnung und Eintragung der Revisionsbegründungsfrist überprüft und Revision eingelegt habe. Er habe die Anweisung erteilt, die Akte zur Vorfrist für die Begründung der Revision wieder vorzulegen. Entsprechend der - fehlerhaft - notierten Vorfrist habe sie die Akte dem Prozessbevollmächtigten am 24. Juli 2023 zur Erstellung der Revisionsbegründung erneut vorgelegt. An diesem Tag sei die Fristversäumung erkannt worden. Mit Verfügung vom 19. Juli 2023, dem Prozessbevollmächtigten am 25. Juli 2023 zugestellt, ist dem Kläger ein gerichtlicher Hinweis auf die Versäumung der Revisionsbegründungsfrist erteilt worden.</a:t>
            </a:r>
          </a:p>
        </p:txBody>
      </p:sp>
    </p:spTree>
    <p:extLst>
      <p:ext uri="{BB962C8B-B14F-4D97-AF65-F5344CB8AC3E}">
        <p14:creationId xmlns:p14="http://schemas.microsoft.com/office/powerpoint/2010/main" val="3223455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5E85F6E-8FAD-D86F-0272-860448C682B0}"/>
              </a:ext>
            </a:extLst>
          </p:cNvPr>
          <p:cNvSpPr txBox="1"/>
          <p:nvPr/>
        </p:nvSpPr>
        <p:spPr>
          <a:xfrm>
            <a:off x="3048674" y="891867"/>
            <a:ext cx="6097348" cy="5078313"/>
          </a:xfrm>
          <a:prstGeom prst="rect">
            <a:avLst/>
          </a:prstGeom>
          <a:noFill/>
        </p:spPr>
        <p:txBody>
          <a:bodyPr wrap="square">
            <a:spAutoFit/>
          </a:bodyPr>
          <a:lstStyle/>
          <a:p>
            <a:r>
              <a:rPr lang="de-DE" dirty="0"/>
              <a:t>B. Der Senat ist derzeit an einer abschließenden Entscheidung über die Zulässigkeit der Revision mit Blick auf die Revisionsbegründungsfrist gehindert. Dem Kläger ist nach Auffassung des Senats Wiedereinsetzung in den vorigen Stand in die versäumte Revisionsbegründungsfrist zu gewähren (§ 233 Satz 1 ZPO). Damit weicht der Senat jedoch in einer entscheidungserheblichen Rechtsfrage von der Rechtsauffassung des Ersten, Dritten, Achten und Neunten Senats zu den Kontrollpflichten eines Rechtsanwalts bei Vorlage von Akten zur Bearbeitung (BAG 10. Januar 2003 - 1 AZR 70/02 -; 17. Oktober 2012 - 3 AZR 633/12 -; 31. Januar 2008 - 8 AZR 27/07 - BAGE 125, 333 und 18. Juni 2015 - 8 AZR 556/14 -; 18. Januar 2006 - 9 AZR 454/04 - nicht veröffentlicht) ab. Daher bedarf es nach § 45 Abs. 3 Satz 1 ArbGG einer Anfrage bei diesen Senaten, ob sie an ihrer bisherigen Rechtsauffassung festhalten. Bis zu deren Antwort ist das Verfahren entsprechend § 148 ZPO auszusetzen.</a:t>
            </a:r>
          </a:p>
        </p:txBody>
      </p:sp>
    </p:spTree>
    <p:extLst>
      <p:ext uri="{BB962C8B-B14F-4D97-AF65-F5344CB8AC3E}">
        <p14:creationId xmlns:p14="http://schemas.microsoft.com/office/powerpoint/2010/main" val="2245225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30CFE718-C821-83A7-2045-92A3148DFFFC}"/>
              </a:ext>
            </a:extLst>
          </p:cNvPr>
          <p:cNvSpPr txBox="1"/>
          <p:nvPr/>
        </p:nvSpPr>
        <p:spPr>
          <a:xfrm>
            <a:off x="3048674" y="1999862"/>
            <a:ext cx="6097348" cy="2862322"/>
          </a:xfrm>
          <a:prstGeom prst="rect">
            <a:avLst/>
          </a:prstGeom>
          <a:noFill/>
        </p:spPr>
        <p:txBody>
          <a:bodyPr wrap="square">
            <a:spAutoFit/>
          </a:bodyPr>
          <a:lstStyle/>
          <a:p>
            <a:r>
              <a:rPr lang="de-DE" dirty="0"/>
              <a:t>I. Der Kläger hat seine fristgerecht eingelegte Revision nicht binnen der gesetzlich bestimmten Frist (§ 74 Abs. 1 Satz 1 ArbGG) begründet. Aufgrund der Zustellung des Berufungsurteils an den Kläger am 9. Mai 2023 lief die Frist für die Begründung der Revision am 10. Juli 2023, einem Montag, ab (§ 187 Abs. 1, § 188 Abs. 2, § 193 BGB). Die Begründung ist erst am 21. August 2023 und damit verspätet beim Bundesarbeitsgericht eingegangen. Dies gilt auch dann, wenn man auf den Eingang im Postfach „BAG-Test“ am 11. August 2023 abstellt.</a:t>
            </a:r>
          </a:p>
        </p:txBody>
      </p:sp>
    </p:spTree>
    <p:extLst>
      <p:ext uri="{BB962C8B-B14F-4D97-AF65-F5344CB8AC3E}">
        <p14:creationId xmlns:p14="http://schemas.microsoft.com/office/powerpoint/2010/main" val="2482272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54870E-870C-91C3-51FE-711123223461}"/>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1B6741D7-FF2F-27AB-E228-20CCBF99A4AB}"/>
              </a:ext>
            </a:extLst>
          </p:cNvPr>
          <p:cNvSpPr>
            <a:spLocks noGrp="1"/>
          </p:cNvSpPr>
          <p:nvPr>
            <p:ph idx="1"/>
          </p:nvPr>
        </p:nvSpPr>
        <p:spPr/>
        <p:txBody>
          <a:bodyPr/>
          <a:lstStyle/>
          <a:p>
            <a:r>
              <a:rPr lang="de-DE" dirty="0"/>
              <a:t>Der Sechste Senat möchte der neueren Rechtsprechung des Bundesgerichtshofs folgen (z.B. Entscheidung vom 17. Mai 2023 - XII ZB 533/22). Weitergehende Pflichten des Rechtsanwalts würden seiner Auffassung nach zu einer Überspannung der Sorgfaltspflichten des Prozessbevollmächtigten und damit zu einer Verletzung des Justizgewährungsanspruchs führen.(Rn.17) </a:t>
            </a:r>
          </a:p>
        </p:txBody>
      </p:sp>
    </p:spTree>
    <p:extLst>
      <p:ext uri="{BB962C8B-B14F-4D97-AF65-F5344CB8AC3E}">
        <p14:creationId xmlns:p14="http://schemas.microsoft.com/office/powerpoint/2010/main" val="3826997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74DA4F-372F-C6C7-3C53-4974D73786FC}"/>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362D129B-FECC-9A78-D1A9-A460625C0801}"/>
              </a:ext>
            </a:extLst>
          </p:cNvPr>
          <p:cNvSpPr>
            <a:spLocks noGrp="1"/>
          </p:cNvSpPr>
          <p:nvPr>
            <p:ph idx="1"/>
          </p:nvPr>
        </p:nvSpPr>
        <p:spPr/>
        <p:txBody>
          <a:bodyPr>
            <a:normAutofit fontScale="92500" lnSpcReduction="20000"/>
          </a:bodyPr>
          <a:lstStyle/>
          <a:p>
            <a:r>
              <a:rPr lang="de-DE" dirty="0"/>
              <a:t>Der Sechste Senat beabsichtigt, die Auffassung zu vertreten, dass ein Rechtsanwalt die ihm obliegende Sorgfaltspflicht in Fristsachen nicht verletzt, wenn er sich in Bezug auf den Ablauf von Rechtsmittelbegründungsfristen auf die Prüfung der Vermerke in der Handakte beschränkt, sofern sich keine Zweifel an deren Richtigkeit aufdrängen, weswegen es einer zusätzlichen Prüfung, ob das Fristende auch tatsächlich korrekt im Fristenkalender eingetragen ist, nicht bedarf. Die hierin liegende entscheidungserhebliche Abweichung zur Rechtsprechung des Ersten, Dritten, Achten und Neunten Senats des Bundesarbeitsgerichts (10. Januar 2003 - 1 AZR 70/02 -; 17. Oktober 2012 - 3 AZR 633/12 -; 31. Januar 2008 - 8 AZR 27/07 - und 18. Juni 2015 - 8 AZR 556/14 -; 18. Januar 2006 - 9 AZR 454/04 -) erfordert die Anfrage nach § 45 Abs. </a:t>
            </a:r>
            <a:r>
              <a:rPr lang="de-DE"/>
              <a:t>3 Satz 1 ArbGG, ob diese an ihrer Rechtsauffassung festhalten.(Rn.7) (Rn.14) </a:t>
            </a:r>
          </a:p>
        </p:txBody>
      </p:sp>
    </p:spTree>
    <p:extLst>
      <p:ext uri="{BB962C8B-B14F-4D97-AF65-F5344CB8AC3E}">
        <p14:creationId xmlns:p14="http://schemas.microsoft.com/office/powerpoint/2010/main" val="1830574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3BA6A9-7643-088A-9897-87227F7448F7}"/>
              </a:ext>
            </a:extLst>
          </p:cNvPr>
          <p:cNvSpPr>
            <a:spLocks noGrp="1"/>
          </p:cNvSpPr>
          <p:nvPr>
            <p:ph type="title"/>
          </p:nvPr>
        </p:nvSpPr>
        <p:spPr/>
        <p:txBody>
          <a:bodyPr>
            <a:normAutofit fontScale="90000"/>
          </a:bodyPr>
          <a:lstStyle/>
          <a:p>
            <a:r>
              <a:rPr lang="de-DE" dirty="0"/>
              <a:t>BAG 22.05.2024 10 AZR 376/21 Nachtarbeitszuschlag, Aussetzung des Verfahrens</a:t>
            </a:r>
          </a:p>
        </p:txBody>
      </p:sp>
      <p:sp>
        <p:nvSpPr>
          <p:cNvPr id="3" name="Inhaltsplatzhalter 2">
            <a:extLst>
              <a:ext uri="{FF2B5EF4-FFF2-40B4-BE49-F238E27FC236}">
                <a16:creationId xmlns:a16="http://schemas.microsoft.com/office/drawing/2014/main" id="{F07D2FDA-5A98-8F2B-66CE-08691E984C31}"/>
              </a:ext>
            </a:extLst>
          </p:cNvPr>
          <p:cNvSpPr>
            <a:spLocks noGrp="1"/>
          </p:cNvSpPr>
          <p:nvPr>
            <p:ph idx="1"/>
          </p:nvPr>
        </p:nvSpPr>
        <p:spPr/>
        <p:txBody>
          <a:bodyPr>
            <a:normAutofit fontScale="77500" lnSpcReduction="20000"/>
          </a:bodyPr>
          <a:lstStyle/>
          <a:p>
            <a:r>
              <a:rPr lang="de-DE" dirty="0"/>
              <a:t> Die Parteien streiten über die Höhe tariflicher Nachtarbeitszuschläge.</a:t>
            </a:r>
          </a:p>
          <a:p>
            <a:r>
              <a:rPr lang="de-DE" dirty="0"/>
              <a:t>Der Kläger leistete im streitgegenständlichen Zeitraum Nachtarbeit im Rahmen von Wechselschichtarbeit bei der Beklagten, einem Unternehmen der Ernährungsindustrie. Für das Arbeitsverhältnis gilt kraft beiderseitiger Tarifgebundenheit der Manteltarifvertrag für die Arbeitnehmer der obst-, gemüse- und kartoffelverarbeitenden Industrie, Essigindustrie, Senfindustrie Nordrhein-Westfalen vom 8. Dezember 2004 (MTV).</a:t>
            </a:r>
          </a:p>
          <a:p>
            <a:r>
              <a:rPr lang="de-DE" dirty="0"/>
              <a:t>Der Kläger verrichtete in den Monaten Januar bis Juni 2019 sowie August und September 2019 Nachtarbeit in Wechselschicht in der Zeit von 22:00 Uhr bis 06:00 Uhr, für die er einen Zuschlag von 25 % des Stundenentgelts erhielt.</a:t>
            </a:r>
          </a:p>
          <a:p>
            <a:r>
              <a:rPr lang="de-DE" dirty="0"/>
              <a:t>Mit seiner Klage begehrt der Kläger - nach erfolgloser außergerichtlicher Geltendmachung - für die geleistete Nachtarbeit die Zahlung weiterer Nachtarbeitszuschläge in Höhe der Differenz zwischen dem gezahlten tariflichen Zuschlag für Schichtarbeit zwischen 22:00 Uhr und 06:00 Uhr in Höhe von 25 % und dem tariflichen Zuschlag für Nachtarbeit in Höhe von 50 %.</a:t>
            </a:r>
          </a:p>
        </p:txBody>
      </p:sp>
    </p:spTree>
    <p:extLst>
      <p:ext uri="{BB962C8B-B14F-4D97-AF65-F5344CB8AC3E}">
        <p14:creationId xmlns:p14="http://schemas.microsoft.com/office/powerpoint/2010/main" val="29956928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0080EF1-8505-38DD-6077-1072D6DF5BF7}"/>
              </a:ext>
            </a:extLst>
          </p:cNvPr>
          <p:cNvSpPr txBox="1"/>
          <p:nvPr/>
        </p:nvSpPr>
        <p:spPr>
          <a:xfrm>
            <a:off x="3048674" y="-77630"/>
            <a:ext cx="6097348" cy="7017306"/>
          </a:xfrm>
          <a:prstGeom prst="rect">
            <a:avLst/>
          </a:prstGeom>
          <a:noFill/>
        </p:spPr>
        <p:txBody>
          <a:bodyPr wrap="square">
            <a:spAutoFit/>
          </a:bodyPr>
          <a:lstStyle/>
          <a:p>
            <a:r>
              <a:rPr lang="de-DE" dirty="0"/>
              <a:t>Er hat die Auffassung vertreten, der Anspruch ergebe sich aus § 5 Nr. 2 Buchst. b MTV </a:t>
            </a:r>
            <a:r>
              <a:rPr lang="de-DE" dirty="0" err="1"/>
              <a:t>iVm</a:t>
            </a:r>
            <a:r>
              <a:rPr lang="de-DE" dirty="0"/>
              <a:t>. dem allgemeinen Gleichheitssatz aus Art. 3 Abs. 1 GG. Nach der tariflichen Regelung erhielten Arbeitnehmer für Schichtarbeit von 22:00 Uhr bis 06:00 Uhr - trotz Vergleichbarkeit beider Arbeitnehmergruppen - Zuschläge von nur 25 %, für Nachtarbeit dagegen Zuschläge von 50 %, ohne dass für diese Ungleichbehandlung ein sachlicher Grund vorliege. Der vorrangig zu beachtende Gesundheitsschutz rechtfertige die Ungleichbehandlung nicht; andere Aspekte als dieser könnten bei Nachtarbeit höhere Zuschläge nicht rechtfertigen. Zudem sei die Teilhabe am sozialen Leben auch bei Schichtarbeit von 22:00 Uhr bis 06:00 Uhr deutlich erschwert. Planbarkeit könne sowohl bei Schichtarbeit von 22:00 Uhr bis 06:00 Uhr als auch bei Nachtarbeit vorliegen oder fehlen. Ein Zuschlag von nur 25 % für Schichtarbeit von 22:00 Uhr bis 06:00 Uhr sei nicht vom Gestaltungsspielraum der Tarifvertragsparteien gedeckt, er verteuere die Nachtarbeit nicht ausreichend. Außerdem sei dieser Gestaltungsspielraum mit Blick darauf eingeschränkt, dass tarifvertragliche Regelungen für Nachtarbeitszuschläge der Durchführung von Unionsrecht </a:t>
            </a:r>
            <a:r>
              <a:rPr lang="de-DE" dirty="0" err="1"/>
              <a:t>iSv</a:t>
            </a:r>
            <a:r>
              <a:rPr lang="de-DE" dirty="0"/>
              <a:t>. Art. 51 Abs. 1 Satz 1 der Charta der Grundrechte der Europäischen Union (GRC) dienten und insoweit an Art. 20 und Art. 31 Abs. 1 GRC zu messen seien.</a:t>
            </a:r>
          </a:p>
        </p:txBody>
      </p:sp>
    </p:spTree>
    <p:extLst>
      <p:ext uri="{BB962C8B-B14F-4D97-AF65-F5344CB8AC3E}">
        <p14:creationId xmlns:p14="http://schemas.microsoft.com/office/powerpoint/2010/main" val="2211708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1FCC1BF-72EF-A5F2-ACD7-E4148F73D092}"/>
              </a:ext>
            </a:extLst>
          </p:cNvPr>
          <p:cNvSpPr txBox="1"/>
          <p:nvPr/>
        </p:nvSpPr>
        <p:spPr>
          <a:xfrm>
            <a:off x="3048674" y="1445864"/>
            <a:ext cx="6097348" cy="2585323"/>
          </a:xfrm>
          <a:prstGeom prst="rect">
            <a:avLst/>
          </a:prstGeom>
          <a:noFill/>
        </p:spPr>
        <p:txBody>
          <a:bodyPr wrap="square">
            <a:spAutoFit/>
          </a:bodyPr>
          <a:lstStyle/>
          <a:p>
            <a:r>
              <a:rPr lang="de-DE" dirty="0"/>
              <a:t> Der Kläger hat zuletzt beantragt,</a:t>
            </a:r>
          </a:p>
          <a:p>
            <a:endParaRPr lang="de-DE" dirty="0"/>
          </a:p>
          <a:p>
            <a:r>
              <a:rPr lang="de-DE" dirty="0"/>
              <a:t>    die Beklagte zu verurteilen, an ihn</a:t>
            </a:r>
          </a:p>
          <a:p>
            <a:r>
              <a:rPr lang="de-DE" dirty="0"/>
              <a:t>           	</a:t>
            </a:r>
          </a:p>
          <a:p>
            <a:r>
              <a:rPr lang="de-DE" dirty="0"/>
              <a:t>    1.     für den Monat Januar 2019 weitere 187,16 Euro brutto nebst Zinsen in Höhe von fünf Prozentpunkten über dem Basiszinssatz seit dem 1. März 2019,</a:t>
            </a:r>
          </a:p>
          <a:p>
            <a:r>
              <a:rPr lang="de-DE" dirty="0"/>
              <a:t>Es folgen hier noch sieben weitere Anträge in ähnlicher Höhe….</a:t>
            </a:r>
          </a:p>
        </p:txBody>
      </p:sp>
    </p:spTree>
    <p:extLst>
      <p:ext uri="{BB962C8B-B14F-4D97-AF65-F5344CB8AC3E}">
        <p14:creationId xmlns:p14="http://schemas.microsoft.com/office/powerpoint/2010/main" val="282463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5731736-5F16-7F71-0C45-66B6AC729860}"/>
              </a:ext>
            </a:extLst>
          </p:cNvPr>
          <p:cNvSpPr txBox="1"/>
          <p:nvPr/>
        </p:nvSpPr>
        <p:spPr>
          <a:xfrm>
            <a:off x="3048674" y="60870"/>
            <a:ext cx="6097348" cy="6740307"/>
          </a:xfrm>
          <a:prstGeom prst="rect">
            <a:avLst/>
          </a:prstGeom>
          <a:noFill/>
        </p:spPr>
        <p:txBody>
          <a:bodyPr wrap="square">
            <a:spAutoFit/>
          </a:bodyPr>
          <a:lstStyle/>
          <a:p>
            <a:r>
              <a:rPr lang="de-DE" dirty="0"/>
              <a:t>1.  Der Einwurf in einen Briefkasten bewirkt den Zugang, sobald nach der Verkehrsanschauung mit der nächsten Entnahme zu rechnen ist.(Rn.10) </a:t>
            </a:r>
          </a:p>
          <a:p>
            <a:endParaRPr lang="de-DE" dirty="0"/>
          </a:p>
          <a:p>
            <a:r>
              <a:rPr lang="de-DE" dirty="0"/>
              <a:t>    2. Bundesarbeitsgericht und Bundesgerichtshof haben bislang die Annahme einer Verkehrsanschauung, wonach bei Hausbriefkästen im Allgemeinen mit einer Leerung unmittelbar nach Abschluss der üblichen Postzustellzeiten zu rechnen sei, die allerdings stark variieren können, nicht beanstandet.(Rn.11) </a:t>
            </a:r>
          </a:p>
          <a:p>
            <a:endParaRPr lang="de-DE" dirty="0"/>
          </a:p>
          <a:p>
            <a:r>
              <a:rPr lang="de-DE" dirty="0"/>
              <a:t>    3. Der Beweis des ersten Anscheins greift bei typischen Geschehensabläufen ein, also in Fällen, in denen ein bestimmter Sachverhalt feststeht, der nach der allgemeinen Lebenserfahrung auf eine bestimmte Ursache oder auf einen bestimmten Ablauf als maßgeblich für den Eintritt eines bestimmten Erfolgs hinweist.(Rn.13) </a:t>
            </a:r>
          </a:p>
          <a:p>
            <a:endParaRPr lang="de-DE" dirty="0"/>
          </a:p>
          <a:p>
            <a:r>
              <a:rPr lang="de-DE" dirty="0"/>
              <a:t>    4. Ein Anscheinsbeweis wird vielmehr bereits dadurch erschüttert, dass der Prozessgegner atypische Umstände des Einzelfalls darlegt und im Fall des Bestreitens Tatsachen nachweist, die die ernsthafte, ebenfalls in Betracht kommende Möglichkeit eines abweichenden Geschehensablaufs nahelegen.(Rn.14) </a:t>
            </a:r>
          </a:p>
        </p:txBody>
      </p:sp>
    </p:spTree>
    <p:extLst>
      <p:ext uri="{BB962C8B-B14F-4D97-AF65-F5344CB8AC3E}">
        <p14:creationId xmlns:p14="http://schemas.microsoft.com/office/powerpoint/2010/main" val="15771140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3C17D80-474F-A8B6-A3A5-1E828C585951}"/>
              </a:ext>
            </a:extLst>
          </p:cNvPr>
          <p:cNvSpPr txBox="1"/>
          <p:nvPr/>
        </p:nvSpPr>
        <p:spPr>
          <a:xfrm>
            <a:off x="3048674" y="-77630"/>
            <a:ext cx="6097348" cy="7017306"/>
          </a:xfrm>
          <a:prstGeom prst="rect">
            <a:avLst/>
          </a:prstGeom>
          <a:noFill/>
        </p:spPr>
        <p:txBody>
          <a:bodyPr wrap="square">
            <a:spAutoFit/>
          </a:bodyPr>
          <a:lstStyle/>
          <a:p>
            <a:r>
              <a:rPr lang="de-DE" dirty="0"/>
              <a:t>Die Beklagte hat beantragt, die Klage abzuweisen. Die tarifvertraglichen Zuschlagsregelungen für Nachtarbeit und Nachtschichtarbeit verstießen nicht gegen Art. 3 Abs. 1 GG. Die Gruppen der Arbeitnehmer, die Nachtarbeit und Nachtschichtarbeit verrichteten, seien schon nicht vergleichbar. Zwischen Nachtarbeit und Nachtschichtarbeit bestehe zudem ein Regel-Ausnahmeverhältnis, weil die planbare Nachtschichtarbeit sehr viel häufiger anfalle als sonstige Nachtarbeit. Die unterschiedliche Höhe der Nachtarbeitszuschläge überschreite auch nicht den Gestaltungsspielraum der Tarifvertragsparteien. Die Zuschlagsdifferenz verringere sich außerdem durch die Regelungen zu den Schichtfreizeiten und den Umstand, dass der Zuschlag von 50 % für Nachtarbeit typischerweise Mehrarbeit betreffe und daher den Mehrarbeitszuschlag enthalte. Er solle auch nicht nur die Erschwernis für die Arbeit in der Nacht ausgleichen, sondern kompensieren, dass die betroffenen Arbeitnehmer die Möglichkeit verlören, über ihre Freizeit zu disponieren. Arbeitgeber sollten von Eingriffen in den geschützten Freizeitbereich der Arbeitnehmer abgehalten werden. Außerdem sei die Teilhabe am sozialen Leben, etwa die Organisation der Kinderbetreuung, bei unregelmäßiger Nachtarbeit wesentlich schwerer zu organisieren. Schließlich sei eine „Anpassung nach oben“ abzulehnen.</a:t>
            </a:r>
          </a:p>
        </p:txBody>
      </p:sp>
    </p:spTree>
    <p:extLst>
      <p:ext uri="{BB962C8B-B14F-4D97-AF65-F5344CB8AC3E}">
        <p14:creationId xmlns:p14="http://schemas.microsoft.com/office/powerpoint/2010/main" val="1557105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589407-4A9E-0CA5-2ECE-2674F30562AA}"/>
              </a:ext>
            </a:extLst>
          </p:cNvPr>
          <p:cNvSpPr>
            <a:spLocks noGrp="1"/>
          </p:cNvSpPr>
          <p:nvPr>
            <p:ph type="title"/>
          </p:nvPr>
        </p:nvSpPr>
        <p:spPr/>
        <p:txBody>
          <a:bodyPr>
            <a:normAutofit fontScale="90000"/>
          </a:bodyPr>
          <a:lstStyle/>
          <a:p>
            <a:r>
              <a:rPr lang="de-DE" dirty="0"/>
              <a:t>Zum Verständnis dieser Entscheidung: EuGH Coca-Cola European Partners Deutschland</a:t>
            </a:r>
            <a:br>
              <a:rPr lang="de-DE" dirty="0"/>
            </a:br>
            <a:r>
              <a:rPr lang="de-DE" dirty="0"/>
              <a:t> 07.07.2022 C-257/21 und C-258/21, C-257/21, </a:t>
            </a:r>
          </a:p>
        </p:txBody>
      </p:sp>
      <p:sp>
        <p:nvSpPr>
          <p:cNvPr id="3" name="Inhaltsplatzhalter 2">
            <a:extLst>
              <a:ext uri="{FF2B5EF4-FFF2-40B4-BE49-F238E27FC236}">
                <a16:creationId xmlns:a16="http://schemas.microsoft.com/office/drawing/2014/main" id="{20BECF18-78E5-261B-F1F0-08F8C157D93F}"/>
              </a:ext>
            </a:extLst>
          </p:cNvPr>
          <p:cNvSpPr>
            <a:spLocks noGrp="1"/>
          </p:cNvSpPr>
          <p:nvPr>
            <p:ph idx="1"/>
          </p:nvPr>
        </p:nvSpPr>
        <p:spPr/>
        <p:txBody>
          <a:bodyPr>
            <a:normAutofit fontScale="77500" lnSpcReduction="20000"/>
          </a:bodyPr>
          <a:lstStyle/>
          <a:p>
            <a:r>
              <a:rPr lang="de-DE" dirty="0"/>
              <a:t> „(1)      Die Richtlinie 93/104/EG des Rates vom 23. November 1993 über bestimmte Aspekte der Arbeitszeitgestaltung [(</a:t>
            </a:r>
            <a:r>
              <a:rPr lang="de-DE" dirty="0" err="1"/>
              <a:t>ABl.</a:t>
            </a:r>
            <a:r>
              <a:rPr lang="de-DE" dirty="0"/>
              <a:t> 1993, L 307, S. 18)], die Mindestvorschriften für Sicherheit und Gesundheitsschutz bei der Arbeitszeitgestaltung im Hinblick auf tägliche Ruhezeiten, Ruhepausen, wöchentliche Ruhezeiten, wöchentliche Höchstarbeitszeit, Jahresurlaub sowie Aspekte der Nacht- und der Schichtarbeit und des Arbeitsrhythmus enthält, ist in wesentlichen Punkten geändert worden. Aus Gründen der Übersichtlichkeit und Klarheit empfiehlt es sich deshalb, die genannten Bestimmungen zu kodifizieren.</a:t>
            </a:r>
          </a:p>
          <a:p>
            <a:endParaRPr lang="de-DE" dirty="0"/>
          </a:p>
          <a:p>
            <a:r>
              <a:rPr lang="de-DE" dirty="0"/>
              <a:t>    (2)      Nach Artikel 137 [EG] unterstützt und ergänzt die [Europäische] Gemeinschaft die Tätigkeit der Mitgliedstaaten, um die Arbeitsumwelt zum Schutz der Sicherheit und der Gesundheit der Arbeitnehmer zu verbessern. Richtlinien, die auf der Grundlage dieses Artikels angenommen werden, sollten keine verwaltungsmäßigen, finanziellen oder rechtlichen Auflagen vorschreiben, die der Gründung und Entwicklung von kleinen und mittleren Unternehmen entgegenstehen.</a:t>
            </a:r>
          </a:p>
        </p:txBody>
      </p:sp>
    </p:spTree>
    <p:extLst>
      <p:ext uri="{BB962C8B-B14F-4D97-AF65-F5344CB8AC3E}">
        <p14:creationId xmlns:p14="http://schemas.microsoft.com/office/powerpoint/2010/main" val="42384889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7CC043-14F6-003C-0324-D18F0CA34B7E}"/>
              </a:ext>
            </a:extLst>
          </p:cNvPr>
          <p:cNvSpPr>
            <a:spLocks noGrp="1"/>
          </p:cNvSpPr>
          <p:nvPr>
            <p:ph type="title"/>
          </p:nvPr>
        </p:nvSpPr>
        <p:spPr/>
        <p:txBody>
          <a:bodyPr/>
          <a:lstStyle/>
          <a:p>
            <a:r>
              <a:rPr lang="de-DE" dirty="0"/>
              <a:t>Tenor</a:t>
            </a:r>
          </a:p>
        </p:txBody>
      </p:sp>
      <p:sp>
        <p:nvSpPr>
          <p:cNvPr id="3" name="Inhaltsplatzhalter 2">
            <a:extLst>
              <a:ext uri="{FF2B5EF4-FFF2-40B4-BE49-F238E27FC236}">
                <a16:creationId xmlns:a16="http://schemas.microsoft.com/office/drawing/2014/main" id="{30C2EB37-57F9-1E11-7D1F-8B83157D6FEE}"/>
              </a:ext>
            </a:extLst>
          </p:cNvPr>
          <p:cNvSpPr>
            <a:spLocks noGrp="1"/>
          </p:cNvSpPr>
          <p:nvPr>
            <p:ph idx="1"/>
          </p:nvPr>
        </p:nvSpPr>
        <p:spPr/>
        <p:txBody>
          <a:bodyPr/>
          <a:lstStyle/>
          <a:p>
            <a:r>
              <a:rPr lang="de-DE" dirty="0"/>
              <a:t>Mit einer tarifvertraglichen Regelung, die für unregelmäßige Nachtarbeit einen höheren Vergütungszuschlag vorsieht als für regelmäßige Nachtarbeit, wird die Richtlinie 2003/88/EG des Europäischen Parlaments und des Rates vom 4. November 2003 über bestimmte Aspekte der Arbeitszeitgestaltung nicht im Sinne von Art. 51 Abs. 1 der Charta der Grundrechte der Europäischen Union durchgeführt.</a:t>
            </a:r>
          </a:p>
        </p:txBody>
      </p:sp>
    </p:spTree>
    <p:extLst>
      <p:ext uri="{BB962C8B-B14F-4D97-AF65-F5344CB8AC3E}">
        <p14:creationId xmlns:p14="http://schemas.microsoft.com/office/powerpoint/2010/main" val="1559046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34BC36-0157-AF55-26F6-25BD0EBF1103}"/>
              </a:ext>
            </a:extLst>
          </p:cNvPr>
          <p:cNvSpPr>
            <a:spLocks noGrp="1"/>
          </p:cNvSpPr>
          <p:nvPr>
            <p:ph type="title"/>
          </p:nvPr>
        </p:nvSpPr>
        <p:spPr/>
        <p:txBody>
          <a:bodyPr/>
          <a:lstStyle/>
          <a:p>
            <a:r>
              <a:rPr lang="de-DE" dirty="0"/>
              <a:t>Aussetzung nach § 148 Abs.1 ZPO möglich?</a:t>
            </a:r>
          </a:p>
        </p:txBody>
      </p:sp>
      <p:sp>
        <p:nvSpPr>
          <p:cNvPr id="3" name="Inhaltsplatzhalter 2">
            <a:extLst>
              <a:ext uri="{FF2B5EF4-FFF2-40B4-BE49-F238E27FC236}">
                <a16:creationId xmlns:a16="http://schemas.microsoft.com/office/drawing/2014/main" id="{74BB7F76-626C-562A-2369-8BC4EE9C8E84}"/>
              </a:ext>
            </a:extLst>
          </p:cNvPr>
          <p:cNvSpPr>
            <a:spLocks noGrp="1"/>
          </p:cNvSpPr>
          <p:nvPr>
            <p:ph idx="1"/>
          </p:nvPr>
        </p:nvSpPr>
        <p:spPr/>
        <p:txBody>
          <a:bodyPr>
            <a:normAutofit fontScale="62500" lnSpcReduction="20000"/>
          </a:bodyPr>
          <a:lstStyle/>
          <a:p>
            <a:r>
              <a:rPr lang="de-DE" dirty="0"/>
              <a:t> Die Revision des Klägers ist weit überwiegend begründet. Der Kläger hat für den streitgegenständlichen Zeitraum entgegen der Auffassung des Landesarbeitsgerichts für die während der Nachtschichten geleisteten Arbeitsstunden Anspruch auf einen höheren Nachtarbeitszuschlag. Dies führt zur Aufhebung der Entscheidung des Landesarbeitsgerichts (§ 562 Abs. 1 ZPO). Die Klage ist - mit Ausnahme zweier Zinstermine - begründet, was der Senat selbst entscheiden kann (§ 563 Abs. 3 ZPO).</a:t>
            </a:r>
          </a:p>
          <a:p>
            <a:r>
              <a:rPr lang="de-DE" dirty="0"/>
              <a:t>I. Der Rechtsstreit war nicht in entsprechender Anwendung von § 148 Abs. 1 ZPO wegen der gegen das Urteil des Senats vom 22. März 2023 (- 10 AZR 600/20 -) eingelegten Verfassungsbeschwerde (- 1 BvR 1422/23 -) auszusetzen (vgl. zur entsprechenden Anwendung von § 148 Abs. 1 ZPO bei Anhängigkeit einer Verfassungsbeschwerde BAG 10. September 2020 - 6 AZR 136/19 (A) - </a:t>
            </a:r>
            <a:r>
              <a:rPr lang="de-DE" dirty="0" err="1"/>
              <a:t>Rn</a:t>
            </a:r>
            <a:r>
              <a:rPr lang="de-DE" dirty="0"/>
              <a:t>. 42 ff., BAGE 172, 175).</a:t>
            </a:r>
          </a:p>
          <a:p>
            <a:r>
              <a:rPr lang="de-DE" dirty="0"/>
              <a:t>1. Im arbeitsgerichtlichen Verfahren ist eine Aussetzung in entsprechender Anwendung von § 148 Abs. 1 ZPO nur möglich, wenn in Abwägung zwischen der Gefahr sich widersprechender Entscheidungen und dem Beschleunigungsgebot des § 9 Abs. 1 ArbGG eine Aussetzung unter Berücksichtigung der Interessen beider Parteien angemessen erscheint. Dies ist anhand der Umstände des Einzelfalls zu beurteilen. Dabei sind insbesondere die bisherige Verfahrensdauer und der jetzige Verfahrensstand sowie die bei einer Aussetzung zu prognostizierende Verlängerung der Verfahrensdauer zu berücksichtigen, welche einer Einschätzung durch das Gericht bedarf (vgl. BAG 22. März 2023 - 10 AZR 499/20 - </a:t>
            </a:r>
            <a:r>
              <a:rPr lang="de-DE" dirty="0" err="1"/>
              <a:t>Rn</a:t>
            </a:r>
            <a:r>
              <a:rPr lang="de-DE" dirty="0"/>
              <a:t>. 20 </a:t>
            </a:r>
            <a:r>
              <a:rPr lang="de-DE" dirty="0" err="1"/>
              <a:t>mwN</a:t>
            </a:r>
            <a:r>
              <a:rPr lang="de-DE" dirty="0"/>
              <a:t>; 10. September 2020 - 6 AZR 136/19 (A) - </a:t>
            </a:r>
            <a:r>
              <a:rPr lang="de-DE" dirty="0" err="1"/>
              <a:t>Rn</a:t>
            </a:r>
            <a:r>
              <a:rPr lang="de-DE" dirty="0"/>
              <a:t>. 45 </a:t>
            </a:r>
            <a:r>
              <a:rPr lang="de-DE" dirty="0" err="1"/>
              <a:t>mwN</a:t>
            </a:r>
            <a:r>
              <a:rPr lang="de-DE" dirty="0"/>
              <a:t>, BAGE 172, 175).</a:t>
            </a:r>
          </a:p>
        </p:txBody>
      </p:sp>
    </p:spTree>
    <p:extLst>
      <p:ext uri="{BB962C8B-B14F-4D97-AF65-F5344CB8AC3E}">
        <p14:creationId xmlns:p14="http://schemas.microsoft.com/office/powerpoint/2010/main" val="36668744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1B4F0A-9C66-2548-7AA3-5F37CE30955B}"/>
              </a:ext>
            </a:extLst>
          </p:cNvPr>
          <p:cNvSpPr>
            <a:spLocks noGrp="1"/>
          </p:cNvSpPr>
          <p:nvPr>
            <p:ph type="title"/>
          </p:nvPr>
        </p:nvSpPr>
        <p:spPr/>
        <p:txBody>
          <a:bodyPr/>
          <a:lstStyle/>
          <a:p>
            <a:r>
              <a:rPr lang="de-DE" dirty="0"/>
              <a:t>Verfahren war bereits wegen EUGH Entscheidung ausgesetzt!</a:t>
            </a:r>
          </a:p>
        </p:txBody>
      </p:sp>
      <p:sp>
        <p:nvSpPr>
          <p:cNvPr id="3" name="Inhaltsplatzhalter 2">
            <a:extLst>
              <a:ext uri="{FF2B5EF4-FFF2-40B4-BE49-F238E27FC236}">
                <a16:creationId xmlns:a16="http://schemas.microsoft.com/office/drawing/2014/main" id="{E1D160D6-81D3-D837-E93B-9ACC79DF6597}"/>
              </a:ext>
            </a:extLst>
          </p:cNvPr>
          <p:cNvSpPr>
            <a:spLocks noGrp="1"/>
          </p:cNvSpPr>
          <p:nvPr>
            <p:ph idx="1"/>
          </p:nvPr>
        </p:nvSpPr>
        <p:spPr/>
        <p:txBody>
          <a:bodyPr>
            <a:normAutofit lnSpcReduction="10000"/>
          </a:bodyPr>
          <a:lstStyle/>
          <a:p>
            <a:r>
              <a:rPr lang="de-DE" dirty="0"/>
              <a:t>Die der Beklagten im September 2019 zugestellte Klage ist seit über vier Jahren rechtshängig.</a:t>
            </a:r>
          </a:p>
          <a:p>
            <a:r>
              <a:rPr lang="de-DE" dirty="0"/>
              <a:t>Eine weitere Aussetzung bis zum Abschluss des Verfahrens vor dem Bundesverfassungsgericht würde unter Berücksichtigung der üblichen Dauer eines Verfassungsbeschwerdeverfahrens, dessen Abschluss nicht valide abzuschätzen ist, zu einer erheblichen Verlängerung der ohnehin bereits beträchtlichen Verfahrensdauer führen. Mit Blick darauf war dem Interesse des Klägers an einem zeitnahen Abschluss des Verfahrens vor einem Aussetzungsinteresse der Beklagten der Vorrang einzuräumen. Der Zweck der Aussetzung, die Gefahr sich widersprechender Entscheidungen zu vermeiden, tritt insoweit zurück.</a:t>
            </a:r>
          </a:p>
        </p:txBody>
      </p:sp>
    </p:spTree>
    <p:extLst>
      <p:ext uri="{BB962C8B-B14F-4D97-AF65-F5344CB8AC3E}">
        <p14:creationId xmlns:p14="http://schemas.microsoft.com/office/powerpoint/2010/main" val="16532376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B7C3D9-E3AB-09BF-BC0C-76A26D45F782}"/>
              </a:ext>
            </a:extLst>
          </p:cNvPr>
          <p:cNvSpPr>
            <a:spLocks noGrp="1"/>
          </p:cNvSpPr>
          <p:nvPr>
            <p:ph type="title"/>
          </p:nvPr>
        </p:nvSpPr>
        <p:spPr/>
        <p:txBody>
          <a:bodyPr/>
          <a:lstStyle/>
          <a:p>
            <a:r>
              <a:rPr lang="de-DE" dirty="0"/>
              <a:t>Orientierungssätze</a:t>
            </a:r>
          </a:p>
        </p:txBody>
      </p:sp>
      <p:sp>
        <p:nvSpPr>
          <p:cNvPr id="3" name="Inhaltsplatzhalter 2">
            <a:extLst>
              <a:ext uri="{FF2B5EF4-FFF2-40B4-BE49-F238E27FC236}">
                <a16:creationId xmlns:a16="http://schemas.microsoft.com/office/drawing/2014/main" id="{C09D4D67-DA1B-4161-386B-D18C11940AB4}"/>
              </a:ext>
            </a:extLst>
          </p:cNvPr>
          <p:cNvSpPr>
            <a:spLocks noGrp="1"/>
          </p:cNvSpPr>
          <p:nvPr>
            <p:ph idx="1"/>
          </p:nvPr>
        </p:nvSpPr>
        <p:spPr/>
        <p:txBody>
          <a:bodyPr/>
          <a:lstStyle/>
          <a:p>
            <a:r>
              <a:rPr lang="de-DE" dirty="0"/>
              <a:t>1. Im arbeitsgerichtlichen Verfahren ist eine Aussetzung in entsprechender Anwendung von § 148 Abs 1 ZPO nur möglich, wenn in Abwägung zwischen der Gefahr sich widersprechender Entscheidungen und dem Beschleunigungsgebot des § 9 Abs 1 ArbGG eine Aussetzung unter Berücksichtigung der Interessen beider Parteien angemessen erscheint. Dies ist anhand der Umstände des Einzelfalls zu beurteilen. Dabei sind insbesondere die bisherige Verfahrensdauer und der jetzige Verfahrensstand sowie die bei einer Aussetzung zu prognostizierende Verlängerung der Verfahrensdauer zu berücksichtigen, welche einer Einschätzung durch das Gericht bedarf.(Rn.12) </a:t>
            </a:r>
          </a:p>
        </p:txBody>
      </p:sp>
    </p:spTree>
    <p:extLst>
      <p:ext uri="{BB962C8B-B14F-4D97-AF65-F5344CB8AC3E}">
        <p14:creationId xmlns:p14="http://schemas.microsoft.com/office/powerpoint/2010/main" val="1547657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4343122-1257-E970-3573-BF06BF0BB1BC}"/>
              </a:ext>
            </a:extLst>
          </p:cNvPr>
          <p:cNvSpPr txBox="1"/>
          <p:nvPr/>
        </p:nvSpPr>
        <p:spPr>
          <a:xfrm>
            <a:off x="3048674" y="1307365"/>
            <a:ext cx="6097348" cy="4247317"/>
          </a:xfrm>
          <a:prstGeom prst="rect">
            <a:avLst/>
          </a:prstGeom>
          <a:noFill/>
        </p:spPr>
        <p:txBody>
          <a:bodyPr wrap="square">
            <a:spAutoFit/>
          </a:bodyPr>
          <a:lstStyle/>
          <a:p>
            <a:r>
              <a:rPr lang="de-DE" dirty="0"/>
              <a:t>2. Die tarifvertragliche Unterscheidung der Zuschläge für sonstige Nachtarbeit gemäß § 5 </a:t>
            </a:r>
            <a:r>
              <a:rPr lang="de-DE" dirty="0" err="1"/>
              <a:t>Nr</a:t>
            </a:r>
            <a:r>
              <a:rPr lang="de-DE" dirty="0"/>
              <a:t> 2 Buchst b des Manteltarifvertrags für die Arbeitnehmer der obst-, gemüse- und kartoffelverarbeitenden Industrie, der Essigindustrie, der Senfindustrie für Nordrhein-Westfalen vom 8. Dezember 2004 (MTV) und Nachtschichtarbeit (§ 5 </a:t>
            </a:r>
            <a:r>
              <a:rPr lang="de-DE" dirty="0" err="1"/>
              <a:t>Nr</a:t>
            </a:r>
            <a:r>
              <a:rPr lang="de-DE" dirty="0"/>
              <a:t> 2 Buchst c MTV) hält einer Kontrolle am Maßstab des Art 3 Abs 1 GG nicht stand. Nachtschichtarbeitnehmer werden gegenüber Arbeitnehmern, die außerhalb von Schichtsystemen Nachtarbeit leisten, gleichheitswidrig schlechter gestellt. Dem allgemeinen Gleichheitssatz (Art 3 Abs 1 GG) kann nur dadurch genügt werden, dass der Arbeitnehmer für die im Rahmen von Nachtschichten geleistete Nachtarbeit ebenso wie ein Arbeitnehmer, der sonstige Nachtarbeit </a:t>
            </a:r>
            <a:r>
              <a:rPr lang="de-DE" dirty="0" err="1"/>
              <a:t>iSv</a:t>
            </a:r>
            <a:r>
              <a:rPr lang="de-DE" dirty="0"/>
              <a:t>. § 5 </a:t>
            </a:r>
            <a:r>
              <a:rPr lang="de-DE" dirty="0" err="1"/>
              <a:t>Nr</a:t>
            </a:r>
            <a:r>
              <a:rPr lang="de-DE" dirty="0"/>
              <a:t> 2 Buchst b MTV leistet, behandelt wird.</a:t>
            </a:r>
          </a:p>
        </p:txBody>
      </p:sp>
    </p:spTree>
    <p:extLst>
      <p:ext uri="{BB962C8B-B14F-4D97-AF65-F5344CB8AC3E}">
        <p14:creationId xmlns:p14="http://schemas.microsoft.com/office/powerpoint/2010/main" val="41685604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70F9BA3-2D2E-1B66-A73F-5C25C9E048F8}"/>
              </a:ext>
            </a:extLst>
          </p:cNvPr>
          <p:cNvSpPr txBox="1"/>
          <p:nvPr/>
        </p:nvSpPr>
        <p:spPr>
          <a:xfrm>
            <a:off x="3048674" y="891867"/>
            <a:ext cx="6097348" cy="5078313"/>
          </a:xfrm>
          <a:prstGeom prst="rect">
            <a:avLst/>
          </a:prstGeom>
          <a:noFill/>
        </p:spPr>
        <p:txBody>
          <a:bodyPr wrap="square">
            <a:spAutoFit/>
          </a:bodyPr>
          <a:lstStyle/>
          <a:p>
            <a:r>
              <a:rPr lang="de-DE" dirty="0"/>
              <a:t> Er hat ergänzend zu dem gezahlten Nachtarbeitszuschlag nach § 5 </a:t>
            </a:r>
            <a:r>
              <a:rPr lang="de-DE" dirty="0" err="1"/>
              <a:t>Nr</a:t>
            </a:r>
            <a:r>
              <a:rPr lang="de-DE" dirty="0"/>
              <a:t> 2 Buchst c MTV Anspruch auf einen Zuschlag von weiteren 25 % zu seinem jeweiligen Stundenentgelt für die von ihm geleisteten Stunden zur tariflichen Nachtzeit. Das hat der Senat zu den hier maßgeblichen Tarifnormen bereits entschieden (BAG, Urteil vom 22. März 2023 - 10 AZR 600/20 - </a:t>
            </a:r>
            <a:r>
              <a:rPr lang="de-DE" dirty="0" err="1"/>
              <a:t>Rn</a:t>
            </a:r>
            <a:r>
              <a:rPr lang="de-DE" dirty="0"/>
              <a:t> 34 ff). Das Vorbringen im Streitfall entspricht dem Vorbringen in dem bereits entschiedenen Verfahren und führt zu keiner anderen Bewertung. Um Wiederholungen zu vermeiden, wird daher auf die Erwägungen im vorstehenden Urteil verwiesen.(Rn.17) </a:t>
            </a:r>
          </a:p>
          <a:p>
            <a:endParaRPr lang="de-DE" dirty="0"/>
          </a:p>
          <a:p>
            <a:r>
              <a:rPr lang="de-DE" dirty="0"/>
              <a:t>    3. Diese Differenz von 25 Prozentpunkten ist auch nicht um den Anspruch auf Schichtfreizeiten nach § 4 </a:t>
            </a:r>
            <a:r>
              <a:rPr lang="de-DE" dirty="0" err="1"/>
              <a:t>Nr</a:t>
            </a:r>
            <a:r>
              <a:rPr lang="de-DE" dirty="0"/>
              <a:t> 2 S 1 MTV zu reduzieren. Denn es handelt sich - was der Senat ebenfalls bereits entschieden hat - nicht um einen spezifischen Ausgleich für Nachtarbeit (BAG 22. März 2023 - 10 AZR 600/20 - </a:t>
            </a:r>
            <a:r>
              <a:rPr lang="de-DE" dirty="0" err="1"/>
              <a:t>Rn</a:t>
            </a:r>
            <a:r>
              <a:rPr lang="de-DE" dirty="0"/>
              <a:t>. 31).(Rn.18) </a:t>
            </a:r>
          </a:p>
        </p:txBody>
      </p:sp>
    </p:spTree>
    <p:extLst>
      <p:ext uri="{BB962C8B-B14F-4D97-AF65-F5344CB8AC3E}">
        <p14:creationId xmlns:p14="http://schemas.microsoft.com/office/powerpoint/2010/main" val="38327658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B9EA010-D2A8-1310-500F-D1C499965F46}"/>
              </a:ext>
            </a:extLst>
          </p:cNvPr>
          <p:cNvSpPr txBox="1"/>
          <p:nvPr/>
        </p:nvSpPr>
        <p:spPr>
          <a:xfrm>
            <a:off x="3048674" y="1999862"/>
            <a:ext cx="6097348" cy="2862322"/>
          </a:xfrm>
          <a:prstGeom prst="rect">
            <a:avLst/>
          </a:prstGeom>
          <a:noFill/>
        </p:spPr>
        <p:txBody>
          <a:bodyPr wrap="square">
            <a:spAutoFit/>
          </a:bodyPr>
          <a:lstStyle/>
          <a:p>
            <a:r>
              <a:rPr lang="de-DE" dirty="0"/>
              <a:t>4. Der Verstoß gegen den Gleichheitssatz hat zur Folge, dass der Arbeitnehmer Anspruch auf Zahlung des höheren Nachtarbeitszuschlags von 50 % des Stundenentgelts für die von ihm geleistete streitgegenständliche Nachtarbeit hat. Die gleichheitswidrige Ungleichbehandlung kann für die im Streit stehende Vergangenheit nur durch eine Anpassung "nach oben" beseitigt werden. Auch insoweit wird zur Vermeidung von Wiederholungen auf die Erwägungen des Senats im Urteil vom 22. März 2023 - 10 AZR 600/20 - </a:t>
            </a:r>
            <a:r>
              <a:rPr lang="de-DE" dirty="0" err="1"/>
              <a:t>Rn</a:t>
            </a:r>
            <a:r>
              <a:rPr lang="de-DE" dirty="0"/>
              <a:t> 62 ff verwiesen.(Rn.19) </a:t>
            </a:r>
          </a:p>
        </p:txBody>
      </p:sp>
    </p:spTree>
    <p:extLst>
      <p:ext uri="{BB962C8B-B14F-4D97-AF65-F5344CB8AC3E}">
        <p14:creationId xmlns:p14="http://schemas.microsoft.com/office/powerpoint/2010/main" val="36514020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8D5DB9-9404-DF51-32EB-2A0BFD103041}"/>
              </a:ext>
            </a:extLst>
          </p:cNvPr>
          <p:cNvSpPr>
            <a:spLocks noGrp="1"/>
          </p:cNvSpPr>
          <p:nvPr>
            <p:ph type="title"/>
          </p:nvPr>
        </p:nvSpPr>
        <p:spPr/>
        <p:txBody>
          <a:bodyPr>
            <a:normAutofit fontScale="90000"/>
          </a:bodyPr>
          <a:lstStyle/>
          <a:p>
            <a:r>
              <a:rPr lang="de-DE" dirty="0"/>
              <a:t>BAG 30.04.2024 1 ABR 10/23 Auskunftsanspruch des Betriebsrates Tarifkollision</a:t>
            </a:r>
          </a:p>
        </p:txBody>
      </p:sp>
      <p:sp>
        <p:nvSpPr>
          <p:cNvPr id="3" name="Inhaltsplatzhalter 2">
            <a:extLst>
              <a:ext uri="{FF2B5EF4-FFF2-40B4-BE49-F238E27FC236}">
                <a16:creationId xmlns:a16="http://schemas.microsoft.com/office/drawing/2014/main" id="{DBCE795C-38EA-5424-7809-EBC5C5D4F6EE}"/>
              </a:ext>
            </a:extLst>
          </p:cNvPr>
          <p:cNvSpPr>
            <a:spLocks noGrp="1"/>
          </p:cNvSpPr>
          <p:nvPr>
            <p:ph idx="1"/>
          </p:nvPr>
        </p:nvSpPr>
        <p:spPr/>
        <p:txBody>
          <a:bodyPr>
            <a:normAutofit fontScale="85000" lnSpcReduction="20000"/>
          </a:bodyPr>
          <a:lstStyle/>
          <a:p>
            <a:r>
              <a:rPr lang="de-DE" dirty="0"/>
              <a:t> Die Arbeitgeberin unterhält verschiedene - durch einen Zuordnungstarifvertrag nach § 3 BetrVG gebildete - Betriebe des Schienennahverkehrs. Sie ist Mitglied des Arbeitgeber- und Wirtschaftsverbands der Mobilitäts- und Verkehrsdienstleister e. V. (AGV MOVE). Antragsteller ist der für den Wahlbetrieb R.3.1. Niedersachsen/Bremen gebildete Betriebsrat.</a:t>
            </a:r>
          </a:p>
          <a:p>
            <a:r>
              <a:rPr lang="de-DE" dirty="0"/>
              <a:t>Der AGV MOVE hat sowohl mit der Eisenbahn- und Verkehrsgewerkschaft (EVG) als auch mit der Gewerkschaft Deutscher Lokomotivführer (GDL) zahlreiche Tarifverträge - darunter </a:t>
            </a:r>
            <a:r>
              <a:rPr lang="de-DE" dirty="0" err="1"/>
              <a:t>ua</a:t>
            </a:r>
            <a:r>
              <a:rPr lang="de-DE" dirty="0"/>
              <a:t>. den Bundes-Rahmentarifvertrag für das Zugpersonal der Schienenbahnen des Personen- und Güterverkehrs in der Bundesrepublik Deutschland (</a:t>
            </a:r>
            <a:r>
              <a:rPr lang="de-DE" dirty="0" err="1"/>
              <a:t>BuRa-ZugTV</a:t>
            </a:r>
            <a:r>
              <a:rPr lang="de-DE" dirty="0"/>
              <a:t>) vom 24. Februar 2022 - abgeschlossen. In der Vergangenheit vereinbarte der AGV MOVE mit der EVG und der GDL jeweils einen Verzicht auf die Anwendung von § 4a TVG. Der hierzu mit der GDL abgeschlossene Tarifvertrag zur Regelung von Grundsatzfragen endete am 31. Dezember 2020 ohne Nachwirkung.</a:t>
            </a:r>
          </a:p>
        </p:txBody>
      </p:sp>
    </p:spTree>
    <p:extLst>
      <p:ext uri="{BB962C8B-B14F-4D97-AF65-F5344CB8AC3E}">
        <p14:creationId xmlns:p14="http://schemas.microsoft.com/office/powerpoint/2010/main" val="422980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3A1F2AB-9762-AB9C-12CE-ACBD6D2B23D8}"/>
              </a:ext>
            </a:extLst>
          </p:cNvPr>
          <p:cNvSpPr txBox="1"/>
          <p:nvPr/>
        </p:nvSpPr>
        <p:spPr>
          <a:xfrm>
            <a:off x="3048674" y="2692359"/>
            <a:ext cx="6097348" cy="1477328"/>
          </a:xfrm>
          <a:prstGeom prst="rect">
            <a:avLst/>
          </a:prstGeom>
          <a:noFill/>
        </p:spPr>
        <p:txBody>
          <a:bodyPr wrap="square">
            <a:spAutoFit/>
          </a:bodyPr>
          <a:lstStyle/>
          <a:p>
            <a:r>
              <a:rPr lang="de-DE" dirty="0"/>
              <a:t>Leitsatz</a:t>
            </a:r>
          </a:p>
          <a:p>
            <a:endParaRPr lang="de-DE" dirty="0"/>
          </a:p>
          <a:p>
            <a:r>
              <a:rPr lang="de-DE" dirty="0"/>
              <a:t>    Es besteht ein Beweis des ersten Anscheins, dass Bedienstete der Deutschen Post AG Briefe zu den postüblichen Zeiten zustellen.(Rn.15) </a:t>
            </a:r>
          </a:p>
        </p:txBody>
      </p:sp>
    </p:spTree>
    <p:extLst>
      <p:ext uri="{BB962C8B-B14F-4D97-AF65-F5344CB8AC3E}">
        <p14:creationId xmlns:p14="http://schemas.microsoft.com/office/powerpoint/2010/main" val="25073350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313DF25-B6E0-3772-3E1D-CE3DF935E716}"/>
              </a:ext>
            </a:extLst>
          </p:cNvPr>
          <p:cNvSpPr txBox="1"/>
          <p:nvPr/>
        </p:nvSpPr>
        <p:spPr>
          <a:xfrm>
            <a:off x="3048674" y="1722863"/>
            <a:ext cx="6097348" cy="3416320"/>
          </a:xfrm>
          <a:prstGeom prst="rect">
            <a:avLst/>
          </a:prstGeom>
          <a:noFill/>
        </p:spPr>
        <p:txBody>
          <a:bodyPr wrap="square">
            <a:spAutoFit/>
          </a:bodyPr>
          <a:lstStyle/>
          <a:p>
            <a:r>
              <a:rPr lang="de-DE" dirty="0"/>
              <a:t>Mit Schreiben vom 18. März 2021 informierte die Arbeitgeberin den Betriebsrat darüber, dass seit dem 1. Januar 2021 im Betrieb nach Maßgabe von § 4a TVG nur noch die Tarifverträge der Mehrheitsgewerkschaft zur Anwendung kämen. Da lediglich die EVG ihre Bereitschaft zur Teilnahme an einem notariellen Verfahren zur Ermittlung der Mehrheitsgewerkschaft erklärt habe, habe sie - die Arbeitgeberin - die gewerkschaftlichen Mehrheitsverhältnisse im Betrieb </a:t>
            </a:r>
            <a:r>
              <a:rPr lang="de-DE" dirty="0" err="1"/>
              <a:t>ua</a:t>
            </a:r>
            <a:r>
              <a:rPr lang="de-DE" dirty="0"/>
              <a:t>. anhand der Ergebnisse der Betriebsratswahl im Jahr 2018, der ihr vorliegenden Tarifbindungsanzeigen und der notariell ermittelten gewerkschaftlichen Mitgliederzahl der EVG bestimmt.</a:t>
            </a:r>
          </a:p>
        </p:txBody>
      </p:sp>
    </p:spTree>
    <p:extLst>
      <p:ext uri="{BB962C8B-B14F-4D97-AF65-F5344CB8AC3E}">
        <p14:creationId xmlns:p14="http://schemas.microsoft.com/office/powerpoint/2010/main" val="1169864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C4893E2-B8E4-8046-81C5-D6C58602E40D}"/>
              </a:ext>
            </a:extLst>
          </p:cNvPr>
          <p:cNvSpPr txBox="1"/>
          <p:nvPr/>
        </p:nvSpPr>
        <p:spPr>
          <a:xfrm>
            <a:off x="3048674" y="1445864"/>
            <a:ext cx="6097348" cy="3970318"/>
          </a:xfrm>
          <a:prstGeom prst="rect">
            <a:avLst/>
          </a:prstGeom>
          <a:noFill/>
        </p:spPr>
        <p:txBody>
          <a:bodyPr wrap="square">
            <a:spAutoFit/>
          </a:bodyPr>
          <a:lstStyle/>
          <a:p>
            <a:r>
              <a:rPr lang="de-DE" dirty="0"/>
              <a:t>Der Betriebsrat hat die Auffassung vertreten, die Arbeitgeberin habe ihm Auskunft über die Tatsachen und die Wertungen zu erteilen, die der Feststellung der Mehrheitsverhältnisse im Betrieb zugrunde lägen. Da seit dem 1. Januar 2021 eine Kollisionslage </a:t>
            </a:r>
            <a:r>
              <a:rPr lang="de-DE" dirty="0" err="1"/>
              <a:t>iSv</a:t>
            </a:r>
            <a:r>
              <a:rPr lang="de-DE" dirty="0"/>
              <a:t>. § 4a Abs. 2 Satz 2 TVG bestehe, müsse er beurteilen können, welche Tarifverträge im Betrieb zur Anwendung kämen. Er habe über die Durchführung der für die Arbeitnehmer geltenden Tarifverträge zu wachen. Die begehrten Auskünfte seien zudem für die Wahrnehmung seines Beteiligungsrechts bei von der Arbeitgeberin geplanten Eingruppierungen erforderlich. Soweit die Arbeitgeberin nicht über die begehrten Informationen verfüge, müsse sie diese ggf. bei der Konzernmutter - der Deutsche Bahn AG - beschaffen.</a:t>
            </a:r>
          </a:p>
        </p:txBody>
      </p:sp>
    </p:spTree>
    <p:extLst>
      <p:ext uri="{BB962C8B-B14F-4D97-AF65-F5344CB8AC3E}">
        <p14:creationId xmlns:p14="http://schemas.microsoft.com/office/powerpoint/2010/main" val="6581241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E474494-DDCA-6FCB-7C81-D126B18CA4EA}"/>
              </a:ext>
            </a:extLst>
          </p:cNvPr>
          <p:cNvSpPr txBox="1"/>
          <p:nvPr/>
        </p:nvSpPr>
        <p:spPr>
          <a:xfrm>
            <a:off x="3026421" y="242761"/>
            <a:ext cx="6119601" cy="4524315"/>
          </a:xfrm>
          <a:prstGeom prst="rect">
            <a:avLst/>
          </a:prstGeom>
          <a:noFill/>
        </p:spPr>
        <p:txBody>
          <a:bodyPr wrap="square">
            <a:spAutoFit/>
          </a:bodyPr>
          <a:lstStyle/>
          <a:p>
            <a:r>
              <a:rPr lang="de-DE" dirty="0"/>
              <a:t> Der Betriebsrat hat zuletzt sinngemäß beantragt,</a:t>
            </a:r>
          </a:p>
          <a:p>
            <a:r>
              <a:rPr lang="de-DE" dirty="0"/>
              <a:t>1.    der Arbeitgeberin aufzugeben, ihn bezogen auf den Stichtag 1. Januar 2021 über die Anzahl der im Rahmen eines Verfahrens mit der EVG ermittelten gewerkschaftlichen Mitgliedschaften bei der EVG im Wahlbetrieb R.3.1. zu unterrichten;</a:t>
            </a:r>
          </a:p>
          <a:p>
            <a:r>
              <a:rPr lang="de-DE" dirty="0"/>
              <a:t>    2. der Arbeitgeberin aufzugeben, ihn bezogen auf den Stichtag 1. Januar 2021 über die Anzahl der Gewerkschaftsmitglieder im Wahlbetrieb R.3.1. getrennt nach Gewerkschaftsmitgliedschaft bei der EVG und der GDL zu unterrichten;</a:t>
            </a:r>
          </a:p>
          <a:p>
            <a:r>
              <a:rPr lang="de-DE" dirty="0"/>
              <a:t>3.   der Arbeitgeberin aufzugeben, ihn bezogen auf den Stichtag 1. Januar 2021 über die Anzahl der Tarifbindungsanzeigen im Wahlbetrieb R.3.1. getrennt nach Gewerkschaftsmitgliedschaft bei der EVG und der GDL zu unterrichten;</a:t>
            </a:r>
          </a:p>
        </p:txBody>
      </p:sp>
    </p:spTree>
    <p:extLst>
      <p:ext uri="{BB962C8B-B14F-4D97-AF65-F5344CB8AC3E}">
        <p14:creationId xmlns:p14="http://schemas.microsoft.com/office/powerpoint/2010/main" val="10768155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21CD4CD-834E-F3A1-0465-FD0C7C8C6786}"/>
              </a:ext>
            </a:extLst>
          </p:cNvPr>
          <p:cNvSpPr txBox="1"/>
          <p:nvPr/>
        </p:nvSpPr>
        <p:spPr>
          <a:xfrm>
            <a:off x="2751292" y="647363"/>
            <a:ext cx="6394730" cy="3416320"/>
          </a:xfrm>
          <a:prstGeom prst="rect">
            <a:avLst/>
          </a:prstGeom>
          <a:noFill/>
        </p:spPr>
        <p:txBody>
          <a:bodyPr wrap="square">
            <a:spAutoFit/>
          </a:bodyPr>
          <a:lstStyle/>
          <a:p>
            <a:r>
              <a:rPr lang="de-DE" dirty="0"/>
              <a:t>4.   der Arbeitgeberin aufzugeben, ihn bezogen auf den Stichtag 1. Januar 2021 darüber zu unterrichten, aufgrund welcher Wertungen die Ergebnisse der Betriebsratswahl 2018 in die Bewertung der gewerkschaftlichen Mehrheitsverhältnisse eingegangen sind, insbesondere</a:t>
            </a:r>
          </a:p>
          <a:p>
            <a:r>
              <a:rPr lang="de-DE" dirty="0"/>
              <a:t>a)   auf welche Weise die Wahlbeteiligung in diese Bewertung einbezogen wurde,</a:t>
            </a:r>
          </a:p>
          <a:p>
            <a:r>
              <a:rPr lang="de-DE" dirty="0"/>
              <a:t>b)    wie die Ergebnisse der freien Liste 6W in diese Bewertung einbezogen wurden,</a:t>
            </a:r>
          </a:p>
          <a:p>
            <a:r>
              <a:rPr lang="de-DE" dirty="0"/>
              <a:t>c)    auf welche Weise die Tatsache, dass die Betriebsratswahl zum Zeitpunkt der Betrachtung ca. drei Jahre zurückliegt, in diese Bewertung einbezogen wurde.</a:t>
            </a:r>
          </a:p>
        </p:txBody>
      </p:sp>
    </p:spTree>
    <p:extLst>
      <p:ext uri="{BB962C8B-B14F-4D97-AF65-F5344CB8AC3E}">
        <p14:creationId xmlns:p14="http://schemas.microsoft.com/office/powerpoint/2010/main" val="23479806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E61D4D8-1758-10D0-C6C3-E8988FE7A00A}"/>
              </a:ext>
            </a:extLst>
          </p:cNvPr>
          <p:cNvSpPr txBox="1"/>
          <p:nvPr/>
        </p:nvSpPr>
        <p:spPr>
          <a:xfrm>
            <a:off x="3048674" y="2276861"/>
            <a:ext cx="6097348" cy="2308324"/>
          </a:xfrm>
          <a:prstGeom prst="rect">
            <a:avLst/>
          </a:prstGeom>
          <a:noFill/>
        </p:spPr>
        <p:txBody>
          <a:bodyPr wrap="square">
            <a:spAutoFit/>
          </a:bodyPr>
          <a:lstStyle/>
          <a:p>
            <a:r>
              <a:rPr lang="de-DE" dirty="0"/>
              <a:t>Die Arbeitgeberin hat beantragt, die Anträge abzuweisen. Sie hat gemeint, die Anträge seien schon unzulässig. Im Übrigen habe der Betriebsrat keinen konkreten Aufgabenbezug dargelegt. Die Ermittlung der anwendbaren Tarifverträge nach § 4a TVG sei keine betriebsverfassungsrechtliche Angelegenheit und damit nicht vom Überwachungsrecht des Betriebsrats umfasst. Diese Frage sei vielmehr im Rahmen eines Verfahrens nach § 99 ArbGG zu klären.</a:t>
            </a:r>
          </a:p>
        </p:txBody>
      </p:sp>
    </p:spTree>
    <p:extLst>
      <p:ext uri="{BB962C8B-B14F-4D97-AF65-F5344CB8AC3E}">
        <p14:creationId xmlns:p14="http://schemas.microsoft.com/office/powerpoint/2010/main" val="35664469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13C849-A21A-7B92-B16E-5DEC1AA93EB7}"/>
              </a:ext>
            </a:extLst>
          </p:cNvPr>
          <p:cNvSpPr>
            <a:spLocks noGrp="1"/>
          </p:cNvSpPr>
          <p:nvPr>
            <p:ph type="title"/>
          </p:nvPr>
        </p:nvSpPr>
        <p:spPr/>
        <p:txBody>
          <a:bodyPr/>
          <a:lstStyle/>
          <a:p>
            <a:r>
              <a:rPr lang="de-DE" dirty="0"/>
              <a:t>Orientierungssatz</a:t>
            </a:r>
            <a:br>
              <a:rPr lang="de-DE" dirty="0"/>
            </a:br>
            <a:endParaRPr lang="de-DE" dirty="0"/>
          </a:p>
        </p:txBody>
      </p:sp>
      <p:sp>
        <p:nvSpPr>
          <p:cNvPr id="3" name="Inhaltsplatzhalter 2">
            <a:extLst>
              <a:ext uri="{FF2B5EF4-FFF2-40B4-BE49-F238E27FC236}">
                <a16:creationId xmlns:a16="http://schemas.microsoft.com/office/drawing/2014/main" id="{E975ADD2-4493-4756-B220-B1CB4F6FBBDB}"/>
              </a:ext>
            </a:extLst>
          </p:cNvPr>
          <p:cNvSpPr>
            <a:spLocks noGrp="1"/>
          </p:cNvSpPr>
          <p:nvPr>
            <p:ph idx="1"/>
          </p:nvPr>
        </p:nvSpPr>
        <p:spPr/>
        <p:txBody>
          <a:bodyPr>
            <a:normAutofit fontScale="92500" lnSpcReduction="20000"/>
          </a:bodyPr>
          <a:lstStyle/>
          <a:p>
            <a:r>
              <a:rPr lang="de-DE" dirty="0"/>
              <a:t> 1. § 4a TVG ist kein zugunsten der Arbeitnehmer geltendes Gesetz im Sinn eines konkreten Ge- oder Verbots. Die Norm zielt vielmehr darauf ab, durch die Auflösung von Tarifkollisionen die "Funktionsfähigkeit der Tarifautonomie" , d.h. die "Schutzfunktion, Verteilungsfunktion, Befriedungsfunktion sowie Ordnungsfunktion von Rechtsnormen des Tarifvertrags" zu sichern.(Rn.21) </a:t>
            </a:r>
          </a:p>
          <a:p>
            <a:endParaRPr lang="de-DE" dirty="0"/>
          </a:p>
          <a:p>
            <a:r>
              <a:rPr lang="de-DE" dirty="0"/>
              <a:t>    2. Eine Verdrängung nach § 4a Abs 2 S 2 TVG kann nur durch einen Tarifvertrag derjenigen Gewerkschaft bewirkt werden, die im Betrieb die meisten in einem Arbeitsverhältnis stehenden Mitglieder hat. Welche Gewerkschaft dies ist, ist deshalb objektiv anhand der zum jeweils maßgebenden Zeitpunkt bestehenden Mitgliedschaftsverhältnisse festzustellen.(Rn.27) </a:t>
            </a:r>
          </a:p>
        </p:txBody>
      </p:sp>
    </p:spTree>
    <p:extLst>
      <p:ext uri="{BB962C8B-B14F-4D97-AF65-F5344CB8AC3E}">
        <p14:creationId xmlns:p14="http://schemas.microsoft.com/office/powerpoint/2010/main" val="33309309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2A5249-00CB-B3AF-AA2D-8DE037AE9D5A}"/>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BB1B29B9-C83D-9AF1-E2DC-4CF29019B55C}"/>
              </a:ext>
            </a:extLst>
          </p:cNvPr>
          <p:cNvSpPr>
            <a:spLocks noGrp="1"/>
          </p:cNvSpPr>
          <p:nvPr>
            <p:ph idx="1"/>
          </p:nvPr>
        </p:nvSpPr>
        <p:spPr/>
        <p:txBody>
          <a:bodyPr/>
          <a:lstStyle/>
          <a:p>
            <a:r>
              <a:rPr lang="de-DE" dirty="0"/>
              <a:t>Die gewerkschaftlichen Mehrheitsverhältnisse im Betrieb bei einer nach § 4a Abs. 2 Satz 2 TVG aufzulösenden Tarifkollision sind jeweils zu dem Zeitpunkt zu bestimmen, in dem der letzte kollidierende Tarifvertrag schriftlich abgeschlossen wurde. Auf das Datum eines rückwirkenden Inkrafttretens kommt es nicht an.(Rn.24) </a:t>
            </a:r>
          </a:p>
        </p:txBody>
      </p:sp>
    </p:spTree>
    <p:extLst>
      <p:ext uri="{BB962C8B-B14F-4D97-AF65-F5344CB8AC3E}">
        <p14:creationId xmlns:p14="http://schemas.microsoft.com/office/powerpoint/2010/main" val="32350682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006E31-2497-B56D-F5B3-530FF3310954}"/>
              </a:ext>
            </a:extLst>
          </p:cNvPr>
          <p:cNvSpPr>
            <a:spLocks noGrp="1"/>
          </p:cNvSpPr>
          <p:nvPr>
            <p:ph type="title"/>
          </p:nvPr>
        </p:nvSpPr>
        <p:spPr/>
        <p:txBody>
          <a:bodyPr>
            <a:normAutofit fontScale="90000"/>
          </a:bodyPr>
          <a:lstStyle/>
          <a:p>
            <a:r>
              <a:rPr lang="de-DE" dirty="0"/>
              <a:t>BAG 25.04.2024  8 AZN 833/23  Ablehnung eines Richters wegen Befangenheit nach Urteilsverkündung, Absoluter Revisionsgrund</a:t>
            </a:r>
          </a:p>
        </p:txBody>
      </p:sp>
      <p:sp>
        <p:nvSpPr>
          <p:cNvPr id="3" name="Inhaltsplatzhalter 2">
            <a:extLst>
              <a:ext uri="{FF2B5EF4-FFF2-40B4-BE49-F238E27FC236}">
                <a16:creationId xmlns:a16="http://schemas.microsoft.com/office/drawing/2014/main" id="{8D08C9AE-E6A9-D4BE-EBCA-B80BB70E2BD6}"/>
              </a:ext>
            </a:extLst>
          </p:cNvPr>
          <p:cNvSpPr>
            <a:spLocks noGrp="1"/>
          </p:cNvSpPr>
          <p:nvPr>
            <p:ph idx="1"/>
          </p:nvPr>
        </p:nvSpPr>
        <p:spPr/>
        <p:txBody>
          <a:bodyPr>
            <a:normAutofit fontScale="77500" lnSpcReduction="20000"/>
          </a:bodyPr>
          <a:lstStyle/>
          <a:p>
            <a:r>
              <a:rPr lang="de-DE" dirty="0"/>
              <a:t>I. Die Parteien streiten über einen Anspruch des Klägers auf Zahlung einer Entschädigung nach § 15 Abs. 2 AGG wegen eines Verstoßes gegen das Verbot der Diskriminierung wegen des Geschlechts. Die Beklagte hatte auf dem Portal „eBay-Kleinanzeigen“ eine „Sekretärin“ gesucht. Der Kläger bewarb sich und fragte nach, ob nur eine Frau gesucht werde. Die Beklagte bestätigte dies. Daraufhin verlangte der Kläger eine Entschädigung und unterbreitete der Beklagten zur Vermeidung eines gerichtlichen Verfahrens einen Vergleichsvorschlag. Diese lehnte eine Zahlung ab. Die daraufhin erhobene Zahlungsklage wurde durch das Arbeitsgericht abgewiesen. Das Landesarbeitsgericht hat die hiergegen gerichtete Berufung des Klägers nach Verwerfung mehrerer Ablehnungsgesuche zurückgewiesen. Wie schon das Arbeitsgericht hat das Landesarbeitsgericht angenommen, die Bewerbung sei nur auf die Erzielung einer Entschädigung gerichtet gewesen und deshalb rechtsmissbräuchlich. Die Revision hat das Landesarbeitsgericht nicht zugelassen. Hiergegen wendet sich der Kläger mit der Nichtzulassungsbeschwerde. Zudem hat er nach der Verkündung des Berufungsurteils erneut ein Ablehnungsgesuch gestellt (vgl. hierzu BAG 25. Januar 2024 - 8 AS 17/23 -).</a:t>
            </a:r>
          </a:p>
        </p:txBody>
      </p:sp>
    </p:spTree>
    <p:extLst>
      <p:ext uri="{BB962C8B-B14F-4D97-AF65-F5344CB8AC3E}">
        <p14:creationId xmlns:p14="http://schemas.microsoft.com/office/powerpoint/2010/main" val="18800006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FFDBCE9-AF0C-00E9-0BA5-19AFE0981818}"/>
              </a:ext>
            </a:extLst>
          </p:cNvPr>
          <p:cNvSpPr txBox="1"/>
          <p:nvPr/>
        </p:nvSpPr>
        <p:spPr>
          <a:xfrm>
            <a:off x="3058788" y="0"/>
            <a:ext cx="6087233" cy="7017306"/>
          </a:xfrm>
          <a:prstGeom prst="rect">
            <a:avLst/>
          </a:prstGeom>
          <a:noFill/>
        </p:spPr>
        <p:txBody>
          <a:bodyPr wrap="square">
            <a:spAutoFit/>
          </a:bodyPr>
          <a:lstStyle/>
          <a:p>
            <a:r>
              <a:rPr lang="de-DE" dirty="0"/>
              <a:t> Die Beschwerdebegründung lässt unter II 3 weiterhin keine Verletzung des Anspruchs des Klägers auf rechtliches Gehör </a:t>
            </a:r>
            <a:r>
              <a:rPr lang="de-DE" dirty="0" err="1"/>
              <a:t>iSd</a:t>
            </a:r>
            <a:r>
              <a:rPr lang="de-DE" dirty="0"/>
              <a:t>. § 72a Abs. 3 Satz 2 Nr. 3 Alt. 2 ArbGG erkennen.</a:t>
            </a:r>
          </a:p>
          <a:p>
            <a:r>
              <a:rPr lang="de-DE" dirty="0"/>
              <a:t>a) Eine entscheidungserhebliche Nichtberücksichtigung klägerischen Vorbringens ist nicht erkennbar (vgl. hierzu BVerfG 17. September 2020 - 2 BvR 1605/16 - </a:t>
            </a:r>
            <a:r>
              <a:rPr lang="de-DE" dirty="0" err="1"/>
              <a:t>Rn</a:t>
            </a:r>
            <a:r>
              <a:rPr lang="de-DE" dirty="0"/>
              <a:t>. 14 </a:t>
            </a:r>
            <a:r>
              <a:rPr lang="de-DE" dirty="0" err="1"/>
              <a:t>mwN</a:t>
            </a:r>
            <a:r>
              <a:rPr lang="de-DE" dirty="0"/>
              <a:t>; BAG 24. Februar 2021 - 4 AZN 897/20 - </a:t>
            </a:r>
            <a:r>
              <a:rPr lang="de-DE" dirty="0" err="1"/>
              <a:t>Rn</a:t>
            </a:r>
            <a:r>
              <a:rPr lang="de-DE" dirty="0"/>
              <a:t>. 3). Das Landesarbeitsgericht hat sich mit dem wesentlichen Vortrag des Klägers befasst. Dabei musste es nicht näher auf dessen schriftliche Bewerbung, seine erklärte Bereitschaft zu einem Umzug oder sein Verhalten nach der Absage eingehen. Das Landesarbeitsgericht ist ausgehend von der digitalen Bewerbung davon ausgegangen, dass der Kläger wegen der Betonung seines Geschlechts die Absage von Beginn an provoziert habe. In Verbindung mit dem Umfeld der Stellenanzeige („eBay-Kleinanzeigen“) und der Übersendung eines vorformulierten Vergleichsvorschlags schon mit der Geltendmachung der Entschädigung sprechen die Gesamtumstände nach Auffassung des Landesarbeitsgerichts für eine von vornherein bestehende Absicht des Klägers, eine Entschädigung wegen Geschlechtsdiskriminierung zu erhalten. Vor diesem Hintergrund musste das Landesarbeitsgericht sich in den Urteilsgründen nicht explizit mit weiterem Vorbringen des Klägers auseinandersetzen.</a:t>
            </a:r>
          </a:p>
        </p:txBody>
      </p:sp>
    </p:spTree>
    <p:extLst>
      <p:ext uri="{BB962C8B-B14F-4D97-AF65-F5344CB8AC3E}">
        <p14:creationId xmlns:p14="http://schemas.microsoft.com/office/powerpoint/2010/main" val="2084326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F7647-969A-B29C-464C-E8451F69F23C}"/>
              </a:ext>
            </a:extLst>
          </p:cNvPr>
          <p:cNvSpPr>
            <a:spLocks noGrp="1"/>
          </p:cNvSpPr>
          <p:nvPr>
            <p:ph type="title"/>
          </p:nvPr>
        </p:nvSpPr>
        <p:spPr/>
        <p:txBody>
          <a:bodyPr>
            <a:normAutofit fontScale="90000"/>
          </a:bodyPr>
          <a:lstStyle/>
          <a:p>
            <a:r>
              <a:rPr lang="de-DE" dirty="0"/>
              <a:t>kein absoluter Revisionsgrund </a:t>
            </a:r>
            <a:r>
              <a:rPr lang="de-DE" dirty="0" err="1"/>
              <a:t>iSv</a:t>
            </a:r>
            <a:r>
              <a:rPr lang="de-DE" dirty="0"/>
              <a:t>. § 72a Abs. 3 Satz 2 Nr. 3 Alt. 1 ArbGG </a:t>
            </a:r>
            <a:r>
              <a:rPr lang="de-DE" dirty="0" err="1"/>
              <a:t>iVm</a:t>
            </a:r>
            <a:r>
              <a:rPr lang="de-DE" dirty="0"/>
              <a:t>. § 547 Nr. 1 bis Nr. 3 ZPO </a:t>
            </a:r>
          </a:p>
        </p:txBody>
      </p:sp>
      <p:sp>
        <p:nvSpPr>
          <p:cNvPr id="3" name="Inhaltsplatzhalter 2">
            <a:extLst>
              <a:ext uri="{FF2B5EF4-FFF2-40B4-BE49-F238E27FC236}">
                <a16:creationId xmlns:a16="http://schemas.microsoft.com/office/drawing/2014/main" id="{E2C0C3E6-E83D-79D4-B1E4-F1B909C15199}"/>
              </a:ext>
            </a:extLst>
          </p:cNvPr>
          <p:cNvSpPr>
            <a:spLocks noGrp="1"/>
          </p:cNvSpPr>
          <p:nvPr>
            <p:ph idx="1"/>
          </p:nvPr>
        </p:nvSpPr>
        <p:spPr/>
        <p:txBody>
          <a:bodyPr>
            <a:normAutofit fontScale="77500" lnSpcReduction="20000"/>
          </a:bodyPr>
          <a:lstStyle/>
          <a:p>
            <a:r>
              <a:rPr lang="de-DE" dirty="0"/>
              <a:t>b) Das nach Verkündung des Berufungsurteils erhobene Ablehnungsgesuch kann grundsätzlich keinen absoluten Revisionsgrund bewirken. Zwar kann ein Ablehnungsgesuch bis zum vollständigen Abschluss der Instanz angebracht werden und damit ggf. auch noch nach Verkündung des Urteils. Es kann sich dann aber nur auf noch zu treffende Entscheidungen beziehen, </a:t>
            </a:r>
            <a:r>
              <a:rPr lang="de-DE" dirty="0" err="1"/>
              <a:t>zB</a:t>
            </a:r>
            <a:r>
              <a:rPr lang="de-DE" dirty="0"/>
              <a:t> auf eine Anhörungsrüge oder einen Prozesskostenhilfeantrag (vgl. Zöller/G. Vollkommer ZPO 35. Aufl. § 42 </a:t>
            </a:r>
            <a:r>
              <a:rPr lang="de-DE" dirty="0" err="1"/>
              <a:t>Rn</a:t>
            </a:r>
            <a:r>
              <a:rPr lang="de-DE" dirty="0"/>
              <a:t>. 3; </a:t>
            </a:r>
            <a:r>
              <a:rPr lang="de-DE" dirty="0" err="1"/>
              <a:t>MüKoZPO</a:t>
            </a:r>
            <a:r>
              <a:rPr lang="de-DE" dirty="0"/>
              <a:t>/</a:t>
            </a:r>
            <a:r>
              <a:rPr lang="de-DE" dirty="0" err="1"/>
              <a:t>Stackmann</a:t>
            </a:r>
            <a:r>
              <a:rPr lang="de-DE" dirty="0"/>
              <a:t> 6. Aufl. § 44 </a:t>
            </a:r>
            <a:r>
              <a:rPr lang="de-DE" dirty="0" err="1"/>
              <a:t>Rn</a:t>
            </a:r>
            <a:r>
              <a:rPr lang="de-DE" dirty="0"/>
              <a:t>. 6). Das bereits verkündete Urteil kann demgegenüber außerhalb eines statthaften Abhilfeverfahrens nicht mehr abgeändert werden. Ein auf den Erlass eines neuen Urteils gerichtetes Ablehnungsgesuch ist daher mangels Rechtsschutzbedürfnisses unzulässig (vgl. BGH 19. Januar 2022 - XII ZB 357/21 - </a:t>
            </a:r>
            <a:r>
              <a:rPr lang="de-DE" dirty="0" err="1"/>
              <a:t>Rn</a:t>
            </a:r>
            <a:r>
              <a:rPr lang="de-DE" dirty="0"/>
              <a:t>. 13; 17. Mai 2018 - I ZR 195/15 - </a:t>
            </a:r>
            <a:r>
              <a:rPr lang="de-DE" dirty="0" err="1"/>
              <a:t>Rn</a:t>
            </a:r>
            <a:r>
              <a:rPr lang="de-DE" dirty="0"/>
              <a:t>. 4; vgl. auch BVerfG 28. April 2011 - 1 BvR 2411/10 - </a:t>
            </a:r>
            <a:r>
              <a:rPr lang="de-DE" dirty="0" err="1"/>
              <a:t>Rn</a:t>
            </a:r>
            <a:r>
              <a:rPr lang="de-DE" dirty="0"/>
              <a:t>. 23). Dies gilt auch, wenn das Urteil bereits verkündet, die Entscheidungsgründe jedoch - wie im arbeitsgerichtlichen Verfahren üblich - noch nicht schriftlich niedergelegt sind (vgl. BSG 19. Oktober 2020 - B 14 AS 426/19 B - </a:t>
            </a:r>
            <a:r>
              <a:rPr lang="de-DE" dirty="0" err="1"/>
              <a:t>Rn</a:t>
            </a:r>
            <a:r>
              <a:rPr lang="de-DE" dirty="0"/>
              <a:t>. 5; 17. August 2020 - B 14 AS 240/19 B - </a:t>
            </a:r>
            <a:r>
              <a:rPr lang="de-DE" dirty="0" err="1"/>
              <a:t>Rn</a:t>
            </a:r>
            <a:r>
              <a:rPr lang="de-DE" dirty="0"/>
              <a:t>. 9).</a:t>
            </a:r>
          </a:p>
        </p:txBody>
      </p:sp>
    </p:spTree>
    <p:extLst>
      <p:ext uri="{BB962C8B-B14F-4D97-AF65-F5344CB8AC3E}">
        <p14:creationId xmlns:p14="http://schemas.microsoft.com/office/powerpoint/2010/main" val="194695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243EA9-CDA7-10CB-06C7-E7A9A5AE89FB}"/>
              </a:ext>
            </a:extLst>
          </p:cNvPr>
          <p:cNvSpPr>
            <a:spLocks noGrp="1"/>
          </p:cNvSpPr>
          <p:nvPr>
            <p:ph type="title"/>
          </p:nvPr>
        </p:nvSpPr>
        <p:spPr/>
        <p:txBody>
          <a:bodyPr/>
          <a:lstStyle/>
          <a:p>
            <a:r>
              <a:rPr lang="de-DE" dirty="0"/>
              <a:t>BAG 20.06.2024	2 AZR 156/23</a:t>
            </a:r>
            <a:br>
              <a:rPr lang="de-DE" dirty="0"/>
            </a:br>
            <a:r>
              <a:rPr lang="de-DE" dirty="0"/>
              <a:t>Anfechtung eines Prozessvergleichs</a:t>
            </a:r>
          </a:p>
        </p:txBody>
      </p:sp>
      <p:sp>
        <p:nvSpPr>
          <p:cNvPr id="3" name="Inhaltsplatzhalter 2">
            <a:extLst>
              <a:ext uri="{FF2B5EF4-FFF2-40B4-BE49-F238E27FC236}">
                <a16:creationId xmlns:a16="http://schemas.microsoft.com/office/drawing/2014/main" id="{9F159E92-979D-4806-7287-5F2211ED7D72}"/>
              </a:ext>
            </a:extLst>
          </p:cNvPr>
          <p:cNvSpPr>
            <a:spLocks noGrp="1"/>
          </p:cNvSpPr>
          <p:nvPr>
            <p:ph idx="1"/>
          </p:nvPr>
        </p:nvSpPr>
        <p:spPr/>
        <p:txBody>
          <a:bodyPr>
            <a:normAutofit fontScale="77500" lnSpcReduction="20000"/>
          </a:bodyPr>
          <a:lstStyle/>
          <a:p>
            <a:r>
              <a:rPr lang="de-DE" dirty="0"/>
              <a:t> Die Parteien streiten vorrangig darüber, ob der Rechtsstreit durch einen Prozessvergleich beendet ist.</a:t>
            </a:r>
          </a:p>
          <a:p>
            <a:endParaRPr lang="de-DE" dirty="0"/>
          </a:p>
          <a:p>
            <a:r>
              <a:rPr lang="de-DE" dirty="0"/>
              <a:t>    Der Beklagte ist der Insolvenzverwalter über das Vermögen der N GmbH &amp; Co. KG. Die Klägerin war bei dieser beschäftigt. Mit Schreiben vom 27. Februar 2020 kündigte die Arbeitgeberin das Arbeitsverhältnis zum 31. März 2020.</a:t>
            </a:r>
          </a:p>
          <a:p>
            <a:endParaRPr lang="de-DE" dirty="0"/>
          </a:p>
          <a:p>
            <a:r>
              <a:rPr lang="de-DE" dirty="0"/>
              <a:t>    Dagegen hat sich die Klägerin mit der vorliegenden Klage gewandt. In der Güteverhandlung am 25. Mai 2020, in der für die Arbeitgeberin nur deren Prozessbevollmächtigte anwesend war, ist zur Erledigung des Rechtsstreits ein Vergleich geschlossen worden. Danach bestand Einigkeit, dass das Arbeitsverhältnis durch die Kündigung beendet worden sei. Für den Verlust des Arbeitsplatzes sollte die Klägerin eine Abfindung </a:t>
            </a:r>
            <a:r>
              <a:rPr lang="de-DE" dirty="0" err="1"/>
              <a:t>iHv</a:t>
            </a:r>
            <a:r>
              <a:rPr lang="de-DE" dirty="0"/>
              <a:t>. 9.500,00 Euro brutto erhalten. Von der allein der Arbeitgeberin vorbehaltenen Widerrufsmöglichkeit bis zum 2. Juni 2020 machte diese keinen Gebrauch.</a:t>
            </a:r>
          </a:p>
        </p:txBody>
      </p:sp>
    </p:spTree>
    <p:extLst>
      <p:ext uri="{BB962C8B-B14F-4D97-AF65-F5344CB8AC3E}">
        <p14:creationId xmlns:p14="http://schemas.microsoft.com/office/powerpoint/2010/main" val="23415493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157521-E7D3-25FB-D3B0-9A1BB5C9966A}"/>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31552A16-8B88-8466-BD55-C0ACFBCDFF53}"/>
              </a:ext>
            </a:extLst>
          </p:cNvPr>
          <p:cNvSpPr>
            <a:spLocks noGrp="1"/>
          </p:cNvSpPr>
          <p:nvPr>
            <p:ph idx="1"/>
          </p:nvPr>
        </p:nvSpPr>
        <p:spPr/>
        <p:txBody>
          <a:bodyPr>
            <a:normAutofit fontScale="85000" lnSpcReduction="20000"/>
          </a:bodyPr>
          <a:lstStyle/>
          <a:p>
            <a:r>
              <a:rPr lang="de-DE" dirty="0"/>
              <a:t> 1. Die Frage nach dem alleinigen Erfordernis einer subjektiv ernsthaften Bewerbung kann - ungeachtet ihrer Anführung im Rahmen der Begründung der </a:t>
            </a:r>
            <a:r>
              <a:rPr lang="de-DE" dirty="0" err="1"/>
              <a:t>Divergenzbeschwerde</a:t>
            </a:r>
            <a:r>
              <a:rPr lang="de-DE" dirty="0"/>
              <a:t> - schon deshalb keine Grundsatzbeschwerde begründen, weil ihre Beantwortung von den Umständen des Einzelfalls abhängt und zudem weder die Klärungsbedürftigkeit noch die grundsätzliche Bedeutung der Frage hinreichend dargelegt ist.(Rn.6) </a:t>
            </a:r>
          </a:p>
          <a:p>
            <a:r>
              <a:rPr lang="de-DE" dirty="0"/>
              <a:t>    2. Der Verstoß gegen die Wartepflicht des § 47 Abs 1 ZPO ist bei erfolglosem Ablehnungsgesuch letztlich unbeachtlich, denn damit steht fest, dass die Richterbank auch in der Zwischenzeit ordnungsgemäß besetzt war.(Rn.13) </a:t>
            </a:r>
          </a:p>
          <a:p>
            <a:r>
              <a:rPr lang="de-DE" dirty="0"/>
              <a:t>    3. Ein auf den Erlass eines neuen Urteils gerichtetes Ablehnungsgesuch ist mangels Rechtsschutzbedürfnisses unzulässig. Dies gilt auch, wenn das Urteil bereits verkündet, die Entscheidungsgründe jedoch - wie im arbeitsgerichtlichen Verfahren üblich - noch nicht schriftlich niedergelegt sind.(Rn.14) </a:t>
            </a:r>
          </a:p>
        </p:txBody>
      </p:sp>
    </p:spTree>
    <p:extLst>
      <p:ext uri="{BB962C8B-B14F-4D97-AF65-F5344CB8AC3E}">
        <p14:creationId xmlns:p14="http://schemas.microsoft.com/office/powerpoint/2010/main" val="19429377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9E27C5-B82D-0FFC-3578-DAC7F1DF60EF}"/>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75A8C972-17C2-3C90-058F-8625CD8A0F37}"/>
              </a:ext>
            </a:extLst>
          </p:cNvPr>
          <p:cNvSpPr>
            <a:spLocks noGrp="1"/>
          </p:cNvSpPr>
          <p:nvPr>
            <p:ph idx="1"/>
          </p:nvPr>
        </p:nvSpPr>
        <p:spPr/>
        <p:txBody>
          <a:bodyPr/>
          <a:lstStyle/>
          <a:p>
            <a:r>
              <a:rPr lang="de-DE" dirty="0"/>
              <a:t>Nach der Verkündung des Urteils kann ein am Urteil beteiligter Richter nur bezogen auf noch zu treffende weitere Entscheidungen abgelehnt werden. Ein auf die Verhinderung der Absetzung des bereits verkündeten Urteils zielendes Ablehnungsgesuch ist im arbeitsgerichtlichen Verfahren grundsätzlich unzulässig.(Rn.14) </a:t>
            </a:r>
          </a:p>
        </p:txBody>
      </p:sp>
    </p:spTree>
    <p:extLst>
      <p:ext uri="{BB962C8B-B14F-4D97-AF65-F5344CB8AC3E}">
        <p14:creationId xmlns:p14="http://schemas.microsoft.com/office/powerpoint/2010/main" val="21983805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5647F1-8632-B494-38D9-B1325A6E452E}"/>
              </a:ext>
            </a:extLst>
          </p:cNvPr>
          <p:cNvSpPr>
            <a:spLocks noGrp="1"/>
          </p:cNvSpPr>
          <p:nvPr>
            <p:ph type="title"/>
          </p:nvPr>
        </p:nvSpPr>
        <p:spPr/>
        <p:txBody>
          <a:bodyPr/>
          <a:lstStyle/>
          <a:p>
            <a:r>
              <a:rPr lang="de-DE" dirty="0"/>
              <a:t>BAG 25.04.2024 8 AZR 140/23 tarifliche Altersgrenze, Wiedereinstellung</a:t>
            </a:r>
          </a:p>
        </p:txBody>
      </p:sp>
      <p:sp>
        <p:nvSpPr>
          <p:cNvPr id="3" name="Inhaltsplatzhalter 2">
            <a:extLst>
              <a:ext uri="{FF2B5EF4-FFF2-40B4-BE49-F238E27FC236}">
                <a16:creationId xmlns:a16="http://schemas.microsoft.com/office/drawing/2014/main" id="{693A2448-F70E-DEEE-907B-F676F350461F}"/>
              </a:ext>
            </a:extLst>
          </p:cNvPr>
          <p:cNvSpPr>
            <a:spLocks noGrp="1"/>
          </p:cNvSpPr>
          <p:nvPr>
            <p:ph idx="1"/>
          </p:nvPr>
        </p:nvSpPr>
        <p:spPr/>
        <p:txBody>
          <a:bodyPr>
            <a:normAutofit fontScale="85000" lnSpcReduction="20000"/>
          </a:bodyPr>
          <a:lstStyle/>
          <a:p>
            <a:r>
              <a:rPr lang="de-DE" dirty="0"/>
              <a:t> Die Parteien streiten über einen Anspruch des Klägers auf Zahlung einer Entschädigung nach § 15 Abs. 2 AGG wegen eines Verstoßes gegen das Verbot der Diskriminierung aufgrund des Alters im Rahmen eines Bewerbungsverfahrens.</a:t>
            </a:r>
          </a:p>
          <a:p>
            <a:r>
              <a:rPr lang="de-DE" dirty="0"/>
              <a:t>Der 1952 geborene Kläger hat die Erste Staatsprüfung für das Lehramt für die Sekundarstufe I in den Fächern Deutsch und Musik sowie für das Lehramt für die Sekundarstufe II in den Fächern Musik und Philosophie absolviert. Zur Ersten Staatsprüfung für das Lehramt für die Sekundarstufe I hat er sich erfolgreich einer Erweiterungsprüfung im Fach Praktische Philosophie unterzogen. Zudem hat er die Zweite Staatsprüfung für das Lehramt für die Sekundarstufe II in den Fächern Philosophie und Musik abgelegt. Nach langjähriger Tätigkeit als Lehrer bei dem beklagten Land ist er wegen Erreichens der Regelaltersgrenze in der gesetzlichen Rentenversicherung (im Folgenden Regelaltersgrenze) seit Anfang des Jahres 2018 im Altersruhestand. Seitdem war er wiederholt im Rahmen befristeter Arbeitsverhältnisse als Lehrer für das beklagte Land tätig.</a:t>
            </a:r>
          </a:p>
        </p:txBody>
      </p:sp>
    </p:spTree>
    <p:extLst>
      <p:ext uri="{BB962C8B-B14F-4D97-AF65-F5344CB8AC3E}">
        <p14:creationId xmlns:p14="http://schemas.microsoft.com/office/powerpoint/2010/main" val="24192351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166462E-7BD8-A85D-57B4-E9FCE91370ED}"/>
              </a:ext>
            </a:extLst>
          </p:cNvPr>
          <p:cNvSpPr txBox="1"/>
          <p:nvPr/>
        </p:nvSpPr>
        <p:spPr>
          <a:xfrm>
            <a:off x="3048674" y="1445864"/>
            <a:ext cx="6097348" cy="3970318"/>
          </a:xfrm>
          <a:prstGeom prst="rect">
            <a:avLst/>
          </a:prstGeom>
          <a:noFill/>
        </p:spPr>
        <p:txBody>
          <a:bodyPr wrap="square">
            <a:spAutoFit/>
          </a:bodyPr>
          <a:lstStyle/>
          <a:p>
            <a:r>
              <a:rPr lang="de-DE" dirty="0"/>
              <a:t>Am 20. Dezember 2021 bewarb er sich bei einem Gymnasium des beklagten Landes auf eine Vertretungsstelle, die von der Schulleitung für den Zeitraum vom 1. Februar 2022 bis zum 9. August 2022 in einem Umfang von 18 Wochenstunden mit der Fächerkombination Deutsch und Philosophie/Praktische Philosophie ausgeschrieben war. Ein weiterer Bewerber für diese Stelle ist 1981 geboren und hat die Staatsprüfung für das Lehramt an Gymnasien und Gesamtschulen in den Fächern Geschichte und Philosophie/Praktische Philosophie abgelegt. Nach dem Abschluss des durch die Schule durchgeführten Auswahlverfahrens wurde der Kläger am 4. Januar 2022 von der Schulleitung zur Einstellung vorgeschlagen.</a:t>
            </a:r>
          </a:p>
        </p:txBody>
      </p:sp>
    </p:spTree>
    <p:extLst>
      <p:ext uri="{BB962C8B-B14F-4D97-AF65-F5344CB8AC3E}">
        <p14:creationId xmlns:p14="http://schemas.microsoft.com/office/powerpoint/2010/main" val="6438501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D7BF5FD-616C-2AA4-083F-1668DB3B676B}"/>
              </a:ext>
            </a:extLst>
          </p:cNvPr>
          <p:cNvSpPr txBox="1"/>
          <p:nvPr/>
        </p:nvSpPr>
        <p:spPr>
          <a:xfrm>
            <a:off x="2727016" y="89012"/>
            <a:ext cx="6419006" cy="5909310"/>
          </a:xfrm>
          <a:prstGeom prst="rect">
            <a:avLst/>
          </a:prstGeom>
          <a:noFill/>
        </p:spPr>
        <p:txBody>
          <a:bodyPr wrap="square">
            <a:spAutoFit/>
          </a:bodyPr>
          <a:lstStyle/>
          <a:p>
            <a:r>
              <a:rPr lang="de-DE" dirty="0"/>
              <a:t> Das beklagte Land ist an den Tarifvertrag für den öffentlichen Dienst der Länder (TV-L) gebunden. Dieser lautet auszugsweise wie folgt:</a:t>
            </a:r>
          </a:p>
          <a:p>
            <a:endParaRPr lang="de-DE" dirty="0"/>
          </a:p>
          <a:p>
            <a:r>
              <a:rPr lang="de-DE" dirty="0"/>
              <a:t>    „§ 33 </a:t>
            </a:r>
          </a:p>
          <a:p>
            <a:r>
              <a:rPr lang="de-DE" dirty="0"/>
              <a:t>Beendigung des Arbeitsverhältnisses ohne Kündigung</a:t>
            </a:r>
          </a:p>
          <a:p>
            <a:r>
              <a:rPr lang="de-DE" dirty="0"/>
              <a:t>   (1)     </a:t>
            </a:r>
          </a:p>
          <a:p>
            <a:r>
              <a:rPr lang="de-DE" dirty="0"/>
              <a:t>    Das Arbeitsverhältnis endet ohne Kündigung</a:t>
            </a:r>
          </a:p>
          <a:p>
            <a:r>
              <a:rPr lang="de-DE" dirty="0"/>
              <a:t>    a)    </a:t>
            </a:r>
          </a:p>
          <a:p>
            <a:r>
              <a:rPr lang="de-DE" dirty="0"/>
              <a:t>mit Ablauf des Monats, in dem die/der Beschäftigte das gesetzlich festgelegte Alter zum Erreichen der Regelaltersrente vollendet hat,</a:t>
            </a:r>
          </a:p>
          <a:p>
            <a:endParaRPr lang="de-DE" dirty="0"/>
          </a:p>
          <a:p>
            <a:r>
              <a:rPr lang="de-DE" dirty="0"/>
              <a:t>    (5)     </a:t>
            </a:r>
          </a:p>
          <a:p>
            <a:endParaRPr lang="de-DE" dirty="0"/>
          </a:p>
          <a:p>
            <a:r>
              <a:rPr lang="de-DE" dirty="0"/>
              <a:t>    1Soll die/der Beschäftigte, deren/dessen Arbeitsverhältnis nach Absatz 1 Buchstabe a geendet hat, weiterbeschäftigt werden, ist ein neuer schriftlicher Arbeitsvertrag abzuschließen. 2Das Arbeitsverhältnis kann jederzeit mit einer Frist von vier Wochen zum Monatsende gekündigt werden, wenn im Arbeitsvertrag nichts anderes vereinbart ist.“</a:t>
            </a:r>
          </a:p>
        </p:txBody>
      </p:sp>
    </p:spTree>
    <p:extLst>
      <p:ext uri="{BB962C8B-B14F-4D97-AF65-F5344CB8AC3E}">
        <p14:creationId xmlns:p14="http://schemas.microsoft.com/office/powerpoint/2010/main" val="25341258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61E840E-0728-4C88-362C-098D302E2852}"/>
              </a:ext>
            </a:extLst>
          </p:cNvPr>
          <p:cNvSpPr txBox="1"/>
          <p:nvPr/>
        </p:nvSpPr>
        <p:spPr>
          <a:xfrm>
            <a:off x="3048674" y="891867"/>
            <a:ext cx="6097348" cy="5078313"/>
          </a:xfrm>
          <a:prstGeom prst="rect">
            <a:avLst/>
          </a:prstGeom>
          <a:noFill/>
        </p:spPr>
        <p:txBody>
          <a:bodyPr wrap="square">
            <a:spAutoFit/>
          </a:bodyPr>
          <a:lstStyle/>
          <a:p>
            <a:r>
              <a:rPr lang="de-DE" dirty="0"/>
              <a:t>Die zuständige Bezirksregierung wies die Schulleitung mit E-Mail vom 6. Januar 2022 darauf hin, dass bei einer beabsichtigten Einstellung eines Bewerbers, der die Regelaltersgrenze überschritten hat, zu bestätigen sei, „dass sich sonst niemand mit einer Lehramtsbefähigung beworben habe oder … sehr detailliert und nachvollziehbar dargelegt und begründet [werden müsse], warum ggfls. vorhandene Mitbewerber/-innen trotz einer vorhandenen Lehramtsbefähigung für die Übernahme der Vertretungsstelle weniger bzw. nicht ausreichend qualifiziert sind“. Dies entsprach einem Erlass des Ministeriums für Schule und Weiterbildung Nordrhein-Westfalen vom 26. September 2012. Die Schulleitung teilte der Bezirksregierung per E-Mail vom 7. Januar 2022 daraufhin mit, dass sie den Kläger zwar für besser qualifiziert halte, gleichwohl aber die Besetzung der Vertretungsstelle mit dem Mitbewerber beantrage. Die Stelle wurde schließlich mit dem Mitbewerber besetzt.</a:t>
            </a:r>
          </a:p>
        </p:txBody>
      </p:sp>
    </p:spTree>
    <p:extLst>
      <p:ext uri="{BB962C8B-B14F-4D97-AF65-F5344CB8AC3E}">
        <p14:creationId xmlns:p14="http://schemas.microsoft.com/office/powerpoint/2010/main" val="14149979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3712AF9-D086-8B11-42D6-3F649F13C103}"/>
              </a:ext>
            </a:extLst>
          </p:cNvPr>
          <p:cNvSpPr txBox="1"/>
          <p:nvPr/>
        </p:nvSpPr>
        <p:spPr>
          <a:xfrm>
            <a:off x="3048674" y="1584364"/>
            <a:ext cx="6097348" cy="3693319"/>
          </a:xfrm>
          <a:prstGeom prst="rect">
            <a:avLst/>
          </a:prstGeom>
          <a:noFill/>
        </p:spPr>
        <p:txBody>
          <a:bodyPr wrap="square">
            <a:spAutoFit/>
          </a:bodyPr>
          <a:lstStyle/>
          <a:p>
            <a:r>
              <a:rPr lang="de-DE" dirty="0"/>
              <a:t>Mit seiner Klage vom 19. Januar 2022 hat der Kläger eine Entschädigung wegen Altersdiskriminierung </a:t>
            </a:r>
            <a:r>
              <a:rPr lang="de-DE" dirty="0" err="1"/>
              <a:t>iHv</a:t>
            </a:r>
            <a:r>
              <a:rPr lang="de-DE" dirty="0"/>
              <a:t>. 30.000,00 Euro verlangt. Er sei allein wegen seines Alters nicht eingestellt worden. Dies sei nicht zu rechtfertigen. Die Altersgrenze des § 33 Abs. 1 Buchst. a TV-L beziehe sich nur auf die Beendigung des Arbeitsverhältnisses. Dessen ungeachtet sei es angesichts des Lehrermangels nicht zu begründen, ältere Bewerber sogar bei befristeten Stellen grundsätzlich auszuschließen. Zudem verstoße das Vorgehen des beklagten Landes gegen das Prinzip der Bestenauslese aus Art. 33 Abs. 2 GG. Er sei jedenfalls bezogen auf das Fach Deutsch besser qualifiziert als der Mitbewerber.</a:t>
            </a:r>
          </a:p>
        </p:txBody>
      </p:sp>
    </p:spTree>
    <p:extLst>
      <p:ext uri="{BB962C8B-B14F-4D97-AF65-F5344CB8AC3E}">
        <p14:creationId xmlns:p14="http://schemas.microsoft.com/office/powerpoint/2010/main" val="27347526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FE4D22A-2FF3-28A3-8BF2-7012742D3EB5}"/>
              </a:ext>
            </a:extLst>
          </p:cNvPr>
          <p:cNvSpPr txBox="1"/>
          <p:nvPr/>
        </p:nvSpPr>
        <p:spPr>
          <a:xfrm>
            <a:off x="3048674" y="1722863"/>
            <a:ext cx="6097348" cy="3416320"/>
          </a:xfrm>
          <a:prstGeom prst="rect">
            <a:avLst/>
          </a:prstGeom>
          <a:noFill/>
        </p:spPr>
        <p:txBody>
          <a:bodyPr wrap="square">
            <a:spAutoFit/>
          </a:bodyPr>
          <a:lstStyle/>
          <a:p>
            <a:r>
              <a:rPr lang="de-DE" dirty="0"/>
              <a:t> Der Kläger hat zuletzt beantragt,</a:t>
            </a:r>
          </a:p>
          <a:p>
            <a:endParaRPr lang="de-DE" dirty="0"/>
          </a:p>
          <a:p>
            <a:r>
              <a:rPr lang="de-DE" dirty="0"/>
              <a:t>            </a:t>
            </a:r>
          </a:p>
          <a:p>
            <a:r>
              <a:rPr lang="de-DE" dirty="0"/>
              <a:t>    	</a:t>
            </a:r>
          </a:p>
          <a:p>
            <a:endParaRPr lang="de-DE" dirty="0"/>
          </a:p>
          <a:p>
            <a:r>
              <a:rPr lang="de-DE" dirty="0"/>
              <a:t>    das beklagte Land zu verurteilen, an ihn eine Entschädigung nach dem Allgemeinen Gleichbehandlungsgesetz </a:t>
            </a:r>
            <a:r>
              <a:rPr lang="de-DE" dirty="0" err="1"/>
              <a:t>iHv</a:t>
            </a:r>
            <a:r>
              <a:rPr lang="de-DE" dirty="0"/>
              <a:t>. 30.000,00 Euro zu zahlen.</a:t>
            </a:r>
          </a:p>
          <a:p>
            <a:endParaRPr lang="de-DE" dirty="0"/>
          </a:p>
          <a:p>
            <a:r>
              <a:rPr lang="de-DE" dirty="0"/>
              <a:t>Randnummer8</a:t>
            </a:r>
          </a:p>
          <a:p>
            <a:endParaRPr lang="de-DE" dirty="0"/>
          </a:p>
          <a:p>
            <a:r>
              <a:rPr lang="de-DE" dirty="0"/>
              <a:t>    Das beklagte Land hat beantragt, die Klage abzuweisen.</a:t>
            </a:r>
          </a:p>
        </p:txBody>
      </p:sp>
    </p:spTree>
    <p:extLst>
      <p:ext uri="{BB962C8B-B14F-4D97-AF65-F5344CB8AC3E}">
        <p14:creationId xmlns:p14="http://schemas.microsoft.com/office/powerpoint/2010/main" val="1599206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7D7FAA-5518-B9EE-3111-687591BCA30D}"/>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3C7B0B70-0CCE-1117-BE5F-3A0D491D69EB}"/>
              </a:ext>
            </a:extLst>
          </p:cNvPr>
          <p:cNvSpPr>
            <a:spLocks noGrp="1"/>
          </p:cNvSpPr>
          <p:nvPr>
            <p:ph idx="1"/>
          </p:nvPr>
        </p:nvSpPr>
        <p:spPr/>
        <p:txBody>
          <a:bodyPr>
            <a:normAutofit fontScale="85000" lnSpcReduction="20000"/>
          </a:bodyPr>
          <a:lstStyle/>
          <a:p>
            <a:r>
              <a:rPr lang="de-DE" dirty="0"/>
              <a:t> 1. Es geht sowohl bei der Beendigung des Arbeitsverhältnisses aufgrund des Erreichens der Regelaltersgrenze als auch bei der Verweigerung einer Einstellung wegen des Überschreitens dieser Altersgrenze um die Förderung der beruflichen Entwicklung jüngerer Menschen.(Rn.18) </a:t>
            </a:r>
          </a:p>
          <a:p>
            <a:endParaRPr lang="de-DE" dirty="0"/>
          </a:p>
          <a:p>
            <a:r>
              <a:rPr lang="de-DE" dirty="0"/>
              <a:t>    2. Die kurze Kündigungsfrist des § 33 Abs 5 S 2 TV-L verdeutlicht, dass die Tarifvertragsparteien keine dauerhafte Weiterbeschäftigung bereits ausgeschiedener Beschäftigter vor Augen hatten, sondern nur eine vorübergehende Weiterbeschäftigung bei besonderem Bedarf. § 33 Abs 5 TV-L eröffnet demnach die Wiedereinstellung bereits ausgeschiedener Beschäftigter bei einem solchen Bedarf und fehlenden - hinreichend qualifizierten - jüngeren Bewerbern. Ansonsten ist die Verweigerung einer Wiedereinstellung wegen des Überschreitens der Regelaltersgrenze nach der tarifvertraglichen Konzeption grundsätzlich zulässig, denn anderenfalls würde der Zweck dieser Altersgrenze unterlaufen.(Rn.21) </a:t>
            </a:r>
          </a:p>
        </p:txBody>
      </p:sp>
    </p:spTree>
    <p:extLst>
      <p:ext uri="{BB962C8B-B14F-4D97-AF65-F5344CB8AC3E}">
        <p14:creationId xmlns:p14="http://schemas.microsoft.com/office/powerpoint/2010/main" val="39071303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5D6A957-5533-4381-810D-714A1376A322}"/>
              </a:ext>
            </a:extLst>
          </p:cNvPr>
          <p:cNvSpPr txBox="1"/>
          <p:nvPr/>
        </p:nvSpPr>
        <p:spPr>
          <a:xfrm>
            <a:off x="3048674" y="2692359"/>
            <a:ext cx="6097348" cy="1477328"/>
          </a:xfrm>
          <a:prstGeom prst="rect">
            <a:avLst/>
          </a:prstGeom>
          <a:noFill/>
        </p:spPr>
        <p:txBody>
          <a:bodyPr wrap="square">
            <a:spAutoFit/>
          </a:bodyPr>
          <a:lstStyle/>
          <a:p>
            <a:r>
              <a:rPr lang="de-DE" dirty="0"/>
              <a:t>3. Bei Vorhandensein jüngerer, geeigneter Bewerber darf ihre Nichtberücksichtigung aber allein mit dem Überschreiten der Regelaltersgrenze begründet werden, ohne dass noch eine Auswahlentscheidung nach den Kriterien des Art 33 Abs 2 GG zu treffen wäre.(Rn.30) </a:t>
            </a:r>
          </a:p>
        </p:txBody>
      </p:sp>
    </p:spTree>
    <p:extLst>
      <p:ext uri="{BB962C8B-B14F-4D97-AF65-F5344CB8AC3E}">
        <p14:creationId xmlns:p14="http://schemas.microsoft.com/office/powerpoint/2010/main" val="61171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002AF86-CEBB-65DF-31AA-75721146B81C}"/>
              </a:ext>
            </a:extLst>
          </p:cNvPr>
          <p:cNvSpPr txBox="1"/>
          <p:nvPr/>
        </p:nvSpPr>
        <p:spPr>
          <a:xfrm>
            <a:off x="2872673" y="194209"/>
            <a:ext cx="6273349" cy="5078313"/>
          </a:xfrm>
          <a:prstGeom prst="rect">
            <a:avLst/>
          </a:prstGeom>
          <a:noFill/>
        </p:spPr>
        <p:txBody>
          <a:bodyPr wrap="square">
            <a:spAutoFit/>
          </a:bodyPr>
          <a:lstStyle/>
          <a:p>
            <a:r>
              <a:rPr lang="de-DE" dirty="0"/>
              <a:t> Am 22. Juni 2020 beantragte die Arbeitgeberin die Eröffnung des Insolvenzverfahrens. Mit Schreiben vom 23. Juni 2020 forderte die Klägerin sie unter Vollstreckungsandrohung vergeblich zur Zahlung der Abfindung bis zum 26. Juni 2020 auf. Nachdem sie vom Insolvenzeröffnungsantrag erfahren hatte, erklärte die Klägerin mit einem am 3. Juli 2020 beim Arbeitsgericht eingegangenen Schriftsatz die Anfechtung des Vergleichs wegen arglistiger Täuschung. Zugleich trat sie unter Bezugnahme auf § 313 BGB vom Vergleich zurück. Am 1. September 2020 wurde das Insolvenzverfahren über das Vermögen der Arbeitgeberin eröffnet und der Beklagte zum Insolvenzverwalter bestellt. Mit Schriftsatz vom 12. Oktober 2020 nahm die Klägerin den Rechtsstreit auf.</a:t>
            </a:r>
          </a:p>
          <a:p>
            <a:endParaRPr lang="de-DE" dirty="0"/>
          </a:p>
          <a:p>
            <a:r>
              <a:rPr lang="de-DE" dirty="0"/>
              <a:t>    Die Klägerin hat gemeint, der Vergleich sei unwirksam. Der Arbeitgeberin sei bei dessen Abschluss bekannt gewesen, dass sie die Abfindung nicht werde zahlen können.</a:t>
            </a:r>
          </a:p>
          <a:p>
            <a:endParaRPr lang="de-DE" dirty="0"/>
          </a:p>
        </p:txBody>
      </p:sp>
    </p:spTree>
    <p:extLst>
      <p:ext uri="{BB962C8B-B14F-4D97-AF65-F5344CB8AC3E}">
        <p14:creationId xmlns:p14="http://schemas.microsoft.com/office/powerpoint/2010/main" val="9823724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D3BC65-03D1-B837-5CE3-0BBB6D3D0273}"/>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AFDC92CD-0083-79D1-7CE1-33A90CFFA857}"/>
              </a:ext>
            </a:extLst>
          </p:cNvPr>
          <p:cNvSpPr>
            <a:spLocks noGrp="1"/>
          </p:cNvSpPr>
          <p:nvPr>
            <p:ph idx="1"/>
          </p:nvPr>
        </p:nvSpPr>
        <p:spPr/>
        <p:txBody>
          <a:bodyPr/>
          <a:lstStyle/>
          <a:p>
            <a:r>
              <a:rPr lang="de-DE" dirty="0"/>
              <a:t>Die Wiedereinstellung eines Bewerbers, dessen Arbeitsverhältnis aufgrund einer tarifvertraglichen Altersgrenze beendet wurde, kann wegen seines Alters abgelehnt werden, falls ein jüngerer qualifizierter Bewerber zur Verfügung steht. Dies entspricht dem mit der Altersgrenze verfolgten Ziel der ausgewogenen Beschäftigungsverteilung zwischen den Generationen.(Rn.18) </a:t>
            </a:r>
          </a:p>
        </p:txBody>
      </p:sp>
    </p:spTree>
    <p:extLst>
      <p:ext uri="{BB962C8B-B14F-4D97-AF65-F5344CB8AC3E}">
        <p14:creationId xmlns:p14="http://schemas.microsoft.com/office/powerpoint/2010/main" val="26679044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CEC43C-37F4-62E2-425D-D90985C51830}"/>
              </a:ext>
            </a:extLst>
          </p:cNvPr>
          <p:cNvSpPr>
            <a:spLocks noGrp="1"/>
          </p:cNvSpPr>
          <p:nvPr>
            <p:ph type="title"/>
          </p:nvPr>
        </p:nvSpPr>
        <p:spPr/>
        <p:txBody>
          <a:bodyPr>
            <a:normAutofit fontScale="90000"/>
          </a:bodyPr>
          <a:lstStyle/>
          <a:p>
            <a:r>
              <a:rPr lang="de-DE" dirty="0"/>
              <a:t>BAG 24.04.2024 4 AZR 195/23 Anwendungsbereich des TVöD/VKA - Beschäftigte in Gaststätten</a:t>
            </a:r>
          </a:p>
        </p:txBody>
      </p:sp>
      <p:sp>
        <p:nvSpPr>
          <p:cNvPr id="3" name="Inhaltsplatzhalter 2">
            <a:extLst>
              <a:ext uri="{FF2B5EF4-FFF2-40B4-BE49-F238E27FC236}">
                <a16:creationId xmlns:a16="http://schemas.microsoft.com/office/drawing/2014/main" id="{B16F620F-81D8-A9DC-D2A3-B60658A4D1C3}"/>
              </a:ext>
            </a:extLst>
          </p:cNvPr>
          <p:cNvSpPr>
            <a:spLocks noGrp="1"/>
          </p:cNvSpPr>
          <p:nvPr>
            <p:ph idx="1"/>
          </p:nvPr>
        </p:nvSpPr>
        <p:spPr/>
        <p:txBody>
          <a:bodyPr>
            <a:normAutofit lnSpcReduction="10000"/>
          </a:bodyPr>
          <a:lstStyle/>
          <a:p>
            <a:r>
              <a:rPr lang="de-DE" dirty="0"/>
              <a:t> Die Parteien streiten über die Geltung des Tarifvertrags für den öffentlichen Dienst (TVöD) im Bereich der Vereinigung der kommunalen Arbeitgeberverbände (TVöD/VKA) für ihr Arbeitsverhältnis und sich daraus ergebende Vergütungsansprüche des Klägers.</a:t>
            </a:r>
          </a:p>
          <a:p>
            <a:r>
              <a:rPr lang="de-DE" dirty="0"/>
              <a:t>Der Kläger, der über eine abgeschlossene Ausbildung als Assistent für Hotelmanagement verfügt und seit 1. Juli 2020 Mitglied der Vereinten Dienstleistungsgewerkschaft - ver.di ist, war von 2016 bis 2018 und vom 1. Mai 2019 bis zum 31. März 2024 bei der Beklagten, zuletzt als „Mitarbeiter Service“, beschäftigt. Arbeitsvertraglich war ein monatliches Festgehalt </a:t>
            </a:r>
            <a:r>
              <a:rPr lang="de-DE" dirty="0" err="1"/>
              <a:t>iHv</a:t>
            </a:r>
            <a:r>
              <a:rPr lang="de-DE" dirty="0"/>
              <a:t>. 2.000,00 Euro brutto vereinbart.</a:t>
            </a:r>
          </a:p>
        </p:txBody>
      </p:sp>
    </p:spTree>
    <p:extLst>
      <p:ext uri="{BB962C8B-B14F-4D97-AF65-F5344CB8AC3E}">
        <p14:creationId xmlns:p14="http://schemas.microsoft.com/office/powerpoint/2010/main" val="37341935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7A46ED3-E79F-6947-67AD-988899A65CDC}"/>
              </a:ext>
            </a:extLst>
          </p:cNvPr>
          <p:cNvSpPr txBox="1"/>
          <p:nvPr/>
        </p:nvSpPr>
        <p:spPr>
          <a:xfrm>
            <a:off x="3048674" y="337869"/>
            <a:ext cx="6097348" cy="6186309"/>
          </a:xfrm>
          <a:prstGeom prst="rect">
            <a:avLst/>
          </a:prstGeom>
          <a:noFill/>
        </p:spPr>
        <p:txBody>
          <a:bodyPr wrap="square">
            <a:spAutoFit/>
          </a:bodyPr>
          <a:lstStyle/>
          <a:p>
            <a:r>
              <a:rPr lang="de-DE" dirty="0"/>
              <a:t>Die Beklagte ist Mitglied im Kommunalen Arbeitgeberverband Sachsen e.V. Sie betreibt ein Eissportzentrum mit einer Eissporthalle und einer Eisschnelllaufbahn, das </a:t>
            </a:r>
            <a:r>
              <a:rPr lang="de-DE" dirty="0" err="1"/>
              <a:t>Golfbad</a:t>
            </a:r>
            <a:r>
              <a:rPr lang="de-DE" dirty="0"/>
              <a:t> „Gesundheitspark“ und verwaltet das Naherholungsgebiet am Stausee R. Für alle drei Liegenschaften hat sie den Betrieb eines Gaststättengewerbes der zuständigen Behörde angezeigt. Im Eissportzentrum und am Stausee R unterhält sie je eine Großküche. Die dort hergestellten Speisen werden über die gastronomischen Einrichtungen der Liegenschaften vertrieben. Im Eissportzentrum sind dies während der Wintersaison drei Imbissstände sowie drei Gasträume, die für Veranstaltungen genutzt werden können. Am Stausee R betreibt die Beklagte in der Sommersaison vier verschiedene Imbiss-, Grill- und Bareinrichtungen, die von den Badegästen genutzt werden können. Darüber hinaus existiert ein Bistro, welches sowohl von Gästen als auch von Dritten besucht werden kann und saisonunabhängig geöffnet ist. An den Imbisseinrichtungen können dort erworbene Speisen vor Ort verzehrt werden. Die Beklagte beschäftigt ca. 39 festangestellte Arbeitnehmer sowie einige Saisonkräfte.</a:t>
            </a:r>
          </a:p>
        </p:txBody>
      </p:sp>
    </p:spTree>
    <p:extLst>
      <p:ext uri="{BB962C8B-B14F-4D97-AF65-F5344CB8AC3E}">
        <p14:creationId xmlns:p14="http://schemas.microsoft.com/office/powerpoint/2010/main" val="10420757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0D8FD3E-3042-CE7E-383F-115903357FDB}"/>
              </a:ext>
            </a:extLst>
          </p:cNvPr>
          <p:cNvSpPr txBox="1"/>
          <p:nvPr/>
        </p:nvSpPr>
        <p:spPr>
          <a:xfrm>
            <a:off x="3048674" y="1722863"/>
            <a:ext cx="6097348" cy="3416320"/>
          </a:xfrm>
          <a:prstGeom prst="rect">
            <a:avLst/>
          </a:prstGeom>
          <a:noFill/>
        </p:spPr>
        <p:txBody>
          <a:bodyPr wrap="square">
            <a:spAutoFit/>
          </a:bodyPr>
          <a:lstStyle/>
          <a:p>
            <a:r>
              <a:rPr lang="de-DE" dirty="0"/>
              <a:t>Der Kläger wurde seit September 2020 in den Wintermonaten überwiegend in den gastronomischen Einrichtungen im Bereich des Eissportzentrums und in den Sommermonaten überwiegend in denen des Stausees R eingesetzt. Dabei hatte er das Grillgut zuzubereiten, Speisen und Getränke zu verkaufen sowie diese jeweils zu kassieren. Zu seinen Aufgaben gehörten auch die Vorbereitung der Kasse und deren Abrechnung, die Annahme von Warenlieferungen und deren </a:t>
            </a:r>
            <a:r>
              <a:rPr lang="de-DE" dirty="0" err="1"/>
              <a:t>Verräumen</a:t>
            </a:r>
            <a:r>
              <a:rPr lang="de-DE" dirty="0"/>
              <a:t>, das Auffüllen von Beständen und Reinigungsarbeiten. In geringem Umfang war er auch als Ordner und Kassierer sowie bei der Schlittschuhausleihe tätig.</a:t>
            </a:r>
          </a:p>
        </p:txBody>
      </p:sp>
    </p:spTree>
    <p:extLst>
      <p:ext uri="{BB962C8B-B14F-4D97-AF65-F5344CB8AC3E}">
        <p14:creationId xmlns:p14="http://schemas.microsoft.com/office/powerpoint/2010/main" val="38230741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38F881B-34B5-6D7F-5E56-39C332A1ABD0}"/>
              </a:ext>
            </a:extLst>
          </p:cNvPr>
          <p:cNvSpPr txBox="1"/>
          <p:nvPr/>
        </p:nvSpPr>
        <p:spPr>
          <a:xfrm>
            <a:off x="3048674" y="1307365"/>
            <a:ext cx="6097348" cy="3970318"/>
          </a:xfrm>
          <a:prstGeom prst="rect">
            <a:avLst/>
          </a:prstGeom>
          <a:noFill/>
        </p:spPr>
        <p:txBody>
          <a:bodyPr wrap="square">
            <a:spAutoFit/>
          </a:bodyPr>
          <a:lstStyle/>
          <a:p>
            <a:r>
              <a:rPr lang="de-DE" dirty="0"/>
              <a:t> Mit der Beklagten am 23. Oktober 2020 zugegangenem Schreiben forderte der Kläger die Beklagte unter Berufung auf die Geltung des TVöD/VKA und das Tätigkeitsmerkmal „Fachangestellte für Bäderbetriebe mit Abschlussprüfung und entsprechender Tätigkeit“ auf, ihn ab dem 1. April 2020 nach Entgeltgruppe 5 Stufe 2 TVöD/VKA zu vergüten.</a:t>
            </a:r>
          </a:p>
          <a:p>
            <a:endParaRPr lang="de-DE" dirty="0"/>
          </a:p>
          <a:p>
            <a:endParaRPr lang="de-DE" dirty="0"/>
          </a:p>
          <a:p>
            <a:r>
              <a:rPr lang="de-DE" dirty="0"/>
              <a:t>    Der Kläger hat die Auffassung vertreten, der TVöD/VKA habe im Arbeitsverhältnis kraft beiderseitiger Tarifgebundenheit gegolten. Seine Tätigkeit habe eine eingehende fachliche Einarbeitung erfordert, so dass er eine Vergütung nach Entgeltgruppe 3 TVöD/VKA beanspruchen könne.</a:t>
            </a:r>
          </a:p>
        </p:txBody>
      </p:sp>
    </p:spTree>
    <p:extLst>
      <p:ext uri="{BB962C8B-B14F-4D97-AF65-F5344CB8AC3E}">
        <p14:creationId xmlns:p14="http://schemas.microsoft.com/office/powerpoint/2010/main" val="22589292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41E7059-DFF8-FB6D-6D58-4805443E52DC}"/>
              </a:ext>
            </a:extLst>
          </p:cNvPr>
          <p:cNvSpPr txBox="1"/>
          <p:nvPr/>
        </p:nvSpPr>
        <p:spPr>
          <a:xfrm>
            <a:off x="3048674" y="1861363"/>
            <a:ext cx="6097348" cy="1477328"/>
          </a:xfrm>
          <a:prstGeom prst="rect">
            <a:avLst/>
          </a:prstGeom>
          <a:noFill/>
        </p:spPr>
        <p:txBody>
          <a:bodyPr wrap="square">
            <a:spAutoFit/>
          </a:bodyPr>
          <a:lstStyle/>
          <a:p>
            <a:r>
              <a:rPr lang="de-DE" dirty="0"/>
              <a:t> Der Kläger hat zuletzt beantragt,</a:t>
            </a:r>
          </a:p>
          <a:p>
            <a:endParaRPr lang="de-DE" dirty="0"/>
          </a:p>
          <a:p>
            <a:r>
              <a:rPr lang="de-DE" dirty="0"/>
              <a:t>    1.    festzustellen, dass er vom 1. September 2021 bis zum 31. März 2024 einen Anspruch auf Entgelt der Entgeltgruppe 3 Stufe 2 der Entgeltordnung VKA zum TVöD hatte;</a:t>
            </a:r>
          </a:p>
        </p:txBody>
      </p:sp>
    </p:spTree>
    <p:extLst>
      <p:ext uri="{BB962C8B-B14F-4D97-AF65-F5344CB8AC3E}">
        <p14:creationId xmlns:p14="http://schemas.microsoft.com/office/powerpoint/2010/main" val="35255257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CEA0828-3B25-EB7F-E128-7017D2DD05E2}"/>
              </a:ext>
            </a:extLst>
          </p:cNvPr>
          <p:cNvSpPr txBox="1"/>
          <p:nvPr/>
        </p:nvSpPr>
        <p:spPr>
          <a:xfrm>
            <a:off x="3048674" y="1999862"/>
            <a:ext cx="6097348" cy="2862322"/>
          </a:xfrm>
          <a:prstGeom prst="rect">
            <a:avLst/>
          </a:prstGeom>
          <a:noFill/>
        </p:spPr>
        <p:txBody>
          <a:bodyPr wrap="square">
            <a:spAutoFit/>
          </a:bodyPr>
          <a:lstStyle/>
          <a:p>
            <a:r>
              <a:rPr lang="de-DE" dirty="0"/>
              <a:t>2. 	die Beklagte zu verurteilen, an ihn 5.925,80 Euro brutto nebst Zinsen </a:t>
            </a:r>
            <a:r>
              <a:rPr lang="de-DE" dirty="0" err="1"/>
              <a:t>iHv</a:t>
            </a:r>
            <a:r>
              <a:rPr lang="de-DE" dirty="0"/>
              <a:t>. fünf Prozentpunkten über dem Basiszinssatz der EZB</a:t>
            </a:r>
          </a:p>
          <a:p>
            <a:r>
              <a:rPr lang="de-DE" dirty="0"/>
              <a:t>		aus jeweils 517,08 Euro brutto seit dem 1. November 2020, dem 1. Dezember 2020, dem 1. Januar 2021, dem 1. Februar 2021, dem 1. März 2021 und dem 1. April 2021</a:t>
            </a:r>
          </a:p>
          <a:p>
            <a:r>
              <a:rPr lang="de-DE" dirty="0"/>
              <a:t>		sowie aus jeweils 507,08 Euro brutto seit dem 1. Mai 2021, dem 1. Juni 2021, dem 1. Juli 2021, dem 1. August 2021 und dem 1. September 2021 zu zahlen.</a:t>
            </a:r>
          </a:p>
        </p:txBody>
      </p:sp>
    </p:spTree>
    <p:extLst>
      <p:ext uri="{BB962C8B-B14F-4D97-AF65-F5344CB8AC3E}">
        <p14:creationId xmlns:p14="http://schemas.microsoft.com/office/powerpoint/2010/main" val="38465602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9630FFC-3C35-034B-4F58-E3FB49319432}"/>
              </a:ext>
            </a:extLst>
          </p:cNvPr>
          <p:cNvSpPr txBox="1"/>
          <p:nvPr/>
        </p:nvSpPr>
        <p:spPr>
          <a:xfrm>
            <a:off x="3048674" y="476368"/>
            <a:ext cx="6097348" cy="5909310"/>
          </a:xfrm>
          <a:prstGeom prst="rect">
            <a:avLst/>
          </a:prstGeom>
          <a:noFill/>
        </p:spPr>
        <p:txBody>
          <a:bodyPr wrap="square">
            <a:spAutoFit/>
          </a:bodyPr>
          <a:lstStyle/>
          <a:p>
            <a:r>
              <a:rPr lang="de-DE" dirty="0"/>
              <a:t>Die Beklagte hat beantragt, die Klage abzuweisen. Sie hat die Auffassung vertreten, der TVöD/VKA habe nicht für den Kläger gegolten, da er in einer „Gaststätte“ </a:t>
            </a:r>
            <a:r>
              <a:rPr lang="de-DE" dirty="0" err="1"/>
              <a:t>iSd</a:t>
            </a:r>
            <a:r>
              <a:rPr lang="de-DE" dirty="0"/>
              <a:t>. Bereichsausnahme nach § 1 Abs. 2 Buchst. r TVöD/VKA tätig gewesen sei. Der Begriff „Gaststätte“ sei unter Berücksichtigung der Regelungen in den Gaststättengesetzen weit auszulegen. Ausreichend sei, wenn hinsichtlich des gastronomischen Angebots eine abgrenzbare Organisationseinheit im Unternehmen bestehe, deren wirtschaftlicher Zweck über die Eigenversorgung, </a:t>
            </a:r>
            <a:r>
              <a:rPr lang="de-DE" dirty="0" err="1"/>
              <a:t>zB</a:t>
            </a:r>
            <a:r>
              <a:rPr lang="de-DE" dirty="0"/>
              <a:t> in Form einer Kantine, hinausgehe. Eine solche sei im Unternehmen der Beklagten unter der Leitung von Herrn S vorhanden. Dieser sei für die Gestaltung der Dienstpläne, den Einsatz der Mitarbeiter und die Gewährung von Urlaub zuständig. Es erfolge für die Organisationseinheit „Gastronomie/Service“ eine eigene betriebswirtschaftliche Kostenerfassung. Die Organisationseinheit werde wie ein externer Dienstleister der Gastronomiebranche tätig. Jedenfalls habe der Kläger nur einfache Tätigkeiten ausgeübt, so dass allenfalls eine Vergütungsverpflichtung nach Entgeltgruppe 2 TVöD/VKA in Betracht komme.</a:t>
            </a:r>
          </a:p>
        </p:txBody>
      </p:sp>
    </p:spTree>
    <p:extLst>
      <p:ext uri="{BB962C8B-B14F-4D97-AF65-F5344CB8AC3E}">
        <p14:creationId xmlns:p14="http://schemas.microsoft.com/office/powerpoint/2010/main" val="25283367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24E092D-FF5C-C8ED-0E43-F85DCD1625B1}"/>
              </a:ext>
            </a:extLst>
          </p:cNvPr>
          <p:cNvSpPr txBox="1"/>
          <p:nvPr/>
        </p:nvSpPr>
        <p:spPr>
          <a:xfrm>
            <a:off x="3048674" y="2692359"/>
            <a:ext cx="6097348" cy="1477328"/>
          </a:xfrm>
          <a:prstGeom prst="rect">
            <a:avLst/>
          </a:prstGeom>
          <a:noFill/>
        </p:spPr>
        <p:txBody>
          <a:bodyPr wrap="square">
            <a:spAutoFit/>
          </a:bodyPr>
          <a:lstStyle/>
          <a:p>
            <a:r>
              <a:rPr lang="de-DE" dirty="0"/>
              <a:t>Das Arbeitsgericht hat der Klage - soweit Gegenstand der Revision - stattgegeben. Auf die Berufung der Beklagten hat das Landesarbeitsgericht die Entscheidung abgeändert und die Klage abgewiesen. Hiergegen wendet sich der Kläger mit seiner Revision.</a:t>
            </a:r>
          </a:p>
        </p:txBody>
      </p:sp>
    </p:spTree>
    <p:extLst>
      <p:ext uri="{BB962C8B-B14F-4D97-AF65-F5344CB8AC3E}">
        <p14:creationId xmlns:p14="http://schemas.microsoft.com/office/powerpoint/2010/main" val="31720549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3DA2-AFEE-0DDA-5EC7-36EDA387B7D3}"/>
              </a:ext>
            </a:extLst>
          </p:cNvPr>
          <p:cNvSpPr>
            <a:spLocks noGrp="1"/>
          </p:cNvSpPr>
          <p:nvPr>
            <p:ph type="title"/>
          </p:nvPr>
        </p:nvSpPr>
        <p:spPr/>
        <p:txBody>
          <a:bodyPr/>
          <a:lstStyle/>
          <a:p>
            <a:r>
              <a:rPr lang="de-DE" dirty="0"/>
              <a:t>Leitsatz</a:t>
            </a:r>
          </a:p>
        </p:txBody>
      </p:sp>
      <p:sp>
        <p:nvSpPr>
          <p:cNvPr id="3" name="Inhaltsplatzhalter 2">
            <a:extLst>
              <a:ext uri="{FF2B5EF4-FFF2-40B4-BE49-F238E27FC236}">
                <a16:creationId xmlns:a16="http://schemas.microsoft.com/office/drawing/2014/main" id="{30FC4BF6-64D2-CA6A-F3D2-ACFE6EB888D2}"/>
              </a:ext>
            </a:extLst>
          </p:cNvPr>
          <p:cNvSpPr>
            <a:spLocks noGrp="1"/>
          </p:cNvSpPr>
          <p:nvPr>
            <p:ph idx="1"/>
          </p:nvPr>
        </p:nvSpPr>
        <p:spPr/>
        <p:txBody>
          <a:bodyPr/>
          <a:lstStyle/>
          <a:p>
            <a:r>
              <a:rPr lang="de-DE" dirty="0"/>
              <a:t>"Beschäftigte in Gaststätten" </a:t>
            </a:r>
            <a:r>
              <a:rPr lang="de-DE" dirty="0" err="1"/>
              <a:t>iSd</a:t>
            </a:r>
            <a:r>
              <a:rPr lang="de-DE" dirty="0"/>
              <a:t>. § 1 Abs. 2 Buchst. r TVöD/VKA sind solche, die in einem Betrieb </a:t>
            </a:r>
            <a:r>
              <a:rPr lang="de-DE" dirty="0" err="1"/>
              <a:t>iSd</a:t>
            </a:r>
            <a:r>
              <a:rPr lang="de-DE" dirty="0"/>
              <a:t>. allgemeinen Betriebsbegriffs tätig sind, dessen arbeitstechnischer Zweck darauf gerichtet ist, Gästen Speisen und Getränke zum Verzehr vor Ort gegen Entgelt anzubieten.</a:t>
            </a:r>
          </a:p>
        </p:txBody>
      </p:sp>
    </p:spTree>
    <p:extLst>
      <p:ext uri="{BB962C8B-B14F-4D97-AF65-F5344CB8AC3E}">
        <p14:creationId xmlns:p14="http://schemas.microsoft.com/office/powerpoint/2010/main" val="297706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76C5D78-8AC9-72B1-70A2-986D61D4A135}"/>
              </a:ext>
            </a:extLst>
          </p:cNvPr>
          <p:cNvSpPr txBox="1"/>
          <p:nvPr/>
        </p:nvSpPr>
        <p:spPr>
          <a:xfrm>
            <a:off x="3048674" y="1168866"/>
            <a:ext cx="6097348" cy="2862322"/>
          </a:xfrm>
          <a:prstGeom prst="rect">
            <a:avLst/>
          </a:prstGeom>
          <a:noFill/>
        </p:spPr>
        <p:txBody>
          <a:bodyPr wrap="square">
            <a:spAutoFit/>
          </a:bodyPr>
          <a:lstStyle/>
          <a:p>
            <a:r>
              <a:rPr lang="de-DE" dirty="0"/>
              <a:t> Die Klägerin hat sinngemäß beantragt</a:t>
            </a:r>
          </a:p>
          <a:p>
            <a:endParaRPr lang="de-DE" dirty="0"/>
          </a:p>
          <a:p>
            <a:r>
              <a:rPr lang="de-DE" dirty="0"/>
              <a:t>festzustellen, dass der Rechtsstreit nicht durch den gerichtlichen Vergleich vom 25. Mai 2020 beendet und das Arbeitsverhältnis weder durch die Kündigung vom 27. Februar 2020 noch durch andere Beendigungstatbestände aufgelöst worden ist.</a:t>
            </a:r>
          </a:p>
          <a:p>
            <a:r>
              <a:rPr lang="de-DE" dirty="0"/>
              <a:t>Die Vorinstanzen haben angenommen, der Rechtsstreit sei durch den Vergleich erledigt. Mit der Revision verfolgt die Klägerin ihre Klageanträge weiter.</a:t>
            </a:r>
          </a:p>
        </p:txBody>
      </p:sp>
    </p:spTree>
    <p:extLst>
      <p:ext uri="{BB962C8B-B14F-4D97-AF65-F5344CB8AC3E}">
        <p14:creationId xmlns:p14="http://schemas.microsoft.com/office/powerpoint/2010/main" val="36716208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AC371-4471-363F-7E87-AE2858B8532D}"/>
              </a:ext>
            </a:extLst>
          </p:cNvPr>
          <p:cNvSpPr>
            <a:spLocks noGrp="1"/>
          </p:cNvSpPr>
          <p:nvPr>
            <p:ph type="title"/>
          </p:nvPr>
        </p:nvSpPr>
        <p:spPr/>
        <p:txBody>
          <a:bodyPr/>
          <a:lstStyle/>
          <a:p>
            <a:r>
              <a:rPr lang="de-DE" dirty="0"/>
              <a:t>BAG 23.04.2024 5 AZR 232/23 verpflegungsmehraufwand für Paketzusteller</a:t>
            </a:r>
          </a:p>
        </p:txBody>
      </p:sp>
      <p:sp>
        <p:nvSpPr>
          <p:cNvPr id="3" name="Inhaltsplatzhalter 2">
            <a:extLst>
              <a:ext uri="{FF2B5EF4-FFF2-40B4-BE49-F238E27FC236}">
                <a16:creationId xmlns:a16="http://schemas.microsoft.com/office/drawing/2014/main" id="{E169D74E-7B5B-72EA-FABD-8F97B1D65068}"/>
              </a:ext>
            </a:extLst>
          </p:cNvPr>
          <p:cNvSpPr>
            <a:spLocks noGrp="1"/>
          </p:cNvSpPr>
          <p:nvPr>
            <p:ph idx="1"/>
          </p:nvPr>
        </p:nvSpPr>
        <p:spPr/>
        <p:txBody>
          <a:bodyPr>
            <a:normAutofit fontScale="92500" lnSpcReduction="20000"/>
          </a:bodyPr>
          <a:lstStyle/>
          <a:p>
            <a:r>
              <a:rPr lang="de-DE" dirty="0"/>
              <a:t> Die Parteien streiten über die Zahlung einer Pauschale für Verpflegungsmehraufwand.</a:t>
            </a:r>
          </a:p>
          <a:p>
            <a:r>
              <a:rPr lang="de-DE" dirty="0"/>
              <a:t>Der Kläger ist seit 1991 bei der Beklagten als Paketzusteller beschäftigt. Er beginnt und beendet seine Tätigkeit arbeitstäglich im Depot der Beklagten in T. Dort verrichtet er vor Beginn der Zustellfahrten Vorbereitungsarbeiten und nach Abschluss der Fahrten Nachbereitungsarbeiten.</a:t>
            </a:r>
          </a:p>
          <a:p>
            <a:r>
              <a:rPr lang="de-DE" dirty="0"/>
              <a:t>Auf das Arbeitsverhältnis finden seit dem Jahr 2008 kraft arbeitsvertraglicher Vereinbarung die vom Landesverband Thüringen des Verkehrsgewerbes e.V. und der Vereinten Dienstleistungsgewerkschaft ver.di, Landesbezirk Thüringen, abgeschlossenen Tarifverträge Anwendung. § 14 des Manteltarifvertrags vom 12. Juli 2017 (MTV) bestimmt:</a:t>
            </a:r>
          </a:p>
        </p:txBody>
      </p:sp>
    </p:spTree>
    <p:extLst>
      <p:ext uri="{BB962C8B-B14F-4D97-AF65-F5344CB8AC3E}">
        <p14:creationId xmlns:p14="http://schemas.microsoft.com/office/powerpoint/2010/main" val="632529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74DF7E1-82C2-2710-B98F-A7C60D6F0988}"/>
              </a:ext>
            </a:extLst>
          </p:cNvPr>
          <p:cNvSpPr txBox="1"/>
          <p:nvPr/>
        </p:nvSpPr>
        <p:spPr>
          <a:xfrm>
            <a:off x="3050696" y="72828"/>
            <a:ext cx="6095325" cy="5632311"/>
          </a:xfrm>
          <a:prstGeom prst="rect">
            <a:avLst/>
          </a:prstGeom>
          <a:noFill/>
        </p:spPr>
        <p:txBody>
          <a:bodyPr wrap="square">
            <a:spAutoFit/>
          </a:bodyPr>
          <a:lstStyle/>
          <a:p>
            <a:r>
              <a:rPr lang="de-DE" dirty="0"/>
              <a:t> </a:t>
            </a:r>
          </a:p>
          <a:p>
            <a:r>
              <a:rPr lang="de-DE" dirty="0"/>
              <a:t>    „§ 14 Reisekosten</a:t>
            </a:r>
          </a:p>
          <a:p>
            <a:r>
              <a:rPr lang="de-DE" dirty="0"/>
              <a:t>    1. </a:t>
            </a:r>
          </a:p>
          <a:p>
            <a:r>
              <a:rPr lang="de-DE" dirty="0"/>
              <a:t>Reisekosten werden an die Arbeitnehmer im Rahmen der jeweils gültigen Lohnsteuerrichtlinien gezahlt.</a:t>
            </a:r>
          </a:p>
          <a:p>
            <a:endParaRPr lang="de-DE" dirty="0"/>
          </a:p>
          <a:p>
            <a:r>
              <a:rPr lang="de-DE" dirty="0"/>
              <a:t>    Im streitgegenständlichen Zeitraum von Dezember 2019 bis September 2020 war der Kläger an 130 Tagen jeweils länger als acht Stunden beruflich veranlasst vom Depot der Beklagten abwesend. Für diese 130 Tage zahlte die Beklagte dem Kläger steuerfreie Spesen </a:t>
            </a:r>
            <a:r>
              <a:rPr lang="de-DE" dirty="0" err="1"/>
              <a:t>iHv</a:t>
            </a:r>
            <a:r>
              <a:rPr lang="de-DE" dirty="0"/>
              <a:t>. jeweils 6,00 Euro.</a:t>
            </a:r>
          </a:p>
          <a:p>
            <a:r>
              <a:rPr lang="de-DE" dirty="0"/>
              <a:t>    Nach erfolgloser außergerichtlicher Geltendmachung hat der Kläger mit seiner Klage für die Zeit von Dezember 2019 bis September 2020 von der Beklagten die Zahlung von Verpflegungsmehraufwendungen </a:t>
            </a:r>
            <a:r>
              <a:rPr lang="de-DE" dirty="0" err="1"/>
              <a:t>iHv</a:t>
            </a:r>
            <a:r>
              <a:rPr lang="de-DE" dirty="0"/>
              <a:t>. 12,00 Euro für Dezember 2019 und </a:t>
            </a:r>
            <a:r>
              <a:rPr lang="de-DE" dirty="0" err="1"/>
              <a:t>iHv</a:t>
            </a:r>
            <a:r>
              <a:rPr lang="de-DE" dirty="0"/>
              <a:t>. 14,00 Euro ab Januar 2020 abzüglich bereits geleisteter 6,00 Euro für 130 näher bezeichnete Tage der Abwesenheit von mehr als acht Stunden von seiner Wohnung und dem Depot der Beklagten verlangt.</a:t>
            </a:r>
          </a:p>
        </p:txBody>
      </p:sp>
    </p:spTree>
    <p:extLst>
      <p:ext uri="{BB962C8B-B14F-4D97-AF65-F5344CB8AC3E}">
        <p14:creationId xmlns:p14="http://schemas.microsoft.com/office/powerpoint/2010/main" val="26658565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98FFA27-3FD5-CFB5-C32F-C17E46E8584E}"/>
              </a:ext>
            </a:extLst>
          </p:cNvPr>
          <p:cNvSpPr txBox="1"/>
          <p:nvPr/>
        </p:nvSpPr>
        <p:spPr>
          <a:xfrm>
            <a:off x="3048674" y="614868"/>
            <a:ext cx="6097348" cy="3693319"/>
          </a:xfrm>
          <a:prstGeom prst="rect">
            <a:avLst/>
          </a:prstGeom>
          <a:noFill/>
        </p:spPr>
        <p:txBody>
          <a:bodyPr wrap="square">
            <a:spAutoFit/>
          </a:bodyPr>
          <a:lstStyle/>
          <a:p>
            <a:r>
              <a:rPr lang="de-DE" dirty="0"/>
              <a:t> Der Kläger hat gemeint, zu den Reisekosten </a:t>
            </a:r>
            <a:r>
              <a:rPr lang="de-DE" dirty="0" err="1"/>
              <a:t>iSv</a:t>
            </a:r>
            <a:r>
              <a:rPr lang="de-DE" dirty="0"/>
              <a:t>. § 14 MTV gehöre nach der einschlägigen Lohnsteuerrichtlinie auch der Verpflegungsmehraufwand bei auswärtiger beruflicher Tätigkeit. Dass er als Fahrer tätig sei, ändere nichts an der Abwesenheit von seiner regelmäßigen Arbeitsstätte. Maßgeblich sei der steuerrechtliche Reisekostenbegriff.</a:t>
            </a:r>
          </a:p>
          <a:p>
            <a:endParaRPr lang="de-DE" dirty="0"/>
          </a:p>
          <a:p>
            <a:r>
              <a:rPr lang="de-DE" dirty="0"/>
              <a:t>Der Kläger hat zuletzt - sinngemäß - beantragt,</a:t>
            </a:r>
          </a:p>
          <a:p>
            <a:endParaRPr lang="de-DE" dirty="0"/>
          </a:p>
          <a:p>
            <a:endParaRPr lang="de-DE" dirty="0"/>
          </a:p>
          <a:p>
            <a:r>
              <a:rPr lang="de-DE" dirty="0"/>
              <a:t>    1.    die Beklagte zu verurteilen, an ihn für den Zeitraum Dezember 2019 bis September 2020 weitere Spesen </a:t>
            </a:r>
            <a:r>
              <a:rPr lang="de-DE" dirty="0" err="1"/>
              <a:t>iHv</a:t>
            </a:r>
            <a:r>
              <a:rPr lang="de-DE" dirty="0"/>
              <a:t>. 1.040,00 Euro zu zahlen;</a:t>
            </a:r>
          </a:p>
        </p:txBody>
      </p:sp>
    </p:spTree>
    <p:extLst>
      <p:ext uri="{BB962C8B-B14F-4D97-AF65-F5344CB8AC3E}">
        <p14:creationId xmlns:p14="http://schemas.microsoft.com/office/powerpoint/2010/main" val="42233065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60FF545-BB9D-883F-42CD-83D8929AAF42}"/>
              </a:ext>
            </a:extLst>
          </p:cNvPr>
          <p:cNvSpPr txBox="1"/>
          <p:nvPr/>
        </p:nvSpPr>
        <p:spPr>
          <a:xfrm>
            <a:off x="3048674" y="60870"/>
            <a:ext cx="6097348" cy="6186309"/>
          </a:xfrm>
          <a:prstGeom prst="rect">
            <a:avLst/>
          </a:prstGeom>
          <a:noFill/>
        </p:spPr>
        <p:txBody>
          <a:bodyPr wrap="square">
            <a:spAutoFit/>
          </a:bodyPr>
          <a:lstStyle/>
          <a:p>
            <a:r>
              <a:rPr lang="de-DE" dirty="0"/>
              <a:t> 2.    </a:t>
            </a:r>
          </a:p>
          <a:p>
            <a:r>
              <a:rPr lang="de-DE" dirty="0"/>
              <a:t>    	</a:t>
            </a:r>
          </a:p>
          <a:p>
            <a:endParaRPr lang="de-DE" dirty="0"/>
          </a:p>
          <a:p>
            <a:r>
              <a:rPr lang="de-DE" dirty="0"/>
              <a:t>    festzustellen, dass die Beklagte auf Grundlage des § 14 des Manteltarifvertrags zwischen dem Landesverband Thüringen des Verkehrsgewerbes e.V. und der Vereinten Dienstleistungsgewerkschaft ver.di, Landesbezirk Thüringen, vom 12. Juli 2017 zur Zahlung von Reisekosten gemäß den jeweils gültigen Lohnsteuerrichtlinien verpflichtet ist, sofern die entsprechenden Voraussetzungen der Lohnsteuerrichtlinien erfüllt sind.</a:t>
            </a:r>
          </a:p>
          <a:p>
            <a:endParaRPr lang="de-DE" dirty="0"/>
          </a:p>
          <a:p>
            <a:r>
              <a:rPr lang="de-DE" dirty="0"/>
              <a:t>    Die Beklagte hat Klageabweisung beantragt und gemeint, der MTV enthalte keine Regelung zur Zahlung von Spesen bzw. Verpflegungsmehraufwendungen. Ein Anspruch auf Reisekosten gemäß § 14 MTV würde nur für „Reisen“ bestehen, nicht hingegen für Auswärtstätigkeiten. Die Zustelltätigkeit des Klägers sei seine arbeitsvertraglich geschuldete Tätigkeit und keine Reise. Auch sei die Arbeitszeit nicht mit Abwesenheitszeiten gleichzusetzen. Die von ihr erbrachten Spesenzahlungen seien freiwillig geleistet worden.</a:t>
            </a:r>
          </a:p>
        </p:txBody>
      </p:sp>
    </p:spTree>
    <p:extLst>
      <p:ext uri="{BB962C8B-B14F-4D97-AF65-F5344CB8AC3E}">
        <p14:creationId xmlns:p14="http://schemas.microsoft.com/office/powerpoint/2010/main" val="22287943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B9C66E-CE0D-2A37-42CF-89FB1BF9A002}"/>
              </a:ext>
            </a:extLst>
          </p:cNvPr>
          <p:cNvSpPr>
            <a:spLocks noGrp="1"/>
          </p:cNvSpPr>
          <p:nvPr>
            <p:ph type="title"/>
          </p:nvPr>
        </p:nvSpPr>
        <p:spPr/>
        <p:txBody>
          <a:bodyPr/>
          <a:lstStyle/>
          <a:p>
            <a:r>
              <a:rPr lang="de-DE" dirty="0"/>
              <a:t>Orientierungssatz</a:t>
            </a:r>
          </a:p>
        </p:txBody>
      </p:sp>
      <p:sp>
        <p:nvSpPr>
          <p:cNvPr id="3" name="Inhaltsplatzhalter 2">
            <a:extLst>
              <a:ext uri="{FF2B5EF4-FFF2-40B4-BE49-F238E27FC236}">
                <a16:creationId xmlns:a16="http://schemas.microsoft.com/office/drawing/2014/main" id="{42A3AA1B-EC0D-BFD9-DEC6-C2128ECAC5CD}"/>
              </a:ext>
            </a:extLst>
          </p:cNvPr>
          <p:cNvSpPr>
            <a:spLocks noGrp="1"/>
          </p:cNvSpPr>
          <p:nvPr>
            <p:ph idx="1"/>
          </p:nvPr>
        </p:nvSpPr>
        <p:spPr/>
        <p:txBody>
          <a:bodyPr>
            <a:normAutofit fontScale="77500" lnSpcReduction="20000"/>
          </a:bodyPr>
          <a:lstStyle/>
          <a:p>
            <a:r>
              <a:rPr lang="de-DE" dirty="0"/>
              <a:t> 1. Soweit nach § 14 des Manteltarifvertrags des Verkehrsgewerbes Thüringen vom 12. Juli 2017 (MTV) an die Arbeitnehmer Reisekosten "im Rahmen der jeweils gültigen Lohnsteuerrichtlinien" gezahlt werden, richten sich Grund und Grenzen des Anspruchs nach den steuerrechtlichen Voraussetzungen.(Rn.16) </a:t>
            </a:r>
          </a:p>
          <a:p>
            <a:endParaRPr lang="de-DE" dirty="0"/>
          </a:p>
          <a:p>
            <a:r>
              <a:rPr lang="de-DE" dirty="0"/>
              <a:t>    2. Nach R 9.4 LStR 2015 gehörten zu den Reisekosten Verpflegungsmehraufwendungen (§ 9 Abs 4a EStG).(Rn.18) Diese sind nach § 9 Abs 4a S 2 und 3 EStG zur Abgeltung der dem Arbeitnehmer tatsächlich entstandenen, beruflich veranlassten Mehraufwendungen anzusetzen, wenn er außerhalb seiner Wohnung und ersten Tätigkeitsstätte beruflich tätig wird (auswärtige berufliche Tätigkeit). Die Pauschale beträgt 14,00 Euro für den Kalendertag, an dem der Arbeitnehmer ohne Übernachtung außerhalb seiner Wohnung mehr als acht Stunden von seiner Wohnung und der ersten Tätigkeitsstätte abwesend ist.(Rn.19) Erste Tätigkeitsstätte ist die ortsfeste betriebliche Einrichtung des Arbeitgebers, der der Arbeitnehmer dauerhaft zugeordnet ist.(Rn.20) </a:t>
            </a:r>
          </a:p>
        </p:txBody>
      </p:sp>
    </p:spTree>
    <p:extLst>
      <p:ext uri="{BB962C8B-B14F-4D97-AF65-F5344CB8AC3E}">
        <p14:creationId xmlns:p14="http://schemas.microsoft.com/office/powerpoint/2010/main" val="4128942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5BD4AEC-1215-73BF-BCEE-6A6A66A7C099}"/>
              </a:ext>
            </a:extLst>
          </p:cNvPr>
          <p:cNvSpPr txBox="1"/>
          <p:nvPr/>
        </p:nvSpPr>
        <p:spPr>
          <a:xfrm>
            <a:off x="3048674" y="1584364"/>
            <a:ext cx="6097348" cy="3693319"/>
          </a:xfrm>
          <a:prstGeom prst="rect">
            <a:avLst/>
          </a:prstGeom>
          <a:noFill/>
        </p:spPr>
        <p:txBody>
          <a:bodyPr wrap="square">
            <a:spAutoFit/>
          </a:bodyPr>
          <a:lstStyle/>
          <a:p>
            <a:r>
              <a:rPr lang="de-DE" dirty="0"/>
              <a:t>3. Das Merkmal "tatsächlich entstandene" Mehraufwendungen in § 9 Abs 4a S 2 EStG und R 9.6 LStR 2015 verdeutlicht, dass die Verpflegungspauschalen nicht zum Ansatz kommen, wenn der Arbeitnehmer während seiner beruflichen Auswärtstätigkeit durch den Arbeitgeber "verpflegt" wird. Wird dem Arbeitnehmer von seinem Arbeitgeber oder auf dessen Veranlassung von einem Dritten eine Mahlzeit zur Verfügung gestellt, wird der Werbungskostenabzug nach Maßgabe von § 9 Abs 4a S 8 und 9 EStG tageweise gekürzt. Eine Nachweispflicht hinsichtlich der Höhe der tatsächlich entstandenen Aufwendungen besteht außerhalb dieser Fälle indessen nicht.(Rn.27) </a:t>
            </a:r>
          </a:p>
        </p:txBody>
      </p:sp>
    </p:spTree>
    <p:extLst>
      <p:ext uri="{BB962C8B-B14F-4D97-AF65-F5344CB8AC3E}">
        <p14:creationId xmlns:p14="http://schemas.microsoft.com/office/powerpoint/2010/main" val="41477521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1E774F-36A6-14BF-24DA-DC2D6CF22EE5}"/>
              </a:ext>
            </a:extLst>
          </p:cNvPr>
          <p:cNvSpPr>
            <a:spLocks noGrp="1"/>
          </p:cNvSpPr>
          <p:nvPr>
            <p:ph type="title"/>
          </p:nvPr>
        </p:nvSpPr>
        <p:spPr/>
        <p:txBody>
          <a:bodyPr>
            <a:normAutofit fontScale="90000"/>
          </a:bodyPr>
          <a:lstStyle/>
          <a:p>
            <a:r>
              <a:rPr lang="de-DE" dirty="0"/>
              <a:t>BAG 23.04.2024 5 AZR 212/23 Umkleide-, Wege-, und Körperreinigungszeiten als Arbeitszeit</a:t>
            </a:r>
          </a:p>
        </p:txBody>
      </p:sp>
      <p:sp>
        <p:nvSpPr>
          <p:cNvPr id="3" name="Inhaltsplatzhalter 2">
            <a:extLst>
              <a:ext uri="{FF2B5EF4-FFF2-40B4-BE49-F238E27FC236}">
                <a16:creationId xmlns:a16="http://schemas.microsoft.com/office/drawing/2014/main" id="{F30A2C52-CEDF-4105-2C46-88BEB4B049D6}"/>
              </a:ext>
            </a:extLst>
          </p:cNvPr>
          <p:cNvSpPr>
            <a:spLocks noGrp="1"/>
          </p:cNvSpPr>
          <p:nvPr>
            <p:ph idx="1"/>
          </p:nvPr>
        </p:nvSpPr>
        <p:spPr/>
        <p:txBody>
          <a:bodyPr>
            <a:normAutofit fontScale="77500" lnSpcReduction="20000"/>
          </a:bodyPr>
          <a:lstStyle/>
          <a:p>
            <a:r>
              <a:rPr lang="de-DE" dirty="0"/>
              <a:t> Die Parteien streiten über Vergütung für Umkleide-, Körperreinigungs- und Wegezeiten.</a:t>
            </a:r>
          </a:p>
          <a:p>
            <a:r>
              <a:rPr lang="de-DE" dirty="0"/>
              <a:t>Der Kläger arbeitet seit Februar 2008 als vollzeitbeschäftigter Containermechaniker bei der Beklagten. Gemäß § 2 des Arbeitsvertrags vom 1. Februar 2009 finden die Tarifverträge für die gewerblichen Arbeitnehmer und Angestellten des Speditions-, Transport- und Logistikgewerbes in Bayern in ihrer jeweils gültigen Fassung auf das Arbeitsverhältnis Anwendung, insbesondere der Manteltarifvertrag für diese Beschäftigten idF vom 8. Dezember 2014 - gültig ab 1. Oktober 2014 - (MTV). Ferner existiert eine Gesamtbetriebsvereinbarung „Allgemeine Arbeitsordnung“ vom 22. Januar 2008 (GBV). Nach deren Nr. 5 richtet sich die Dauer der Arbeitszeit nach den gesetzlichen, tariflichen und einzelvertraglichen Bestimmungen sowie Betriebsvereinbarungen und die Mitarbeiter müssen sich zum jeweils festgelegten Arbeitsbeginn in Arbeitskleidung am Arbeitsplatz befinden. Zudem besteht eine Betriebsvereinbarung zur Regelung der betrieblichen Arbeitszeiten vom 31. März 2004 (BV). Unter Nr. 5 Abs. 7 BV ist bestimmt, dass die tägliche Arbeitszeit mit Abschluss der jeweils zugeteilten Arbeit oder der entsprechenden Anweisung des Vorgesetzten endet.</a:t>
            </a:r>
          </a:p>
        </p:txBody>
      </p:sp>
    </p:spTree>
    <p:extLst>
      <p:ext uri="{BB962C8B-B14F-4D97-AF65-F5344CB8AC3E}">
        <p14:creationId xmlns:p14="http://schemas.microsoft.com/office/powerpoint/2010/main" val="24214359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6444665-29DC-635C-3DD8-DC6C885682EB}"/>
              </a:ext>
            </a:extLst>
          </p:cNvPr>
          <p:cNvSpPr txBox="1"/>
          <p:nvPr/>
        </p:nvSpPr>
        <p:spPr>
          <a:xfrm>
            <a:off x="2443794" y="64735"/>
            <a:ext cx="6702227" cy="6740307"/>
          </a:xfrm>
          <a:prstGeom prst="rect">
            <a:avLst/>
          </a:prstGeom>
          <a:noFill/>
        </p:spPr>
        <p:txBody>
          <a:bodyPr wrap="square">
            <a:spAutoFit/>
          </a:bodyPr>
          <a:lstStyle/>
          <a:p>
            <a:r>
              <a:rPr lang="de-DE" dirty="0"/>
              <a:t>Ein Arbeitstag des Klägers gestaltet sich wie folgt: Nach Betreten des Betriebsgeländes begibt er sich zu dem Gebäude, in welchem sich der Umkleideraum mit den Duschen, das Zeiterfassungsterminal und sein Arbeitsplatz befinden. Im ersten Stock zieht er die von der Beklagten gestellte Arbeitskleidung an und verstaut seine private Kleidung im Spind. Danach geht er die Treppe ins Erdgeschoss hinunter, wo sich wenige Meter entfernt das Zeiterfassungsterminal befindet. Dort loggt sich der Kläger ein und gibt weisungsgemäß die von der Beklagten bestimmte Uhrzeit des Schichtbeginns ein. Danach begibt er sich an seinen 30 bis 40 Meter entfernten Arbeitsplatz und nimmt seine eigentliche Tätigkeit auf, die nach den Feststellungen des Landesarbeitsgerichts das „In-Ordnung-Bringen“ von Containern, die auf Wechselbrücken geladen werden, umfasst. Dazu gehört - wenn erforderlich - das Abschleifen rostiger und schadhafter Stellen und eine entsprechende Nachlackierung. Bei solchen Arbeiten kann der Kläger von der Beklagten gestellte Handschuhe, Schutzbrille und Atemmaske tragen. Nach der Arbeit begibt er sich zurück zum Umkleideraum und wäscht oder duscht sich. Die verunreinigte Arbeitskleidung lässt er auf Anweisung der Beklagten im Betrieb zur Reinigung. Danach begibt er sich zum Zeiterfassungsterminal und gibt weisungsgemäß die von der Beklagten bestimmte Uhrzeit des Endes der Schicht ein. Dann verlässt er den Betrieb.</a:t>
            </a:r>
          </a:p>
        </p:txBody>
      </p:sp>
    </p:spTree>
    <p:extLst>
      <p:ext uri="{BB962C8B-B14F-4D97-AF65-F5344CB8AC3E}">
        <p14:creationId xmlns:p14="http://schemas.microsoft.com/office/powerpoint/2010/main" val="25255733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E78F818-5034-6DDF-0648-5F777CEBEB8A}"/>
              </a:ext>
            </a:extLst>
          </p:cNvPr>
          <p:cNvSpPr txBox="1"/>
          <p:nvPr/>
        </p:nvSpPr>
        <p:spPr>
          <a:xfrm>
            <a:off x="3153870" y="0"/>
            <a:ext cx="6097348" cy="5909310"/>
          </a:xfrm>
          <a:prstGeom prst="rect">
            <a:avLst/>
          </a:prstGeom>
          <a:noFill/>
        </p:spPr>
        <p:txBody>
          <a:bodyPr wrap="square">
            <a:spAutoFit/>
          </a:bodyPr>
          <a:lstStyle/>
          <a:p>
            <a:r>
              <a:rPr lang="de-DE" dirty="0"/>
              <a:t> Mit seiner Klage hat der Kläger zunächst für den Zeitraum von Januar 2017 bis August 2020 die Zahlung von Vergütung für Umkleide-, Körperreinigungs- und Wegezeiten iHv.18.242,56 Euro brutto geltend gemacht. Nach mehrfacher Klageerweiterung hat er vorinstanzlich zuletzt die Zahlung von Vergütung für Januar 2017 bis April 2022 </a:t>
            </a:r>
            <a:r>
              <a:rPr lang="de-DE" dirty="0" err="1"/>
              <a:t>iHv</a:t>
            </a:r>
            <a:r>
              <a:rPr lang="de-DE" dirty="0"/>
              <a:t>. 25.554,45 Euro brutto - ausgehend von zusätzlich zu vergütender Arbeitszeit von arbeitstäglich 55 Minuten - und die Feststellung der entsprechenden Vergütungsverpflichtung der Beklagten für die Zukunft verlangt.</a:t>
            </a:r>
          </a:p>
          <a:p>
            <a:endParaRPr lang="de-DE" dirty="0"/>
          </a:p>
          <a:p>
            <a:r>
              <a:rPr lang="de-DE" dirty="0"/>
              <a:t>    Der Kläger hat - soweit für die Revision unter Berücksichtigung bereits rechtskräftig abgewiesener Teilforderungen noch von Bedeutung - zuletzt sinngemäß beantragt,</a:t>
            </a:r>
          </a:p>
          <a:p>
            <a:pPr marL="342900" indent="-342900">
              <a:buAutoNum type="arabicPlain"/>
            </a:pPr>
            <a:r>
              <a:rPr lang="de-DE" dirty="0"/>
              <a:t>die Beklagte zu verurteilen, an den Kläger 418,68 Euro brutto nebst Zinsen hieraus </a:t>
            </a:r>
            <a:r>
              <a:rPr lang="de-DE" dirty="0" err="1"/>
              <a:t>iHv</a:t>
            </a:r>
            <a:r>
              <a:rPr lang="de-DE" dirty="0"/>
              <a:t>. fünf Prozentpunkten über dem jeweiligen Basiszinssatz seit 9. Oktober 2020 zu zahlen,</a:t>
            </a:r>
          </a:p>
          <a:p>
            <a:pPr marL="342900" indent="-342900">
              <a:buAutoNum type="arabicPlain"/>
            </a:pPr>
            <a:r>
              <a:rPr lang="de-DE" dirty="0"/>
              <a:t>Und weitere 15 ähnliche Positionen.</a:t>
            </a:r>
          </a:p>
        </p:txBody>
      </p:sp>
    </p:spTree>
    <p:extLst>
      <p:ext uri="{BB962C8B-B14F-4D97-AF65-F5344CB8AC3E}">
        <p14:creationId xmlns:p14="http://schemas.microsoft.com/office/powerpoint/2010/main" val="15842994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908AC1F4-BF7A-91B9-FAE7-5C64B9EBC3B1}"/>
              </a:ext>
            </a:extLst>
          </p:cNvPr>
          <p:cNvSpPr txBox="1"/>
          <p:nvPr/>
        </p:nvSpPr>
        <p:spPr>
          <a:xfrm>
            <a:off x="3048674" y="1861363"/>
            <a:ext cx="6097348" cy="3139321"/>
          </a:xfrm>
          <a:prstGeom prst="rect">
            <a:avLst/>
          </a:prstGeom>
          <a:noFill/>
        </p:spPr>
        <p:txBody>
          <a:bodyPr wrap="square">
            <a:spAutoFit/>
          </a:bodyPr>
          <a:lstStyle/>
          <a:p>
            <a:r>
              <a:rPr lang="de-DE" dirty="0"/>
              <a:t>Die Beklagte hat Klageabweisung beantragt und gemeint, die vom Kläger geltend gemachten Zeiten seien keine vergütungspflichtige Arbeitszeit und im Übrigen überzogen. Die Auslegung des MTV ergebe, dass Umkleide-, Körperreinigungs- und Wegezeiten nicht zu der zu vergütenden Arbeitszeit gehörten. Die GBV und die BV zeigten, dass die Arbeitszeit erst am Arbeitsplatz beginne und dort auch ende. Eine Vergütungspflicht lasse sich nicht aus § 611a Abs. 2 BGB ableiten. Das Duschen sei weder angewiesen noch aus Gründen des Gesundheitsschutzes erforderlich.</a:t>
            </a:r>
          </a:p>
        </p:txBody>
      </p:sp>
    </p:spTree>
    <p:extLst>
      <p:ext uri="{BB962C8B-B14F-4D97-AF65-F5344CB8AC3E}">
        <p14:creationId xmlns:p14="http://schemas.microsoft.com/office/powerpoint/2010/main" val="141785298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40579</Words>
  <Application>Microsoft Office PowerPoint</Application>
  <PresentationFormat>Breitbild</PresentationFormat>
  <Paragraphs>1110</Paragraphs>
  <Slides>312</Slides>
  <Notes>0</Notes>
  <HiddenSlides>0</HiddenSlides>
  <MMClips>0</MMClips>
  <ScaleCrop>false</ScaleCrop>
  <HeadingPairs>
    <vt:vector size="4" baseType="variant">
      <vt:variant>
        <vt:lpstr>Design</vt:lpstr>
      </vt:variant>
      <vt:variant>
        <vt:i4>1</vt:i4>
      </vt:variant>
      <vt:variant>
        <vt:lpstr>Folientitel</vt:lpstr>
      </vt:variant>
      <vt:variant>
        <vt:i4>312</vt:i4>
      </vt:variant>
    </vt:vector>
  </HeadingPairs>
  <TitlesOfParts>
    <vt:vector size="313" baseType="lpstr">
      <vt:lpstr>Office</vt:lpstr>
      <vt:lpstr>Workshop 2024 für Fachanwälte für Arbeitsrecht</vt:lpstr>
      <vt:lpstr>BAG, 20.06.2024 2 AZR 213/23  Bewilligung von Prozesskostenhilfe</vt:lpstr>
      <vt:lpstr>PowerPoint-Präsentation</vt:lpstr>
      <vt:lpstr>BAG 20.06.2024 2 AZR 213/23 Zugang eines Kündigungsschreibens</vt:lpstr>
      <vt:lpstr>PowerPoint-Präsentation</vt:lpstr>
      <vt:lpstr>PowerPoint-Präsentation</vt:lpstr>
      <vt:lpstr>BAG 20.06.2024 2 AZR 156/23 Anfechtung eines Prozessvergleichs</vt:lpstr>
      <vt:lpstr>PowerPoint-Präsentation</vt:lpstr>
      <vt:lpstr>PowerPoint-Präsentation</vt:lpstr>
      <vt:lpstr>PowerPoint-Präsentation</vt:lpstr>
      <vt:lpstr>Orientierungssatz</vt:lpstr>
      <vt:lpstr>Leitsatz</vt:lpstr>
      <vt:lpstr>BAG 29.05.2024  2 AZR 325/22 Ryanair und der Luftverkehrsbetrieb</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Orientierungssatz</vt:lpstr>
      <vt:lpstr>Leitsatz</vt:lpstr>
      <vt:lpstr>BAG 28.05.2024 9 AZR 76/22 Urlaubsanspruch und Quarantäne wg Covid</vt:lpstr>
      <vt:lpstr>PowerPoint-Präsentation</vt:lpstr>
      <vt:lpstr>PowerPoint-Präsentation</vt:lpstr>
      <vt:lpstr>Orientierungssatz</vt:lpstr>
      <vt:lpstr>PowerPoint-Präsentation</vt:lpstr>
      <vt:lpstr>Leitsatz</vt:lpstr>
      <vt:lpstr>BAG 23.05.2024 6 AZR 152/22 (A) EUGH Vorlagebeschluss: Nicht beanstandete Massenentlassungsanzeige </vt:lpstr>
      <vt:lpstr>PowerPoint-Präsentation</vt:lpstr>
      <vt:lpstr>PowerPoint-Präsentation</vt:lpstr>
      <vt:lpstr>Rechtsnormen</vt:lpstr>
      <vt:lpstr>PowerPoint-Präsentation</vt:lpstr>
      <vt:lpstr>Orientierungssatz</vt:lpstr>
      <vt:lpstr>PowerPoint-Präsentation</vt:lpstr>
      <vt:lpstr>Leitsatz</vt:lpstr>
      <vt:lpstr>PowerPoint-Präsentation</vt:lpstr>
      <vt:lpstr>BAG 23.05.2024 6 AZR 155/23 (A)  Der fromme Lehrer und sein schusseliger Anwalt</vt:lpstr>
      <vt:lpstr>PowerPoint-Präsentation</vt:lpstr>
      <vt:lpstr>PowerPoint-Präsentation</vt:lpstr>
      <vt:lpstr>PowerPoint-Präsentation</vt:lpstr>
      <vt:lpstr>PowerPoint-Präsentation</vt:lpstr>
      <vt:lpstr>PowerPoint-Präsentation</vt:lpstr>
      <vt:lpstr>PowerPoint-Präsentation</vt:lpstr>
      <vt:lpstr>Orientierungssatz</vt:lpstr>
      <vt:lpstr>Leitsatz</vt:lpstr>
      <vt:lpstr>BAG 22.05.2024 10 AZR 376/21 Nachtarbeitszuschlag, Aussetzung des Verfahrens</vt:lpstr>
      <vt:lpstr>PowerPoint-Präsentation</vt:lpstr>
      <vt:lpstr>PowerPoint-Präsentation</vt:lpstr>
      <vt:lpstr>PowerPoint-Präsentation</vt:lpstr>
      <vt:lpstr>Zum Verständnis dieser Entscheidung: EuGH Coca-Cola European Partners Deutschland  07.07.2022 C-257/21 und C-258/21, C-257/21, </vt:lpstr>
      <vt:lpstr>Tenor</vt:lpstr>
      <vt:lpstr>Aussetzung nach § 148 Abs.1 ZPO möglich?</vt:lpstr>
      <vt:lpstr>Verfahren war bereits wegen EUGH Entscheidung ausgesetzt!</vt:lpstr>
      <vt:lpstr>Orientierungssätze</vt:lpstr>
      <vt:lpstr>PowerPoint-Präsentation</vt:lpstr>
      <vt:lpstr>PowerPoint-Präsentation</vt:lpstr>
      <vt:lpstr>PowerPoint-Präsentation</vt:lpstr>
      <vt:lpstr>BAG 30.04.2024 1 ABR 10/23 Auskunftsanspruch des Betriebsrates Tarifkollision</vt:lpstr>
      <vt:lpstr>PowerPoint-Präsentation</vt:lpstr>
      <vt:lpstr>PowerPoint-Präsentation</vt:lpstr>
      <vt:lpstr>PowerPoint-Präsentation</vt:lpstr>
      <vt:lpstr>PowerPoint-Präsentation</vt:lpstr>
      <vt:lpstr>PowerPoint-Präsentation</vt:lpstr>
      <vt:lpstr>Orientierungssatz </vt:lpstr>
      <vt:lpstr>Leitsatz</vt:lpstr>
      <vt:lpstr>BAG 25.04.2024  8 AZN 833/23  Ablehnung eines Richters wegen Befangenheit nach Urteilsverkündung, Absoluter Revisionsgrund</vt:lpstr>
      <vt:lpstr>PowerPoint-Präsentation</vt:lpstr>
      <vt:lpstr>kein absoluter Revisionsgrund iSv. § 72a Abs. 3 Satz 2 Nr. 3 Alt. 1 ArbGG iVm. § 547 Nr. 1 bis Nr. 3 ZPO </vt:lpstr>
      <vt:lpstr>Orientierungssatz</vt:lpstr>
      <vt:lpstr>Leitsatz</vt:lpstr>
      <vt:lpstr>BAG 25.04.2024 8 AZR 140/23 tarifliche Altersgrenze, Wiedereinstellung</vt:lpstr>
      <vt:lpstr>PowerPoint-Präsentation</vt:lpstr>
      <vt:lpstr>PowerPoint-Präsentation</vt:lpstr>
      <vt:lpstr>PowerPoint-Präsentation</vt:lpstr>
      <vt:lpstr>PowerPoint-Präsentation</vt:lpstr>
      <vt:lpstr>PowerPoint-Präsentation</vt:lpstr>
      <vt:lpstr>Orientierungssatz</vt:lpstr>
      <vt:lpstr>PowerPoint-Präsentation</vt:lpstr>
      <vt:lpstr>Leitsatz</vt:lpstr>
      <vt:lpstr>BAG 24.04.2024 4 AZR 195/23 Anwendungsbereich des TVöD/VKA - Beschäftigte in Gaststätten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Leitsatz</vt:lpstr>
      <vt:lpstr>BAG 23.04.2024 5 AZR 232/23 verpflegungsmehraufwand für Paketzusteller</vt:lpstr>
      <vt:lpstr>PowerPoint-Präsentation</vt:lpstr>
      <vt:lpstr>PowerPoint-Präsentation</vt:lpstr>
      <vt:lpstr>PowerPoint-Präsentation</vt:lpstr>
      <vt:lpstr>Orientierungssatz</vt:lpstr>
      <vt:lpstr>PowerPoint-Präsentation</vt:lpstr>
      <vt:lpstr>BAG 23.04.2024 5 AZR 212/23 Umkleide-, Wege-, und Körperreinigungszeiten als Arbeitszeit</vt:lpstr>
      <vt:lpstr>PowerPoint-Präsentation</vt:lpstr>
      <vt:lpstr>PowerPoint-Präsentation</vt:lpstr>
      <vt:lpstr>PowerPoint-Präsentation</vt:lpstr>
      <vt:lpstr>Umfang der Darlegung bei den Zeiten</vt:lpstr>
      <vt:lpstr>Gemäß § 611a Abs. 2 BGB können auch Körperreinigungszeiten vergütungspflichtige Arbeitszeit sein.</vt:lpstr>
      <vt:lpstr>Beispiele</vt:lpstr>
      <vt:lpstr>Argumentation</vt:lpstr>
      <vt:lpstr>Darlegung § 287 Abs. 2 iVm. Abs. 1 Satz 1 und 2 ZPO</vt:lpstr>
      <vt:lpstr>PowerPoint-Präsentation</vt:lpstr>
      <vt:lpstr>PowerPoint-Präsentation</vt:lpstr>
      <vt:lpstr>PowerPoint-Präsentation</vt:lpstr>
      <vt:lpstr>PowerPoint-Präsentation</vt:lpstr>
      <vt:lpstr>PowerPoint-Präsentation</vt:lpstr>
      <vt:lpstr>Orientierungssätze</vt:lpstr>
      <vt:lpstr>PowerPoint-Präsentation</vt:lpstr>
      <vt:lpstr>PowerPoint-Präsentation</vt:lpstr>
      <vt:lpstr>Lei(D)tsatz</vt:lpstr>
      <vt:lpstr>BAG 18.04.2024  4 AZB 22/23 Prozesskostenhilfe - Beiordnung eines Rechtsanwalts - notwendige Vertretungsbereitschaft</vt:lpstr>
      <vt:lpstr>PowerPoint-Präsentation</vt:lpstr>
      <vt:lpstr>Orientierungssatz</vt:lpstr>
      <vt:lpstr>Die bittere Pille für gute Menschen</vt:lpstr>
      <vt:lpstr>BAG  18.04.2024  4 AZB 24/23 Kostenfestsetzung Rechtsmissbrauch</vt:lpstr>
      <vt:lpstr>PowerPoint-Präsentation</vt:lpstr>
      <vt:lpstr>Orientierungssatz</vt:lpstr>
      <vt:lpstr>PowerPoint-Präsentation</vt:lpstr>
      <vt:lpstr>BAG 16.04.2024  9 AZR 181/23 Arbeitgeberdarlehen Ausschlussfristen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Orientierungssatz</vt:lpstr>
      <vt:lpstr>PowerPoint-Präsentation</vt:lpstr>
      <vt:lpstr>BAG 21.03.2024    2 AZN 785/23 Gehörverstoß Zeugenbeweisantritt</vt:lpstr>
      <vt:lpstr>PowerPoint-Präsentation</vt:lpstr>
      <vt:lpstr>Orientierungssatz</vt:lpstr>
      <vt:lpstr>BAG 21.03.2024  2 AZR 79/23 Betriebsübergang - Zuordnung - Widerspruch des Arbeitnehmers</vt:lpstr>
      <vt:lpstr>PowerPoint-Präsentation</vt:lpstr>
      <vt:lpstr>PowerPoint-Präsentation</vt:lpstr>
      <vt:lpstr>PowerPoint-Präsentation</vt:lpstr>
      <vt:lpstr>PowerPoint-Präsentation</vt:lpstr>
      <vt:lpstr>Orientierungssatz</vt:lpstr>
      <vt:lpstr>PowerPoint-Präsentation</vt:lpstr>
      <vt:lpstr>Leitsatz</vt:lpstr>
      <vt:lpstr>BAG 20.03.2024  5 AZR 235/23 Lohnfortzahlung Krankheitsfall symptomlose SARS-CoV-2-Infektion</vt:lpstr>
      <vt:lpstr>PowerPoint-Präsentation</vt:lpstr>
      <vt:lpstr>PowerPoint-Präsentation</vt:lpstr>
      <vt:lpstr>PowerPoint-Präsentation</vt:lpstr>
      <vt:lpstr>Orientierungssatz</vt:lpstr>
      <vt:lpstr>BAG 20.03.2024  4 AZR 154/23 Eingruppierung Leiterin einer Galerie wissenschaftliche Ausbildung und entsprechende Tätigkeit</vt:lpstr>
      <vt:lpstr>PowerPoint-Präsentation</vt:lpstr>
      <vt:lpstr>PowerPoint-Präsentation</vt:lpstr>
      <vt:lpstr>PowerPoint-Präsentation</vt:lpstr>
      <vt:lpstr>Erfordernis wissenschaftlicher Hochschulausbildung</vt:lpstr>
      <vt:lpstr>PowerPoint-Präsentation</vt:lpstr>
      <vt:lpstr>PowerPoint-Präsentation</vt:lpstr>
      <vt:lpstr>Orientierungssatz</vt:lpstr>
      <vt:lpstr>PowerPoint-Präsentation</vt:lpstr>
      <vt:lpstr>BAG 29.02.2024   8 AZR 187/23 Bewerbungsverfahrensanspruch - Bestenauslese </vt:lpstr>
      <vt:lpstr>PowerPoint-Präsentation</vt:lpstr>
      <vt:lpstr>PowerPoint-Präsentation</vt:lpstr>
      <vt:lpstr>PowerPoint-Präsentation</vt:lpstr>
      <vt:lpstr>PowerPoint-Präsentation</vt:lpstr>
      <vt:lpstr>PowerPoint-Präsentation</vt:lpstr>
      <vt:lpstr>Orientierungssatz</vt:lpstr>
      <vt:lpstr>Leitsatz</vt:lpstr>
      <vt:lpstr>BAG 22.02.2024  6 AZR 126/23 Stufenlaufzeit - Folgen Elternzeit für Höhergruppierung</vt:lpstr>
      <vt:lpstr>PowerPoint-Präsentation</vt:lpstr>
      <vt:lpstr>PowerPoint-Präsentation</vt:lpstr>
      <vt:lpstr>PowerPoint-Präsentation</vt:lpstr>
      <vt:lpstr>PowerPoint-Präsentation</vt:lpstr>
      <vt:lpstr>§ 17 Abs. 3 Satz 2 TVöD-AT Allgemeine Regelung zu den Stufen</vt:lpstr>
      <vt:lpstr>Orientierungssatz</vt:lpstr>
      <vt:lpstr>Leitsatz</vt:lpstr>
      <vt:lpstr>BAG 07.02.2024  7 ABR 8/23  Betriebsrat - Schulungsanspruch - Schulungsformat - Freistellung von Kosten - Beurteilungsspielraum des Betriebsrats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Orientierungssatz</vt:lpstr>
      <vt:lpstr>PowerPoint-Präsentation</vt:lpstr>
      <vt:lpstr>Leitsatz</vt:lpstr>
      <vt:lpstr>BAG 07.02.2024  5 AZR 177/23 Annahmeverzug Böswilliges Unterlassen anderweitigen Verdienstes</vt:lpstr>
      <vt:lpstr>PowerPoint-Präsentation</vt:lpstr>
      <vt:lpstr>PowerPoint-Präsentation</vt:lpstr>
      <vt:lpstr>PowerPoint-Präsentation</vt:lpstr>
      <vt:lpstr>PowerPoint-Präsentation</vt:lpstr>
      <vt:lpstr>PowerPoint-Präsentation</vt:lpstr>
      <vt:lpstr>Zu beachtende Normen bei Annahmeverzug</vt:lpstr>
      <vt:lpstr>Beachtung sozialrechtlicher Handlungspflichten im Rahmen einer Gesamtabwägung</vt:lpstr>
      <vt:lpstr>Orientierungssatz</vt:lpstr>
      <vt:lpstr>PowerPoint-Präsentation</vt:lpstr>
      <vt:lpstr>PowerPoint-Präsentation</vt:lpstr>
      <vt:lpstr>BAG 01.02.2024 2 AZR 196/22 (A) Kündigung wegen Kirchenaustritts - Benachteiligung wegen der Religion</vt:lpstr>
      <vt:lpstr>PowerPoint-Präsentation</vt:lpstr>
      <vt:lpstr>PowerPoint-Präsentation</vt:lpstr>
      <vt:lpstr>PowerPoint-Präsentation</vt:lpstr>
      <vt:lpstr>Gründe Vorlagebeschluss an EUGH nd Orientierungssatz</vt:lpstr>
      <vt:lpstr>PowerPoint-Präsentation</vt:lpstr>
      <vt:lpstr>Leitsatz</vt:lpstr>
      <vt:lpstr>BAG 30.01.2024 1 AZR 74/23 Erweiterte Sonderleistung an Pflegekräfte ("Corona-Prämie")</vt:lpstr>
      <vt:lpstr>PowerPoint-Präsentation</vt:lpstr>
      <vt:lpstr>PowerPoint-Präsentation</vt:lpstr>
      <vt:lpstr>PowerPoint-Präsentation</vt:lpstr>
      <vt:lpstr>PowerPoint-Präsentation</vt:lpstr>
      <vt:lpstr>Orientierungssatz </vt:lpstr>
      <vt:lpstr>Leitsatz</vt:lpstr>
      <vt:lpstr>BAG 25.01.2024   8 AZR 318/22 Schwerbehinderter Bewerber - Vorstellungsgespräch - Kirche - öffentlicher Arbeitgeber - kirchliche Körperschaft des öffentlichen Rechts</vt:lpstr>
      <vt:lpstr>PowerPoint-Präsentation</vt:lpstr>
      <vt:lpstr>§ 154 SGB IX</vt:lpstr>
      <vt:lpstr>Orientierungssatz</vt:lpstr>
      <vt:lpstr>PowerPoint-Präsentation</vt:lpstr>
      <vt:lpstr>Leitsatz</vt:lpstr>
      <vt:lpstr>BAG 14.12.2023  2 AZR 55/23 Kündigung - Täuschung über die vorläufige Impfunfähigkeit</vt:lpstr>
      <vt:lpstr>PowerPoint-Präsentation</vt:lpstr>
      <vt:lpstr>PowerPoint-Präsentation</vt:lpstr>
      <vt:lpstr>PowerPoint-Präsentation</vt:lpstr>
      <vt:lpstr>Orientierungssatz</vt:lpstr>
      <vt:lpstr>Leitsatz</vt:lpstr>
      <vt:lpstr>BAG 13.12.2023  5 AZR 137/23 Entgeltfortzahlung bei Krankheit und an Feiertagen - Beweiswert der ärztlichen Arbeitsunfähigkeitsbescheinigung</vt:lpstr>
      <vt:lpstr>PowerPoint-Präsentation</vt:lpstr>
      <vt:lpstr>PowerPoint-Präsentation</vt:lpstr>
      <vt:lpstr>Orientierungssatz</vt:lpstr>
      <vt:lpstr>BAG 13.12.2023 5 AZR 168/23  Aufstockung von Teilzeit auf Vollzeit - Anpassung der Vergütung</vt:lpstr>
      <vt:lpstr>PowerPoint-Präsentation</vt:lpstr>
      <vt:lpstr>PowerPoint-Präsentation</vt:lpstr>
      <vt:lpstr>Orientierungssatz</vt:lpstr>
      <vt:lpstr>BAG 13.12.2023  1 ABR 28/22  Vorlage von Bewerbungsunterlagen - digitales Leserecht  </vt:lpstr>
      <vt:lpstr>PowerPoint-Präsentation</vt:lpstr>
      <vt:lpstr>PowerPoint-Präsentation</vt:lpstr>
      <vt:lpstr>PowerPoint-Präsentation</vt:lpstr>
      <vt:lpstr>PowerPoint-Präsentation</vt:lpstr>
      <vt:lpstr>Orientierungssatz</vt:lpstr>
      <vt:lpstr>Leitsatz</vt:lpstr>
      <vt:lpstr>BAG 05.12.2023 9 AZR 364/22 Urlaubsberechnung bei Überschneidung von Krankheit und Kurzarbeit</vt:lpstr>
      <vt:lpstr>PowerPoint-Präsentation</vt:lpstr>
      <vt:lpstr>PowerPoint-Präsentation</vt:lpstr>
      <vt:lpstr>PowerPoint-Präsentation</vt:lpstr>
      <vt:lpstr>PowerPoint-Präsentation</vt:lpstr>
      <vt:lpstr>Orientierungssatz</vt:lpstr>
      <vt:lpstr>PowerPoint-Präsentation</vt:lpstr>
      <vt:lpstr>Leitsatz</vt:lpstr>
      <vt:lpstr>BAG 23.11.2023 8 AZR 164/22  Schwerbehinderter Bewerber - Vorstellung - Ersatztermin - Genderstern in der Stellenausschreibung  Leitsatz</vt:lpstr>
      <vt:lpstr>PowerPoint-Präsentation</vt:lpstr>
      <vt:lpstr>PowerPoint-Präsentation</vt:lpstr>
      <vt:lpstr>PowerPoint-Präsentation</vt:lpstr>
      <vt:lpstr>PowerPoint-Präsentation</vt:lpstr>
      <vt:lpstr>Orientierungssatz</vt:lpstr>
      <vt:lpstr>PowerPoint-Präsentation</vt:lpstr>
      <vt:lpstr>Leitsatz</vt:lpstr>
      <vt:lpstr>BAG 25.10.2023 7 AZR 338/22 Betriebsrat - Kosten - Rückforderung vom Betriebsratsmitglied</vt:lpstr>
      <vt:lpstr>PowerPoint-Präsentation</vt:lpstr>
      <vt:lpstr>PowerPoint-Präsentation</vt:lpstr>
      <vt:lpstr>PowerPoint-Präsentation</vt:lpstr>
      <vt:lpstr>PowerPoint-Präsentation</vt:lpstr>
      <vt:lpstr>Orientierungssatz</vt:lpstr>
      <vt:lpstr>PowerPoint-Präsentation</vt:lpstr>
      <vt:lpstr>PowerPoint-Präsentation</vt:lpstr>
      <vt:lpstr>BAG 18.10.2023 5 AZR 22/23 Arbeit auf Abruf - Dauer der wöchentlichen Arbeitszeit</vt:lpstr>
      <vt:lpstr>PowerPoint-Präsentation</vt:lpstr>
      <vt:lpstr>PowerPoint-Präsentation</vt:lpstr>
      <vt:lpstr>PowerPoint-Präsentation</vt:lpstr>
      <vt:lpstr>PowerPoint-Präsentation</vt:lpstr>
      <vt:lpstr>PowerPoint-Präsentation</vt:lpstr>
      <vt:lpstr>Leitsatz</vt:lpstr>
      <vt:lpstr>BAG 17.10.2023 1 ABR 24/22 Betriebsrat - Mitbestimmung - Handyverbot während Arbeitszeit</vt:lpstr>
      <vt:lpstr>PowerPoint-Präsentation</vt:lpstr>
      <vt:lpstr>PowerPoint-Präsentation</vt:lpstr>
      <vt:lpstr>Orientierungssatz</vt:lpstr>
      <vt:lpstr>PowerPoint-Präsentation</vt:lpstr>
      <vt:lpstr>Leitsatz</vt:lpstr>
      <vt:lpstr>BAG 24.08.2023 2 AZR 306/22 Auflösungsantrag des Arbeitgebers - Abfindungshöhe -Ehrschutzanträge</vt:lpstr>
      <vt:lpstr>PowerPoint-Präsentation</vt:lpstr>
      <vt:lpstr>PowerPoint-Präsentation</vt:lpstr>
      <vt:lpstr>PowerPoint-Präsentation</vt:lpstr>
      <vt:lpstr>PowerPoint-Präsentation</vt:lpstr>
      <vt:lpstr>PowerPoint-Präsentation</vt:lpstr>
      <vt:lpstr>PowerPoint-Präsentation</vt:lpstr>
      <vt:lpstr>Auflösung</vt:lpstr>
      <vt:lpstr>PowerPoint-Präsentation</vt:lpstr>
      <vt:lpstr>PowerPoint-Präsentation</vt:lpstr>
      <vt:lpstr>PowerPoint-Präsentation</vt:lpstr>
      <vt:lpstr>PowerPoint-Präsentation</vt:lpstr>
      <vt:lpstr>BAG 25.07.2023 9 AZR 43/22 Arbeitnehmerbegriff im Urlaubsrecht - Fremdgeschäftsführer einer GmbH</vt:lpstr>
      <vt:lpstr>PowerPoint-Präsentation</vt:lpstr>
      <vt:lpstr>PowerPoint-Präsentation</vt:lpstr>
      <vt:lpstr>PowerPoint-Präsentation</vt:lpstr>
      <vt:lpstr>PowerPoint-Präsentation</vt:lpstr>
      <vt:lpstr>Orientierungssatz</vt:lpstr>
      <vt:lpstr>PowerPoint-Präsentation</vt:lpstr>
      <vt:lpstr>Leitsatz</vt:lpstr>
      <vt:lpstr>BAG 20.07.2023 6 AZR 161/22 Angestellte Lehrkraft - Stellenhebung - Beförderung</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Orientierungssatz</vt:lpstr>
      <vt:lpstr>PowerPoint-Präsentation</vt:lpstr>
      <vt:lpstr>Leitsatz</vt:lpstr>
      <vt:lpstr>Vielen Dank für Eure Aufmerksamkeit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Ludwig Zimmermann</dc:creator>
  <cp:lastModifiedBy>Ludwig Zimmermann</cp:lastModifiedBy>
  <cp:revision>3</cp:revision>
  <dcterms:created xsi:type="dcterms:W3CDTF">2024-08-30T12:27:30Z</dcterms:created>
  <dcterms:modified xsi:type="dcterms:W3CDTF">2024-10-09T12:27:37Z</dcterms:modified>
</cp:coreProperties>
</file>