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914" y="7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4042665" cy="1014380"/>
          </a:xfrm>
          <a:prstGeom prst="rect">
            <a:avLst/>
          </a:prstGeom>
        </p:spPr>
        <p:txBody>
          <a:bodyPr vert="horz" wrap="square" lIns="0" tIns="16510" rIns="0" bIns="0" rtlCol="0">
            <a:spAutoFit/>
          </a:bodyPr>
          <a:lstStyle/>
          <a:p>
            <a:pPr marL="12700">
              <a:lnSpc>
                <a:spcPct val="100000"/>
              </a:lnSpc>
              <a:spcBef>
                <a:spcPts val="130"/>
              </a:spcBef>
            </a:pPr>
            <a:r>
              <a:rPr lang="en-GB" sz="3200" dirty="0" err="1">
                <a:latin typeface="Trebuchet MS"/>
                <a:cs typeface="Trebuchet MS"/>
              </a:rPr>
              <a:t>Nirmaliswarran</a:t>
            </a:r>
            <a:r>
              <a:rPr lang="en-GB" sz="3200" dirty="0">
                <a:latin typeface="Trebuchet MS"/>
                <a:cs typeface="Trebuchet MS"/>
              </a:rPr>
              <a:t> SR</a:t>
            </a:r>
          </a:p>
          <a:p>
            <a:pPr marL="12700">
              <a:lnSpc>
                <a:spcPct val="100000"/>
              </a:lnSpc>
              <a:spcBef>
                <a:spcPts val="130"/>
              </a:spcBef>
            </a:pPr>
            <a:r>
              <a:rPr lang="en-GB" sz="3200" dirty="0">
                <a:latin typeface="Trebuchet MS"/>
                <a:cs typeface="Trebuchet MS"/>
              </a:rPr>
              <a:t>au715521104028</a:t>
            </a:r>
            <a:endParaRPr sz="3200" dirty="0">
              <a:latin typeface="Trebuchet MS"/>
              <a:cs typeface="Trebuchet MS"/>
            </a:endParaRPr>
          </a:p>
        </p:txBody>
      </p:sp>
      <p:sp>
        <p:nvSpPr>
          <p:cNvPr id="8" name="object 8"/>
          <p:cNvSpPr txBox="1"/>
          <p:nvPr/>
        </p:nvSpPr>
        <p:spPr>
          <a:xfrm>
            <a:off x="6422134" y="3081685"/>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8" y="6111875"/>
            <a:ext cx="9479915" cy="293670"/>
          </a:xfrm>
          <a:prstGeom prst="rect">
            <a:avLst/>
          </a:prstGeom>
        </p:spPr>
        <p:txBody>
          <a:bodyPr vert="horz" wrap="square" lIns="0" tIns="16510" rIns="0" bIns="0" rtlCol="0">
            <a:spAutoFit/>
          </a:bodyPr>
          <a:lstStyle/>
          <a:p>
            <a:pPr marL="12700">
              <a:lnSpc>
                <a:spcPct val="100000"/>
              </a:lnSpc>
              <a:spcBef>
                <a:spcPts val="130"/>
              </a:spcBef>
            </a:pPr>
            <a:r>
              <a:rPr lang="en-IN" u="sng" dirty="0">
                <a:solidFill>
                  <a:srgbClr val="006FC0"/>
                </a:solidFill>
                <a:uFill>
                  <a:solidFill>
                    <a:srgbClr val="006FC0"/>
                  </a:solidFill>
                </a:uFill>
                <a:latin typeface="Trebuchet MS"/>
                <a:cs typeface="Trebuchet MS"/>
              </a:rPr>
              <a:t>https://github.com/sr-nirmal/automated-license-plate-recognition.git</a:t>
            </a:r>
            <a:endParaRPr dirty="0">
              <a:latin typeface="Trebuchet MS"/>
              <a:cs typeface="Trebuchet MS"/>
            </a:endParaRPr>
          </a:p>
        </p:txBody>
      </p:sp>
      <p:sp>
        <p:nvSpPr>
          <p:cNvPr id="14" name="TextBox 13">
            <a:extLst>
              <a:ext uri="{FF2B5EF4-FFF2-40B4-BE49-F238E27FC236}">
                <a16:creationId xmlns:a16="http://schemas.microsoft.com/office/drawing/2014/main" id="{8A6ACEB0-3712-258F-7E51-00CD4F806FF5}"/>
              </a:ext>
            </a:extLst>
          </p:cNvPr>
          <p:cNvSpPr txBox="1"/>
          <p:nvPr/>
        </p:nvSpPr>
        <p:spPr>
          <a:xfrm>
            <a:off x="1509713" y="5177909"/>
            <a:ext cx="3200400" cy="369332"/>
          </a:xfrm>
          <a:prstGeom prst="rect">
            <a:avLst/>
          </a:prstGeom>
          <a:noFill/>
        </p:spPr>
        <p:txBody>
          <a:bodyPr wrap="square" rtlCol="0">
            <a:spAutoFit/>
          </a:bodyPr>
          <a:lstStyle/>
          <a:p>
            <a:pPr algn="ctr"/>
            <a:r>
              <a:rPr lang="en-GB" dirty="0"/>
              <a:t>Input image</a:t>
            </a:r>
            <a:endParaRPr lang="en-IN" dirty="0"/>
          </a:p>
        </p:txBody>
      </p:sp>
      <p:sp>
        <p:nvSpPr>
          <p:cNvPr id="15" name="TextBox 14">
            <a:extLst>
              <a:ext uri="{FF2B5EF4-FFF2-40B4-BE49-F238E27FC236}">
                <a16:creationId xmlns:a16="http://schemas.microsoft.com/office/drawing/2014/main" id="{636E98C4-30BB-A678-3B9C-686ED238685B}"/>
              </a:ext>
            </a:extLst>
          </p:cNvPr>
          <p:cNvSpPr txBox="1"/>
          <p:nvPr/>
        </p:nvSpPr>
        <p:spPr>
          <a:xfrm>
            <a:off x="6292850" y="5199618"/>
            <a:ext cx="3276600" cy="369332"/>
          </a:xfrm>
          <a:prstGeom prst="rect">
            <a:avLst/>
          </a:prstGeom>
          <a:noFill/>
        </p:spPr>
        <p:txBody>
          <a:bodyPr wrap="square" rtlCol="0">
            <a:spAutoFit/>
          </a:bodyPr>
          <a:lstStyle/>
          <a:p>
            <a:pPr algn="ctr"/>
            <a:r>
              <a:rPr lang="en-GB" dirty="0"/>
              <a:t>Output image</a:t>
            </a:r>
            <a:endParaRPr lang="en-IN" dirty="0"/>
          </a:p>
        </p:txBody>
      </p:sp>
      <p:pic>
        <p:nvPicPr>
          <p:cNvPr id="16" name="Picture 15">
            <a:extLst>
              <a:ext uri="{FF2B5EF4-FFF2-40B4-BE49-F238E27FC236}">
                <a16:creationId xmlns:a16="http://schemas.microsoft.com/office/drawing/2014/main" id="{67147D94-29F2-CA3F-D5C2-3DA3AFCF5E4E}"/>
              </a:ext>
            </a:extLst>
          </p:cNvPr>
          <p:cNvPicPr>
            <a:picLocks noChangeAspect="1"/>
          </p:cNvPicPr>
          <p:nvPr/>
        </p:nvPicPr>
        <p:blipFill>
          <a:blip r:embed="rId3"/>
          <a:stretch>
            <a:fillRect/>
          </a:stretch>
        </p:blipFill>
        <p:spPr>
          <a:xfrm>
            <a:off x="1066800" y="2137484"/>
            <a:ext cx="4200525" cy="2886075"/>
          </a:xfrm>
          <a:prstGeom prst="rect">
            <a:avLst/>
          </a:prstGeom>
        </p:spPr>
      </p:pic>
      <p:pic>
        <p:nvPicPr>
          <p:cNvPr id="18" name="Picture 17">
            <a:extLst>
              <a:ext uri="{FF2B5EF4-FFF2-40B4-BE49-F238E27FC236}">
                <a16:creationId xmlns:a16="http://schemas.microsoft.com/office/drawing/2014/main" id="{E5D4F2CF-F4F0-6795-23C3-A6CA3F5551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400" y="2095500"/>
            <a:ext cx="4200525" cy="28860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5" name="TextBox 24">
            <a:extLst>
              <a:ext uri="{FF2B5EF4-FFF2-40B4-BE49-F238E27FC236}">
                <a16:creationId xmlns:a16="http://schemas.microsoft.com/office/drawing/2014/main" id="{A0DD178B-3886-31C0-DEB6-2D2EB2A83A93}"/>
              </a:ext>
            </a:extLst>
          </p:cNvPr>
          <p:cNvSpPr txBox="1"/>
          <p:nvPr/>
        </p:nvSpPr>
        <p:spPr>
          <a:xfrm>
            <a:off x="1665522" y="2795315"/>
            <a:ext cx="7089244" cy="1200329"/>
          </a:xfrm>
          <a:prstGeom prst="rect">
            <a:avLst/>
          </a:prstGeom>
          <a:noFill/>
        </p:spPr>
        <p:txBody>
          <a:bodyPr wrap="square" rtlCol="0">
            <a:spAutoFit/>
          </a:bodyPr>
          <a:lstStyle/>
          <a:p>
            <a:pPr algn="ctr"/>
            <a:r>
              <a:rPr lang="en-IN" sz="3600" b="0" i="0" dirty="0">
                <a:solidFill>
                  <a:schemeClr val="tx1"/>
                </a:solidFill>
                <a:effectLst/>
                <a:latin typeface="Arial" panose="020B0604020202020204" pitchFamily="34" charset="0"/>
                <a:cs typeface="Arial" panose="020B0604020202020204" pitchFamily="34" charset="0"/>
              </a:rPr>
              <a:t>Automated License Plate Detection</a:t>
            </a:r>
            <a:endParaRPr lang="en-IN" sz="36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6412F8D0-DD41-EAB5-1131-206BB73B7138}"/>
              </a:ext>
            </a:extLst>
          </p:cNvPr>
          <p:cNvSpPr txBox="1"/>
          <p:nvPr/>
        </p:nvSpPr>
        <p:spPr>
          <a:xfrm>
            <a:off x="1709709" y="1273551"/>
            <a:ext cx="8203668" cy="5078313"/>
          </a:xfrm>
          <a:prstGeom prst="rect">
            <a:avLst/>
          </a:prstGeom>
          <a:noFill/>
        </p:spPr>
        <p:txBody>
          <a:bodyPr wrap="square" rtlCol="0">
            <a:spAutoFit/>
          </a:bodyPr>
          <a:lstStyle/>
          <a:p>
            <a:pPr algn="l">
              <a:buFont typeface="+mj-lt"/>
              <a:buAutoNum type="arabicPeriod"/>
            </a:pPr>
            <a:r>
              <a:rPr lang="en-GB" b="1" i="0" dirty="0">
                <a:solidFill>
                  <a:schemeClr val="tx1"/>
                </a:solidFill>
                <a:effectLst/>
                <a:latin typeface="Söhne"/>
              </a:rPr>
              <a:t>Introduction</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Overview and significance of automated license plate detection.</a:t>
            </a:r>
          </a:p>
          <a:p>
            <a:pPr marL="742950" lvl="1" indent="-285750" algn="l">
              <a:buFont typeface="+mj-lt"/>
              <a:buAutoNum type="arabicPeriod"/>
            </a:pPr>
            <a:r>
              <a:rPr lang="en-GB" b="0" i="0" dirty="0">
                <a:solidFill>
                  <a:schemeClr val="tx1"/>
                </a:solidFill>
                <a:effectLst/>
                <a:latin typeface="Söhne"/>
              </a:rPr>
              <a:t>Need for efficient and accurate systems in various applications.</a:t>
            </a:r>
          </a:p>
          <a:p>
            <a:pPr algn="l">
              <a:buFont typeface="+mj-lt"/>
              <a:buAutoNum type="arabicPeriod"/>
            </a:pPr>
            <a:r>
              <a:rPr lang="en-GB" b="1" i="0" dirty="0">
                <a:solidFill>
                  <a:schemeClr val="tx1"/>
                </a:solidFill>
                <a:effectLst/>
                <a:latin typeface="Söhne"/>
              </a:rPr>
              <a:t>Problem Statement</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Challenges of manual license plate detection.</a:t>
            </a:r>
          </a:p>
          <a:p>
            <a:pPr marL="742950" lvl="1" indent="-285750" algn="l">
              <a:buFont typeface="+mj-lt"/>
              <a:buAutoNum type="arabicPeriod"/>
            </a:pPr>
            <a:r>
              <a:rPr lang="en-GB" b="0" i="0" dirty="0">
                <a:solidFill>
                  <a:schemeClr val="tx1"/>
                </a:solidFill>
                <a:effectLst/>
                <a:latin typeface="Söhne"/>
              </a:rPr>
              <a:t>Limitations of traditional methods in diverse conditions.</a:t>
            </a:r>
          </a:p>
          <a:p>
            <a:pPr algn="l">
              <a:buFont typeface="+mj-lt"/>
              <a:buAutoNum type="arabicPeriod"/>
            </a:pPr>
            <a:r>
              <a:rPr lang="en-GB" b="1" i="0" dirty="0">
                <a:solidFill>
                  <a:schemeClr val="tx1"/>
                </a:solidFill>
                <a:effectLst/>
                <a:latin typeface="Söhne"/>
              </a:rPr>
              <a:t>Project Architecture</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Model.py and detect.py overview.</a:t>
            </a:r>
          </a:p>
          <a:p>
            <a:pPr marL="742950" lvl="1" indent="-285750" algn="l">
              <a:buFont typeface="+mj-lt"/>
              <a:buAutoNum type="arabicPeriod"/>
            </a:pPr>
            <a:r>
              <a:rPr lang="en-GB" b="0" i="0" dirty="0">
                <a:solidFill>
                  <a:schemeClr val="tx1"/>
                </a:solidFill>
                <a:effectLst/>
                <a:latin typeface="Söhne"/>
              </a:rPr>
              <a:t>Convolutional layers and model structure.</a:t>
            </a:r>
          </a:p>
          <a:p>
            <a:pPr algn="l">
              <a:buFont typeface="+mj-lt"/>
              <a:buAutoNum type="arabicPeriod"/>
            </a:pPr>
            <a:r>
              <a:rPr lang="en-GB" b="1" i="0" dirty="0">
                <a:solidFill>
                  <a:schemeClr val="tx1"/>
                </a:solidFill>
                <a:effectLst/>
                <a:latin typeface="Söhne"/>
              </a:rPr>
              <a:t>Implementation</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Data preprocessing, training, and testing.</a:t>
            </a:r>
          </a:p>
          <a:p>
            <a:pPr marL="742950" lvl="1" indent="-285750" algn="l">
              <a:buFont typeface="+mj-lt"/>
              <a:buAutoNum type="arabicPeriod"/>
            </a:pPr>
            <a:r>
              <a:rPr lang="en-GB" b="0" i="0" dirty="0">
                <a:solidFill>
                  <a:schemeClr val="tx1"/>
                </a:solidFill>
                <a:effectLst/>
                <a:latin typeface="Söhne"/>
              </a:rPr>
              <a:t>Demonstration of detection and recognition capabilities.</a:t>
            </a:r>
          </a:p>
          <a:p>
            <a:pPr algn="l">
              <a:buFont typeface="+mj-lt"/>
              <a:buAutoNum type="arabicPeriod"/>
            </a:pPr>
            <a:r>
              <a:rPr lang="en-GB" b="1" i="0" dirty="0">
                <a:solidFill>
                  <a:schemeClr val="tx1"/>
                </a:solidFill>
                <a:effectLst/>
                <a:latin typeface="Söhne"/>
              </a:rPr>
              <a:t>Evaluation</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Performance metrics assessment.</a:t>
            </a:r>
          </a:p>
          <a:p>
            <a:pPr marL="742950" lvl="1" indent="-285750" algn="l">
              <a:buFont typeface="+mj-lt"/>
              <a:buAutoNum type="arabicPeriod"/>
            </a:pPr>
            <a:r>
              <a:rPr lang="en-GB" b="0" i="0" dirty="0">
                <a:solidFill>
                  <a:schemeClr val="tx1"/>
                </a:solidFill>
                <a:effectLst/>
                <a:latin typeface="Söhne"/>
              </a:rPr>
              <a:t>Comparison with existing methods.</a:t>
            </a:r>
          </a:p>
          <a:p>
            <a:pPr algn="l">
              <a:buFont typeface="+mj-lt"/>
              <a:buAutoNum type="arabicPeriod"/>
            </a:pPr>
            <a:r>
              <a:rPr lang="en-GB" b="1" i="0" dirty="0">
                <a:solidFill>
                  <a:schemeClr val="tx1"/>
                </a:solidFill>
                <a:effectLst/>
                <a:latin typeface="Söhne"/>
              </a:rPr>
              <a:t>Conclusion</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Summary of accomplishments and findings.</a:t>
            </a:r>
          </a:p>
          <a:p>
            <a:pPr marL="742950" lvl="1" indent="-285750" algn="l">
              <a:buFont typeface="+mj-lt"/>
              <a:buAutoNum type="arabicPeriod"/>
            </a:pPr>
            <a:r>
              <a:rPr lang="en-GB" b="0" i="0" dirty="0">
                <a:solidFill>
                  <a:schemeClr val="tx1"/>
                </a:solidFill>
                <a:effectLst/>
                <a:latin typeface="Söhne"/>
              </a:rPr>
              <a:t>Project's significance and impact.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967EAE08-890C-23CD-1823-E894A1BD06EF}"/>
              </a:ext>
            </a:extLst>
          </p:cNvPr>
          <p:cNvSpPr txBox="1"/>
          <p:nvPr/>
        </p:nvSpPr>
        <p:spPr>
          <a:xfrm>
            <a:off x="676275" y="2019300"/>
            <a:ext cx="7315200" cy="4154984"/>
          </a:xfrm>
          <a:prstGeom prst="rect">
            <a:avLst/>
          </a:prstGeom>
          <a:noFill/>
        </p:spPr>
        <p:txBody>
          <a:bodyPr wrap="square" rtlCol="0">
            <a:spAutoFit/>
          </a:bodyPr>
          <a:lstStyle/>
          <a:p>
            <a:pPr algn="just"/>
            <a:r>
              <a:rPr lang="en-GB" sz="2200" b="0" i="0" dirty="0">
                <a:solidFill>
                  <a:schemeClr val="tx1"/>
                </a:solidFill>
                <a:effectLst/>
                <a:latin typeface="Söhne"/>
              </a:rPr>
              <a:t>The problem addressed by this project is the manual process of license plate detection and recognition, which is time-consuming, error-prone, and lacks scalability. Traditional methods for license plate recognition often struggle with variations in image quality, lighting conditions, and plate orientation. Additionally, they require significant manual intervention for training and tuning, limiting their effectiveness in real-world scenarios. Therefore, there is a need for an automated system that can accurately detect and recognize license plates in diverse environments, thereby improving efficiency and reliability in applications such as surveillance, parking management, and traffic monitoring.</a:t>
            </a:r>
            <a:endParaRPr lang="en-IN" sz="22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3" name="Rectangle 10">
            <a:extLst>
              <a:ext uri="{FF2B5EF4-FFF2-40B4-BE49-F238E27FC236}">
                <a16:creationId xmlns:a16="http://schemas.microsoft.com/office/drawing/2014/main" id="{D03E4334-B3B2-E6A7-AC70-B83FF98759A4}"/>
              </a:ext>
            </a:extLst>
          </p:cNvPr>
          <p:cNvSpPr>
            <a:spLocks noChangeArrowheads="1"/>
          </p:cNvSpPr>
          <p:nvPr/>
        </p:nvSpPr>
        <p:spPr bwMode="auto">
          <a:xfrm>
            <a:off x="639763" y="1507807"/>
            <a:ext cx="8432800" cy="5171161"/>
          </a:xfrm>
          <a:prstGeom prst="rect">
            <a:avLst/>
          </a:prstGeom>
          <a:noFill/>
          <a:ln>
            <a:noFill/>
          </a:ln>
          <a:effectLst/>
        </p:spPr>
        <p:txBody>
          <a:bodyPr vert="horz" wrap="square" lIns="0" tIns="198375" rIns="0" bIns="198375"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Söhne"/>
              </a:rPr>
              <a:t>Model Building Phase :</a:t>
            </a:r>
            <a:endParaRPr kumimoji="0" lang="en-US" altLang="en-US" sz="2000" b="0" i="0" u="none" strike="noStrike" cap="none" normalizeH="0" baseline="0" dirty="0">
              <a:ln>
                <a:noFill/>
              </a:ln>
              <a:solidFill>
                <a:schemeClr val="tx1"/>
              </a:solidFill>
              <a:effectLst/>
              <a:latin typeface="Söhne"/>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öhne"/>
              </a:rPr>
              <a:t>Constructs and trains a convolutional neural network (CNN) model for license plate recognition.</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öhne"/>
              </a:rPr>
              <a:t>The model architecture includes convolutional layers, pooling layers, and fully layers.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öhne"/>
              </a:rPr>
              <a:t>Trained using labeled data to detect license plate presence and recognize characters.</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Söhne"/>
              </a:rPr>
              <a:t>Detection Phase :</a:t>
            </a:r>
            <a:endParaRPr kumimoji="0" lang="en-US" altLang="en-US" sz="2000" b="0" i="0" u="none" strike="noStrike" cap="none" normalizeH="0" baseline="0" dirty="0">
              <a:ln>
                <a:noFill/>
              </a:ln>
              <a:solidFill>
                <a:schemeClr val="tx1"/>
              </a:solidFill>
              <a:effectLst/>
              <a:latin typeface="Söhne"/>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öhne"/>
              </a:rPr>
              <a:t>Applies the trained model to input images for license plate detection and recognition.</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öhne"/>
              </a:rPr>
              <a:t>Utilizes multiple scales for robust detection across various image sizes.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öhne"/>
              </a:rPr>
              <a:t>Post-processing steps refine detection results and merge duplicate detections.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77887D4D-52C4-C765-A570-1DDF2C18155B}"/>
              </a:ext>
            </a:extLst>
          </p:cNvPr>
          <p:cNvSpPr txBox="1"/>
          <p:nvPr/>
        </p:nvSpPr>
        <p:spPr>
          <a:xfrm>
            <a:off x="673482" y="2019300"/>
            <a:ext cx="8470518" cy="3046988"/>
          </a:xfrm>
          <a:prstGeom prst="rect">
            <a:avLst/>
          </a:prstGeom>
          <a:noFill/>
        </p:spPr>
        <p:txBody>
          <a:bodyPr wrap="square" rtlCol="0">
            <a:spAutoFit/>
          </a:bodyPr>
          <a:lstStyle/>
          <a:p>
            <a:pPr algn="l">
              <a:buFont typeface="+mj-lt"/>
              <a:buAutoNum type="arabicPeriod"/>
            </a:pPr>
            <a:r>
              <a:rPr lang="en-GB" sz="2400" b="0" i="0" dirty="0">
                <a:solidFill>
                  <a:schemeClr val="tx1"/>
                </a:solidFill>
                <a:effectLst/>
                <a:latin typeface="Söhne"/>
              </a:rPr>
              <a:t>Law enforcement agencies for automatic vehicle identification.</a:t>
            </a:r>
          </a:p>
          <a:p>
            <a:pPr algn="l">
              <a:buFont typeface="+mj-lt"/>
              <a:buAutoNum type="arabicPeriod"/>
            </a:pPr>
            <a:r>
              <a:rPr lang="en-GB" sz="2400" b="0" i="0" dirty="0">
                <a:solidFill>
                  <a:schemeClr val="tx1"/>
                </a:solidFill>
                <a:effectLst/>
                <a:latin typeface="Söhne"/>
              </a:rPr>
              <a:t>Parking management systems for automated entry and exit of vehicles.</a:t>
            </a:r>
          </a:p>
          <a:p>
            <a:pPr algn="l">
              <a:buFont typeface="+mj-lt"/>
              <a:buAutoNum type="arabicPeriod"/>
            </a:pPr>
            <a:r>
              <a:rPr lang="en-GB" sz="2400" b="0" i="0" dirty="0">
                <a:solidFill>
                  <a:schemeClr val="tx1"/>
                </a:solidFill>
                <a:effectLst/>
                <a:latin typeface="Söhne"/>
              </a:rPr>
              <a:t>Toll collection systems for seamless payment processing.</a:t>
            </a:r>
          </a:p>
          <a:p>
            <a:pPr algn="l">
              <a:buFont typeface="+mj-lt"/>
              <a:buAutoNum type="arabicPeriod"/>
            </a:pPr>
            <a:r>
              <a:rPr lang="en-GB" sz="2400" b="0" i="0" dirty="0">
                <a:solidFill>
                  <a:schemeClr val="tx1"/>
                </a:solidFill>
                <a:effectLst/>
                <a:latin typeface="Söhne"/>
              </a:rPr>
              <a:t>Security agencies for monitoring and surveillance purposes.</a:t>
            </a:r>
          </a:p>
          <a:p>
            <a:pPr algn="l">
              <a:buFont typeface="+mj-lt"/>
              <a:buAutoNum type="arabicPeriod"/>
            </a:pPr>
            <a:r>
              <a:rPr lang="en-GB" sz="2400" b="0" i="0" dirty="0">
                <a:solidFill>
                  <a:schemeClr val="tx1"/>
                </a:solidFill>
                <a:effectLst/>
                <a:latin typeface="Söhne"/>
              </a:rPr>
              <a:t>Municipalities for traffic monitoring and management.</a:t>
            </a:r>
          </a:p>
          <a:p>
            <a:pPr algn="l">
              <a:buFont typeface="+mj-lt"/>
              <a:buAutoNum type="arabicPeriod"/>
            </a:pPr>
            <a:r>
              <a:rPr lang="en-GB" sz="2400" b="0" i="0" dirty="0">
                <a:solidFill>
                  <a:schemeClr val="tx1"/>
                </a:solidFill>
                <a:effectLst/>
                <a:latin typeface="Söhne"/>
              </a:rPr>
              <a:t>Vehicle tracking and fleet management companies.</a:t>
            </a:r>
          </a:p>
          <a:p>
            <a:pPr algn="l">
              <a:buFont typeface="+mj-lt"/>
              <a:buAutoNum type="arabicPeriod"/>
            </a:pPr>
            <a:r>
              <a:rPr lang="en-GB" sz="2400" b="0" i="0" dirty="0">
                <a:solidFill>
                  <a:schemeClr val="tx1"/>
                </a:solidFill>
                <a:effectLst/>
                <a:latin typeface="Söhne"/>
              </a:rPr>
              <a:t>Access control systems for secure entry and exit points.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87AA44F5-50AA-1650-6630-BC6BA1D6A268}"/>
              </a:ext>
            </a:extLst>
          </p:cNvPr>
          <p:cNvSpPr txBox="1"/>
          <p:nvPr/>
        </p:nvSpPr>
        <p:spPr>
          <a:xfrm>
            <a:off x="554852" y="2009361"/>
            <a:ext cx="8798698" cy="4062651"/>
          </a:xfrm>
          <a:prstGeom prst="rect">
            <a:avLst/>
          </a:prstGeom>
          <a:noFill/>
        </p:spPr>
        <p:txBody>
          <a:bodyPr wrap="square" rtlCol="0">
            <a:spAutoFit/>
          </a:bodyPr>
          <a:lstStyle/>
          <a:p>
            <a:pPr algn="just">
              <a:buFont typeface="Arial" panose="020B0604020202020204" pitchFamily="34" charset="0"/>
              <a:buChar char="•"/>
            </a:pPr>
            <a:r>
              <a:rPr lang="en-GB" sz="2400" b="0" i="0" dirty="0">
                <a:solidFill>
                  <a:schemeClr val="tx1"/>
                </a:solidFill>
                <a:effectLst/>
                <a:latin typeface="Söhne"/>
              </a:rPr>
              <a:t>The system provides a robust solution for automating license plate detection and recognition tasks.</a:t>
            </a:r>
          </a:p>
          <a:p>
            <a:pPr algn="just">
              <a:buFont typeface="Arial" panose="020B0604020202020204" pitchFamily="34" charset="0"/>
              <a:buChar char="•"/>
            </a:pPr>
            <a:r>
              <a:rPr lang="en-GB" sz="2400" b="0" i="0" dirty="0">
                <a:solidFill>
                  <a:schemeClr val="tx1"/>
                </a:solidFill>
                <a:effectLst/>
                <a:latin typeface="Söhne"/>
              </a:rPr>
              <a:t>By leveraging deep learning techniques, it offers high accuracy in detecting license plates under various conditions such as different scales, orientations, and lighting conditions.</a:t>
            </a:r>
          </a:p>
          <a:p>
            <a:pPr algn="just">
              <a:buFont typeface="Arial" panose="020B0604020202020204" pitchFamily="34" charset="0"/>
              <a:buChar char="•"/>
            </a:pPr>
            <a:r>
              <a:rPr lang="en-GB" sz="2400" b="0" i="0" dirty="0">
                <a:solidFill>
                  <a:schemeClr val="tx1"/>
                </a:solidFill>
                <a:effectLst/>
                <a:latin typeface="Söhne"/>
              </a:rPr>
              <a:t>The modular design of the code allows for easy customization and integration into existing applications or systems.</a:t>
            </a:r>
          </a:p>
          <a:p>
            <a:pPr algn="just">
              <a:buFont typeface="Arial" panose="020B0604020202020204" pitchFamily="34" charset="0"/>
              <a:buChar char="•"/>
            </a:pPr>
            <a:r>
              <a:rPr lang="en-GB" sz="2400" b="0" i="0" dirty="0">
                <a:solidFill>
                  <a:schemeClr val="tx1"/>
                </a:solidFill>
                <a:effectLst/>
                <a:latin typeface="Söhne"/>
              </a:rPr>
              <a:t>The system's ability to handle arbitrary-sized input images makes it suitable for real-world scenarios where license plates may appear at different distances or angles.</a:t>
            </a:r>
          </a:p>
          <a:p>
            <a:endParaRPr lang="en-IN" sz="16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4" name="TextBox 13">
            <a:extLst>
              <a:ext uri="{FF2B5EF4-FFF2-40B4-BE49-F238E27FC236}">
                <a16:creationId xmlns:a16="http://schemas.microsoft.com/office/drawing/2014/main" id="{E04F109E-150F-BEF9-2A65-0C2355E8C3B1}"/>
              </a:ext>
            </a:extLst>
          </p:cNvPr>
          <p:cNvSpPr txBox="1"/>
          <p:nvPr/>
        </p:nvSpPr>
        <p:spPr>
          <a:xfrm>
            <a:off x="2500630" y="2223254"/>
            <a:ext cx="6477000" cy="3139321"/>
          </a:xfrm>
          <a:prstGeom prst="rect">
            <a:avLst/>
          </a:prstGeom>
          <a:noFill/>
        </p:spPr>
        <p:txBody>
          <a:bodyPr wrap="square" rtlCol="0">
            <a:spAutoFit/>
          </a:bodyPr>
          <a:lstStyle/>
          <a:p>
            <a:pPr algn="just">
              <a:buFont typeface="Arial" panose="020B0604020202020204" pitchFamily="34" charset="0"/>
              <a:buChar char="•"/>
            </a:pPr>
            <a:r>
              <a:rPr lang="en-GB" b="0" i="0" dirty="0">
                <a:solidFill>
                  <a:schemeClr val="tx1"/>
                </a:solidFill>
                <a:effectLst/>
                <a:latin typeface="Söhne"/>
              </a:rPr>
              <a:t>The wow factor lies in the system's capability to accurately detect and recognize license plates in complex real-world scenarios, such as crowded traffic scenes or low-light conditions.</a:t>
            </a:r>
          </a:p>
          <a:p>
            <a:pPr algn="just">
              <a:buFont typeface="Arial" panose="020B0604020202020204" pitchFamily="34" charset="0"/>
              <a:buChar char="•"/>
            </a:pPr>
            <a:r>
              <a:rPr lang="en-GB" b="0" i="0" dirty="0">
                <a:solidFill>
                  <a:schemeClr val="tx1"/>
                </a:solidFill>
                <a:effectLst/>
                <a:latin typeface="Söhne"/>
              </a:rPr>
              <a:t>The use of deep learning techniques enables the system to learn complex patterns and adapt to different environments, surpassing traditional rule-based or handcrafted feature-based methods.</a:t>
            </a:r>
          </a:p>
          <a:p>
            <a:pPr algn="just">
              <a:buFont typeface="Arial" panose="020B0604020202020204" pitchFamily="34" charset="0"/>
              <a:buChar char="•"/>
            </a:pPr>
            <a:r>
              <a:rPr lang="en-GB" b="0" i="0" dirty="0">
                <a:solidFill>
                  <a:schemeClr val="tx1"/>
                </a:solidFill>
                <a:effectLst/>
                <a:latin typeface="Söhne"/>
              </a:rPr>
              <a:t>The efficient design of the CNN model allows for fast and real-time processing of images, making it suitable for applications requiring quick responses, such as surveillance systems or automated toll booths.</a:t>
            </a:r>
          </a:p>
          <a:p>
            <a:pPr algn="just"/>
            <a:endParaRPr lang="en-IN"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609600" y="1452951"/>
            <a:ext cx="9201150" cy="4444807"/>
          </a:xfrm>
          <a:prstGeom prst="rect">
            <a:avLst/>
          </a:prstGeom>
        </p:spPr>
        <p:txBody>
          <a:bodyPr vert="horz" wrap="square" lIns="0" tIns="12700" rIns="0" bIns="0" rtlCol="0">
            <a:spAutoFit/>
          </a:bodyPr>
          <a:lstStyle/>
          <a:p>
            <a:pPr algn="just">
              <a:buFont typeface="+mj-lt"/>
              <a:buAutoNum type="arabicPeriod"/>
            </a:pPr>
            <a:r>
              <a:rPr lang="en-GB" b="1" i="0" dirty="0">
                <a:solidFill>
                  <a:schemeClr val="tx1"/>
                </a:solidFill>
                <a:effectLst/>
                <a:latin typeface="Söhne"/>
              </a:rPr>
              <a:t>Convolutional layers: </a:t>
            </a:r>
            <a:r>
              <a:rPr lang="en-GB" b="0" i="0" dirty="0">
                <a:solidFill>
                  <a:schemeClr val="tx1"/>
                </a:solidFill>
                <a:effectLst/>
                <a:latin typeface="Söhne"/>
              </a:rPr>
              <a:t>The model architecture includes multiple convolutional layers responsible for feature extraction from input images.</a:t>
            </a:r>
          </a:p>
          <a:p>
            <a:pPr algn="just">
              <a:buFont typeface="+mj-lt"/>
              <a:buAutoNum type="arabicPeriod"/>
            </a:pPr>
            <a:r>
              <a:rPr lang="en-GB" b="1" i="0" dirty="0">
                <a:solidFill>
                  <a:schemeClr val="tx1"/>
                </a:solidFill>
                <a:effectLst/>
                <a:latin typeface="Söhne"/>
              </a:rPr>
              <a:t>Training model: </a:t>
            </a:r>
            <a:r>
              <a:rPr lang="en-GB" b="0" i="0" dirty="0">
                <a:solidFill>
                  <a:schemeClr val="tx1"/>
                </a:solidFill>
                <a:effectLst/>
                <a:latin typeface="Söhne"/>
              </a:rPr>
              <a:t>This model is designed to process fixed-size windows of images during training and outputs a probability distribution for each character in the license plate along with bounding box coordinates.</a:t>
            </a:r>
          </a:p>
          <a:p>
            <a:pPr algn="just">
              <a:buFont typeface="+mj-lt"/>
              <a:buAutoNum type="arabicPeriod"/>
            </a:pPr>
            <a:r>
              <a:rPr lang="en-GB" b="1" i="0" dirty="0">
                <a:solidFill>
                  <a:schemeClr val="tx1"/>
                </a:solidFill>
                <a:effectLst/>
                <a:latin typeface="Söhne"/>
              </a:rPr>
              <a:t>Detection model: </a:t>
            </a:r>
            <a:r>
              <a:rPr lang="en-GB" b="0" i="0" dirty="0">
                <a:solidFill>
                  <a:schemeClr val="tx1"/>
                </a:solidFill>
                <a:effectLst/>
                <a:latin typeface="Söhne"/>
              </a:rPr>
              <a:t>Unlike the training model, the detection model can handle arbitrarily sized inputs by sliding a window across the image, enabling the detection of license plates in various scenarios.</a:t>
            </a:r>
          </a:p>
          <a:p>
            <a:pPr algn="just">
              <a:buFont typeface="+mj-lt"/>
              <a:buAutoNum type="arabicPeriod"/>
            </a:pPr>
            <a:r>
              <a:rPr lang="en-GB" b="1" i="0" dirty="0">
                <a:solidFill>
                  <a:schemeClr val="tx1"/>
                </a:solidFill>
                <a:effectLst/>
                <a:latin typeface="Söhne"/>
              </a:rPr>
              <a:t>Bounding box coordinates: </a:t>
            </a:r>
            <a:r>
              <a:rPr lang="en-GB" b="0" i="0" dirty="0">
                <a:solidFill>
                  <a:schemeClr val="tx1"/>
                </a:solidFill>
                <a:effectLst/>
                <a:latin typeface="Söhne"/>
              </a:rPr>
              <a:t>The output of the models provides bounding box coordinates for detected license plates, allowing for precise localization within the input image.</a:t>
            </a:r>
          </a:p>
          <a:p>
            <a:pPr algn="just">
              <a:buFont typeface="+mj-lt"/>
              <a:buAutoNum type="arabicPeriod"/>
            </a:pPr>
            <a:r>
              <a:rPr lang="en-GB" b="1" i="0" dirty="0">
                <a:solidFill>
                  <a:schemeClr val="tx1"/>
                </a:solidFill>
                <a:effectLst/>
                <a:latin typeface="Söhne"/>
              </a:rPr>
              <a:t>Character probability distributions: </a:t>
            </a:r>
            <a:r>
              <a:rPr lang="en-GB" b="0" i="0" dirty="0">
                <a:solidFill>
                  <a:schemeClr val="tx1"/>
                </a:solidFill>
                <a:effectLst/>
                <a:latin typeface="Söhne"/>
              </a:rPr>
              <a:t>Along with bounding box coordinates, the models output probability distributions for each character in the license plate, aiding in accurate recognition.</a:t>
            </a:r>
          </a:p>
          <a:p>
            <a:pPr algn="just">
              <a:buFont typeface="+mj-lt"/>
              <a:buAutoNum type="arabicPeriod"/>
            </a:pPr>
            <a:r>
              <a:rPr lang="en-GB" b="1" i="0" dirty="0">
                <a:solidFill>
                  <a:schemeClr val="tx1"/>
                </a:solidFill>
                <a:effectLst/>
                <a:latin typeface="Söhne"/>
              </a:rPr>
              <a:t>Training process: </a:t>
            </a:r>
            <a:r>
              <a:rPr lang="en-GB" b="0" i="0" dirty="0">
                <a:solidFill>
                  <a:schemeClr val="tx1"/>
                </a:solidFill>
                <a:effectLst/>
                <a:latin typeface="Söhne"/>
              </a:rPr>
              <a:t>The models are trained using </a:t>
            </a:r>
            <a:r>
              <a:rPr lang="en-GB" b="0" i="0" dirty="0" err="1">
                <a:solidFill>
                  <a:schemeClr val="tx1"/>
                </a:solidFill>
                <a:effectLst/>
                <a:latin typeface="Söhne"/>
              </a:rPr>
              <a:t>labeled</a:t>
            </a:r>
            <a:r>
              <a:rPr lang="en-GB" b="0" i="0" dirty="0">
                <a:solidFill>
                  <a:schemeClr val="tx1"/>
                </a:solidFill>
                <a:effectLst/>
                <a:latin typeface="Söhne"/>
              </a:rPr>
              <a:t> data, allowing them to learn the patterns and features associated with license plates and improve detection and recognition performance.</a:t>
            </a:r>
          </a:p>
          <a:p>
            <a:pPr algn="just">
              <a:buFont typeface="+mj-lt"/>
              <a:buAutoNum type="arabicPeriod"/>
            </a:pPr>
            <a:r>
              <a:rPr lang="en-GB" b="1" i="0" dirty="0">
                <a:solidFill>
                  <a:schemeClr val="tx1"/>
                </a:solidFill>
                <a:effectLst/>
                <a:latin typeface="Söhne"/>
              </a:rPr>
              <a:t>CNN architecture: </a:t>
            </a:r>
            <a:r>
              <a:rPr lang="en-GB" b="0" i="0" dirty="0">
                <a:solidFill>
                  <a:schemeClr val="tx1"/>
                </a:solidFill>
                <a:effectLst/>
                <a:latin typeface="Söhne"/>
              </a:rPr>
              <a:t>The use of CNNs enables effective feature learning from image data, making the models capable of robust detection and recognition even in challenging conditions.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TotalTime>
  <Words>810</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deadshot qqq</cp:lastModifiedBy>
  <cp:revision>2</cp:revision>
  <dcterms:created xsi:type="dcterms:W3CDTF">2024-04-01T18:02:02Z</dcterms:created>
  <dcterms:modified xsi:type="dcterms:W3CDTF">2024-04-03T13:18:58Z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