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18288000" cy="10287000"/>
  <p:notesSz cx="6858000" cy="9144000"/>
  <p:embeddedFontLst>
    <p:embeddedFont>
      <p:font typeface="Lato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09600" y="2822317"/>
            <a:ext cx="16230600" cy="1070614"/>
          </a:xfrm>
          <a:prstGeom prst="rect">
            <a:avLst/>
          </a:prstGeom>
        </p:spPr>
        <p:txBody>
          <a:bodyPr wrap="square" lIns="0" tIns="0" rIns="0" bIns="0" rtlCol="0" anchor="t">
            <a:spAutoFit/>
          </a:bodyPr>
          <a:lstStyle/>
          <a:p>
            <a:pPr algn="ctr">
              <a:lnSpc>
                <a:spcPts val="9100"/>
              </a:lnSpc>
            </a:pPr>
            <a:r>
              <a:rPr lang="en-US" sz="6500" b="1" dirty="0">
                <a:solidFill>
                  <a:srgbClr val="2E2E2E"/>
                </a:solidFill>
                <a:latin typeface="Times New Roman" panose="02020603050405020304" pitchFamily="18" charset="0"/>
                <a:ea typeface="Lato Bold"/>
                <a:cs typeface="Times New Roman" panose="02020603050405020304" pitchFamily="18" charset="0"/>
                <a:sym typeface="Lato Bold"/>
              </a:rPr>
              <a:t>MATH GAME</a:t>
            </a:r>
          </a:p>
        </p:txBody>
      </p:sp>
      <p:sp>
        <p:nvSpPr>
          <p:cNvPr id="6" name="TextBox 6"/>
          <p:cNvSpPr txBox="1"/>
          <p:nvPr/>
        </p:nvSpPr>
        <p:spPr>
          <a:xfrm>
            <a:off x="7314806" y="4176012"/>
            <a:ext cx="3658387" cy="656718"/>
          </a:xfrm>
          <a:prstGeom prst="rect">
            <a:avLst/>
          </a:prstGeom>
        </p:spPr>
        <p:txBody>
          <a:bodyPr lIns="0" tIns="0" rIns="0" bIns="0" rtlCol="0" anchor="t">
            <a:spAutoFit/>
          </a:bodyPr>
          <a:lstStyle/>
          <a:p>
            <a:pPr algn="l">
              <a:lnSpc>
                <a:spcPts val="5600"/>
              </a:lnSpc>
            </a:pPr>
            <a:r>
              <a:rPr lang="en-US" sz="4000" b="1" dirty="0">
                <a:solidFill>
                  <a:srgbClr val="2E2E2E"/>
                </a:solidFill>
                <a:latin typeface="Times New Roman" panose="02020603050405020304" pitchFamily="18" charset="0"/>
                <a:ea typeface="Lato Bold"/>
                <a:cs typeface="Times New Roman" panose="02020603050405020304" pitchFamily="18" charset="0"/>
                <a:sym typeface="Lato Bold"/>
              </a:rPr>
              <a:t>Project</a:t>
            </a:r>
            <a:r>
              <a:rPr lang="en-US" sz="4000" b="1" dirty="0">
                <a:solidFill>
                  <a:srgbClr val="2E2E2E"/>
                </a:solidFill>
                <a:latin typeface="Lato Bold"/>
                <a:ea typeface="Lato Bold"/>
                <a:cs typeface="Lato Bold"/>
                <a:sym typeface="Lato Bold"/>
              </a:rPr>
              <a:t> By :</a:t>
            </a:r>
          </a:p>
        </p:txBody>
      </p:sp>
      <p:grpSp>
        <p:nvGrpSpPr>
          <p:cNvPr id="7" name="Group 7"/>
          <p:cNvGrpSpPr/>
          <p:nvPr/>
        </p:nvGrpSpPr>
        <p:grpSpPr>
          <a:xfrm rot="-5400000">
            <a:off x="5043934" y="-4722198"/>
            <a:ext cx="331261" cy="9775657"/>
            <a:chOff x="0" y="0"/>
            <a:chExt cx="87246" cy="2574659"/>
          </a:xfrm>
        </p:grpSpPr>
        <p:sp>
          <p:nvSpPr>
            <p:cNvPr id="8" name="Freeform 8"/>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9" name="TextBox 9"/>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0" y="0"/>
            <a:ext cx="331261" cy="4857241"/>
            <a:chOff x="0" y="0"/>
            <a:chExt cx="87246" cy="1279273"/>
          </a:xfrm>
        </p:grpSpPr>
        <p:sp>
          <p:nvSpPr>
            <p:cNvPr id="11" name="Freeform 11"/>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2" name="TextBox 12"/>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0" y="4786371"/>
            <a:ext cx="331261" cy="5524484"/>
            <a:chOff x="0" y="0"/>
            <a:chExt cx="87246" cy="1455008"/>
          </a:xfrm>
        </p:grpSpPr>
        <p:sp>
          <p:nvSpPr>
            <p:cNvPr id="14" name="Freeform 14"/>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5" name="TextBox 15"/>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rot="-5400000">
            <a:off x="14027066" y="-3929673"/>
            <a:ext cx="331261" cy="8190607"/>
            <a:chOff x="0" y="0"/>
            <a:chExt cx="87246" cy="2157197"/>
          </a:xfrm>
        </p:grpSpPr>
        <p:sp>
          <p:nvSpPr>
            <p:cNvPr id="17" name="Freeform 17"/>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8" name="TextBox 18"/>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7956739" y="0"/>
            <a:ext cx="331261" cy="3012480"/>
            <a:chOff x="0" y="0"/>
            <a:chExt cx="87246" cy="793410"/>
          </a:xfrm>
        </p:grpSpPr>
        <p:sp>
          <p:nvSpPr>
            <p:cNvPr id="20" name="Freeform 20"/>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1" name="TextBox 21"/>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5400000">
            <a:off x="17610603" y="9775233"/>
            <a:ext cx="331261" cy="692272"/>
            <a:chOff x="0" y="0"/>
            <a:chExt cx="87246" cy="182327"/>
          </a:xfrm>
        </p:grpSpPr>
        <p:sp>
          <p:nvSpPr>
            <p:cNvPr id="23" name="Freeform 23"/>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4" name="TextBox 24"/>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rot="-5400000">
            <a:off x="1637154" y="8484216"/>
            <a:ext cx="331261" cy="3274307"/>
            <a:chOff x="0" y="0"/>
            <a:chExt cx="87246" cy="862369"/>
          </a:xfrm>
        </p:grpSpPr>
        <p:sp>
          <p:nvSpPr>
            <p:cNvPr id="26" name="Freeform 26"/>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7" name="TextBox 27"/>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5400000">
            <a:off x="10235886" y="3037756"/>
            <a:ext cx="331261" cy="14167228"/>
            <a:chOff x="0" y="0"/>
            <a:chExt cx="87246" cy="3731286"/>
          </a:xfrm>
        </p:grpSpPr>
        <p:sp>
          <p:nvSpPr>
            <p:cNvPr id="29" name="Freeform 29"/>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0" name="TextBox 30"/>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1" name="Freeform 31"/>
          <p:cNvSpPr/>
          <p:nvPr/>
        </p:nvSpPr>
        <p:spPr>
          <a:xfrm>
            <a:off x="1028700" y="538612"/>
            <a:ext cx="1498282" cy="1498282"/>
          </a:xfrm>
          <a:custGeom>
            <a:avLst/>
            <a:gdLst/>
            <a:ahLst/>
            <a:cxnLst/>
            <a:rect l="l" t="t" r="r" b="b"/>
            <a:pathLst>
              <a:path w="1498282" h="1498282">
                <a:moveTo>
                  <a:pt x="0" y="0"/>
                </a:moveTo>
                <a:lnTo>
                  <a:pt x="1498282" y="0"/>
                </a:lnTo>
                <a:lnTo>
                  <a:pt x="1498282" y="1498282"/>
                </a:lnTo>
                <a:lnTo>
                  <a:pt x="0" y="1498282"/>
                </a:lnTo>
                <a:lnTo>
                  <a:pt x="0" y="0"/>
                </a:lnTo>
                <a:close/>
              </a:path>
            </a:pathLst>
          </a:custGeom>
          <a:blipFill>
            <a:blip r:embed="rId2"/>
            <a:stretch>
              <a:fillRect/>
            </a:stretch>
          </a:blipFill>
        </p:spPr>
      </p:sp>
      <p:sp>
        <p:nvSpPr>
          <p:cNvPr id="32" name="TextBox 32"/>
          <p:cNvSpPr txBox="1"/>
          <p:nvPr/>
        </p:nvSpPr>
        <p:spPr>
          <a:xfrm>
            <a:off x="2993655" y="768414"/>
            <a:ext cx="12300689" cy="1450333"/>
          </a:xfrm>
          <a:prstGeom prst="rect">
            <a:avLst/>
          </a:prstGeom>
        </p:spPr>
        <p:txBody>
          <a:bodyPr lIns="0" tIns="0" rIns="0" bIns="0" rtlCol="0" anchor="t">
            <a:spAutoFit/>
          </a:bodyPr>
          <a:lstStyle/>
          <a:p>
            <a:pPr algn="ctr">
              <a:lnSpc>
                <a:spcPts val="5880"/>
              </a:lnSpc>
              <a:spcBef>
                <a:spcPct val="0"/>
              </a:spcBef>
            </a:pPr>
            <a:r>
              <a:rPr lang="en-US" sz="4200" b="1" dirty="0">
                <a:solidFill>
                  <a:srgbClr val="2E2E2E"/>
                </a:solidFill>
                <a:latin typeface="Times New Roman" panose="02020603050405020304" pitchFamily="18" charset="0"/>
                <a:ea typeface="Times New Roman Bold"/>
                <a:cs typeface="Times New Roman" panose="02020603050405020304" pitchFamily="18" charset="0"/>
                <a:sym typeface="Times New Roman Bold"/>
              </a:rPr>
              <a:t>Konkan </a:t>
            </a:r>
            <a:r>
              <a:rPr lang="en-US" sz="4200" b="1" dirty="0" err="1">
                <a:solidFill>
                  <a:srgbClr val="2E2E2E"/>
                </a:solidFill>
                <a:latin typeface="Times New Roman" panose="02020603050405020304" pitchFamily="18" charset="0"/>
                <a:ea typeface="Times New Roman Bold"/>
                <a:cs typeface="Times New Roman" panose="02020603050405020304" pitchFamily="18" charset="0"/>
                <a:sym typeface="Times New Roman Bold"/>
              </a:rPr>
              <a:t>Gyanpeeth</a:t>
            </a:r>
            <a:r>
              <a:rPr lang="en-US" sz="4200" b="1" dirty="0">
                <a:solidFill>
                  <a:srgbClr val="2E2E2E"/>
                </a:solidFill>
                <a:latin typeface="Times New Roman" panose="02020603050405020304" pitchFamily="18" charset="0"/>
                <a:ea typeface="Times New Roman Bold"/>
                <a:cs typeface="Times New Roman" panose="02020603050405020304" pitchFamily="18" charset="0"/>
                <a:sym typeface="Times New Roman Bold"/>
              </a:rPr>
              <a:t> College of Engineering, </a:t>
            </a:r>
            <a:r>
              <a:rPr lang="en-US" sz="4200" b="1" dirty="0" err="1">
                <a:solidFill>
                  <a:srgbClr val="2E2E2E"/>
                </a:solidFill>
                <a:latin typeface="Times New Roman" panose="02020603050405020304" pitchFamily="18" charset="0"/>
                <a:ea typeface="Times New Roman Bold"/>
                <a:cs typeface="Times New Roman" panose="02020603050405020304" pitchFamily="18" charset="0"/>
                <a:sym typeface="Times New Roman Bold"/>
              </a:rPr>
              <a:t>Karjat</a:t>
            </a:r>
            <a:endParaRPr lang="en-US" sz="4200" b="1" dirty="0">
              <a:solidFill>
                <a:srgbClr val="2E2E2E"/>
              </a:solidFill>
              <a:latin typeface="Times New Roman" panose="02020603050405020304" pitchFamily="18" charset="0"/>
              <a:ea typeface="Times New Roman Bold"/>
              <a:cs typeface="Times New Roman" panose="02020603050405020304" pitchFamily="18" charset="0"/>
              <a:sym typeface="Times New Roman Bold"/>
            </a:endParaRPr>
          </a:p>
          <a:p>
            <a:pPr algn="ctr">
              <a:lnSpc>
                <a:spcPts val="5880"/>
              </a:lnSpc>
              <a:spcBef>
                <a:spcPct val="0"/>
              </a:spcBef>
            </a:pPr>
            <a:endParaRPr lang="en-US" sz="4200" b="1" dirty="0">
              <a:solidFill>
                <a:srgbClr val="2E2E2E"/>
              </a:solidFill>
              <a:latin typeface="Times New Roman" panose="02020603050405020304" pitchFamily="18" charset="0"/>
              <a:ea typeface="Times New Roman Bold"/>
              <a:cs typeface="Times New Roman" panose="02020603050405020304" pitchFamily="18" charset="0"/>
              <a:sym typeface="Times New Roman Bold"/>
            </a:endParaRPr>
          </a:p>
        </p:txBody>
      </p:sp>
      <p:sp>
        <p:nvSpPr>
          <p:cNvPr id="33" name="TextBox 33"/>
          <p:cNvSpPr txBox="1"/>
          <p:nvPr/>
        </p:nvSpPr>
        <p:spPr>
          <a:xfrm>
            <a:off x="4995715" y="1661498"/>
            <a:ext cx="8296568" cy="842475"/>
          </a:xfrm>
          <a:prstGeom prst="rect">
            <a:avLst/>
          </a:prstGeom>
        </p:spPr>
        <p:txBody>
          <a:bodyPr wrap="square" lIns="0" tIns="0" rIns="0" bIns="0" rtlCol="0" anchor="t">
            <a:spAutoFit/>
          </a:bodyPr>
          <a:lstStyle/>
          <a:p>
            <a:pPr algn="ctr">
              <a:lnSpc>
                <a:spcPts val="3359"/>
              </a:lnSpc>
              <a:spcBef>
                <a:spcPct val="0"/>
              </a:spcBef>
            </a:pPr>
            <a:r>
              <a:rPr lang="en-US" sz="2400" b="1" dirty="0">
                <a:solidFill>
                  <a:srgbClr val="2E2E2E"/>
                </a:solidFill>
                <a:latin typeface="Times New Roman" panose="02020603050405020304" pitchFamily="18" charset="0"/>
                <a:ea typeface="Canva Sans Bold"/>
                <a:cs typeface="Times New Roman" panose="02020603050405020304" pitchFamily="18" charset="0"/>
                <a:sym typeface="Canva Sans Bold"/>
              </a:rPr>
              <a:t>Department of Artificial Intelligence And Data Science  Engineering Year 2024-2025 / Semester III</a:t>
            </a:r>
          </a:p>
        </p:txBody>
      </p:sp>
      <p:sp>
        <p:nvSpPr>
          <p:cNvPr id="34" name="Freeform 34"/>
          <p:cNvSpPr/>
          <p:nvPr/>
        </p:nvSpPr>
        <p:spPr>
          <a:xfrm>
            <a:off x="15991046" y="538612"/>
            <a:ext cx="1268254" cy="1498282"/>
          </a:xfrm>
          <a:custGeom>
            <a:avLst/>
            <a:gdLst/>
            <a:ahLst/>
            <a:cxnLst/>
            <a:rect l="l" t="t" r="r" b="b"/>
            <a:pathLst>
              <a:path w="1268254" h="1498282">
                <a:moveTo>
                  <a:pt x="0" y="0"/>
                </a:moveTo>
                <a:lnTo>
                  <a:pt x="1268254" y="0"/>
                </a:lnTo>
                <a:lnTo>
                  <a:pt x="1268254" y="1498282"/>
                </a:lnTo>
                <a:lnTo>
                  <a:pt x="0" y="1498282"/>
                </a:lnTo>
                <a:lnTo>
                  <a:pt x="0" y="0"/>
                </a:lnTo>
                <a:close/>
              </a:path>
            </a:pathLst>
          </a:custGeom>
          <a:blipFill>
            <a:blip r:embed="rId3"/>
            <a:stretch>
              <a:fillRect/>
            </a:stretch>
          </a:blipFill>
        </p:spPr>
      </p:sp>
      <p:sp>
        <p:nvSpPr>
          <p:cNvPr id="35" name="TextBox 35"/>
          <p:cNvSpPr txBox="1"/>
          <p:nvPr/>
        </p:nvSpPr>
        <p:spPr>
          <a:xfrm>
            <a:off x="5583958" y="5121154"/>
            <a:ext cx="7120083" cy="2427459"/>
          </a:xfrm>
          <a:prstGeom prst="rect">
            <a:avLst/>
          </a:prstGeom>
        </p:spPr>
        <p:txBody>
          <a:bodyPr wrap="square" lIns="0" tIns="0" rIns="0" bIns="0" rtlCol="0" anchor="t">
            <a:spAutoFit/>
          </a:bodyPr>
          <a:lstStyle/>
          <a:p>
            <a:pPr algn="ctr">
              <a:lnSpc>
                <a:spcPts val="4759"/>
              </a:lnSpc>
            </a:pPr>
            <a:r>
              <a:rPr lang="en-US" sz="3600" dirty="0">
                <a:latin typeface="Times New Roman" panose="02020603050405020304" pitchFamily="18" charset="0"/>
                <a:cs typeface="Times New Roman" panose="02020603050405020304" pitchFamily="18" charset="0"/>
              </a:rPr>
              <a:t>Shubham Uttam </a:t>
            </a:r>
            <a:r>
              <a:rPr lang="en-US" sz="3600" dirty="0" err="1">
                <a:latin typeface="Times New Roman" panose="02020603050405020304" pitchFamily="18" charset="0"/>
                <a:cs typeface="Times New Roman" panose="02020603050405020304" pitchFamily="18" charset="0"/>
              </a:rPr>
              <a:t>Bakade</a:t>
            </a:r>
            <a:r>
              <a:rPr lang="en-US" sz="3600" dirty="0">
                <a:latin typeface="Times New Roman" panose="02020603050405020304" pitchFamily="18" charset="0"/>
                <a:cs typeface="Times New Roman" panose="02020603050405020304" pitchFamily="18" charset="0"/>
              </a:rPr>
              <a:t> - 50</a:t>
            </a:r>
          </a:p>
          <a:p>
            <a:pPr algn="ctr">
              <a:lnSpc>
                <a:spcPts val="4759"/>
              </a:lnSpc>
            </a:pPr>
            <a:r>
              <a:rPr lang="en-US" sz="3600" dirty="0">
                <a:latin typeface="Times New Roman" panose="02020603050405020304" pitchFamily="18" charset="0"/>
                <a:cs typeface="Times New Roman" panose="02020603050405020304" pitchFamily="18" charset="0"/>
              </a:rPr>
              <a:t>Sahil Jayram Raut -62</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Sahil </a:t>
            </a:r>
            <a:r>
              <a:rPr lang="en-US" sz="3600" dirty="0" err="1">
                <a:latin typeface="Times New Roman" panose="02020603050405020304" pitchFamily="18" charset="0"/>
                <a:cs typeface="Times New Roman" panose="02020603050405020304" pitchFamily="18" charset="0"/>
              </a:rPr>
              <a:t>Rushikant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Mahadik</a:t>
            </a:r>
            <a:r>
              <a:rPr lang="en-US" sz="3600" dirty="0">
                <a:latin typeface="Times New Roman" panose="02020603050405020304" pitchFamily="18" charset="0"/>
                <a:cs typeface="Times New Roman" panose="02020603050405020304" pitchFamily="18" charset="0"/>
              </a:rPr>
              <a:t> - 59</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Mohammad Sarfaraz Shaikh - 63 </a:t>
            </a:r>
            <a:endParaRPr lang="en-US" sz="3399"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
        <p:nvSpPr>
          <p:cNvPr id="36" name="TextBox 36"/>
          <p:cNvSpPr txBox="1"/>
          <p:nvPr/>
        </p:nvSpPr>
        <p:spPr>
          <a:xfrm>
            <a:off x="5583957" y="7916384"/>
            <a:ext cx="7120083" cy="671018"/>
          </a:xfrm>
          <a:prstGeom prst="rect">
            <a:avLst/>
          </a:prstGeom>
        </p:spPr>
        <p:txBody>
          <a:bodyPr wrap="square" lIns="0" tIns="0" rIns="0" bIns="0" rtlCol="0" anchor="t">
            <a:spAutoFit/>
          </a:bodyPr>
          <a:lstStyle/>
          <a:p>
            <a:pPr algn="l">
              <a:lnSpc>
                <a:spcPts val="5599"/>
              </a:lnSpc>
            </a:pPr>
            <a:r>
              <a:rPr lang="en-US" sz="3999" b="1" dirty="0">
                <a:solidFill>
                  <a:srgbClr val="2E2E2E"/>
                </a:solidFill>
                <a:latin typeface="Times New Roman" panose="02020603050405020304" pitchFamily="18" charset="0"/>
                <a:ea typeface="Canva Sans Bold"/>
                <a:cs typeface="Times New Roman" panose="02020603050405020304" pitchFamily="18" charset="0"/>
                <a:sym typeface="Canva Sans Bold"/>
              </a:rPr>
              <a:t>Guided By : </a:t>
            </a:r>
            <a:r>
              <a:rPr lang="en-US" sz="3999" dirty="0">
                <a:solidFill>
                  <a:srgbClr val="2E2E2E"/>
                </a:solidFill>
                <a:latin typeface="Times New Roman" panose="02020603050405020304" pitchFamily="18" charset="0"/>
                <a:ea typeface="Canva Sans Bold"/>
                <a:cs typeface="Times New Roman" panose="02020603050405020304" pitchFamily="18" charset="0"/>
                <a:sym typeface="Canva Sans Bold"/>
              </a:rPr>
              <a:t>MRS.K.S. YADAV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194016" y="895350"/>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System Design</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028700" y="2371471"/>
            <a:ext cx="3274307" cy="467757"/>
          </a:xfrm>
          <a:prstGeom prst="rect">
            <a:avLst/>
          </a:prstGeom>
        </p:spPr>
        <p:txBody>
          <a:bodyPr wrap="square" lIns="0" tIns="0" rIns="0" bIns="0" rtlCol="0" anchor="t">
            <a:spAutoFit/>
          </a:bodyPr>
          <a:lstStyle/>
          <a:p>
            <a:pPr marL="604519" lvl="1" indent="-302260" algn="ctr">
              <a:lnSpc>
                <a:spcPts val="3919"/>
              </a:lnSpc>
              <a:buFont typeface="Arial"/>
              <a:buChar char="•"/>
            </a:pPr>
            <a:r>
              <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rPr>
              <a:t>Gantt chart -</a:t>
            </a:r>
          </a:p>
        </p:txBody>
      </p:sp>
      <p:sp>
        <p:nvSpPr>
          <p:cNvPr id="31" name="Freeform 31"/>
          <p:cNvSpPr/>
          <p:nvPr/>
        </p:nvSpPr>
        <p:spPr>
          <a:xfrm>
            <a:off x="839501" y="583889"/>
            <a:ext cx="1201865" cy="1237744"/>
          </a:xfrm>
          <a:custGeom>
            <a:avLst/>
            <a:gdLst/>
            <a:ahLst/>
            <a:cxnLst/>
            <a:rect l="l" t="t" r="r" b="b"/>
            <a:pathLst>
              <a:path w="1201865" h="1237744">
                <a:moveTo>
                  <a:pt x="0" y="0"/>
                </a:moveTo>
                <a:lnTo>
                  <a:pt x="1201865" y="0"/>
                </a:lnTo>
                <a:lnTo>
                  <a:pt x="1201865" y="1237744"/>
                </a:lnTo>
                <a:lnTo>
                  <a:pt x="0" y="1237744"/>
                </a:lnTo>
                <a:lnTo>
                  <a:pt x="0" y="0"/>
                </a:lnTo>
                <a:close/>
              </a:path>
            </a:pathLst>
          </a:custGeom>
          <a:blipFill>
            <a:blip r:embed="rId2"/>
            <a:stretch>
              <a:fillRect/>
            </a:stretch>
          </a:blipFill>
        </p:spPr>
      </p:sp>
      <p:sp>
        <p:nvSpPr>
          <p:cNvPr id="32" name="Freeform 32"/>
          <p:cNvSpPr/>
          <p:nvPr/>
        </p:nvSpPr>
        <p:spPr>
          <a:xfrm>
            <a:off x="16001920" y="583889"/>
            <a:ext cx="1428177" cy="1237744"/>
          </a:xfrm>
          <a:custGeom>
            <a:avLst/>
            <a:gdLst/>
            <a:ahLst/>
            <a:cxnLst/>
            <a:rect l="l" t="t" r="r" b="b"/>
            <a:pathLst>
              <a:path w="1428177" h="1237744">
                <a:moveTo>
                  <a:pt x="0" y="0"/>
                </a:moveTo>
                <a:lnTo>
                  <a:pt x="1428177" y="0"/>
                </a:lnTo>
                <a:lnTo>
                  <a:pt x="1428177" y="1237744"/>
                </a:lnTo>
                <a:lnTo>
                  <a:pt x="0" y="1237744"/>
                </a:lnTo>
                <a:lnTo>
                  <a:pt x="0" y="0"/>
                </a:lnTo>
                <a:close/>
              </a:path>
            </a:pathLst>
          </a:custGeom>
          <a:blipFill>
            <a:blip r:embed="rId3"/>
            <a:stretch>
              <a:fillRect/>
            </a:stretch>
          </a:blipFill>
        </p:spPr>
      </p:sp>
      <p:sp>
        <p:nvSpPr>
          <p:cNvPr id="33" name="Freeform 33"/>
          <p:cNvSpPr/>
          <p:nvPr/>
        </p:nvSpPr>
        <p:spPr>
          <a:xfrm>
            <a:off x="3330090" y="3389066"/>
            <a:ext cx="11627820" cy="4455176"/>
          </a:xfrm>
          <a:custGeom>
            <a:avLst/>
            <a:gdLst/>
            <a:ahLst/>
            <a:cxnLst/>
            <a:rect l="l" t="t" r="r" b="b"/>
            <a:pathLst>
              <a:path w="11627820" h="4455176">
                <a:moveTo>
                  <a:pt x="0" y="0"/>
                </a:moveTo>
                <a:lnTo>
                  <a:pt x="11627820" y="0"/>
                </a:lnTo>
                <a:lnTo>
                  <a:pt x="11627820" y="4455176"/>
                </a:lnTo>
                <a:lnTo>
                  <a:pt x="0" y="4455176"/>
                </a:lnTo>
                <a:lnTo>
                  <a:pt x="0" y="0"/>
                </a:lnTo>
                <a:close/>
              </a:path>
            </a:pathLst>
          </a:custGeom>
          <a:blipFill>
            <a:blip r:embed="rId4"/>
            <a:stretch>
              <a:fillRect/>
            </a:stretch>
          </a:blipFill>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401644"/>
            <a:ext cx="9656280" cy="1070614"/>
          </a:xfrm>
          <a:prstGeom prst="rect">
            <a:avLst/>
          </a:prstGeom>
        </p:spPr>
        <p:txBody>
          <a:bodyPr lIns="0" tIns="0" rIns="0" bIns="0" rtlCol="0" anchor="t">
            <a:spAutoFit/>
          </a:bodyPr>
          <a:lstStyle/>
          <a:p>
            <a:pPr algn="ctr">
              <a:lnSpc>
                <a:spcPts val="9100"/>
              </a:lnSpc>
            </a:pPr>
            <a:r>
              <a:rPr lang="en-US" sz="6500" b="1" dirty="0">
                <a:solidFill>
                  <a:srgbClr val="2E2E2E"/>
                </a:solidFill>
                <a:latin typeface="Times New Roman" panose="02020603050405020304" pitchFamily="18" charset="0"/>
                <a:ea typeface="Lato Bold"/>
                <a:cs typeface="Times New Roman" panose="02020603050405020304" pitchFamily="18" charset="0"/>
                <a:sym typeface="Lato Bold"/>
              </a:rPr>
              <a:t>System Design</a:t>
            </a:r>
          </a:p>
        </p:txBody>
      </p:sp>
      <p:sp>
        <p:nvSpPr>
          <p:cNvPr id="6" name="TextBox 6"/>
          <p:cNvSpPr txBox="1"/>
          <p:nvPr/>
        </p:nvSpPr>
        <p:spPr>
          <a:xfrm>
            <a:off x="696576" y="1370649"/>
            <a:ext cx="3253968" cy="500137"/>
          </a:xfrm>
          <a:prstGeom prst="rect">
            <a:avLst/>
          </a:prstGeom>
        </p:spPr>
        <p:txBody>
          <a:bodyPr wrap="square" lIns="0" tIns="0" rIns="0" bIns="0" rtlCol="0" anchor="t">
            <a:spAutoFit/>
          </a:bodyPr>
          <a:lstStyle/>
          <a:p>
            <a:pPr marL="604519" lvl="1" indent="-302260" algn="l">
              <a:lnSpc>
                <a:spcPts val="3919"/>
              </a:lnSpc>
              <a:buFont typeface="Arial"/>
              <a:buChar char="•"/>
            </a:pPr>
            <a:r>
              <a:rPr lang="en-US" sz="3600" b="1" u="sng" dirty="0">
                <a:solidFill>
                  <a:srgbClr val="2E2E2E"/>
                </a:solidFill>
                <a:latin typeface="Times New Roman" panose="02020603050405020304" pitchFamily="18" charset="0"/>
                <a:ea typeface="Lato Bold"/>
                <a:cs typeface="Times New Roman" panose="02020603050405020304" pitchFamily="18" charset="0"/>
                <a:sym typeface="Lato Bold"/>
              </a:rPr>
              <a:t>Algorithm -</a:t>
            </a:r>
          </a:p>
        </p:txBody>
      </p:sp>
      <p:grpSp>
        <p:nvGrpSpPr>
          <p:cNvPr id="7" name="Group 7"/>
          <p:cNvGrpSpPr/>
          <p:nvPr/>
        </p:nvGrpSpPr>
        <p:grpSpPr>
          <a:xfrm rot="-5400000">
            <a:off x="5043934" y="-4722198"/>
            <a:ext cx="331261" cy="9775657"/>
            <a:chOff x="0" y="0"/>
            <a:chExt cx="87246" cy="2574659"/>
          </a:xfrm>
        </p:grpSpPr>
        <p:sp>
          <p:nvSpPr>
            <p:cNvPr id="8" name="Freeform 8"/>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9" name="TextBox 9"/>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0" y="0"/>
            <a:ext cx="331261" cy="4857241"/>
            <a:chOff x="0" y="0"/>
            <a:chExt cx="87246" cy="1279273"/>
          </a:xfrm>
        </p:grpSpPr>
        <p:sp>
          <p:nvSpPr>
            <p:cNvPr id="11" name="Freeform 11"/>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2" name="TextBox 12"/>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0" y="4786371"/>
            <a:ext cx="331261" cy="5524484"/>
            <a:chOff x="0" y="0"/>
            <a:chExt cx="87246" cy="1455008"/>
          </a:xfrm>
        </p:grpSpPr>
        <p:sp>
          <p:nvSpPr>
            <p:cNvPr id="14" name="Freeform 14"/>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5" name="TextBox 15"/>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rot="-5400000">
            <a:off x="14027066" y="-3929673"/>
            <a:ext cx="331261" cy="8190607"/>
            <a:chOff x="0" y="0"/>
            <a:chExt cx="87246" cy="2157197"/>
          </a:xfrm>
        </p:grpSpPr>
        <p:sp>
          <p:nvSpPr>
            <p:cNvPr id="17" name="Freeform 17"/>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8" name="TextBox 18"/>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7956739" y="0"/>
            <a:ext cx="331261" cy="3012480"/>
            <a:chOff x="0" y="0"/>
            <a:chExt cx="87246" cy="793410"/>
          </a:xfrm>
        </p:grpSpPr>
        <p:sp>
          <p:nvSpPr>
            <p:cNvPr id="20" name="Freeform 20"/>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1" name="TextBox 21"/>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5400000">
            <a:off x="17610603" y="9775233"/>
            <a:ext cx="331261" cy="692272"/>
            <a:chOff x="0" y="0"/>
            <a:chExt cx="87246" cy="182327"/>
          </a:xfrm>
        </p:grpSpPr>
        <p:sp>
          <p:nvSpPr>
            <p:cNvPr id="23" name="Freeform 23"/>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4" name="TextBox 24"/>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rot="-5400000">
            <a:off x="1637154" y="8484216"/>
            <a:ext cx="331261" cy="3274307"/>
            <a:chOff x="0" y="0"/>
            <a:chExt cx="87246" cy="862369"/>
          </a:xfrm>
        </p:grpSpPr>
        <p:sp>
          <p:nvSpPr>
            <p:cNvPr id="26" name="Freeform 26"/>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7" name="TextBox 27"/>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5400000">
            <a:off x="10235886" y="3037756"/>
            <a:ext cx="331261" cy="14167228"/>
            <a:chOff x="0" y="0"/>
            <a:chExt cx="87246" cy="3731286"/>
          </a:xfrm>
        </p:grpSpPr>
        <p:sp>
          <p:nvSpPr>
            <p:cNvPr id="29" name="Freeform 29"/>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0" name="TextBox 30"/>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772389" y="2143715"/>
            <a:ext cx="16954175" cy="6955750"/>
          </a:xfrm>
          <a:prstGeom prst="rect">
            <a:avLst/>
          </a:prstGeom>
        </p:spPr>
        <p:txBody>
          <a:bodyPr wrap="square" lIns="0" tIns="0" rIns="0" bIns="0" rtlCol="0" anchor="t">
            <a:spAutoFit/>
          </a:bodyPr>
          <a:lstStyle/>
          <a:p>
            <a:pPr algn="l"/>
            <a:r>
              <a:rPr lang="en-US" sz="2800" b="1" i="0" dirty="0">
                <a:effectLst/>
                <a:latin typeface="Times New Roman" panose="02020603050405020304" pitchFamily="18" charset="0"/>
                <a:cs typeface="Times New Roman" panose="02020603050405020304" pitchFamily="18" charset="0"/>
              </a:rPr>
              <a:t>1. Choose Difficulty Level</a:t>
            </a:r>
          </a:p>
          <a:p>
            <a:pPr algn="l"/>
            <a:r>
              <a:rPr lang="en-US" sz="2800" b="0" i="0" dirty="0">
                <a:effectLst/>
                <a:latin typeface="Times New Roman" panose="02020603050405020304" pitchFamily="18" charset="0"/>
                <a:cs typeface="Times New Roman" panose="02020603050405020304" pitchFamily="18" charset="0"/>
              </a:rPr>
              <a:t>The user picks a difficulty level, such as easy, medium, or hard. This will determine the complexity of the questions.</a:t>
            </a:r>
          </a:p>
          <a:p>
            <a:pPr algn="l"/>
            <a:r>
              <a:rPr lang="en-US" sz="2800" b="1" i="0" dirty="0">
                <a:effectLst/>
                <a:latin typeface="Times New Roman" panose="02020603050405020304" pitchFamily="18" charset="0"/>
                <a:cs typeface="Times New Roman" panose="02020603050405020304" pitchFamily="18" charset="0"/>
              </a:rPr>
              <a:t>2. Display Question</a:t>
            </a:r>
          </a:p>
          <a:p>
            <a:pPr algn="l"/>
            <a:r>
              <a:rPr lang="en-US" sz="2800" b="0" i="0" dirty="0">
                <a:effectLst/>
                <a:latin typeface="Times New Roman" panose="02020603050405020304" pitchFamily="18" charset="0"/>
                <a:cs typeface="Times New Roman" panose="02020603050405020304" pitchFamily="18" charset="0"/>
              </a:rPr>
              <a:t>Show the user a math question based on the selected difficulty. For example, "What is 5 + 3?"</a:t>
            </a:r>
          </a:p>
          <a:p>
            <a:pPr algn="l"/>
            <a:r>
              <a:rPr lang="en-US" sz="2800" b="1" i="0" dirty="0">
                <a:effectLst/>
                <a:latin typeface="Times New Roman" panose="02020603050405020304" pitchFamily="18" charset="0"/>
                <a:cs typeface="Times New Roman" panose="02020603050405020304" pitchFamily="18" charset="0"/>
              </a:rPr>
              <a:t>3. Input Answer</a:t>
            </a:r>
          </a:p>
          <a:p>
            <a:pPr algn="l"/>
            <a:r>
              <a:rPr lang="en-US" sz="2800" b="0" i="0" dirty="0">
                <a:effectLst/>
                <a:latin typeface="Times New Roman" panose="02020603050405020304" pitchFamily="18" charset="0"/>
                <a:cs typeface="Times New Roman" panose="02020603050405020304" pitchFamily="18" charset="0"/>
              </a:rPr>
              <a:t>The user types in their answer. This is their guess for the question posed.</a:t>
            </a:r>
          </a:p>
          <a:p>
            <a:pPr algn="l"/>
            <a:r>
              <a:rPr lang="en-US" sz="2800" b="1" i="0" dirty="0">
                <a:effectLst/>
                <a:latin typeface="Times New Roman" panose="02020603050405020304" pitchFamily="18" charset="0"/>
                <a:cs typeface="Times New Roman" panose="02020603050405020304" pitchFamily="18" charset="0"/>
              </a:rPr>
              <a:t>4. Submit Answer</a:t>
            </a:r>
          </a:p>
          <a:p>
            <a:pPr algn="l"/>
            <a:r>
              <a:rPr lang="en-US" sz="2800" b="0" i="0" dirty="0">
                <a:effectLst/>
                <a:latin typeface="Times New Roman" panose="02020603050405020304" pitchFamily="18" charset="0"/>
                <a:cs typeface="Times New Roman" panose="02020603050405020304" pitchFamily="18" charset="0"/>
              </a:rPr>
              <a:t>The user clicks a button to submit their answer.</a:t>
            </a:r>
          </a:p>
          <a:p>
            <a:pPr algn="l"/>
            <a:r>
              <a:rPr lang="en-US" sz="2800" b="1" i="0" dirty="0">
                <a:effectLst/>
                <a:latin typeface="Times New Roman" panose="02020603050405020304" pitchFamily="18" charset="0"/>
                <a:cs typeface="Times New Roman" panose="02020603050405020304" pitchFamily="18" charset="0"/>
              </a:rPr>
              <a:t>5. Check Answer and Provide Feedback</a:t>
            </a:r>
          </a:p>
          <a:p>
            <a:pPr algn="l"/>
            <a:r>
              <a:rPr lang="en-US" sz="2800" b="0" i="0" dirty="0">
                <a:effectLst/>
                <a:latin typeface="Times New Roman" panose="02020603050405020304" pitchFamily="18" charset="0"/>
                <a:cs typeface="Times New Roman" panose="02020603050405020304" pitchFamily="18" charset="0"/>
              </a:rPr>
              <a:t>The app checks if the answer is correct and provides feedback. For instance, "Correct!" or "Incorrect. The correct answer is 8."</a:t>
            </a:r>
          </a:p>
          <a:p>
            <a:pPr algn="l"/>
            <a:r>
              <a:rPr lang="en-US" sz="2800" b="1" i="0" dirty="0">
                <a:effectLst/>
                <a:latin typeface="Times New Roman" panose="02020603050405020304" pitchFamily="18" charset="0"/>
                <a:cs typeface="Times New Roman" panose="02020603050405020304" pitchFamily="18" charset="0"/>
              </a:rPr>
              <a:t>6. Show Next Question or End Quiz</a:t>
            </a:r>
          </a:p>
          <a:p>
            <a:pPr algn="l"/>
            <a:r>
              <a:rPr lang="en-US" sz="2800" b="0" i="0" dirty="0">
                <a:effectLst/>
                <a:latin typeface="Times New Roman" panose="02020603050405020304" pitchFamily="18" charset="0"/>
                <a:cs typeface="Times New Roman" panose="02020603050405020304" pitchFamily="18" charset="0"/>
              </a:rPr>
              <a:t>The user can move to the next question, or if it's the last question, the app shows the final score and an option to restart or exit.</a:t>
            </a:r>
          </a:p>
          <a:p>
            <a:pPr algn="l">
              <a:lnSpc>
                <a:spcPts val="2403"/>
              </a:lnSpc>
            </a:pPr>
            <a:endParaRPr lang="en-US" sz="2102"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l">
              <a:lnSpc>
                <a:spcPts val="2403"/>
              </a:lnSpc>
            </a:pPr>
            <a:endParaRPr lang="en-US" sz="2102"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l">
              <a:lnSpc>
                <a:spcPts val="2403"/>
              </a:lnSpc>
            </a:pPr>
            <a:endParaRPr lang="en-US" sz="2102"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221066" y="603181"/>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Applications</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028700" y="2062538"/>
            <a:ext cx="16041012" cy="580390"/>
          </a:xfrm>
          <a:prstGeom prst="rect">
            <a:avLst/>
          </a:prstGeom>
        </p:spPr>
        <p:txBody>
          <a:bodyPr lIns="0" tIns="0" rIns="0" bIns="0" rtlCol="0" anchor="t">
            <a:spAutoFit/>
          </a:bodyPr>
          <a:lstStyle/>
          <a:p>
            <a:pPr algn="ctr">
              <a:lnSpc>
                <a:spcPts val="4759"/>
              </a:lnSpc>
            </a:pPr>
            <a:endParaRPr/>
          </a:p>
        </p:txBody>
      </p:sp>
      <p:sp>
        <p:nvSpPr>
          <p:cNvPr id="47" name="Rectangle 16">
            <a:extLst>
              <a:ext uri="{FF2B5EF4-FFF2-40B4-BE49-F238E27FC236}">
                <a16:creationId xmlns:a16="http://schemas.microsoft.com/office/drawing/2014/main" id="{796183A2-4405-E803-7E9D-0E442FB2E5AC}"/>
              </a:ext>
            </a:extLst>
          </p:cNvPr>
          <p:cNvSpPr>
            <a:spLocks noChangeArrowheads="1"/>
          </p:cNvSpPr>
          <p:nvPr/>
        </p:nvSpPr>
        <p:spPr bwMode="auto">
          <a:xfrm>
            <a:off x="1218287" y="2055018"/>
            <a:ext cx="15012313" cy="5909310"/>
          </a:xfrm>
          <a:prstGeom prst="rect">
            <a:avLst/>
          </a:prstGeom>
          <a:solidFill>
            <a:srgbClr val="F8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Prodigy Math Game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 fantasy-based math game that covers a wide range of math topics from 1st to 8th grade. It uses adaptive learning to tailor questions to each student's needs.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Math Games, Learn Add Multiply</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This app offers a variety of math games for addition, subtraction, multiplication, and </a:t>
            </a:r>
          </a:p>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division. It's designed for kids but can be fun for adults too.</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Math Blaster</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 classic game that combines math practice with space adventure. It's great for younger kids and helps build basic math skills.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Khan Academy Kids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Offers a variety of math games and activities for young children, focusing on foundational math skills.</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Mathletics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 An online math learning platform that provides interactive math games </a:t>
            </a:r>
          </a:p>
          <a:p>
            <a:pPr marL="0" marR="0" lvl="0" indent="0"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and challenges for students of all ages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1233123"/>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Future Scope</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028700" y="3341472"/>
            <a:ext cx="16230600" cy="3735959"/>
          </a:xfrm>
          <a:prstGeom prst="rect">
            <a:avLst/>
          </a:prstGeom>
        </p:spPr>
        <p:txBody>
          <a:bodyPr lIns="0" tIns="0" rIns="0" bIns="0" rtlCol="0" anchor="t">
            <a:spAutoFit/>
          </a:bodyPr>
          <a:lstStyle/>
          <a:p>
            <a:pPr algn="l">
              <a:lnSpc>
                <a:spcPts val="3974"/>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Multiple Difficulty Levels:</a:t>
            </a:r>
          </a:p>
          <a:p>
            <a:pPr algn="l">
              <a:lnSpc>
                <a:spcPts val="3974"/>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Include levels like easy, medium, and hard, with increasingly complex math problems (e.g., algebra, geometry).</a:t>
            </a:r>
          </a:p>
          <a:p>
            <a:pPr algn="l">
              <a:lnSpc>
                <a:spcPts val="3974"/>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Variety of Math Problems:</a:t>
            </a:r>
          </a:p>
          <a:p>
            <a:pPr algn="l">
              <a:lnSpc>
                <a:spcPts val="3974"/>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Expand beyond basic operations to include fractions, decimals, algebra, etc.</a:t>
            </a:r>
          </a:p>
          <a:p>
            <a:pPr algn="l">
              <a:lnSpc>
                <a:spcPts val="4826"/>
              </a:lnSpc>
            </a:pP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ctr">
              <a:lnSpc>
                <a:spcPts val="4826"/>
              </a:lnSpc>
            </a:pPr>
            <a:endParaRPr lang="en-US" sz="2838"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420298" y="895350"/>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References</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028700" y="3388995"/>
            <a:ext cx="16230600" cy="5568960"/>
          </a:xfrm>
          <a:prstGeom prst="rect">
            <a:avLst/>
          </a:prstGeom>
        </p:spPr>
        <p:txBody>
          <a:bodyPr lIns="0" tIns="0" rIns="0" bIns="0" rtlCol="0" anchor="t">
            <a:spAutoFit/>
          </a:bodyPr>
          <a:lstStyle/>
          <a:p>
            <a:pPr algn="l">
              <a:lnSpc>
                <a:spcPts val="4480"/>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1</a:t>
            </a:r>
            <a:r>
              <a:rPr lang="en-US" sz="3200" b="1" u="sng" dirty="0">
                <a:solidFill>
                  <a:srgbClr val="2E2E2E"/>
                </a:solidFill>
                <a:latin typeface="Times New Roman" panose="02020603050405020304" pitchFamily="18" charset="0"/>
                <a:ea typeface="Canva Sans Bold"/>
                <a:cs typeface="Times New Roman" panose="02020603050405020304" pitchFamily="18" charset="0"/>
                <a:sym typeface="Canva Sans Bold"/>
              </a:rPr>
              <a:t>.Books</a:t>
            </a:r>
            <a:r>
              <a:rPr lang="en-US" sz="3200" dirty="0">
                <a:solidFill>
                  <a:srgbClr val="2E2E2E"/>
                </a:solidFill>
                <a:latin typeface="Times New Roman" panose="02020603050405020304" pitchFamily="18" charset="0"/>
                <a:ea typeface="Canva Sans"/>
                <a:cs typeface="Times New Roman" panose="02020603050405020304" pitchFamily="18" charset="0"/>
                <a:sym typeface="Canva Sans"/>
              </a:rPr>
              <a:t>:</a:t>
            </a:r>
          </a:p>
          <a:p>
            <a:pPr marL="604519" lvl="1" indent="-302260" algn="l">
              <a:lnSpc>
                <a:spcPts val="3919"/>
              </a:lnSpc>
              <a:buFont typeface="Arial"/>
              <a:buChar char="•"/>
            </a:pPr>
            <a:r>
              <a:rPr lang="en-US" sz="2799" b="1" dirty="0">
                <a:solidFill>
                  <a:srgbClr val="2E2E2E"/>
                </a:solidFill>
                <a:latin typeface="Times New Roman" panose="02020603050405020304" pitchFamily="18" charset="0"/>
                <a:ea typeface="Canva Sans"/>
                <a:cs typeface="Times New Roman" panose="02020603050405020304" pitchFamily="18" charset="0"/>
                <a:sym typeface="Canva Sans"/>
              </a:rPr>
              <a:t>The potential of an interactive game-based software to motivate high-achieving </a:t>
            </a:r>
            <a:r>
              <a:rPr lang="en-US" sz="2799" b="1" dirty="0" err="1">
                <a:solidFill>
                  <a:srgbClr val="2E2E2E"/>
                </a:solidFill>
                <a:latin typeface="Times New Roman" panose="02020603050405020304" pitchFamily="18" charset="0"/>
                <a:ea typeface="Canva Sans"/>
                <a:cs typeface="Times New Roman" panose="02020603050405020304" pitchFamily="18" charset="0"/>
                <a:sym typeface="Canva Sans"/>
              </a:rPr>
              <a:t>maths</a:t>
            </a:r>
            <a:r>
              <a:rPr lang="en-US" sz="2799" b="1" dirty="0">
                <a:solidFill>
                  <a:srgbClr val="2E2E2E"/>
                </a:solidFill>
                <a:latin typeface="Times New Roman" panose="02020603050405020304" pitchFamily="18" charset="0"/>
                <a:ea typeface="Canva Sans"/>
                <a:cs typeface="Times New Roman" panose="02020603050405020304" pitchFamily="18" charset="0"/>
                <a:sym typeface="Canva Sans"/>
              </a:rPr>
              <a:t> students at primary school </a:t>
            </a:r>
            <a:r>
              <a:rPr lang="en-US" sz="2799" b="1" dirty="0" err="1">
                <a:solidFill>
                  <a:srgbClr val="2E2E2E"/>
                </a:solidFill>
                <a:latin typeface="Times New Roman" panose="02020603050405020304" pitchFamily="18" charset="0"/>
                <a:ea typeface="Canva Sans"/>
                <a:cs typeface="Times New Roman" panose="02020603050405020304" pitchFamily="18" charset="0"/>
                <a:sym typeface="Canva Sans"/>
              </a:rPr>
              <a:t>level,By</a:t>
            </a:r>
            <a:r>
              <a:rPr lang="en-US" sz="2799" b="1" dirty="0">
                <a:solidFill>
                  <a:srgbClr val="2E2E2E"/>
                </a:solidFill>
                <a:latin typeface="Times New Roman" panose="02020603050405020304" pitchFamily="18" charset="0"/>
                <a:ea typeface="Canva Sans"/>
                <a:cs typeface="Times New Roman" panose="02020603050405020304" pitchFamily="18" charset="0"/>
                <a:sym typeface="Canva Sans"/>
              </a:rPr>
              <a:t> Author :-Howard </a:t>
            </a:r>
            <a:r>
              <a:rPr lang="en-US" sz="2799" b="1" dirty="0" err="1">
                <a:solidFill>
                  <a:srgbClr val="2E2E2E"/>
                </a:solidFill>
                <a:latin typeface="Times New Roman" panose="02020603050405020304" pitchFamily="18" charset="0"/>
                <a:ea typeface="Canva Sans"/>
                <a:cs typeface="Times New Roman" panose="02020603050405020304" pitchFamily="18" charset="0"/>
                <a:sym typeface="Canva Sans"/>
              </a:rPr>
              <a:t>Stephen,Crotty</a:t>
            </a:r>
            <a:endParaRPr lang="en-US" sz="2799" b="1" dirty="0">
              <a:solidFill>
                <a:srgbClr val="2E2E2E"/>
              </a:solidFill>
              <a:latin typeface="Times New Roman" panose="02020603050405020304" pitchFamily="18" charset="0"/>
              <a:ea typeface="Canva Sans"/>
              <a:cs typeface="Times New Roman" panose="02020603050405020304" pitchFamily="18" charset="0"/>
              <a:sym typeface="Canva Sans"/>
            </a:endParaRPr>
          </a:p>
          <a:p>
            <a:pPr marL="604519" lvl="1" indent="-302260" algn="l">
              <a:lnSpc>
                <a:spcPts val="3919"/>
              </a:lnSpc>
              <a:buFont typeface="Arial"/>
              <a:buChar char="•"/>
            </a:pPr>
            <a:r>
              <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rPr>
              <a:t>A Case Study on 21st Century Skills Development Through a Computer Based </a:t>
            </a:r>
            <a:r>
              <a:rPr lang="en-US" sz="2799" b="1" dirty="0" err="1">
                <a:solidFill>
                  <a:srgbClr val="2E2E2E"/>
                </a:solidFill>
                <a:latin typeface="Times New Roman" panose="02020603050405020304" pitchFamily="18" charset="0"/>
                <a:ea typeface="Canva Sans Bold"/>
                <a:cs typeface="Times New Roman" panose="02020603050405020304" pitchFamily="18" charset="0"/>
                <a:sym typeface="Canva Sans Bold"/>
              </a:rPr>
              <a:t>Maths</a:t>
            </a:r>
            <a:r>
              <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rPr>
              <a:t> Game</a:t>
            </a:r>
          </a:p>
          <a:p>
            <a:pPr marL="302259" lvl="1" algn="l">
              <a:lnSpc>
                <a:spcPts val="3919"/>
              </a:lnSpc>
            </a:pPr>
            <a:r>
              <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rPr>
              <a:t>By Author :- Nour </a:t>
            </a:r>
            <a:r>
              <a:rPr lang="en-US" sz="2799" b="1" dirty="0" err="1">
                <a:solidFill>
                  <a:srgbClr val="2E2E2E"/>
                </a:solidFill>
                <a:latin typeface="Times New Roman" panose="02020603050405020304" pitchFamily="18" charset="0"/>
                <a:ea typeface="Canva Sans Bold"/>
                <a:cs typeface="Times New Roman" panose="02020603050405020304" pitchFamily="18" charset="0"/>
                <a:sym typeface="Canva Sans Bold"/>
              </a:rPr>
              <a:t>Mawas,Micheal</a:t>
            </a:r>
            <a:r>
              <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rPr>
              <a:t> </a:t>
            </a:r>
            <a:r>
              <a:rPr lang="en-US" sz="2799" b="1" dirty="0" err="1">
                <a:solidFill>
                  <a:srgbClr val="2E2E2E"/>
                </a:solidFill>
                <a:latin typeface="Times New Roman" panose="02020603050405020304" pitchFamily="18" charset="0"/>
                <a:ea typeface="Canva Sans Bold"/>
                <a:cs typeface="Times New Roman" panose="02020603050405020304" pitchFamily="18" charset="0"/>
                <a:sym typeface="Canva Sans Bold"/>
              </a:rPr>
              <a:t>BradFord</a:t>
            </a:r>
            <a:endParaRPr lang="en-US" sz="2799"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l">
              <a:lnSpc>
                <a:spcPts val="4480"/>
              </a:lnSpc>
            </a:pPr>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2</a:t>
            </a:r>
            <a:r>
              <a:rPr lang="en-US" sz="3200" dirty="0">
                <a:solidFill>
                  <a:srgbClr val="2E2E2E"/>
                </a:solidFill>
                <a:latin typeface="Times New Roman" panose="02020603050405020304" pitchFamily="18" charset="0"/>
                <a:ea typeface="Canva Sans"/>
                <a:cs typeface="Times New Roman" panose="02020603050405020304" pitchFamily="18" charset="0"/>
                <a:sym typeface="Canva Sans"/>
              </a:rPr>
              <a:t>.</a:t>
            </a:r>
            <a:r>
              <a:rPr lang="en-US" sz="3200" b="1" u="sng" dirty="0">
                <a:solidFill>
                  <a:srgbClr val="2E2E2E"/>
                </a:solidFill>
                <a:latin typeface="Times New Roman" panose="02020603050405020304" pitchFamily="18" charset="0"/>
                <a:ea typeface="Canva Sans Bold"/>
                <a:cs typeface="Times New Roman" panose="02020603050405020304" pitchFamily="18" charset="0"/>
                <a:sym typeface="Canva Sans Bold"/>
              </a:rPr>
              <a:t>Websites</a:t>
            </a:r>
            <a:r>
              <a:rPr lang="en-US" sz="3200" dirty="0">
                <a:solidFill>
                  <a:srgbClr val="2E2E2E"/>
                </a:solidFill>
                <a:latin typeface="Times New Roman" panose="02020603050405020304" pitchFamily="18" charset="0"/>
                <a:ea typeface="Canva Sans"/>
                <a:cs typeface="Times New Roman" panose="02020603050405020304" pitchFamily="18" charset="0"/>
                <a:sym typeface="Canva Sans"/>
              </a:rPr>
              <a:t>:</a:t>
            </a:r>
          </a:p>
          <a:p>
            <a:pPr marL="457200" indent="-457200" algn="l">
              <a:lnSpc>
                <a:spcPts val="4759"/>
              </a:lnSpc>
              <a:buFont typeface="Arial" panose="020B0604020202020204" pitchFamily="34" charset="0"/>
              <a:buChar char="•"/>
            </a:pPr>
            <a:r>
              <a:rPr lang="en-US" sz="3200" b="1" dirty="0">
                <a:solidFill>
                  <a:srgbClr val="2E2E2E"/>
                </a:solidFill>
                <a:latin typeface="Times New Roman" panose="02020603050405020304" pitchFamily="18" charset="0"/>
                <a:ea typeface="Canva Sans"/>
                <a:cs typeface="Times New Roman" panose="02020603050405020304" pitchFamily="18" charset="0"/>
                <a:sym typeface="Canva Sans"/>
              </a:rPr>
              <a:t>https://www.learntechlib.org/p/184325/</a:t>
            </a:r>
            <a:endParaRPr lang="en-US" sz="2799" dirty="0">
              <a:solidFill>
                <a:srgbClr val="2E2E2E"/>
              </a:solidFill>
              <a:latin typeface="Times New Roman" panose="02020603050405020304" pitchFamily="18" charset="0"/>
              <a:ea typeface="Canva Sans"/>
              <a:cs typeface="Times New Roman" panose="02020603050405020304" pitchFamily="18" charset="0"/>
              <a:sym typeface="Canva Sans"/>
            </a:endParaRPr>
          </a:p>
          <a:p>
            <a:pPr marL="457200" indent="-457200" algn="l">
              <a:lnSpc>
                <a:spcPts val="4759"/>
              </a:lnSpc>
              <a:buFont typeface="Arial" panose="020B0604020202020204" pitchFamily="34" charset="0"/>
              <a:buChar char="•"/>
            </a:pPr>
            <a:r>
              <a:rPr lang="en-US" sz="3200" b="1" dirty="0">
                <a:solidFill>
                  <a:srgbClr val="2E2E2E"/>
                </a:solidFill>
                <a:latin typeface="Times New Roman" panose="02020603050405020304" pitchFamily="18" charset="0"/>
                <a:ea typeface="Canva Sans"/>
                <a:cs typeface="Times New Roman" panose="02020603050405020304" pitchFamily="18" charset="0"/>
                <a:sym typeface="Canva Sans"/>
              </a:rPr>
              <a:t>https://books.google.co.in/books?hl=en&amp;lr=&amp;id=gnJdEAAAQBAJ&amp;oi=fnd&amp;pg=PA287&amp;dq=maths+quiz+game+&amp;ots=WVReJmOuOd&amp;sig=nr8NVD3JQU5C8v29JBEPniG6os8&amp;redir_esc=y#v=onepage&amp;q=maths%20quiz%20game&amp;f=false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4284901"/>
            <a:ext cx="9656280" cy="1317668"/>
          </a:xfrm>
          <a:prstGeom prst="rect">
            <a:avLst/>
          </a:prstGeom>
        </p:spPr>
        <p:txBody>
          <a:bodyPr lIns="0" tIns="0" rIns="0" bIns="0" rtlCol="0" anchor="t">
            <a:spAutoFit/>
          </a:bodyPr>
          <a:lstStyle/>
          <a:p>
            <a:pPr algn="ctr">
              <a:lnSpc>
                <a:spcPts val="11200"/>
              </a:lnSpc>
            </a:pPr>
            <a:r>
              <a:rPr lang="en-US" sz="8000" b="1" dirty="0">
                <a:solidFill>
                  <a:srgbClr val="2E2E2E"/>
                </a:solidFill>
                <a:latin typeface="Times New Roman" panose="02020603050405020304" pitchFamily="18" charset="0"/>
                <a:ea typeface="Lato Bold"/>
                <a:cs typeface="Times New Roman" panose="02020603050405020304" pitchFamily="18" charset="0"/>
                <a:sym typeface="Lato Bold"/>
              </a:rPr>
              <a:t>Thank You !</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4332526"/>
            <a:ext cx="9656280" cy="918585"/>
          </a:xfrm>
          <a:prstGeom prst="rect">
            <a:avLst/>
          </a:prstGeom>
        </p:spPr>
        <p:txBody>
          <a:bodyPr lIns="0" tIns="0" rIns="0" bIns="0" rtlCol="0" anchor="t">
            <a:spAutoFit/>
          </a:bodyPr>
          <a:lstStyle/>
          <a:p>
            <a:pPr algn="ctr">
              <a:lnSpc>
                <a:spcPts val="7840"/>
              </a:lnSpc>
            </a:pPr>
            <a:r>
              <a:rPr lang="en-US" sz="5600" b="1" u="sng" dirty="0">
                <a:solidFill>
                  <a:srgbClr val="2E2E2E"/>
                </a:solidFill>
                <a:latin typeface="Times New Roman" panose="02020603050405020304" pitchFamily="18" charset="0"/>
                <a:ea typeface="Lato Bold"/>
                <a:cs typeface="Times New Roman" panose="02020603050405020304" pitchFamily="18" charset="0"/>
                <a:sym typeface="Lato Bold"/>
              </a:rPr>
              <a:t>Questionnaire Session </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5470070" y="1410990"/>
            <a:ext cx="6247451" cy="812017"/>
          </a:xfrm>
          <a:prstGeom prst="rect">
            <a:avLst/>
          </a:prstGeom>
        </p:spPr>
        <p:txBody>
          <a:bodyPr lIns="0" tIns="0" rIns="0" bIns="0" rtlCol="0" anchor="t">
            <a:spAutoFit/>
          </a:bodyPr>
          <a:lstStyle/>
          <a:p>
            <a:pPr algn="ctr">
              <a:lnSpc>
                <a:spcPts val="6911"/>
              </a:lnSpc>
            </a:pPr>
            <a:r>
              <a:rPr lang="en-US" sz="4936" b="1" u="sng" dirty="0">
                <a:solidFill>
                  <a:srgbClr val="000000"/>
                </a:solidFill>
                <a:latin typeface="Times New Roman" panose="02020603050405020304" pitchFamily="18" charset="0"/>
                <a:ea typeface="Canva Sans Bold"/>
                <a:cs typeface="Times New Roman" panose="02020603050405020304" pitchFamily="18" charset="0"/>
                <a:sym typeface="Canva Sans Bold"/>
              </a:rPr>
              <a:t>INDEX</a:t>
            </a:r>
          </a:p>
        </p:txBody>
      </p:sp>
      <p:graphicFrame>
        <p:nvGraphicFramePr>
          <p:cNvPr id="64" name="Table 63">
            <a:extLst>
              <a:ext uri="{FF2B5EF4-FFF2-40B4-BE49-F238E27FC236}">
                <a16:creationId xmlns:a16="http://schemas.microsoft.com/office/drawing/2014/main" id="{D12380DB-77BB-C3C3-F709-980CD5D88832}"/>
              </a:ext>
            </a:extLst>
          </p:cNvPr>
          <p:cNvGraphicFramePr>
            <a:graphicFrameLocks noGrp="1"/>
          </p:cNvGraphicFramePr>
          <p:nvPr>
            <p:extLst>
              <p:ext uri="{D42A27DB-BD31-4B8C-83A1-F6EECF244321}">
                <p14:modId xmlns:p14="http://schemas.microsoft.com/office/powerpoint/2010/main" val="2058201670"/>
              </p:ext>
            </p:extLst>
          </p:nvPr>
        </p:nvGraphicFramePr>
        <p:xfrm>
          <a:off x="3048000" y="2782856"/>
          <a:ext cx="12039600" cy="5242560"/>
        </p:xfrm>
        <a:graphic>
          <a:graphicData uri="http://schemas.openxmlformats.org/drawingml/2006/table">
            <a:tbl>
              <a:tblPr firstRow="1" bandRow="1">
                <a:tableStyleId>{616DA210-FB5B-4158-B5E0-FEB733F419BA}</a:tableStyleId>
              </a:tblPr>
              <a:tblGrid>
                <a:gridCol w="6019800">
                  <a:extLst>
                    <a:ext uri="{9D8B030D-6E8A-4147-A177-3AD203B41FA5}">
                      <a16:colId xmlns:a16="http://schemas.microsoft.com/office/drawing/2014/main" val="2252254917"/>
                    </a:ext>
                  </a:extLst>
                </a:gridCol>
                <a:gridCol w="6019800">
                  <a:extLst>
                    <a:ext uri="{9D8B030D-6E8A-4147-A177-3AD203B41FA5}">
                      <a16:colId xmlns:a16="http://schemas.microsoft.com/office/drawing/2014/main" val="954929102"/>
                    </a:ext>
                  </a:extLst>
                </a:gridCol>
              </a:tblGrid>
              <a:tr h="510384">
                <a:tc>
                  <a:txBody>
                    <a:bodyPr/>
                    <a:lstStyle/>
                    <a:p>
                      <a:r>
                        <a:rPr lang="en-IN" sz="3200" dirty="0">
                          <a:latin typeface="Times New Roman" panose="02020603050405020304" pitchFamily="18" charset="0"/>
                          <a:cs typeface="Times New Roman" panose="02020603050405020304" pitchFamily="18" charset="0"/>
                        </a:rPr>
                        <a:t>Content</a:t>
                      </a:r>
                    </a:p>
                  </a:txBody>
                  <a:tcPr/>
                </a:tc>
                <a:tc>
                  <a:txBody>
                    <a:bodyPr/>
                    <a:lstStyle/>
                    <a:p>
                      <a:r>
                        <a:rPr lang="en-IN" sz="3200" dirty="0">
                          <a:latin typeface="Times New Roman" panose="02020603050405020304" pitchFamily="18" charset="0"/>
                          <a:cs typeface="Times New Roman" panose="02020603050405020304" pitchFamily="18" charset="0"/>
                        </a:rPr>
                        <a:t>Pg. No.</a:t>
                      </a:r>
                    </a:p>
                  </a:txBody>
                  <a:tcPr/>
                </a:tc>
                <a:extLst>
                  <a:ext uri="{0D108BD9-81ED-4DB2-BD59-A6C34878D82A}">
                    <a16:rowId xmlns:a16="http://schemas.microsoft.com/office/drawing/2014/main" val="3108128483"/>
                  </a:ext>
                </a:extLst>
              </a:tr>
              <a:tr h="510384">
                <a:tc>
                  <a:txBody>
                    <a:bodyPr/>
                    <a:lstStyle/>
                    <a:p>
                      <a:r>
                        <a:rPr lang="en-IN" sz="2800" dirty="0">
                          <a:latin typeface="Times New Roman" panose="02020603050405020304" pitchFamily="18" charset="0"/>
                          <a:cs typeface="Times New Roman" panose="02020603050405020304" pitchFamily="18" charset="0"/>
                        </a:rPr>
                        <a:t>Problem Statement</a:t>
                      </a:r>
                    </a:p>
                  </a:txBody>
                  <a:tcPr/>
                </a:tc>
                <a:tc>
                  <a:txBody>
                    <a:bodyPr/>
                    <a:lstStyle/>
                    <a:p>
                      <a:r>
                        <a:rPr lang="en-IN"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674903772"/>
                  </a:ext>
                </a:extLst>
              </a:tr>
              <a:tr h="510384">
                <a:tc>
                  <a:txBody>
                    <a:bodyPr/>
                    <a:lstStyle/>
                    <a:p>
                      <a:r>
                        <a:rPr lang="en-IN" sz="2800" dirty="0">
                          <a:latin typeface="Times New Roman" panose="02020603050405020304" pitchFamily="18" charset="0"/>
                          <a:cs typeface="Times New Roman" panose="02020603050405020304" pitchFamily="18" charset="0"/>
                        </a:rPr>
                        <a:t>Introduction</a:t>
                      </a:r>
                    </a:p>
                  </a:txBody>
                  <a:tcPr/>
                </a:tc>
                <a:tc>
                  <a:txBody>
                    <a:bodyPr/>
                    <a:lstStyle/>
                    <a:p>
                      <a:r>
                        <a:rPr lang="en-IN" sz="28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015740047"/>
                  </a:ext>
                </a:extLst>
              </a:tr>
              <a:tr h="510384">
                <a:tc>
                  <a:txBody>
                    <a:bodyPr/>
                    <a:lstStyle/>
                    <a:p>
                      <a:r>
                        <a:rPr lang="en-IN" sz="2800" dirty="0">
                          <a:latin typeface="Times New Roman" panose="02020603050405020304" pitchFamily="18" charset="0"/>
                          <a:cs typeface="Times New Roman" panose="02020603050405020304" pitchFamily="18" charset="0"/>
                        </a:rPr>
                        <a:t>Literature Survey</a:t>
                      </a:r>
                    </a:p>
                  </a:txBody>
                  <a:tcPr/>
                </a:tc>
                <a:tc>
                  <a:txBody>
                    <a:bodyPr/>
                    <a:lstStyle/>
                    <a:p>
                      <a:r>
                        <a:rPr lang="en-IN" sz="280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428299642"/>
                  </a:ext>
                </a:extLst>
              </a:tr>
              <a:tr h="510384">
                <a:tc>
                  <a:txBody>
                    <a:bodyPr/>
                    <a:lstStyle/>
                    <a:p>
                      <a:r>
                        <a:rPr lang="en-IN" sz="2800" dirty="0">
                          <a:latin typeface="Times New Roman" panose="02020603050405020304" pitchFamily="18" charset="0"/>
                          <a:cs typeface="Times New Roman" panose="02020603050405020304" pitchFamily="18" charset="0"/>
                        </a:rPr>
                        <a:t>Analysis</a:t>
                      </a:r>
                    </a:p>
                  </a:txBody>
                  <a:tcPr/>
                </a:tc>
                <a:tc>
                  <a:txBody>
                    <a:bodyPr/>
                    <a:lstStyle/>
                    <a:p>
                      <a:r>
                        <a:rPr lang="en-IN" sz="28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126872003"/>
                  </a:ext>
                </a:extLst>
              </a:tr>
              <a:tr h="510384">
                <a:tc>
                  <a:txBody>
                    <a:bodyPr/>
                    <a:lstStyle/>
                    <a:p>
                      <a:r>
                        <a:rPr lang="en-IN" sz="2800" dirty="0" err="1">
                          <a:latin typeface="Times New Roman" panose="02020603050405020304" pitchFamily="18" charset="0"/>
                          <a:cs typeface="Times New Roman" panose="02020603050405020304" pitchFamily="18" charset="0"/>
                        </a:rPr>
                        <a:t>Tecknowledge</a:t>
                      </a:r>
                      <a:r>
                        <a:rPr lang="en-IN" sz="2800" dirty="0">
                          <a:latin typeface="Times New Roman" panose="02020603050405020304" pitchFamily="18" charset="0"/>
                          <a:cs typeface="Times New Roman" panose="02020603050405020304" pitchFamily="18" charset="0"/>
                        </a:rPr>
                        <a:t> / Platform to be used</a:t>
                      </a:r>
                    </a:p>
                  </a:txBody>
                  <a:tcPr/>
                </a:tc>
                <a:tc>
                  <a:txBody>
                    <a:bodyPr/>
                    <a:lstStyle/>
                    <a:p>
                      <a:r>
                        <a:rPr lang="en-IN" sz="28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654547272"/>
                  </a:ext>
                </a:extLst>
              </a:tr>
              <a:tr h="510384">
                <a:tc>
                  <a:txBody>
                    <a:bodyPr/>
                    <a:lstStyle/>
                    <a:p>
                      <a:r>
                        <a:rPr lang="en-IN" sz="2800" dirty="0">
                          <a:latin typeface="Times New Roman" panose="02020603050405020304" pitchFamily="18" charset="0"/>
                          <a:cs typeface="Times New Roman" panose="02020603050405020304" pitchFamily="18" charset="0"/>
                        </a:rPr>
                        <a:t>System Design </a:t>
                      </a:r>
                    </a:p>
                  </a:txBody>
                  <a:tcPr/>
                </a:tc>
                <a:tc>
                  <a:txBody>
                    <a:bodyPr/>
                    <a:lstStyle/>
                    <a:p>
                      <a:r>
                        <a:rPr lang="en-IN" sz="2800" dirty="0">
                          <a:latin typeface="Times New Roman" panose="02020603050405020304" pitchFamily="18" charset="0"/>
                          <a:cs typeface="Times New Roman" panose="02020603050405020304" pitchFamily="18" charset="0"/>
                        </a:rPr>
                        <a:t>8-11</a:t>
                      </a:r>
                    </a:p>
                  </a:txBody>
                  <a:tcPr/>
                </a:tc>
                <a:extLst>
                  <a:ext uri="{0D108BD9-81ED-4DB2-BD59-A6C34878D82A}">
                    <a16:rowId xmlns:a16="http://schemas.microsoft.com/office/drawing/2014/main" val="2432876154"/>
                  </a:ext>
                </a:extLst>
              </a:tr>
              <a:tr h="510384">
                <a:tc>
                  <a:txBody>
                    <a:bodyPr/>
                    <a:lstStyle/>
                    <a:p>
                      <a:r>
                        <a:rPr lang="en-IN" sz="2800" dirty="0">
                          <a:latin typeface="Times New Roman" panose="02020603050405020304" pitchFamily="18" charset="0"/>
                          <a:cs typeface="Times New Roman" panose="02020603050405020304" pitchFamily="18" charset="0"/>
                        </a:rPr>
                        <a:t>Applications</a:t>
                      </a:r>
                    </a:p>
                  </a:txBody>
                  <a:tcPr/>
                </a:tc>
                <a:tc>
                  <a:txBody>
                    <a:bodyPr/>
                    <a:lstStyle/>
                    <a:p>
                      <a:r>
                        <a:rPr lang="en-IN" sz="2800" dirty="0">
                          <a:latin typeface="Times New Roman" panose="02020603050405020304" pitchFamily="18" charset="0"/>
                          <a:cs typeface="Times New Roman" panose="02020603050405020304" pitchFamily="18" charset="0"/>
                        </a:rPr>
                        <a:t>12-13</a:t>
                      </a:r>
                    </a:p>
                  </a:txBody>
                  <a:tcPr/>
                </a:tc>
                <a:extLst>
                  <a:ext uri="{0D108BD9-81ED-4DB2-BD59-A6C34878D82A}">
                    <a16:rowId xmlns:a16="http://schemas.microsoft.com/office/drawing/2014/main" val="3050886725"/>
                  </a:ext>
                </a:extLst>
              </a:tr>
              <a:tr h="510384">
                <a:tc>
                  <a:txBody>
                    <a:bodyPr/>
                    <a:lstStyle/>
                    <a:p>
                      <a:r>
                        <a:rPr lang="en-IN" sz="2800" dirty="0">
                          <a:latin typeface="Times New Roman" panose="02020603050405020304" pitchFamily="18" charset="0"/>
                          <a:cs typeface="Times New Roman" panose="02020603050405020304" pitchFamily="18" charset="0"/>
                        </a:rPr>
                        <a:t>Future Scope</a:t>
                      </a:r>
                    </a:p>
                  </a:txBody>
                  <a:tcPr/>
                </a:tc>
                <a:tc>
                  <a:txBody>
                    <a:bodyPr/>
                    <a:lstStyle/>
                    <a:p>
                      <a:r>
                        <a:rPr lang="en-IN" sz="280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676151581"/>
                  </a:ext>
                </a:extLst>
              </a:tr>
              <a:tr h="510384">
                <a:tc>
                  <a:txBody>
                    <a:bodyPr/>
                    <a:lstStyle/>
                    <a:p>
                      <a:r>
                        <a:rPr lang="en-IN" sz="2800" dirty="0">
                          <a:latin typeface="Times New Roman" panose="02020603050405020304" pitchFamily="18" charset="0"/>
                          <a:cs typeface="Times New Roman" panose="02020603050405020304" pitchFamily="18" charset="0"/>
                        </a:rPr>
                        <a:t>Reference</a:t>
                      </a:r>
                    </a:p>
                  </a:txBody>
                  <a:tcPr/>
                </a:tc>
                <a:tc>
                  <a:txBody>
                    <a:bodyPr/>
                    <a:lstStyle/>
                    <a:p>
                      <a:r>
                        <a:rPr lang="en-IN" sz="28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06272978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1510412"/>
            <a:ext cx="9656280" cy="1067215"/>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Lato Bold"/>
                <a:ea typeface="Lato Bold"/>
                <a:cs typeface="Lato Bold"/>
                <a:sym typeface="Lato Bold"/>
              </a:rPr>
              <a:t>Problem </a:t>
            </a: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Statement</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028699" y="3186084"/>
            <a:ext cx="16401397" cy="5538055"/>
          </a:xfrm>
          <a:prstGeom prst="rect">
            <a:avLst/>
          </a:prstGeom>
        </p:spPr>
        <p:txBody>
          <a:bodyPr wrap="square" lIns="0" tIns="0" rIns="0" bIns="0" rtlCol="0" anchor="t">
            <a:spAutoFit/>
          </a:bodyPr>
          <a:lstStyle/>
          <a:p>
            <a:r>
              <a:rPr lang="en-US" sz="3600" dirty="0">
                <a:latin typeface="Times New Roman" panose="02020603050405020304" pitchFamily="18" charset="0"/>
                <a:cs typeface="Times New Roman" panose="02020603050405020304" pitchFamily="18" charset="0"/>
              </a:rPr>
              <a:t>In today’s educational environment, math is a critical skill that is often viewed as challenging and intimidating by students. Traditional methods of learning math, such as textbooks and worksheets, can sometimes fail to engage learners, making math practice feel tedious and unmotivating.</a:t>
            </a:r>
          </a:p>
          <a:p>
            <a:r>
              <a:rPr lang="en-US" sz="3600" dirty="0">
                <a:latin typeface="Times New Roman" panose="02020603050405020304" pitchFamily="18" charset="0"/>
                <a:cs typeface="Times New Roman" panose="02020603050405020304" pitchFamily="18" charset="0"/>
              </a:rPr>
              <a:t>The problem is how to create an engaging, interactive, and enjoyable way for users to practice and improve their math skills, while also providing immediate feedback and tracking progress. The solution should be accessible to learners of all ages, adaptable to different levels of difficulty, and designed to encourage consistent practice.</a:t>
            </a:r>
          </a:p>
          <a:p>
            <a:pPr algn="l">
              <a:lnSpc>
                <a:spcPts val="4480"/>
              </a:lnSpc>
            </a:pP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l">
              <a:lnSpc>
                <a:spcPts val="4480"/>
              </a:lnSpc>
            </a:pP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1572463"/>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Introduction</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390488" y="3251375"/>
            <a:ext cx="16230600" cy="5463162"/>
          </a:xfrm>
          <a:prstGeom prst="rect">
            <a:avLst/>
          </a:prstGeom>
        </p:spPr>
        <p:txBody>
          <a:bodyPr lIns="0" tIns="0" rIns="0" bIns="0" rtlCol="0" anchor="t">
            <a:spAutoFit/>
          </a:bodyPr>
          <a:lstStyle/>
          <a:p>
            <a:r>
              <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rPr>
              <a:t>T</a:t>
            </a:r>
            <a:r>
              <a:rPr lang="en-US" sz="3200" dirty="0">
                <a:latin typeface="Times New Roman" panose="02020603050405020304" pitchFamily="18" charset="0"/>
                <a:cs typeface="Times New Roman" panose="02020603050405020304" pitchFamily="18" charset="0"/>
              </a:rPr>
              <a:t>he </a:t>
            </a: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Maths</a:t>
            </a:r>
            <a:r>
              <a:rPr lang="en-US" sz="3200" b="1" dirty="0">
                <a:latin typeface="Times New Roman" panose="02020603050405020304" pitchFamily="18" charset="0"/>
                <a:cs typeface="Times New Roman" panose="02020603050405020304" pitchFamily="18" charset="0"/>
              </a:rPr>
              <a:t> Quiz Game"</a:t>
            </a:r>
            <a:r>
              <a:rPr lang="en-US" sz="3200" dirty="0">
                <a:latin typeface="Times New Roman" panose="02020603050405020304" pitchFamily="18" charset="0"/>
                <a:cs typeface="Times New Roman" panose="02020603050405020304" pitchFamily="18" charset="0"/>
              </a:rPr>
              <a:t> is a web-based application developed using HTML, CSS, and JavaScript to make learning math fun and engaging. Whether you want to practice addition, subtraction, multiplication, or division, this game has you covered. It offers an interactive platform that generates random math problems, provides immediate feedback, and tracks your score—all in one simple interface.</a:t>
            </a:r>
          </a:p>
          <a:p>
            <a:r>
              <a:rPr lang="en-US" sz="3200" dirty="0">
                <a:latin typeface="Times New Roman" panose="02020603050405020304" pitchFamily="18" charset="0"/>
                <a:cs typeface="Times New Roman" panose="02020603050405020304" pitchFamily="18" charset="0"/>
              </a:rPr>
              <a:t>This game simplifies math practice by combining problem-solving and learning into one seamless experience. Whether you're a student looking to improve your skills or just someone who enjoys a good challenge, the </a:t>
            </a:r>
            <a:r>
              <a:rPr lang="en-US" sz="3200" dirty="0" err="1">
                <a:latin typeface="Times New Roman" panose="02020603050405020304" pitchFamily="18" charset="0"/>
                <a:cs typeface="Times New Roman" panose="02020603050405020304" pitchFamily="18" charset="0"/>
              </a:rPr>
              <a:t>Maths</a:t>
            </a:r>
            <a:r>
              <a:rPr lang="en-US" sz="3200" dirty="0">
                <a:latin typeface="Times New Roman" panose="02020603050405020304" pitchFamily="18" charset="0"/>
                <a:cs typeface="Times New Roman" panose="02020603050405020304" pitchFamily="18" charset="0"/>
              </a:rPr>
              <a:t> Quiz Game helps you hone your mental math abilities quickly and effectively. Perfect for learners of all ages who want to sharpen their math skills in a fun and interactive way!</a:t>
            </a:r>
          </a:p>
          <a:p>
            <a:pPr algn="l">
              <a:lnSpc>
                <a:spcPts val="4480"/>
              </a:lnSpc>
            </a:pP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895350"/>
            <a:ext cx="9656280" cy="1067215"/>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Literature</a:t>
            </a:r>
            <a:r>
              <a:rPr lang="en-US" sz="6500" b="1" u="sng" dirty="0">
                <a:solidFill>
                  <a:srgbClr val="2E2E2E"/>
                </a:solidFill>
                <a:latin typeface="Lato Bold"/>
                <a:ea typeface="Lato Bold"/>
                <a:cs typeface="Lato Bold"/>
                <a:sym typeface="Lato Bold"/>
              </a:rPr>
              <a:t> </a:t>
            </a: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Survey</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199497" y="2707204"/>
            <a:ext cx="16230600" cy="3483646"/>
          </a:xfrm>
          <a:prstGeom prst="rect">
            <a:avLst/>
          </a:prstGeom>
        </p:spPr>
        <p:txBody>
          <a:bodyPr lIns="0" tIns="0" rIns="0" bIns="0" rtlCol="0" anchor="t">
            <a:spAutoFit/>
          </a:bodyPr>
          <a:lstStyle/>
          <a:p>
            <a:r>
              <a:rPr lang="en-US" sz="3200" dirty="0">
                <a:latin typeface="Times New Roman" panose="02020603050405020304" pitchFamily="18" charset="0"/>
                <a:cs typeface="Times New Roman" panose="02020603050405020304" pitchFamily="18" charset="0"/>
              </a:rPr>
              <a:t>Many existing educational tools focus on specific aspects of math, such as arithmetic or algebra, but often lack a unified platform for diverse skill levels. This forces users to search for multiple apps or tools tailored to their individual learning needs. Our </a:t>
            </a:r>
            <a:r>
              <a:rPr lang="en-US" sz="3200" b="1" dirty="0" err="1">
                <a:latin typeface="Times New Roman" panose="02020603050405020304" pitchFamily="18" charset="0"/>
                <a:cs typeface="Times New Roman" panose="02020603050405020304" pitchFamily="18" charset="0"/>
              </a:rPr>
              <a:t>Maths</a:t>
            </a:r>
            <a:r>
              <a:rPr lang="en-US" sz="3200" b="1" dirty="0">
                <a:latin typeface="Times New Roman" panose="02020603050405020304" pitchFamily="18" charset="0"/>
                <a:cs typeface="Times New Roman" panose="02020603050405020304" pitchFamily="18" charset="0"/>
              </a:rPr>
              <a:t> Quiz Game</a:t>
            </a:r>
            <a:r>
              <a:rPr lang="en-US" sz="3200" dirty="0">
                <a:latin typeface="Times New Roman" panose="02020603050405020304" pitchFamily="18" charset="0"/>
                <a:cs typeface="Times New Roman" panose="02020603050405020304" pitchFamily="18" charset="0"/>
              </a:rPr>
              <a:t> addresses this gap by combining various math problems (addition, subtraction, multiplication, division) into one convenient, user-friendly </a:t>
            </a:r>
            <a:r>
              <a:rPr lang="en-US" sz="3200" dirty="0" err="1">
                <a:latin typeface="Times New Roman" panose="02020603050405020304" pitchFamily="18" charset="0"/>
                <a:cs typeface="Times New Roman" panose="02020603050405020304" pitchFamily="18" charset="0"/>
              </a:rPr>
              <a:t>application.Interactive</a:t>
            </a:r>
            <a:r>
              <a:rPr lang="en-US" sz="3200" dirty="0">
                <a:latin typeface="Times New Roman" panose="02020603050405020304" pitchFamily="18" charset="0"/>
                <a:cs typeface="Times New Roman" panose="02020603050405020304" pitchFamily="18" charset="0"/>
              </a:rPr>
              <a:t> educational games have been widely recognized as effective for learning, particularly in subjects like mathematics.</a:t>
            </a: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a:p>
            <a:pPr algn="l">
              <a:lnSpc>
                <a:spcPts val="4480"/>
              </a:lnSpc>
            </a:pPr>
            <a:endParaRPr lang="en-US" sz="3200" b="1" dirty="0">
              <a:solidFill>
                <a:srgbClr val="2E2E2E"/>
              </a:solidFill>
              <a:latin typeface="Times New Roman" panose="02020603050405020304" pitchFamily="18" charset="0"/>
              <a:ea typeface="Canva Sans Bold"/>
              <a:cs typeface="Times New Roman" panose="02020603050405020304" pitchFamily="18" charset="0"/>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15860" y="1307858"/>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Analysis</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1307039" y="3170042"/>
            <a:ext cx="16649700" cy="3939540"/>
          </a:xfrm>
          <a:prstGeom prst="rect">
            <a:avLst/>
          </a:prstGeom>
        </p:spPr>
        <p:txBody>
          <a:bodyPr wrap="square" lIns="0" tIns="0" rIns="0" bIns="0" rtlCol="0" anchor="t">
            <a:spAutoFit/>
          </a:bodyPr>
          <a:lstStyle/>
          <a:p>
            <a:r>
              <a:rPr lang="en-US" sz="3200" dirty="0">
                <a:latin typeface="Times New Roman" panose="02020603050405020304" pitchFamily="18" charset="0"/>
                <a:cs typeface="Times New Roman" panose="02020603050405020304" pitchFamily="18" charset="0"/>
              </a:rPr>
              <a:t>The </a:t>
            </a:r>
            <a:r>
              <a:rPr lang="en-US" sz="3200" b="1" dirty="0" err="1">
                <a:latin typeface="Times New Roman" panose="02020603050405020304" pitchFamily="18" charset="0"/>
                <a:cs typeface="Times New Roman" panose="02020603050405020304" pitchFamily="18" charset="0"/>
              </a:rPr>
              <a:t>Maths</a:t>
            </a:r>
            <a:r>
              <a:rPr lang="en-US" sz="3200" b="1" dirty="0">
                <a:latin typeface="Times New Roman" panose="02020603050405020304" pitchFamily="18" charset="0"/>
                <a:cs typeface="Times New Roman" panose="02020603050405020304" pitchFamily="18" charset="0"/>
              </a:rPr>
              <a:t> Quiz Game</a:t>
            </a:r>
            <a:r>
              <a:rPr lang="en-US" sz="3200" dirty="0">
                <a:latin typeface="Times New Roman" panose="02020603050405020304" pitchFamily="18" charset="0"/>
                <a:cs typeface="Times New Roman" panose="02020603050405020304" pitchFamily="18" charset="0"/>
              </a:rPr>
              <a:t> offers an engaging and interactive approach to practicing essential math skills such as addition, subtraction, multiplication, and division, all within a single platform. By integrating a variety of math problems into one convenient application, the game simplifies the learning process, providing users with immediate feedback and score tracking to enhance their math proficiency.</a:t>
            </a:r>
          </a:p>
          <a:p>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primary benefit</a:t>
            </a:r>
            <a:r>
              <a:rPr lang="en-US" sz="3200" dirty="0">
                <a:latin typeface="Times New Roman" panose="02020603050405020304" pitchFamily="18" charset="0"/>
                <a:cs typeface="Times New Roman" panose="02020603050405020304" pitchFamily="18" charset="0"/>
              </a:rPr>
              <a:t> of the </a:t>
            </a:r>
            <a:r>
              <a:rPr lang="en-US" sz="3200" dirty="0" err="1">
                <a:latin typeface="Times New Roman" panose="02020603050405020304" pitchFamily="18" charset="0"/>
                <a:cs typeface="Times New Roman" panose="02020603050405020304" pitchFamily="18" charset="0"/>
              </a:rPr>
              <a:t>Maths</a:t>
            </a:r>
            <a:r>
              <a:rPr lang="en-US" sz="3200" dirty="0">
                <a:latin typeface="Times New Roman" panose="02020603050405020304" pitchFamily="18" charset="0"/>
                <a:cs typeface="Times New Roman" panose="02020603050405020304" pitchFamily="18" charset="0"/>
              </a:rPr>
              <a:t> Quiz Game is that it offers a </a:t>
            </a:r>
            <a:r>
              <a:rPr lang="en-US" sz="3200" b="1" dirty="0">
                <a:latin typeface="Times New Roman" panose="02020603050405020304" pitchFamily="18" charset="0"/>
                <a:cs typeface="Times New Roman" panose="02020603050405020304" pitchFamily="18" charset="0"/>
              </a:rPr>
              <a:t>quick and easy way to practice math problems</a:t>
            </a:r>
            <a:r>
              <a:rPr lang="en-US" sz="3200" dirty="0">
                <a:latin typeface="Times New Roman" panose="02020603050405020304" pitchFamily="18" charset="0"/>
                <a:cs typeface="Times New Roman" panose="02020603050405020304" pitchFamily="18" charset="0"/>
              </a:rPr>
              <a:t>, making it an efficient tool for learners Additionally, the game boasts a </a:t>
            </a:r>
            <a:r>
              <a:rPr lang="en-US" sz="3200" b="1" dirty="0">
                <a:latin typeface="Times New Roman" panose="02020603050405020304" pitchFamily="18" charset="0"/>
                <a:cs typeface="Times New Roman" panose="02020603050405020304" pitchFamily="18" charset="0"/>
              </a:rPr>
              <a:t>user-friendly interface</a:t>
            </a:r>
            <a:r>
              <a:rPr lang="en-US" sz="3200" dirty="0">
                <a:latin typeface="Times New Roman" panose="02020603050405020304" pitchFamily="18" charset="0"/>
                <a:cs typeface="Times New Roman" panose="02020603050405020304" pitchFamily="18" charset="0"/>
              </a:rPr>
              <a:t> that simplifies navigation..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005675" y="895350"/>
            <a:ext cx="1227665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Technology/Platform to be used</a:t>
            </a:r>
          </a:p>
        </p:txBody>
      </p:sp>
      <p:grpSp>
        <p:nvGrpSpPr>
          <p:cNvPr id="6" name="Group 6"/>
          <p:cNvGrpSpPr/>
          <p:nvPr/>
        </p:nvGrpSpPr>
        <p:grpSpPr>
          <a:xfrm rot="-5400000">
            <a:off x="5043934" y="-4722198"/>
            <a:ext cx="331261" cy="9775657"/>
            <a:chOff x="0" y="0"/>
            <a:chExt cx="87246" cy="2574659"/>
          </a:xfrm>
        </p:grpSpPr>
        <p:sp>
          <p:nvSpPr>
            <p:cNvPr id="7" name="Freeform 7"/>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8" name="TextBox 8"/>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0" y="0"/>
            <a:ext cx="331261" cy="4857241"/>
            <a:chOff x="0" y="0"/>
            <a:chExt cx="87246" cy="1279273"/>
          </a:xfrm>
        </p:grpSpPr>
        <p:sp>
          <p:nvSpPr>
            <p:cNvPr id="10" name="Freeform 10"/>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1" name="TextBox 11"/>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0" y="4786371"/>
            <a:ext cx="331261" cy="5524484"/>
            <a:chOff x="0" y="0"/>
            <a:chExt cx="87246" cy="1455008"/>
          </a:xfrm>
        </p:grpSpPr>
        <p:sp>
          <p:nvSpPr>
            <p:cNvPr id="13" name="Freeform 13"/>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4" name="TextBox 14"/>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rot="-5400000">
            <a:off x="14027066" y="-3929673"/>
            <a:ext cx="331261" cy="8190607"/>
            <a:chOff x="0" y="0"/>
            <a:chExt cx="87246" cy="2157197"/>
          </a:xfrm>
        </p:grpSpPr>
        <p:sp>
          <p:nvSpPr>
            <p:cNvPr id="16" name="Freeform 16"/>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7" name="TextBox 17"/>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18"/>
          <p:cNvGrpSpPr/>
          <p:nvPr/>
        </p:nvGrpSpPr>
        <p:grpSpPr>
          <a:xfrm>
            <a:off x="17956739" y="0"/>
            <a:ext cx="331261" cy="3012480"/>
            <a:chOff x="0" y="0"/>
            <a:chExt cx="87246" cy="793410"/>
          </a:xfrm>
        </p:grpSpPr>
        <p:sp>
          <p:nvSpPr>
            <p:cNvPr id="19" name="Freeform 19"/>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0" name="TextBox 20"/>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rot="-5400000">
            <a:off x="17610603" y="9775233"/>
            <a:ext cx="331261" cy="692272"/>
            <a:chOff x="0" y="0"/>
            <a:chExt cx="87246" cy="182327"/>
          </a:xfrm>
        </p:grpSpPr>
        <p:sp>
          <p:nvSpPr>
            <p:cNvPr id="22" name="Freeform 22"/>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3" name="TextBox 23"/>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rot="-5400000">
            <a:off x="1637154" y="8484216"/>
            <a:ext cx="331261" cy="3274307"/>
            <a:chOff x="0" y="0"/>
            <a:chExt cx="87246" cy="862369"/>
          </a:xfrm>
        </p:grpSpPr>
        <p:sp>
          <p:nvSpPr>
            <p:cNvPr id="25" name="Freeform 25"/>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6" name="TextBox 26"/>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rot="-5400000">
            <a:off x="10235886" y="3037756"/>
            <a:ext cx="331261" cy="14167228"/>
            <a:chOff x="0" y="0"/>
            <a:chExt cx="87246" cy="3731286"/>
          </a:xfrm>
        </p:grpSpPr>
        <p:sp>
          <p:nvSpPr>
            <p:cNvPr id="28" name="Freeform 28"/>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9" name="TextBox 29"/>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693048" y="2484418"/>
            <a:ext cx="16909151" cy="5663089"/>
          </a:xfrm>
          <a:prstGeom prst="rect">
            <a:avLst/>
          </a:prstGeom>
        </p:spPr>
        <p:txBody>
          <a:bodyPr wrap="square" lIns="0" tIns="0" rIns="0" bIns="0" rtlCol="0" anchor="t">
            <a:spAutoFit/>
          </a:bodyPr>
          <a:lstStyle/>
          <a:p>
            <a:r>
              <a:rPr lang="en-US" sz="3600" b="1" u="sng" dirty="0">
                <a:latin typeface="Times New Roman" panose="02020603050405020304" pitchFamily="18" charset="0"/>
                <a:cs typeface="Times New Roman" panose="02020603050405020304" pitchFamily="18" charset="0"/>
              </a:rPr>
              <a:t>Programming Languages</a:t>
            </a:r>
            <a:r>
              <a:rPr lang="en-US" sz="3600" u="sng"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HTML: The structure and layout of the </a:t>
            </a:r>
            <a:r>
              <a:rPr lang="en-US" sz="3200" b="1" dirty="0" err="1">
                <a:latin typeface="Times New Roman" panose="02020603050405020304" pitchFamily="18" charset="0"/>
                <a:cs typeface="Times New Roman" panose="02020603050405020304" pitchFamily="18" charset="0"/>
              </a:rPr>
              <a:t>Maths</a:t>
            </a:r>
            <a:r>
              <a:rPr lang="en-US" sz="3200" b="1" dirty="0">
                <a:latin typeface="Times New Roman" panose="02020603050405020304" pitchFamily="18" charset="0"/>
                <a:cs typeface="Times New Roman" panose="02020603050405020304" pitchFamily="18" charset="0"/>
              </a:rPr>
              <a:t> Quiz Game are built using HTML, which provides the foundation for the web page by organizing the elements such as questions, input fields, buttons, and the scoreboard.</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CSS: The game’s visual presentation and layout adjustments are handled using CSS.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JavaScript: JavaScript drives the core functionality of the game, implementing the logic for random math problem generation, user interaction, answer validation, and score tracking. It enables dynamic updates, ensuring that users get real-time feedback as they play.</a:t>
            </a:r>
          </a:p>
          <a:p>
            <a:pPr>
              <a:buFont typeface="Arial" panose="020B0604020202020204" pitchFamily="34" charset="0"/>
              <a:buChar char="•"/>
            </a:pPr>
            <a:endParaRPr lang="en-US" sz="3200" b="1" dirty="0">
              <a:latin typeface="Times New Roman" panose="02020603050405020304" pitchFamily="18" charset="0"/>
              <a:cs typeface="Times New Roman" panose="02020603050405020304" pitchFamily="18" charset="0"/>
            </a:endParaRPr>
          </a:p>
          <a:p>
            <a:r>
              <a:rPr lang="en-US" sz="4000" b="1" u="sng" dirty="0">
                <a:latin typeface="Times New Roman" panose="02020603050405020304" pitchFamily="18" charset="0"/>
                <a:cs typeface="Times New Roman" panose="02020603050405020304" pitchFamily="18" charset="0"/>
              </a:rPr>
              <a:t>Libraries: </a:t>
            </a:r>
          </a:p>
          <a:p>
            <a:r>
              <a:rPr lang="en-US" sz="3600" b="1" dirty="0" err="1">
                <a:latin typeface="Times New Roman" panose="02020603050405020304" pitchFamily="18" charset="0"/>
                <a:cs typeface="Times New Roman" panose="02020603050405020304" pitchFamily="18" charset="0"/>
              </a:rPr>
              <a:t>Math.random</a:t>
            </a:r>
            <a:r>
              <a:rPr lang="en-US" sz="3600" b="1" dirty="0">
                <a:latin typeface="Times New Roman" panose="02020603050405020304" pitchFamily="18" charset="0"/>
                <a:cs typeface="Times New Roman" panose="02020603050405020304" pitchFamily="18" charset="0"/>
              </a:rPr>
              <a:t>(), CSS Flexbox/Grid, JavaScript DOM API</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4194016" y="895350"/>
            <a:ext cx="9656280" cy="1070614"/>
          </a:xfrm>
          <a:prstGeom prst="rect">
            <a:avLst/>
          </a:prstGeom>
        </p:spPr>
        <p:txBody>
          <a:bodyPr lIns="0" tIns="0" rIns="0" bIns="0" rtlCol="0" anchor="t">
            <a:spAutoFit/>
          </a:bodyPr>
          <a:lstStyle/>
          <a:p>
            <a:pPr algn="ctr">
              <a:lnSpc>
                <a:spcPts val="9100"/>
              </a:lnSpc>
            </a:pPr>
            <a:r>
              <a:rPr lang="en-US" sz="6500" b="1" u="sng" dirty="0">
                <a:solidFill>
                  <a:srgbClr val="2E2E2E"/>
                </a:solidFill>
                <a:latin typeface="Times New Roman" panose="02020603050405020304" pitchFamily="18" charset="0"/>
                <a:ea typeface="Lato Bold"/>
                <a:cs typeface="Times New Roman" panose="02020603050405020304" pitchFamily="18" charset="0"/>
                <a:sym typeface="Lato Bold"/>
              </a:rPr>
              <a:t>System Design</a:t>
            </a:r>
          </a:p>
        </p:txBody>
      </p:sp>
      <p:sp>
        <p:nvSpPr>
          <p:cNvPr id="31" name="TextBox 31"/>
          <p:cNvSpPr txBox="1"/>
          <p:nvPr/>
        </p:nvSpPr>
        <p:spPr>
          <a:xfrm>
            <a:off x="1028700" y="2734966"/>
            <a:ext cx="4232794" cy="459228"/>
          </a:xfrm>
          <a:prstGeom prst="rect">
            <a:avLst/>
          </a:prstGeom>
        </p:spPr>
        <p:txBody>
          <a:bodyPr lIns="0" tIns="0" rIns="0" bIns="0" rtlCol="0" anchor="t">
            <a:spAutoFit/>
          </a:bodyPr>
          <a:lstStyle/>
          <a:p>
            <a:pPr marL="604519" lvl="1" indent="-302260" algn="ctr">
              <a:lnSpc>
                <a:spcPts val="3919"/>
              </a:lnSpc>
              <a:buFont typeface="Arial"/>
              <a:buChar char="•"/>
            </a:pPr>
            <a:r>
              <a:rPr lang="en-US" sz="2799" b="1" dirty="0">
                <a:solidFill>
                  <a:srgbClr val="2E2E2E"/>
                </a:solidFill>
                <a:latin typeface="Times New Roman" panose="02020603050405020304" pitchFamily="18" charset="0"/>
                <a:ea typeface="Lato Bold"/>
                <a:cs typeface="Times New Roman" panose="02020603050405020304" pitchFamily="18" charset="0"/>
                <a:sym typeface="Lato Bold"/>
              </a:rPr>
              <a:t>System Connectivity -</a:t>
            </a:r>
          </a:p>
        </p:txBody>
      </p:sp>
      <p:pic>
        <p:nvPicPr>
          <p:cNvPr id="39" name="Picture 38">
            <a:extLst>
              <a:ext uri="{FF2B5EF4-FFF2-40B4-BE49-F238E27FC236}">
                <a16:creationId xmlns:a16="http://schemas.microsoft.com/office/drawing/2014/main" id="{5A0C180D-649B-BCFA-DC4B-BF1CF8F75C91}"/>
              </a:ext>
            </a:extLst>
          </p:cNvPr>
          <p:cNvPicPr>
            <a:picLocks noChangeAspect="1"/>
          </p:cNvPicPr>
          <p:nvPr/>
        </p:nvPicPr>
        <p:blipFill>
          <a:blip r:embed="rId2"/>
          <a:stretch>
            <a:fillRect/>
          </a:stretch>
        </p:blipFill>
        <p:spPr>
          <a:xfrm>
            <a:off x="6240845" y="2712106"/>
            <a:ext cx="5112955" cy="666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3985141" y="895350"/>
            <a:ext cx="9656280" cy="1070614"/>
          </a:xfrm>
          <a:prstGeom prst="rect">
            <a:avLst/>
          </a:prstGeom>
        </p:spPr>
        <p:txBody>
          <a:bodyPr lIns="0" tIns="0" rIns="0" bIns="0" rtlCol="0" anchor="t">
            <a:spAutoFit/>
          </a:bodyPr>
          <a:lstStyle/>
          <a:p>
            <a:pPr algn="ctr">
              <a:lnSpc>
                <a:spcPts val="9100"/>
              </a:lnSpc>
            </a:pPr>
            <a:r>
              <a:rPr lang="en-US" sz="6500" b="1" dirty="0">
                <a:solidFill>
                  <a:srgbClr val="2E2E2E"/>
                </a:solidFill>
                <a:latin typeface="Times New Roman" panose="02020603050405020304" pitchFamily="18" charset="0"/>
                <a:ea typeface="Lato Bold"/>
                <a:cs typeface="Times New Roman" panose="02020603050405020304" pitchFamily="18" charset="0"/>
                <a:sym typeface="Lato Bold"/>
              </a:rPr>
              <a:t>System Design</a:t>
            </a:r>
          </a:p>
        </p:txBody>
      </p:sp>
      <p:sp>
        <p:nvSpPr>
          <p:cNvPr id="31" name="TextBox 31"/>
          <p:cNvSpPr txBox="1"/>
          <p:nvPr/>
        </p:nvSpPr>
        <p:spPr>
          <a:xfrm>
            <a:off x="1028700" y="2276354"/>
            <a:ext cx="3049168" cy="459228"/>
          </a:xfrm>
          <a:prstGeom prst="rect">
            <a:avLst/>
          </a:prstGeom>
        </p:spPr>
        <p:txBody>
          <a:bodyPr lIns="0" tIns="0" rIns="0" bIns="0" rtlCol="0" anchor="t">
            <a:spAutoFit/>
          </a:bodyPr>
          <a:lstStyle/>
          <a:p>
            <a:pPr marL="604519" lvl="1" indent="-302260" algn="ctr">
              <a:lnSpc>
                <a:spcPts val="3919"/>
              </a:lnSpc>
              <a:buFont typeface="Arial"/>
              <a:buChar char="•"/>
            </a:pPr>
            <a:r>
              <a:rPr lang="en-US" sz="2799" b="1" dirty="0">
                <a:solidFill>
                  <a:srgbClr val="2E2E2E"/>
                </a:solidFill>
                <a:latin typeface="Times New Roman" panose="02020603050405020304" pitchFamily="18" charset="0"/>
                <a:ea typeface="Lato Bold"/>
                <a:cs typeface="Times New Roman" panose="02020603050405020304" pitchFamily="18" charset="0"/>
                <a:sym typeface="Lato Bold"/>
              </a:rPr>
              <a:t>Flowchart -</a:t>
            </a:r>
          </a:p>
        </p:txBody>
      </p:sp>
      <p:pic>
        <p:nvPicPr>
          <p:cNvPr id="32" name="Picture 31" descr="A diagram of a process&#10;&#10;Description automatically generated">
            <a:extLst>
              <a:ext uri="{FF2B5EF4-FFF2-40B4-BE49-F238E27FC236}">
                <a16:creationId xmlns:a16="http://schemas.microsoft.com/office/drawing/2014/main" id="{E7BFC87D-9FA4-36F7-3878-E7A11CE6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335" y="2128197"/>
            <a:ext cx="9052027" cy="77154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1171</Words>
  <Application>Microsoft Office PowerPoint</Application>
  <PresentationFormat>Custom</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Lato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dc:title>
  <cp:lastModifiedBy>sahiljraut1111@outlook.com</cp:lastModifiedBy>
  <cp:revision>16</cp:revision>
  <dcterms:created xsi:type="dcterms:W3CDTF">2006-08-16T00:00:00Z</dcterms:created>
  <dcterms:modified xsi:type="dcterms:W3CDTF">2024-10-24T02:34:05Z</dcterms:modified>
  <dc:identifier>DAGUBkEPA7U</dc:identifier>
</cp:coreProperties>
</file>