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6" r:id="rId4"/>
    <p:sldId id="257" r:id="rId5"/>
    <p:sldId id="261" r:id="rId6"/>
    <p:sldId id="287" r:id="rId7"/>
    <p:sldId id="260" r:id="rId8"/>
    <p:sldId id="263" r:id="rId9"/>
    <p:sldId id="265" r:id="rId10"/>
    <p:sldId id="288" r:id="rId11"/>
    <p:sldId id="266" r:id="rId12"/>
    <p:sldId id="270" r:id="rId13"/>
    <p:sldId id="280" r:id="rId14"/>
    <p:sldId id="281" r:id="rId15"/>
    <p:sldId id="282" r:id="rId16"/>
    <p:sldId id="289" r:id="rId17"/>
    <p:sldId id="272" r:id="rId18"/>
    <p:sldId id="274" r:id="rId19"/>
    <p:sldId id="275" r:id="rId20"/>
    <p:sldId id="279" r:id="rId21"/>
    <p:sldId id="290" r:id="rId22"/>
    <p:sldId id="293" r:id="rId23"/>
    <p:sldId id="291" r:id="rId24"/>
    <p:sldId id="292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Yejin" initials="C" lastIdx="1" clrIdx="0">
    <p:extLst>
      <p:ext uri="{19B8F6BF-5375-455C-9EA6-DF929625EA0E}">
        <p15:presenceInfo xmlns:p15="http://schemas.microsoft.com/office/powerpoint/2012/main" userId="S::yjcho2912@dongguk.edu::59230da6-a6f4-4397-ac74-b723827f5c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A604B-3B26-4991-9819-F7897BA3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D16D5-8754-438B-A123-45D66118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10E9-D270-4D98-A9A6-05CE03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3483B-7F15-4BC6-910D-7B4C58E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C469-40B9-4F74-B60C-16FA9058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7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CECF-DA50-4EC5-9C6C-ED63DDD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01DA7-1588-4D0A-80C6-CDB1AC290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2153D-8210-4C38-B456-DED2BA2B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F7248-2BC2-42FE-B711-125EEAF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956D1-AACD-467F-928C-79F6DA77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3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39461-2DB5-46D8-B936-402CC285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68ECF-DE62-4D41-B118-2ED451F2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8214-F8A8-4208-B3C7-E7C8780A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0E865-C303-42EF-828C-1BB4BE71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6A36B-EA05-4F00-B8DD-A970E405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975DC-EF48-4FD2-95C2-FFC5DC6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B2A28-3DB5-410D-AE15-94C2C642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672B8-63A0-462B-8A5E-34E92057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FDE66-0367-4A65-941F-296F2401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248FF-1633-495E-9767-C275F0A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EA0C-748F-4013-9DD8-F65A7237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5AAA4-1CF3-4C25-AEEC-842BBA8A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A7706-ABF1-4009-9B45-7E29F491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A310A-DA32-4920-BE29-5FE27BC6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F567A-7838-4C40-A200-1664812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3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5C8A-2464-4B21-A60C-4078FE13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7866E-4D29-4804-8031-54DFD9DA9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F20A4-0402-4742-ADF1-55C86B9E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6E99A-D6FB-42D3-8027-971E15F2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E8F95-1E3F-4765-B550-238ACD49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6EF15-4627-432C-90AE-A6E00BBB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010DD-A5A6-4016-A642-28D6DF9D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1BE22-51AF-43DB-8532-014D42C7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D93A2-6E6F-4F0F-8674-35DF14A3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77711-C56E-4E58-8606-1E8AF90B7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732235-9B94-4989-8A04-D9581434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4CB11A-A8F6-495D-8322-0E3760AC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2900E-09D6-4082-99B3-4F146E2D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DF6A5-1AC2-4769-8775-1BF59C6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4A1B9-58C3-41F7-8602-76F319F9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A0FFF-3F42-4729-9D9D-017535EE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6A42C0-212C-44ED-9457-E35CA1AD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CBE92-D2EB-403A-8FDE-2E95B032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8B55B3-5943-4A4D-8818-2302B361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AC4A0-1BBC-461B-A286-1B6D98C7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D199A-AD1F-4054-BE6A-6F413065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3495-F8AF-47E1-8A3D-5BDABF58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795F8-B512-42D2-A046-0AC54912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755662-3BEE-42B3-8B99-BFED8A32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0CFE4-A7C9-4002-B74C-02E906C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4BC57-B56A-4846-8F47-53A4E9AB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E2347-D5DF-4D50-A58B-BF071BB9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39683-0816-49BC-A8B8-A7110F70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8D33C-18FE-4495-B006-ED737091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9208C-604B-4967-A42F-48CFABDFE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EBEE-ED01-4733-9D81-62FD96E0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9B7A2-2541-40AE-A7C1-1D440CB7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C4D36-2E5A-47FC-B8A1-8469D7F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F5DC16-0887-4DF2-AEE4-9BCF881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04CB6-E783-49E1-8667-A0F721B7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053A8-84E0-48C0-AD23-5A427CC57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E80D-4586-4167-8AE4-64E7165EAD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D6BBB-5B97-4339-8A94-EF296CF1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CF29D-1318-4726-9FA8-24586AB03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BEB-B7E9-4A5D-A532-437FACC47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E1223C-6FE2-4A64-A4E0-D32418B1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954"/>
            <a:ext cx="9144000" cy="2894202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3200" b="1" dirty="0"/>
              <a:t>DB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Project</a:t>
            </a:r>
            <a:br>
              <a:rPr lang="en-US" altLang="ko-KR" sz="3200" b="1" dirty="0"/>
            </a:br>
            <a:r>
              <a:rPr lang="en-US" altLang="ko-KR" sz="3200" b="1" dirty="0"/>
              <a:t>- Coffee Shop Database</a:t>
            </a:r>
            <a:br>
              <a:rPr lang="en-US" altLang="ko-KR" sz="3200" b="1" dirty="0"/>
            </a:br>
            <a:r>
              <a:rPr lang="en-US" altLang="ko-KR" sz="1800" b="1" dirty="0"/>
              <a:t>&gt; </a:t>
            </a:r>
            <a:r>
              <a:rPr lang="ko-KR" altLang="en-US" sz="1800" b="1" dirty="0"/>
              <a:t>프랜차이즈 커피숍 운영을 위한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설계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2B07F1C-876B-42C8-A14C-10A735CF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382"/>
            <a:ext cx="9144000" cy="161510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데이터베이스 수업과제 확장</a:t>
            </a:r>
            <a:r>
              <a:rPr lang="en-US" altLang="ko-KR" sz="1600" dirty="0"/>
              <a:t>) (</a:t>
            </a:r>
            <a:r>
              <a:rPr lang="ko-KR" altLang="en-US" sz="1600" dirty="0"/>
              <a:t>오류 수정 및 기능 추가</a:t>
            </a:r>
            <a:r>
              <a:rPr lang="en-US" altLang="ko-KR" sz="1600" dirty="0"/>
              <a:t>)</a:t>
            </a:r>
          </a:p>
          <a:p>
            <a:r>
              <a:rPr lang="ko-KR" altLang="en-US" sz="1600" b="1" dirty="0"/>
              <a:t>설계 및 기술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코드 설명서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/>
              <a:t>(0608 - )</a:t>
            </a:r>
            <a:r>
              <a:rPr lang="ko-KR" altLang="en-US" sz="1600" b="1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6168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0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22A9BC-4AC8-4F11-8E53-222F9E1F0855}"/>
              </a:ext>
            </a:extLst>
          </p:cNvPr>
          <p:cNvSpPr txBox="1"/>
          <p:nvPr/>
        </p:nvSpPr>
        <p:spPr>
          <a:xfrm>
            <a:off x="812540" y="18621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제품 릴레이션</a:t>
            </a:r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1CE97477-C9E4-4705-839E-88A06475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7731"/>
              </p:ext>
            </p:extLst>
          </p:nvPr>
        </p:nvGraphicFramePr>
        <p:xfrm>
          <a:off x="974987" y="2328148"/>
          <a:ext cx="5719430" cy="30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3886">
                  <a:extLst>
                    <a:ext uri="{9D8B030D-6E8A-4147-A177-3AD203B41FA5}">
                      <a16:colId xmlns:a16="http://schemas.microsoft.com/office/drawing/2014/main" val="2456894509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1477712674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3160568662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2554868828"/>
                    </a:ext>
                  </a:extLst>
                </a:gridCol>
                <a:gridCol w="1143886">
                  <a:extLst>
                    <a:ext uri="{9D8B030D-6E8A-4147-A177-3AD203B41FA5}">
                      <a16:colId xmlns:a16="http://schemas.microsoft.com/office/drawing/2014/main" val="401979904"/>
                    </a:ext>
                  </a:extLst>
                </a:gridCol>
              </a:tblGrid>
              <a:tr h="269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유통기한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재고량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33587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AAE43C2-EAD8-4274-903F-94D37A8D4343}"/>
              </a:ext>
            </a:extLst>
          </p:cNvPr>
          <p:cNvSpPr txBox="1"/>
          <p:nvPr/>
        </p:nvSpPr>
        <p:spPr>
          <a:xfrm>
            <a:off x="812540" y="29626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 릴레이션</a:t>
            </a:r>
          </a:p>
        </p:txBody>
      </p:sp>
      <p:graphicFrame>
        <p:nvGraphicFramePr>
          <p:cNvPr id="99" name="표 148">
            <a:extLst>
              <a:ext uri="{FF2B5EF4-FFF2-40B4-BE49-F238E27FC236}">
                <a16:creationId xmlns:a16="http://schemas.microsoft.com/office/drawing/2014/main" id="{4CE4F6F9-527D-46C0-B616-CB098EFB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14548"/>
              </p:ext>
            </p:extLst>
          </p:nvPr>
        </p:nvGraphicFramePr>
        <p:xfrm>
          <a:off x="974987" y="3442755"/>
          <a:ext cx="4628860" cy="314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7215">
                  <a:extLst>
                    <a:ext uri="{9D8B030D-6E8A-4147-A177-3AD203B41FA5}">
                      <a16:colId xmlns:a16="http://schemas.microsoft.com/office/drawing/2014/main" val="2435489991"/>
                    </a:ext>
                  </a:extLst>
                </a:gridCol>
                <a:gridCol w="1157215">
                  <a:extLst>
                    <a:ext uri="{9D8B030D-6E8A-4147-A177-3AD203B41FA5}">
                      <a16:colId xmlns:a16="http://schemas.microsoft.com/office/drawing/2014/main" val="1351411323"/>
                    </a:ext>
                  </a:extLst>
                </a:gridCol>
                <a:gridCol w="1157215">
                  <a:extLst>
                    <a:ext uri="{9D8B030D-6E8A-4147-A177-3AD203B41FA5}">
                      <a16:colId xmlns:a16="http://schemas.microsoft.com/office/drawing/2014/main" val="3790803505"/>
                    </a:ext>
                  </a:extLst>
                </a:gridCol>
                <a:gridCol w="1157215">
                  <a:extLst>
                    <a:ext uri="{9D8B030D-6E8A-4147-A177-3AD203B41FA5}">
                      <a16:colId xmlns:a16="http://schemas.microsoft.com/office/drawing/2014/main" val="413120993"/>
                    </a:ext>
                  </a:extLst>
                </a:gridCol>
              </a:tblGrid>
              <a:tr h="3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멤버십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62492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8078BC89-436C-479D-9B05-D2FB360C7FB5}"/>
              </a:ext>
            </a:extLst>
          </p:cNvPr>
          <p:cNvSpPr txBox="1"/>
          <p:nvPr/>
        </p:nvSpPr>
        <p:spPr>
          <a:xfrm>
            <a:off x="838200" y="408021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주문 릴레이션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53384D-E9D4-4185-B5BF-73DBC25EB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0506"/>
              </p:ext>
            </p:extLst>
          </p:nvPr>
        </p:nvGraphicFramePr>
        <p:xfrm>
          <a:off x="974987" y="4567233"/>
          <a:ext cx="8128001" cy="30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3627197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155306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680124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16287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81670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829535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91891739"/>
                    </a:ext>
                  </a:extLst>
                </a:gridCol>
              </a:tblGrid>
              <a:tr h="270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u="sng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/>
                        <a:t>고객번호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6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직원 릴레이션</a:t>
            </a:r>
          </a:p>
        </p:txBody>
      </p:sp>
      <p:graphicFrame>
        <p:nvGraphicFramePr>
          <p:cNvPr id="10" name="표 174">
            <a:extLst>
              <a:ext uri="{FF2B5EF4-FFF2-40B4-BE49-F238E27FC236}">
                <a16:creationId xmlns:a16="http://schemas.microsoft.com/office/drawing/2014/main" id="{D2E1EC2B-09BD-417A-9B99-2699E12CF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6098"/>
              </p:ext>
            </p:extLst>
          </p:nvPr>
        </p:nvGraphicFramePr>
        <p:xfrm>
          <a:off x="933042" y="2331820"/>
          <a:ext cx="8128000" cy="3125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98196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13810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88045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807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78875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86704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933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7434643"/>
                    </a:ext>
                  </a:extLst>
                </a:gridCol>
              </a:tblGrid>
              <a:tr h="312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입사일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퇴근시간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260"/>
                  </a:ext>
                </a:extLst>
              </a:tr>
            </a:tbl>
          </a:graphicData>
        </a:graphic>
      </p:graphicFrame>
      <p:graphicFrame>
        <p:nvGraphicFramePr>
          <p:cNvPr id="11" name="표 175">
            <a:extLst>
              <a:ext uri="{FF2B5EF4-FFF2-40B4-BE49-F238E27FC236}">
                <a16:creationId xmlns:a16="http://schemas.microsoft.com/office/drawing/2014/main" id="{21E97C50-D0CD-4462-89EB-2007518A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94812"/>
              </p:ext>
            </p:extLst>
          </p:nvPr>
        </p:nvGraphicFramePr>
        <p:xfrm>
          <a:off x="933042" y="3440845"/>
          <a:ext cx="6692550" cy="30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38510">
                  <a:extLst>
                    <a:ext uri="{9D8B030D-6E8A-4147-A177-3AD203B41FA5}">
                      <a16:colId xmlns:a16="http://schemas.microsoft.com/office/drawing/2014/main" val="3052443093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3269195495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154807771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4166001777"/>
                    </a:ext>
                  </a:extLst>
                </a:gridCol>
                <a:gridCol w="1338510">
                  <a:extLst>
                    <a:ext uri="{9D8B030D-6E8A-4147-A177-3AD203B41FA5}">
                      <a16:colId xmlns:a16="http://schemas.microsoft.com/office/drawing/2014/main" val="141783720"/>
                    </a:ext>
                  </a:extLst>
                </a:gridCol>
              </a:tblGrid>
              <a:tr h="227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판매번호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제품별판매량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총매출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현금판매액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카드판매액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08827"/>
                  </a:ext>
                </a:extLst>
              </a:tr>
            </a:tbl>
          </a:graphicData>
        </a:graphic>
      </p:graphicFrame>
      <p:graphicFrame>
        <p:nvGraphicFramePr>
          <p:cNvPr id="12" name="표 176">
            <a:extLst>
              <a:ext uri="{FF2B5EF4-FFF2-40B4-BE49-F238E27FC236}">
                <a16:creationId xmlns:a16="http://schemas.microsoft.com/office/drawing/2014/main" id="{6E110585-EC6D-4969-9120-867582F4C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20559"/>
              </p:ext>
            </p:extLst>
          </p:nvPr>
        </p:nvGraphicFramePr>
        <p:xfrm>
          <a:off x="933042" y="4572793"/>
          <a:ext cx="8589306" cy="3064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1551">
                  <a:extLst>
                    <a:ext uri="{9D8B030D-6E8A-4147-A177-3AD203B41FA5}">
                      <a16:colId xmlns:a16="http://schemas.microsoft.com/office/drawing/2014/main" val="3014749929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1395371698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1883766652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773958395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867119189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3570545127"/>
                    </a:ext>
                  </a:extLst>
                </a:gridCol>
              </a:tblGrid>
              <a:tr h="306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/>
                        <a:t>원재료제품번호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구매업체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18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487452-9664-4856-8603-F7471103F820}"/>
              </a:ext>
            </a:extLst>
          </p:cNvPr>
          <p:cNvSpPr txBox="1"/>
          <p:nvPr/>
        </p:nvSpPr>
        <p:spPr>
          <a:xfrm>
            <a:off x="838200" y="296806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판매 릴레이션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941EB-7CA0-42DD-8884-38B783F47874}"/>
              </a:ext>
            </a:extLst>
          </p:cNvPr>
          <p:cNvSpPr txBox="1"/>
          <p:nvPr/>
        </p:nvSpPr>
        <p:spPr>
          <a:xfrm>
            <a:off x="838200" y="41214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재고 릴레이션</a:t>
            </a:r>
          </a:p>
        </p:txBody>
      </p:sp>
    </p:spTree>
    <p:extLst>
      <p:ext uri="{BB962C8B-B14F-4D97-AF65-F5344CB8AC3E}">
        <p14:creationId xmlns:p14="http://schemas.microsoft.com/office/powerpoint/2010/main" val="7509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제품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6849F-2B51-4603-A396-21E6304E8722}"/>
              </a:ext>
            </a:extLst>
          </p:cNvPr>
          <p:cNvSpPr txBox="1"/>
          <p:nvPr/>
        </p:nvSpPr>
        <p:spPr>
          <a:xfrm>
            <a:off x="838199" y="41927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 테이블</a:t>
            </a:r>
          </a:p>
        </p:txBody>
      </p: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1E7E0C44-70B4-42C7-B7B2-34AAECAD1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7529"/>
              </p:ext>
            </p:extLst>
          </p:nvPr>
        </p:nvGraphicFramePr>
        <p:xfrm>
          <a:off x="933473" y="2246487"/>
          <a:ext cx="6583062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7177">
                  <a:extLst>
                    <a:ext uri="{9D8B030D-6E8A-4147-A177-3AD203B41FA5}">
                      <a16:colId xmlns:a16="http://schemas.microsoft.com/office/drawing/2014/main" val="3911047718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606992553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3127214934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608965371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2219669541"/>
                    </a:ext>
                  </a:extLst>
                </a:gridCol>
                <a:gridCol w="1097177">
                  <a:extLst>
                    <a:ext uri="{9D8B030D-6E8A-4147-A177-3AD203B41FA5}">
                      <a16:colId xmlns:a16="http://schemas.microsoft.com/office/drawing/2014/main" val="2902923338"/>
                    </a:ext>
                  </a:extLst>
                </a:gridCol>
              </a:tblGrid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67317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80241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04976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79716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유통기한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5507"/>
                  </a:ext>
                </a:extLst>
              </a:tr>
              <a:tr h="230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0875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B7A37E00-B643-4601-BA3D-E4D5C6255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68619"/>
              </p:ext>
            </p:extLst>
          </p:nvPr>
        </p:nvGraphicFramePr>
        <p:xfrm>
          <a:off x="933473" y="4591064"/>
          <a:ext cx="6641784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6964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106964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멤버십번호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2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8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주문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6849F-2B51-4603-A396-21E6304E8722}"/>
              </a:ext>
            </a:extLst>
          </p:cNvPr>
          <p:cNvSpPr txBox="1"/>
          <p:nvPr/>
        </p:nvSpPr>
        <p:spPr>
          <a:xfrm>
            <a:off x="838199" y="41927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직원 테이블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E5CC5D7-DB31-4871-A1A1-B0CBFFC32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50396"/>
              </p:ext>
            </p:extLst>
          </p:nvPr>
        </p:nvGraphicFramePr>
        <p:xfrm>
          <a:off x="2368494" y="1814699"/>
          <a:ext cx="760601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7669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4319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7984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500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F8E0EB15-BC27-4C59-BEA2-4E01A28B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15188"/>
              </p:ext>
            </p:extLst>
          </p:nvPr>
        </p:nvGraphicFramePr>
        <p:xfrm>
          <a:off x="2368494" y="4173118"/>
          <a:ext cx="7606014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7669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입사일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4319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7984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출근시간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50053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퇴근시간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7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05552C-D780-4D9C-9300-80F1AD5B45AD}"/>
              </a:ext>
            </a:extLst>
          </p:cNvPr>
          <p:cNvSpPr txBox="1"/>
          <p:nvPr/>
        </p:nvSpPr>
        <p:spPr>
          <a:xfrm>
            <a:off x="838200" y="18146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판매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6849F-2B51-4603-A396-21E6304E8722}"/>
              </a:ext>
            </a:extLst>
          </p:cNvPr>
          <p:cNvSpPr txBox="1"/>
          <p:nvPr/>
        </p:nvSpPr>
        <p:spPr>
          <a:xfrm>
            <a:off x="838199" y="41927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재고 테이블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9539A728-A89A-4284-AA81-11EB871D9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20745"/>
              </p:ext>
            </p:extLst>
          </p:nvPr>
        </p:nvGraphicFramePr>
        <p:xfrm>
          <a:off x="917198" y="4624521"/>
          <a:ext cx="7606014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7669">
                  <a:extLst>
                    <a:ext uri="{9D8B030D-6E8A-4147-A177-3AD203B41FA5}">
                      <a16:colId xmlns:a16="http://schemas.microsoft.com/office/drawing/2014/main" val="714522664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097063745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929112209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3303926288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2402113466"/>
                    </a:ext>
                  </a:extLst>
                </a:gridCol>
                <a:gridCol w="1267669">
                  <a:extLst>
                    <a:ext uri="{9D8B030D-6E8A-4147-A177-3AD203B41FA5}">
                      <a16:colId xmlns:a16="http://schemas.microsoft.com/office/drawing/2014/main" val="4136515939"/>
                    </a:ext>
                  </a:extLst>
                </a:gridCol>
              </a:tblGrid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48542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원재료제품번호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7880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36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8613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00758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4319"/>
                  </a:ext>
                </a:extLst>
              </a:tr>
              <a:tr h="271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구매업체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7984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DE816F4F-51B6-42C2-9D06-CEFC24E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99923"/>
              </p:ext>
            </p:extLst>
          </p:nvPr>
        </p:nvGraphicFramePr>
        <p:xfrm>
          <a:off x="917198" y="2227277"/>
          <a:ext cx="686219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699">
                  <a:extLst>
                    <a:ext uri="{9D8B030D-6E8A-4147-A177-3AD203B41FA5}">
                      <a16:colId xmlns:a16="http://schemas.microsoft.com/office/drawing/2014/main" val="3911047718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606992553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3127214934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608965371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2219669541"/>
                    </a:ext>
                  </a:extLst>
                </a:gridCol>
                <a:gridCol w="1143699">
                  <a:extLst>
                    <a:ext uri="{9D8B030D-6E8A-4147-A177-3AD203B41FA5}">
                      <a16:colId xmlns:a16="http://schemas.microsoft.com/office/drawing/2014/main" val="2902923338"/>
                    </a:ext>
                  </a:extLst>
                </a:gridCol>
              </a:tblGrid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Default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67317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판매번호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80241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제품별판매량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04976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총매출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79716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현금판매액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5507"/>
                  </a:ext>
                </a:extLst>
              </a:tr>
              <a:tr h="228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카드판매액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Null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4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346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40" y="18621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제품 테이블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AAE7C-5BAD-4978-A976-A525A29714D7}"/>
              </a:ext>
            </a:extLst>
          </p:cNvPr>
          <p:cNvSpPr txBox="1"/>
          <p:nvPr/>
        </p:nvSpPr>
        <p:spPr>
          <a:xfrm>
            <a:off x="4247661" y="18443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고객 테이블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67D4B-F885-4CDD-A404-0E1196900D71}"/>
              </a:ext>
            </a:extLst>
          </p:cNvPr>
          <p:cNvSpPr txBox="1"/>
          <p:nvPr/>
        </p:nvSpPr>
        <p:spPr>
          <a:xfrm>
            <a:off x="8183880" y="169043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주문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4A7C2-F16B-4E97-B47B-52CBB3761F67}"/>
              </a:ext>
            </a:extLst>
          </p:cNvPr>
          <p:cNvSpPr txBox="1"/>
          <p:nvPr/>
        </p:nvSpPr>
        <p:spPr>
          <a:xfrm>
            <a:off x="812539" y="40475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직원 테이블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7D4C4-F1C6-4819-9048-E68A2F5D2F0A}"/>
              </a:ext>
            </a:extLst>
          </p:cNvPr>
          <p:cNvSpPr txBox="1"/>
          <p:nvPr/>
        </p:nvSpPr>
        <p:spPr>
          <a:xfrm>
            <a:off x="4247661" y="404752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판매 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36610-867B-4B73-96CD-B80AB2E24071}"/>
              </a:ext>
            </a:extLst>
          </p:cNvPr>
          <p:cNvSpPr txBox="1"/>
          <p:nvPr/>
        </p:nvSpPr>
        <p:spPr>
          <a:xfrm>
            <a:off x="8137480" y="41251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재고 테이블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6245AD-B5F3-44C8-990C-4EB71D1F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553"/>
            <a:ext cx="2994660" cy="147066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DDB0AA5-65E5-4336-85B7-62192BB41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61" y="2365443"/>
            <a:ext cx="3368040" cy="131826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1279451-FBE0-43FB-BF9B-4000056E6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80" y="2180973"/>
            <a:ext cx="3078480" cy="1607820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F4E685C-7837-453B-86C2-67DE1F248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3379"/>
            <a:ext cx="3017520" cy="182118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84EAC39F-E369-49D3-857E-03E7C3016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81" y="4614573"/>
            <a:ext cx="3200400" cy="135636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5569F5BE-0737-4326-B198-30D2746D6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4613122"/>
            <a:ext cx="3169920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1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40" y="18621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테이블확인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8D2AF9-D2B3-4CB5-B38D-D59C7394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9444"/>
            <a:ext cx="2215393" cy="1859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2C13A2-EDA4-4714-A231-7E5D361EA7AA}"/>
              </a:ext>
            </a:extLst>
          </p:cNvPr>
          <p:cNvSpPr txBox="1"/>
          <p:nvPr/>
        </p:nvSpPr>
        <p:spPr>
          <a:xfrm>
            <a:off x="3988704" y="1710686"/>
            <a:ext cx="702948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* </a:t>
            </a:r>
            <a:r>
              <a:rPr lang="ko-KR" altLang="en-US" sz="1200" b="1" dirty="0" err="1"/>
              <a:t>외래키</a:t>
            </a:r>
            <a:r>
              <a:rPr lang="ko-KR" altLang="en-US" sz="1200" b="1" dirty="0"/>
              <a:t> 제약조건 추가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주문 테이블에 외래키로 제품번호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제품 테이블</a:t>
            </a:r>
            <a:r>
              <a:rPr lang="en-US" altLang="ko-KR" sz="1200" b="1" dirty="0"/>
              <a:t>)/</a:t>
            </a:r>
            <a:r>
              <a:rPr lang="ko-KR" altLang="en-US" sz="1200" b="1" dirty="0"/>
              <a:t>직원번호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테이블</a:t>
            </a:r>
            <a:r>
              <a:rPr lang="en-US" altLang="ko-KR" sz="1200" b="1" dirty="0"/>
              <a:t>)/</a:t>
            </a:r>
            <a:r>
              <a:rPr lang="ko-KR" altLang="en-US" sz="1200" b="1" dirty="0"/>
              <a:t>고객번호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고객 테이블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참조</a:t>
            </a:r>
            <a:endParaRPr lang="en-US" altLang="ko-KR" sz="1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95575-B22B-422F-B1EB-4D2E6B63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71" y="2489444"/>
            <a:ext cx="6217920" cy="5520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52F2B-D6ED-47AC-AC96-F17D653FF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71" y="3432219"/>
            <a:ext cx="6217920" cy="601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4FAABC-A95D-4F86-B16D-D9D98AD4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671" y="4424952"/>
            <a:ext cx="6217920" cy="5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40" y="186210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테이블 구조확인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73448C-1B52-4986-BAA6-6D2706E3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3" y="1933575"/>
            <a:ext cx="3800834" cy="4069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E5ADB4-9BFA-40D3-B52E-620499B0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52" y="1796996"/>
            <a:ext cx="3547108" cy="16320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29DB23-FE3F-4E3B-8A29-C198741B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58" y="3674340"/>
            <a:ext cx="4472942" cy="29859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49A5ACA-8BDF-E35A-D086-33AF9278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979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(* 5, 6, 7</a:t>
            </a:r>
            <a:r>
              <a:rPr lang="ko-KR" altLang="en-US" sz="14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번은 현재 작업 진행중입니다</a:t>
            </a:r>
            <a:r>
              <a:rPr lang="en-US" altLang="ko-KR" sz="1400" b="1" kern="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2519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D494EC-C24A-437F-8D40-BB1D51BA7228}"/>
              </a:ext>
            </a:extLst>
          </p:cNvPr>
          <p:cNvSpPr txBox="1"/>
          <p:nvPr/>
        </p:nvSpPr>
        <p:spPr>
          <a:xfrm>
            <a:off x="812538" y="1935732"/>
            <a:ext cx="149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Insert into </a:t>
            </a:r>
            <a:r>
              <a:rPr lang="ko-KR" altLang="en-US" sz="1400" b="1" dirty="0"/>
              <a:t>제품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DD635-BBE0-4916-9DA3-2EC861CF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06" y="1935732"/>
            <a:ext cx="4538902" cy="735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62F678-3B3A-4537-BF3C-7E222C7FA2B7}"/>
              </a:ext>
            </a:extLst>
          </p:cNvPr>
          <p:cNvSpPr txBox="1"/>
          <p:nvPr/>
        </p:nvSpPr>
        <p:spPr>
          <a:xfrm>
            <a:off x="812539" y="4477702"/>
            <a:ext cx="149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Insert into </a:t>
            </a:r>
            <a:r>
              <a:rPr lang="ko-KR" altLang="en-US" sz="1400" b="1" dirty="0"/>
              <a:t>고객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C76A2D-DB7A-400C-93F3-E521DB9E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06" y="2916372"/>
            <a:ext cx="4298504" cy="1040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9DC60D-A7F0-4FB1-BBD8-EEA09CA1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306" y="4477702"/>
            <a:ext cx="4166862" cy="105432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F9D464D-C2B4-63AA-675B-74DBE25D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실제 구현 </a:t>
            </a:r>
            <a:b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부분만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Linux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환경입니다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후에 현재 작업한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Window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 동일한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 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 후 작업했습니다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7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7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68AE-7A14-F900-9E30-CCFB2E88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4B2B-9865-4105-F691-F0DC6A65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Tech Stack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Flask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RestfulAPI</a:t>
            </a:r>
            <a:r>
              <a:rPr lang="en-US" altLang="ko-KR" sz="1600" dirty="0"/>
              <a:t> (</a:t>
            </a:r>
            <a:r>
              <a:rPr lang="ko-KR" altLang="en-US" sz="1600" dirty="0"/>
              <a:t>추가 예정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05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4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4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47B6C-4BBF-4F85-A36B-AA4E0C866D02}"/>
              </a:ext>
            </a:extLst>
          </p:cNvPr>
          <p:cNvSpPr txBox="1"/>
          <p:nvPr/>
        </p:nvSpPr>
        <p:spPr>
          <a:xfrm>
            <a:off x="447402" y="1690688"/>
            <a:ext cx="680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(Window) Web</a:t>
            </a:r>
            <a:r>
              <a:rPr lang="ko-KR" altLang="en-US" b="1" dirty="0"/>
              <a:t>에서 </a:t>
            </a:r>
            <a:r>
              <a:rPr lang="en-US" altLang="ko-KR" b="1" dirty="0"/>
              <a:t>Database</a:t>
            </a:r>
            <a:r>
              <a:rPr lang="ko-KR" altLang="en-US" b="1" dirty="0"/>
              <a:t> 구축 </a:t>
            </a:r>
            <a:r>
              <a:rPr lang="en-US" altLang="ko-KR" b="1" dirty="0"/>
              <a:t>(index.html, database.py)</a:t>
            </a: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B6F03F0-B248-F0D7-853E-26D2B17C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50" y="2704225"/>
            <a:ext cx="4306350" cy="2308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852D2-FF89-BC9C-F0C3-F874DFA8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0" y="3195085"/>
            <a:ext cx="6395674" cy="13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8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9C56-CE52-4787-B111-209001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dirty="0"/>
              <a:t>1. </a:t>
            </a:r>
            <a:r>
              <a:rPr lang="ko-KR" altLang="en-US" sz="4000" b="1" dirty="0"/>
              <a:t>개념적 설계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요구사항 명세서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CC5E-7848-471E-8184-57CC0E47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제품은 제품번호로 구별하며 제품명</a:t>
            </a:r>
            <a:r>
              <a:rPr lang="en-US" altLang="ko-KR" sz="1200" dirty="0"/>
              <a:t>, </a:t>
            </a:r>
            <a:r>
              <a:rPr lang="ko-KR" altLang="en-US" sz="1200" dirty="0"/>
              <a:t>제품가격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재고량을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구매함으로써 주문을 발생시키는 고객은 멤버십 번호로 구별하며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생일을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주문은 주문번호로 구별하며 주문일시</a:t>
            </a:r>
            <a:r>
              <a:rPr lang="en-US" altLang="ko-KR" sz="1200" dirty="0"/>
              <a:t>, </a:t>
            </a:r>
            <a:r>
              <a:rPr lang="ko-KR" altLang="en-US" sz="1200" dirty="0"/>
              <a:t>결제수단</a:t>
            </a:r>
            <a:r>
              <a:rPr lang="en-US" altLang="ko-KR" sz="1200" dirty="0"/>
              <a:t>, </a:t>
            </a:r>
            <a:r>
              <a:rPr lang="ko-KR" altLang="en-US" sz="1200" dirty="0"/>
              <a:t>제품번호</a:t>
            </a:r>
            <a:r>
              <a:rPr lang="en-US" altLang="ko-KR" sz="1200" dirty="0"/>
              <a:t>, 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주문수량을 기록한다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주문을 담당하는 직원은 직급 아래에 </a:t>
            </a:r>
            <a:r>
              <a:rPr lang="ko-KR" altLang="en-US" sz="1200" dirty="0" err="1"/>
              <a:t>점장</a:t>
            </a:r>
            <a:r>
              <a:rPr lang="en-US" altLang="ko-KR" sz="1200" dirty="0"/>
              <a:t>, </a:t>
            </a:r>
            <a:r>
              <a:rPr lang="ko-KR" altLang="en-US" sz="1200" dirty="0"/>
              <a:t>직원</a:t>
            </a:r>
            <a:r>
              <a:rPr lang="en-US" altLang="ko-KR" sz="1200" dirty="0"/>
              <a:t>, </a:t>
            </a:r>
            <a:r>
              <a:rPr lang="ko-KR" altLang="en-US" sz="1200" dirty="0"/>
              <a:t>아르바이트 세 유형으로 분류하여 관리한다</a:t>
            </a:r>
            <a:r>
              <a:rPr lang="en-US" altLang="ko-KR" sz="1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직원은 직원번호로 구별하며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직급</a:t>
            </a:r>
            <a:r>
              <a:rPr lang="en-US" altLang="ko-KR" sz="1200" dirty="0"/>
              <a:t>, </a:t>
            </a:r>
            <a:r>
              <a:rPr lang="ko-KR" altLang="en-US" sz="1200" dirty="0"/>
              <a:t>입사일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계좌번호</a:t>
            </a:r>
            <a:r>
              <a:rPr lang="en-US" altLang="ko-KR" sz="1200" dirty="0"/>
              <a:t>, </a:t>
            </a:r>
            <a:r>
              <a:rPr lang="ko-KR" altLang="en-US" sz="1200" dirty="0"/>
              <a:t>출근시간</a:t>
            </a:r>
            <a:r>
              <a:rPr lang="en-US" altLang="ko-KR" sz="1200" dirty="0"/>
              <a:t>, </a:t>
            </a:r>
            <a:r>
              <a:rPr lang="ko-KR" altLang="en-US" sz="1200" dirty="0"/>
              <a:t>퇴근시간의 정보를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직원은 여러 번의 주문을 담당하며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주문을 한 직원이 담당할 </a:t>
            </a:r>
            <a:r>
              <a:rPr lang="ko-KR" altLang="en-US" sz="1200"/>
              <a:t>수 있다</a:t>
            </a:r>
            <a:r>
              <a:rPr lang="en-US" altLang="ko-KR" sz="120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한 고객은 여러 번의 주문을 발생시킬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제품 당 여러 번의 주문이 발생할 수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직원이 담당하는 판매는 판매번호로 구별하며 제품별 판매량</a:t>
            </a:r>
            <a:r>
              <a:rPr lang="en-US" altLang="ko-KR" sz="1200" dirty="0"/>
              <a:t>, </a:t>
            </a:r>
            <a:r>
              <a:rPr lang="ko-KR" altLang="en-US" sz="1200" dirty="0"/>
              <a:t>총 매출</a:t>
            </a:r>
            <a:r>
              <a:rPr lang="en-US" altLang="ko-KR" sz="1200" dirty="0"/>
              <a:t>, </a:t>
            </a:r>
            <a:r>
              <a:rPr lang="ko-KR" altLang="en-US" sz="1200" dirty="0"/>
              <a:t>현금 판매액</a:t>
            </a:r>
            <a:r>
              <a:rPr lang="en-US" altLang="ko-KR" sz="1200" dirty="0"/>
              <a:t>, </a:t>
            </a:r>
            <a:r>
              <a:rPr lang="ko-KR" altLang="en-US" sz="1200" dirty="0"/>
              <a:t>카드 판매액을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발생시키고 판매와 관련 있는 재고는 원재료 제품번호로 구별하며 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제품이름</a:t>
            </a:r>
            <a:r>
              <a:rPr lang="en-US" altLang="ko-KR" sz="1200" dirty="0"/>
              <a:t>, </a:t>
            </a:r>
            <a:r>
              <a:rPr lang="ko-KR" altLang="en-US" sz="1200" dirty="0"/>
              <a:t>판매가격</a:t>
            </a:r>
            <a:r>
              <a:rPr lang="en-US" altLang="ko-KR" sz="1200" dirty="0"/>
              <a:t>, </a:t>
            </a:r>
            <a:r>
              <a:rPr lang="ko-KR" altLang="en-US" sz="1200" dirty="0"/>
              <a:t>재고량</a:t>
            </a:r>
            <a:r>
              <a:rPr lang="en-US" altLang="ko-KR" sz="1200" dirty="0"/>
              <a:t>, </a:t>
            </a:r>
            <a:r>
              <a:rPr lang="ko-KR" altLang="en-US" sz="1200" dirty="0"/>
              <a:t>사이즈</a:t>
            </a:r>
            <a:r>
              <a:rPr lang="en-US" altLang="ko-KR" sz="1200" dirty="0"/>
              <a:t>, </a:t>
            </a:r>
            <a:r>
              <a:rPr lang="ko-KR" altLang="en-US" sz="1200" dirty="0"/>
              <a:t>구매업체를 기록한다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26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9C56-CE52-4787-B111-20900111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1" dirty="0"/>
              <a:t>1. </a:t>
            </a:r>
            <a:r>
              <a:rPr lang="ko-KR" altLang="en-US" sz="4000" b="1" dirty="0"/>
              <a:t>개념적 설계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요구사항 명세서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3CC5E-7848-471E-8184-57CC0E47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제품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</a:t>
            </a:r>
            <a:r>
              <a:rPr lang="ko-KR" altLang="en-US" sz="1200" b="1" dirty="0"/>
              <a:t>제품번호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제품명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제품가격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유통기한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재고량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</a:t>
            </a:r>
            <a:r>
              <a:rPr lang="ko-KR" altLang="en-US" sz="1200" u="sng" dirty="0"/>
              <a:t>구매함으로써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)</a:t>
            </a:r>
            <a:r>
              <a:rPr lang="ko-KR" altLang="en-US" sz="1200" dirty="0"/>
              <a:t> 주문을 </a:t>
            </a:r>
            <a:r>
              <a:rPr lang="ko-KR" altLang="en-US" sz="1200" u="sng" dirty="0"/>
              <a:t>발생시키는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고객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</a:t>
            </a:r>
            <a:r>
              <a:rPr lang="ko-KR" altLang="en-US" sz="1200" b="1" dirty="0"/>
              <a:t>멤버십 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연락처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생일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주문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</a:t>
            </a:r>
            <a:r>
              <a:rPr lang="ko-KR" altLang="en-US" sz="1200" b="1" dirty="0"/>
              <a:t>주문번호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주문일시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결제수단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제품번호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직원번호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고객번호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주문수량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주문을 </a:t>
            </a:r>
            <a:r>
              <a:rPr lang="ko-KR" altLang="en-US" sz="1200" u="sng" dirty="0"/>
              <a:t>담당하는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직원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은 직급 아래에 </a:t>
            </a:r>
            <a:r>
              <a:rPr lang="ko-KR" altLang="en-US" sz="1200" dirty="0" err="1"/>
              <a:t>점장</a:t>
            </a:r>
            <a:r>
              <a:rPr lang="en-US" altLang="ko-KR" sz="1200" dirty="0"/>
              <a:t>, </a:t>
            </a:r>
            <a:r>
              <a:rPr lang="ko-KR" altLang="en-US" sz="1200" dirty="0"/>
              <a:t>직원</a:t>
            </a:r>
            <a:r>
              <a:rPr lang="en-US" altLang="ko-KR" sz="1200" dirty="0"/>
              <a:t>, </a:t>
            </a:r>
            <a:r>
              <a:rPr lang="ko-KR" altLang="en-US" sz="1200" dirty="0"/>
              <a:t>아르바이트</a:t>
            </a:r>
            <a:r>
              <a:rPr lang="en-US" altLang="ko-KR" sz="1000" dirty="0"/>
              <a:t>(</a:t>
            </a:r>
            <a:r>
              <a:rPr lang="ko-KR" altLang="en-US" sz="1000" dirty="0"/>
              <a:t>직급 속성 아래 </a:t>
            </a:r>
            <a:r>
              <a:rPr lang="ko-KR" altLang="en-US" sz="1000" dirty="0" err="1"/>
              <a:t>투플로</a:t>
            </a:r>
            <a:r>
              <a:rPr lang="ko-KR" altLang="en-US" sz="1000" dirty="0"/>
              <a:t> 분류함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r>
              <a:rPr lang="ko-KR" altLang="en-US" sz="1200" dirty="0"/>
              <a:t>세 유형으로 분류하여 관리한다</a:t>
            </a:r>
            <a:r>
              <a:rPr lang="en-US" altLang="ko-KR" sz="1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직원은 </a:t>
            </a:r>
            <a:r>
              <a:rPr lang="ko-KR" altLang="en-US" sz="1200" b="1" dirty="0"/>
              <a:t>직원번호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</a:t>
            </a:r>
            <a:r>
              <a:rPr lang="en-US" altLang="ko-KR" sz="1200" dirty="0"/>
              <a:t>,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직급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입사일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연락처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계좌번호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출근시간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퇴근시간의 정보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를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직원은 여러 번의 주문을 </a:t>
            </a:r>
            <a:r>
              <a:rPr lang="ko-KR" altLang="en-US" sz="1200" u="sng" dirty="0"/>
              <a:t>담당하며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주문을 한 직원이 </a:t>
            </a:r>
            <a:r>
              <a:rPr lang="ko-KR" altLang="en-US" sz="1200" u="sng" dirty="0"/>
              <a:t>담당할 수 있다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. </a:t>
            </a:r>
            <a:r>
              <a:rPr lang="ko-KR" altLang="en-US" sz="1200" u="sng" dirty="0"/>
              <a:t>일대다</a:t>
            </a:r>
            <a:r>
              <a:rPr lang="en-US" altLang="ko-KR" sz="1200" u="sng" dirty="0"/>
              <a:t>)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고객은 여러 번의 주문을 </a:t>
            </a:r>
            <a:r>
              <a:rPr lang="ko-KR" altLang="en-US" sz="1200" u="sng" dirty="0"/>
              <a:t>발생시킬 수 있다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. </a:t>
            </a:r>
            <a:r>
              <a:rPr lang="ko-KR" altLang="en-US" sz="1200" u="sng" dirty="0"/>
              <a:t>일대다</a:t>
            </a:r>
            <a:r>
              <a:rPr lang="en-US" altLang="ko-KR" sz="1200" u="sng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한 제품 당 여러 번의 주문이 </a:t>
            </a:r>
            <a:r>
              <a:rPr lang="ko-KR" altLang="en-US" sz="1200" u="sng" dirty="0"/>
              <a:t>발생할 수 있다</a:t>
            </a:r>
            <a:r>
              <a:rPr lang="en-US" altLang="ko-KR" sz="1200" u="sng" dirty="0"/>
              <a:t>(</a:t>
            </a:r>
            <a:r>
              <a:rPr lang="ko-KR" altLang="en-US" sz="1200" u="sng" dirty="0"/>
              <a:t>관계</a:t>
            </a:r>
            <a:r>
              <a:rPr lang="en-US" altLang="ko-KR" sz="1200" u="sng" dirty="0"/>
              <a:t>. </a:t>
            </a:r>
            <a:r>
              <a:rPr lang="ko-KR" altLang="en-US" sz="1200" u="sng" dirty="0"/>
              <a:t>일대다</a:t>
            </a:r>
            <a:r>
              <a:rPr lang="en-US" altLang="ko-KR" sz="1200" u="sng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직원이 </a:t>
            </a:r>
            <a:r>
              <a:rPr lang="ko-KR" altLang="en-US" sz="1200" u="sng" dirty="0"/>
              <a:t>담당하는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판매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는 </a:t>
            </a:r>
            <a:r>
              <a:rPr lang="ko-KR" altLang="en-US" sz="1200" b="1" dirty="0"/>
              <a:t>판매번호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r>
              <a:rPr lang="ko-KR" altLang="en-US" sz="1200" b="1" dirty="0"/>
              <a:t>제품별 판매량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총 매출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현금 판매액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카드 판매액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제품을 </a:t>
            </a:r>
            <a:r>
              <a:rPr lang="ko-KR" altLang="en-US" sz="1200" u="sng" dirty="0"/>
              <a:t>발생시키고</a:t>
            </a:r>
            <a:r>
              <a:rPr lang="ko-KR" altLang="en-US" sz="1200" dirty="0"/>
              <a:t> 판매와 </a:t>
            </a:r>
            <a:r>
              <a:rPr lang="ko-KR" altLang="en-US" sz="1200" u="sng" dirty="0"/>
              <a:t>관련 있는</a:t>
            </a:r>
            <a:r>
              <a:rPr lang="ko-KR" altLang="en-US" sz="1200" dirty="0"/>
              <a:t> </a:t>
            </a:r>
            <a:r>
              <a:rPr lang="ko-KR" altLang="en-US" sz="1200" b="1" dirty="0"/>
              <a:t>재고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개체</a:t>
            </a:r>
            <a:r>
              <a:rPr lang="en-US" altLang="ko-KR" sz="1200" b="1" dirty="0"/>
              <a:t>)</a:t>
            </a:r>
            <a:r>
              <a:rPr lang="ko-KR" altLang="en-US" sz="1200" dirty="0"/>
              <a:t>는 </a:t>
            </a:r>
            <a:r>
              <a:rPr lang="ko-KR" altLang="en-US" sz="1200" b="1" dirty="0"/>
              <a:t>원재료 제품번호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로 구별하며 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/>
              <a:t>    </a:t>
            </a:r>
            <a:r>
              <a:rPr lang="ko-KR" altLang="en-US" sz="1200" b="1" dirty="0"/>
              <a:t>제품이름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판매가격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재고량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사이즈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구매업체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속성</a:t>
            </a:r>
            <a:r>
              <a:rPr lang="en-US" altLang="ko-KR" sz="1200" b="1" dirty="0"/>
              <a:t>)</a:t>
            </a:r>
            <a:r>
              <a:rPr lang="ko-KR" altLang="en-US" sz="1200" dirty="0"/>
              <a:t>를 기록한다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45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930B116-38C0-44F7-B9F4-D90C15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b="1" dirty="0"/>
              <a:t>Menu 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3016B-562A-46AA-8C0F-636727CE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요구사항 명세서</a:t>
            </a:r>
            <a:r>
              <a:rPr lang="en-US" altLang="ko-KR" sz="2000" b="1" kern="100" dirty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논리적 설계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 데이터 모델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명세서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(MySQL)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실제 구현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Tech Stack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기술</a:t>
            </a:r>
            <a:r>
              <a:rPr lang="en-US" altLang="ko-KR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코드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kern="1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결과물 설명</a:t>
            </a:r>
            <a:endParaRPr lang="en-US" altLang="ko-KR" sz="2000" b="1" kern="1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2DAD1-6709-46EB-8860-CB9E2743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36EE92-4F0D-408D-B628-7EA24702F839}"/>
              </a:ext>
            </a:extLst>
          </p:cNvPr>
          <p:cNvSpPr/>
          <p:nvPr/>
        </p:nvSpPr>
        <p:spPr>
          <a:xfrm>
            <a:off x="5728630" y="1897932"/>
            <a:ext cx="1061446" cy="22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BE14F0-9BFF-40B0-BF27-3988500AEAAD}"/>
              </a:ext>
            </a:extLst>
          </p:cNvPr>
          <p:cNvSpPr/>
          <p:nvPr/>
        </p:nvSpPr>
        <p:spPr>
          <a:xfrm>
            <a:off x="3524156" y="2496295"/>
            <a:ext cx="1061445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제품번호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A97F56E-B592-4BE6-A35E-1AA12B070598}"/>
              </a:ext>
            </a:extLst>
          </p:cNvPr>
          <p:cNvSpPr/>
          <p:nvPr/>
        </p:nvSpPr>
        <p:spPr>
          <a:xfrm>
            <a:off x="4460291" y="3008208"/>
            <a:ext cx="909422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A13A4C-4CA1-4437-A0E3-F71526A7A627}"/>
              </a:ext>
            </a:extLst>
          </p:cNvPr>
          <p:cNvSpPr/>
          <p:nvPr/>
        </p:nvSpPr>
        <p:spPr>
          <a:xfrm>
            <a:off x="5728630" y="2678203"/>
            <a:ext cx="1061445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제품가격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2B72ED-966B-486E-A248-EB045326E01F}"/>
              </a:ext>
            </a:extLst>
          </p:cNvPr>
          <p:cNvSpPr/>
          <p:nvPr/>
        </p:nvSpPr>
        <p:spPr>
          <a:xfrm>
            <a:off x="6996552" y="2907690"/>
            <a:ext cx="1061445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유통기한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EE1CDC-1EDE-4635-BE04-2DC27F83825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59353" y="2127125"/>
            <a:ext cx="0" cy="5510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4466A0-03F9-4F1C-82EF-02332DD1468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915002" y="2127125"/>
            <a:ext cx="1344351" cy="8810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9C2ADC-ADE1-49EF-AF2A-143E27F351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54879" y="2127125"/>
            <a:ext cx="2204474" cy="3691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B7C89B-86C8-43D2-9F22-C9FD3AC3E51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259353" y="2127125"/>
            <a:ext cx="1267922" cy="7805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676098B-D6D4-4029-A3EA-86EDDAA1A796}"/>
              </a:ext>
            </a:extLst>
          </p:cNvPr>
          <p:cNvSpPr/>
          <p:nvPr/>
        </p:nvSpPr>
        <p:spPr>
          <a:xfrm>
            <a:off x="8108916" y="2654316"/>
            <a:ext cx="833344" cy="3638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재고량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0C477A-3EC1-45FB-A5F2-CC17BFFAC80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259353" y="2127125"/>
            <a:ext cx="2266235" cy="5271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ABB22A-1A53-4399-B562-79087D7B4DAC}"/>
              </a:ext>
            </a:extLst>
          </p:cNvPr>
          <p:cNvSpPr/>
          <p:nvPr/>
        </p:nvSpPr>
        <p:spPr>
          <a:xfrm>
            <a:off x="2533204" y="3922988"/>
            <a:ext cx="854881" cy="231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09D0DD4-001A-4B59-BFDC-5506CA634D93}"/>
              </a:ext>
            </a:extLst>
          </p:cNvPr>
          <p:cNvSpPr/>
          <p:nvPr/>
        </p:nvSpPr>
        <p:spPr>
          <a:xfrm>
            <a:off x="830198" y="4499405"/>
            <a:ext cx="849738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멤버십 번호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0D40A3-AA6D-494E-A609-62A08232BF47}"/>
              </a:ext>
            </a:extLst>
          </p:cNvPr>
          <p:cNvSpPr/>
          <p:nvPr/>
        </p:nvSpPr>
        <p:spPr>
          <a:xfrm>
            <a:off x="2004520" y="4591670"/>
            <a:ext cx="728037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AA05092-1B14-4201-B3C9-D74DD21E8690}"/>
              </a:ext>
            </a:extLst>
          </p:cNvPr>
          <p:cNvSpPr/>
          <p:nvPr/>
        </p:nvSpPr>
        <p:spPr>
          <a:xfrm>
            <a:off x="3099287" y="4593361"/>
            <a:ext cx="849738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A9182EA-BAE5-4DD3-A5A7-AA46FFE4C14D}"/>
              </a:ext>
            </a:extLst>
          </p:cNvPr>
          <p:cNvSpPr/>
          <p:nvPr/>
        </p:nvSpPr>
        <p:spPr>
          <a:xfrm>
            <a:off x="4335514" y="4575989"/>
            <a:ext cx="849738" cy="3679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생일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27FFC-24A2-4750-A31B-4B652007652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2960645" y="4154787"/>
            <a:ext cx="563511" cy="4385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39E17F4-3C3C-4FE6-8000-81F09A1F29C1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2368539" y="4154787"/>
            <a:ext cx="592106" cy="4368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6DD625E-41B1-4536-B322-870012901C9F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1255067" y="4154787"/>
            <a:ext cx="1705578" cy="3446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9D9528D-48FA-4307-BEEF-89BA0C40D111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2960645" y="4154787"/>
            <a:ext cx="1799738" cy="421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0F64077-1C63-4063-B93B-0F9722C057C9}"/>
              </a:ext>
            </a:extLst>
          </p:cNvPr>
          <p:cNvSpPr/>
          <p:nvPr/>
        </p:nvSpPr>
        <p:spPr>
          <a:xfrm>
            <a:off x="8420773" y="4021776"/>
            <a:ext cx="1046394" cy="20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5C612F1-39C1-4410-AC14-119EBF3B1413}"/>
              </a:ext>
            </a:extLst>
          </p:cNvPr>
          <p:cNvSpPr/>
          <p:nvPr/>
        </p:nvSpPr>
        <p:spPr>
          <a:xfrm>
            <a:off x="7801687" y="4683381"/>
            <a:ext cx="1046393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주문일시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5BAEECC-091A-4B5F-B0A3-DFC07709E0A7}"/>
              </a:ext>
            </a:extLst>
          </p:cNvPr>
          <p:cNvSpPr/>
          <p:nvPr/>
        </p:nvSpPr>
        <p:spPr>
          <a:xfrm>
            <a:off x="9099567" y="4683381"/>
            <a:ext cx="984000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주문수량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3C3B5C0-17B7-47D9-8467-2A06FC3B7AA3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943970" y="4228111"/>
            <a:ext cx="647597" cy="455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B32F634-4B85-4A3F-A515-3C71E23FD280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 flipH="1">
            <a:off x="8324884" y="4228111"/>
            <a:ext cx="619086" cy="455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651A0165-34FD-4C1A-9AC6-7AE468122F4A}"/>
              </a:ext>
            </a:extLst>
          </p:cNvPr>
          <p:cNvSpPr/>
          <p:nvPr/>
        </p:nvSpPr>
        <p:spPr>
          <a:xfrm>
            <a:off x="6497658" y="4602856"/>
            <a:ext cx="1046393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주문번호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34FDFE3-FB14-46E3-9926-B670602A368D}"/>
              </a:ext>
            </a:extLst>
          </p:cNvPr>
          <p:cNvCxnSpPr>
            <a:cxnSpLocks/>
            <a:stCxn id="121" idx="2"/>
            <a:endCxn id="126" idx="0"/>
          </p:cNvCxnSpPr>
          <p:nvPr/>
        </p:nvCxnSpPr>
        <p:spPr>
          <a:xfrm flipH="1">
            <a:off x="7020855" y="4228111"/>
            <a:ext cx="1923115" cy="3747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B3570618-FD22-4773-972D-C6D9D861CEA9}"/>
              </a:ext>
            </a:extLst>
          </p:cNvPr>
          <p:cNvSpPr/>
          <p:nvPr/>
        </p:nvSpPr>
        <p:spPr>
          <a:xfrm>
            <a:off x="10424761" y="4655381"/>
            <a:ext cx="1046390" cy="3275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결제수단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916261E-504D-4F2D-B21B-272ECC12E43E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8943970" y="4228111"/>
            <a:ext cx="2003986" cy="427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21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2DAD1-6709-46EB-8860-CB9E2743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F824F5-4831-4D82-B882-A8C33D64799A}"/>
              </a:ext>
            </a:extLst>
          </p:cNvPr>
          <p:cNvSpPr/>
          <p:nvPr/>
        </p:nvSpPr>
        <p:spPr>
          <a:xfrm>
            <a:off x="3452766" y="4606284"/>
            <a:ext cx="1119552" cy="30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E3381D-3991-43B5-B459-BAFA4B62F62F}"/>
              </a:ext>
            </a:extLst>
          </p:cNvPr>
          <p:cNvSpPr/>
          <p:nvPr/>
        </p:nvSpPr>
        <p:spPr>
          <a:xfrm>
            <a:off x="2022270" y="5591734"/>
            <a:ext cx="1129022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판매량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B60889-83B0-4FBE-BE7B-6A97E66A510A}"/>
              </a:ext>
            </a:extLst>
          </p:cNvPr>
          <p:cNvSpPr/>
          <p:nvPr/>
        </p:nvSpPr>
        <p:spPr>
          <a:xfrm>
            <a:off x="3469026" y="5285148"/>
            <a:ext cx="854490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총매출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1C4413E-61A4-4BCF-8196-44B9CF77FCAA}"/>
              </a:ext>
            </a:extLst>
          </p:cNvPr>
          <p:cNvSpPr/>
          <p:nvPr/>
        </p:nvSpPr>
        <p:spPr>
          <a:xfrm>
            <a:off x="4320848" y="5591734"/>
            <a:ext cx="1308762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현금판매액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4F6739-49B1-407D-8ADC-10B5415CE0BC}"/>
              </a:ext>
            </a:extLst>
          </p:cNvPr>
          <p:cNvSpPr/>
          <p:nvPr/>
        </p:nvSpPr>
        <p:spPr>
          <a:xfrm>
            <a:off x="5370085" y="5097179"/>
            <a:ext cx="1204376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카드판매액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D3B118-C58C-41E9-B8C8-66F2CBA31D0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012542" y="4909209"/>
            <a:ext cx="962687" cy="682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B5C8F6F-6F0B-4601-BD32-1B088E3762A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3896271" y="4909209"/>
            <a:ext cx="116271" cy="3759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FD6017-0DB8-43C1-A0D1-F1E9CC5182C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586781" y="4909209"/>
            <a:ext cx="1425761" cy="682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DB021A-614D-4F7F-87F4-A24338D1366D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012542" y="4909209"/>
            <a:ext cx="1959731" cy="1879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9FFB4679-54D4-4079-A37F-E7DEDC2EA098}"/>
              </a:ext>
            </a:extLst>
          </p:cNvPr>
          <p:cNvSpPr/>
          <p:nvPr/>
        </p:nvSpPr>
        <p:spPr>
          <a:xfrm>
            <a:off x="1043370" y="5207171"/>
            <a:ext cx="1029690" cy="375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판매번호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FB49FA-D63A-4300-9E14-4D2399FBBF94}"/>
              </a:ext>
            </a:extLst>
          </p:cNvPr>
          <p:cNvCxnSpPr>
            <a:cxnSpLocks/>
            <a:stCxn id="24" idx="2"/>
            <a:endCxn id="44" idx="0"/>
          </p:cNvCxnSpPr>
          <p:nvPr/>
        </p:nvCxnSpPr>
        <p:spPr>
          <a:xfrm flipH="1">
            <a:off x="1558215" y="4909209"/>
            <a:ext cx="2454327" cy="2979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D4B5A9D-0C2A-4A0C-9616-23A577B04527}"/>
              </a:ext>
            </a:extLst>
          </p:cNvPr>
          <p:cNvSpPr/>
          <p:nvPr/>
        </p:nvSpPr>
        <p:spPr>
          <a:xfrm>
            <a:off x="3837297" y="2147422"/>
            <a:ext cx="972590" cy="315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직원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3C9675D-81DA-4569-8C4B-CEA6C52334FA}"/>
              </a:ext>
            </a:extLst>
          </p:cNvPr>
          <p:cNvSpPr/>
          <p:nvPr/>
        </p:nvSpPr>
        <p:spPr>
          <a:xfrm>
            <a:off x="1463798" y="3133394"/>
            <a:ext cx="832715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2E3AD65-646B-4B01-A0BB-0F90B1CE8245}"/>
              </a:ext>
            </a:extLst>
          </p:cNvPr>
          <p:cNvSpPr/>
          <p:nvPr/>
        </p:nvSpPr>
        <p:spPr>
          <a:xfrm>
            <a:off x="2492664" y="3160778"/>
            <a:ext cx="712374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8F75F63-8710-4D3C-AD2C-78A893B1AA85}"/>
              </a:ext>
            </a:extLst>
          </p:cNvPr>
          <p:cNvSpPr/>
          <p:nvPr/>
        </p:nvSpPr>
        <p:spPr>
          <a:xfrm>
            <a:off x="3353487" y="3180875"/>
            <a:ext cx="915489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입사일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5B6E34F-336A-4507-B21A-6E5E99157C23}"/>
              </a:ext>
            </a:extLst>
          </p:cNvPr>
          <p:cNvSpPr/>
          <p:nvPr/>
        </p:nvSpPr>
        <p:spPr>
          <a:xfrm>
            <a:off x="4417425" y="3235896"/>
            <a:ext cx="797495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9BE9E83-B53B-4E6B-BCC2-F2DD0024804A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 flipH="1">
            <a:off x="3811232" y="2463291"/>
            <a:ext cx="512360" cy="717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6C83C81-0F6B-43F7-8C68-667230F973FE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 flipH="1">
            <a:off x="2848851" y="2463291"/>
            <a:ext cx="1474741" cy="6974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685B5B3-20BF-407B-A3DD-84A12CB53C1E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1880156" y="2463291"/>
            <a:ext cx="2443436" cy="6701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8F4CD6C-7C33-4754-8593-E1503367D201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4323592" y="2463291"/>
            <a:ext cx="492581" cy="772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CA5D4B78-5363-41D8-A3DC-BD512A580348}"/>
              </a:ext>
            </a:extLst>
          </p:cNvPr>
          <p:cNvSpPr/>
          <p:nvPr/>
        </p:nvSpPr>
        <p:spPr>
          <a:xfrm>
            <a:off x="5325789" y="3217498"/>
            <a:ext cx="988863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계좌번호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BFBBEEE-ABB3-4AEE-AFE9-A805B320F72C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>
            <a:off x="4323592" y="2463291"/>
            <a:ext cx="1496629" cy="7542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7D8CE46-302C-482C-968E-835B008D2722}"/>
              </a:ext>
            </a:extLst>
          </p:cNvPr>
          <p:cNvSpPr/>
          <p:nvPr/>
        </p:nvSpPr>
        <p:spPr>
          <a:xfrm>
            <a:off x="6371781" y="3103674"/>
            <a:ext cx="988863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출근시간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24D18B2-13C9-4CAB-A0A2-2394611C95CF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>
            <a:off x="4323592" y="2463291"/>
            <a:ext cx="2542621" cy="6403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DA43B6F6-9482-4B2D-8A12-39BC8DAFA17D}"/>
              </a:ext>
            </a:extLst>
          </p:cNvPr>
          <p:cNvSpPr/>
          <p:nvPr/>
        </p:nvSpPr>
        <p:spPr>
          <a:xfrm>
            <a:off x="454521" y="2902013"/>
            <a:ext cx="1029691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직원번호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E9A8368-BDB4-4BC7-90CC-A1F30DB1F1FC}"/>
              </a:ext>
            </a:extLst>
          </p:cNvPr>
          <p:cNvCxnSpPr>
            <a:cxnSpLocks/>
            <a:stCxn id="77" idx="2"/>
            <a:endCxn id="90" idx="0"/>
          </p:cNvCxnSpPr>
          <p:nvPr/>
        </p:nvCxnSpPr>
        <p:spPr>
          <a:xfrm flipH="1">
            <a:off x="969367" y="2463291"/>
            <a:ext cx="3354225" cy="438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3F01C065-B8D4-4758-914E-E554D687AF28}"/>
              </a:ext>
            </a:extLst>
          </p:cNvPr>
          <p:cNvSpPr/>
          <p:nvPr/>
        </p:nvSpPr>
        <p:spPr>
          <a:xfrm>
            <a:off x="7417773" y="2877949"/>
            <a:ext cx="988863" cy="375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퇴근시간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691728E-7009-4D9E-9BBF-EEAD0423B1C0}"/>
              </a:ext>
            </a:extLst>
          </p:cNvPr>
          <p:cNvCxnSpPr>
            <a:cxnSpLocks/>
            <a:stCxn id="77" idx="2"/>
            <a:endCxn id="102" idx="0"/>
          </p:cNvCxnSpPr>
          <p:nvPr/>
        </p:nvCxnSpPr>
        <p:spPr>
          <a:xfrm>
            <a:off x="4323592" y="2463291"/>
            <a:ext cx="3588613" cy="4146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E210DAE-9E34-4B17-ADB6-E9E1AF579E2F}"/>
              </a:ext>
            </a:extLst>
          </p:cNvPr>
          <p:cNvSpPr/>
          <p:nvPr/>
        </p:nvSpPr>
        <p:spPr>
          <a:xfrm>
            <a:off x="8016840" y="3726899"/>
            <a:ext cx="1011673" cy="30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252DD80-39EB-46C7-A1A2-C4B886FCFB46}"/>
              </a:ext>
            </a:extLst>
          </p:cNvPr>
          <p:cNvSpPr/>
          <p:nvPr/>
        </p:nvSpPr>
        <p:spPr>
          <a:xfrm>
            <a:off x="6450077" y="4373054"/>
            <a:ext cx="1011672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제품이름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8335C6F-2493-4B6F-964E-DC2C403B0936}"/>
              </a:ext>
            </a:extLst>
          </p:cNvPr>
          <p:cNvSpPr/>
          <p:nvPr/>
        </p:nvSpPr>
        <p:spPr>
          <a:xfrm>
            <a:off x="7531937" y="4540234"/>
            <a:ext cx="998525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판매가격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78AE9DC-1507-40A2-8354-00F983323CD7}"/>
              </a:ext>
            </a:extLst>
          </p:cNvPr>
          <p:cNvSpPr/>
          <p:nvPr/>
        </p:nvSpPr>
        <p:spPr>
          <a:xfrm>
            <a:off x="8673095" y="4388348"/>
            <a:ext cx="913276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재고량</a:t>
            </a:r>
            <a:endParaRPr lang="ko-KR" altLang="en-US" sz="10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98FE0CC6-A323-4C1B-8AEC-BD8EC0EF784E}"/>
              </a:ext>
            </a:extLst>
          </p:cNvPr>
          <p:cNvSpPr/>
          <p:nvPr/>
        </p:nvSpPr>
        <p:spPr>
          <a:xfrm>
            <a:off x="9736789" y="4478879"/>
            <a:ext cx="913276" cy="423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사이즈</a:t>
            </a:r>
            <a:endParaRPr lang="ko-KR" altLang="en-US" sz="10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88EFAD5-1C37-447B-AEE9-A69208457DA9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>
            <a:off x="8522677" y="4032331"/>
            <a:ext cx="607056" cy="3560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0F1F766-16E8-49E2-B987-73E1CF56A337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flipH="1">
            <a:off x="8031200" y="4032331"/>
            <a:ext cx="491477" cy="5079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A1DF90B-8AD6-4816-9862-495F05CD5408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flipH="1">
            <a:off x="6955913" y="4032331"/>
            <a:ext cx="1566764" cy="3407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33E6B75-23A1-4E13-A512-2BE2484DBF49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>
            <a:off x="8522677" y="4032331"/>
            <a:ext cx="1670750" cy="4465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012E610D-0FCA-4C89-B4EC-6EB88519225B}"/>
              </a:ext>
            </a:extLst>
          </p:cNvPr>
          <p:cNvSpPr/>
          <p:nvPr/>
        </p:nvSpPr>
        <p:spPr>
          <a:xfrm>
            <a:off x="5195634" y="4216889"/>
            <a:ext cx="1011672" cy="484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원재료</a:t>
            </a:r>
            <a:endParaRPr lang="en-US" altLang="ko-KR" sz="1000" u="sng" dirty="0"/>
          </a:p>
          <a:p>
            <a:pPr algn="ctr"/>
            <a:r>
              <a:rPr lang="ko-KR" altLang="en-US" sz="1000" u="sng" dirty="0"/>
              <a:t>제품번호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68E5FAB-7D12-47CF-8AAA-22CE92F69375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flipH="1">
            <a:off x="5701470" y="4032331"/>
            <a:ext cx="2821207" cy="1845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5A76A2D5-259C-44C2-8F09-93270AC3355D}"/>
              </a:ext>
            </a:extLst>
          </p:cNvPr>
          <p:cNvSpPr/>
          <p:nvPr/>
        </p:nvSpPr>
        <p:spPr>
          <a:xfrm>
            <a:off x="10584760" y="4124610"/>
            <a:ext cx="1005877" cy="453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구매업체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E52E4EB7-BC83-46A4-A6CA-B8D6F25863D3}"/>
              </a:ext>
            </a:extLst>
          </p:cNvPr>
          <p:cNvCxnSpPr>
            <a:cxnSpLocks/>
            <a:stCxn id="117" idx="2"/>
            <a:endCxn id="128" idx="0"/>
          </p:cNvCxnSpPr>
          <p:nvPr/>
        </p:nvCxnSpPr>
        <p:spPr>
          <a:xfrm>
            <a:off x="8522677" y="4032331"/>
            <a:ext cx="2565022" cy="922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4681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7686-6017-41DE-8F67-674989C5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개념적 설계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(ER</a:t>
            </a:r>
            <a:r>
              <a:rPr lang="ko-KR" altLang="en-US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다이어그램</a:t>
            </a:r>
            <a:r>
              <a:rPr lang="en-US" altLang="ko-KR" sz="4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CF6104-97C5-4B42-A1BF-52BDA5D7A4B7}"/>
              </a:ext>
            </a:extLst>
          </p:cNvPr>
          <p:cNvSpPr/>
          <p:nvPr/>
        </p:nvSpPr>
        <p:spPr>
          <a:xfrm>
            <a:off x="2534139" y="2702289"/>
            <a:ext cx="692739" cy="291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CB1BA8-6CDD-43ED-9758-E79EC871285F}"/>
              </a:ext>
            </a:extLst>
          </p:cNvPr>
          <p:cNvSpPr/>
          <p:nvPr/>
        </p:nvSpPr>
        <p:spPr>
          <a:xfrm>
            <a:off x="1763767" y="1690688"/>
            <a:ext cx="648320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제품번호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5FD4BA-2A7F-4B6F-89CD-D4A7CBB2249D}"/>
              </a:ext>
            </a:extLst>
          </p:cNvPr>
          <p:cNvSpPr/>
          <p:nvPr/>
        </p:nvSpPr>
        <p:spPr>
          <a:xfrm>
            <a:off x="641190" y="2054304"/>
            <a:ext cx="555465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DFF9D5-2F14-44DE-96B0-B9DB989A5127}"/>
              </a:ext>
            </a:extLst>
          </p:cNvPr>
          <p:cNvSpPr/>
          <p:nvPr/>
        </p:nvSpPr>
        <p:spPr>
          <a:xfrm>
            <a:off x="517740" y="2670924"/>
            <a:ext cx="648320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제품가격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8B6F72-94D5-4ECE-B046-2033FB6C665C}"/>
              </a:ext>
            </a:extLst>
          </p:cNvPr>
          <p:cNvSpPr/>
          <p:nvPr/>
        </p:nvSpPr>
        <p:spPr>
          <a:xfrm>
            <a:off x="799441" y="3333801"/>
            <a:ext cx="648320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유통기한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A85CFA-58CF-4CCA-BAB1-0142E9B19255}"/>
              </a:ext>
            </a:extLst>
          </p:cNvPr>
          <p:cNvCxnSpPr>
            <a:cxnSpLocks/>
            <a:stCxn id="4" idx="1"/>
            <a:endCxn id="7" idx="6"/>
          </p:cNvCxnSpPr>
          <p:nvPr/>
        </p:nvCxnSpPr>
        <p:spPr>
          <a:xfrm flipH="1">
            <a:off x="1166060" y="2848110"/>
            <a:ext cx="1368079" cy="318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69BDD3-2683-42F7-BF17-DAD7C06FC0BD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 flipV="1">
            <a:off x="1196655" y="2263335"/>
            <a:ext cx="1337484" cy="5847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72A114-9FF6-46BD-AA9B-C0BE26C86428}"/>
              </a:ext>
            </a:extLst>
          </p:cNvPr>
          <p:cNvCxnSpPr>
            <a:cxnSpLocks/>
            <a:stCxn id="4" idx="1"/>
            <a:endCxn id="5" idx="4"/>
          </p:cNvCxnSpPr>
          <p:nvPr/>
        </p:nvCxnSpPr>
        <p:spPr>
          <a:xfrm flipH="1" flipV="1">
            <a:off x="2087927" y="2108750"/>
            <a:ext cx="446212" cy="7393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4DE345-0093-4EF5-8C0D-55FB64E464F7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123601" y="2848110"/>
            <a:ext cx="1410538" cy="4856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33E7112-AC45-4921-8AC3-E1574334B2EE}"/>
              </a:ext>
            </a:extLst>
          </p:cNvPr>
          <p:cNvSpPr/>
          <p:nvPr/>
        </p:nvSpPr>
        <p:spPr>
          <a:xfrm>
            <a:off x="1859955" y="3582984"/>
            <a:ext cx="508997" cy="418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29125E-BBDE-4FBF-882D-E91C0A3C0162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flipH="1">
            <a:off x="2114454" y="2848110"/>
            <a:ext cx="419685" cy="7348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D95E48-451A-447D-8356-506AAFBEA13D}"/>
              </a:ext>
            </a:extLst>
          </p:cNvPr>
          <p:cNvSpPr/>
          <p:nvPr/>
        </p:nvSpPr>
        <p:spPr>
          <a:xfrm>
            <a:off x="2500112" y="5033290"/>
            <a:ext cx="709869" cy="28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9EEB0A-8555-44D5-8F5D-56C800436004}"/>
              </a:ext>
            </a:extLst>
          </p:cNvPr>
          <p:cNvSpPr/>
          <p:nvPr/>
        </p:nvSpPr>
        <p:spPr>
          <a:xfrm>
            <a:off x="883455" y="4512742"/>
            <a:ext cx="868265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멤버십 </a:t>
            </a:r>
            <a:endParaRPr lang="en-US" altLang="ko-KR" sz="1000" u="sng" dirty="0"/>
          </a:p>
          <a:p>
            <a:pPr algn="ctr"/>
            <a:r>
              <a:rPr lang="ko-KR" altLang="en-US" sz="1000" u="sng" dirty="0"/>
              <a:t>번호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FFA006-5532-4C61-98D6-C32CE690DFFE}"/>
              </a:ext>
            </a:extLst>
          </p:cNvPr>
          <p:cNvSpPr/>
          <p:nvPr/>
        </p:nvSpPr>
        <p:spPr>
          <a:xfrm>
            <a:off x="574765" y="5080068"/>
            <a:ext cx="743910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932385-9D66-4A58-B369-60DC18CAFC62}"/>
              </a:ext>
            </a:extLst>
          </p:cNvPr>
          <p:cNvSpPr/>
          <p:nvPr/>
        </p:nvSpPr>
        <p:spPr>
          <a:xfrm>
            <a:off x="801788" y="5648011"/>
            <a:ext cx="868265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E6BE8A-E61D-4CB1-B2DE-0AF4DED7CA32}"/>
              </a:ext>
            </a:extLst>
          </p:cNvPr>
          <p:cNvSpPr/>
          <p:nvPr/>
        </p:nvSpPr>
        <p:spPr>
          <a:xfrm>
            <a:off x="1781364" y="5881544"/>
            <a:ext cx="626273" cy="343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생일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603BBC-82DD-4587-8DFF-82B1D1B403DC}"/>
              </a:ext>
            </a:extLst>
          </p:cNvPr>
          <p:cNvCxnSpPr>
            <a:cxnSpLocks/>
            <a:stCxn id="15" idx="1"/>
            <a:endCxn id="18" idx="0"/>
          </p:cNvCxnSpPr>
          <p:nvPr/>
        </p:nvCxnSpPr>
        <p:spPr>
          <a:xfrm flipH="1">
            <a:off x="1235921" y="5174205"/>
            <a:ext cx="1264191" cy="4738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6D369D-47D9-4D47-BA6A-55FF3C058B3C}"/>
              </a:ext>
            </a:extLst>
          </p:cNvPr>
          <p:cNvCxnSpPr>
            <a:cxnSpLocks/>
            <a:stCxn id="15" idx="1"/>
            <a:endCxn id="17" idx="6"/>
          </p:cNvCxnSpPr>
          <p:nvPr/>
        </p:nvCxnSpPr>
        <p:spPr>
          <a:xfrm flipH="1">
            <a:off x="1318675" y="5174205"/>
            <a:ext cx="1181437" cy="774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1E40BE-3D07-41B7-9995-663AC2CD06AB}"/>
              </a:ext>
            </a:extLst>
          </p:cNvPr>
          <p:cNvCxnSpPr>
            <a:cxnSpLocks/>
            <a:stCxn id="15" idx="1"/>
            <a:endCxn id="16" idx="6"/>
          </p:cNvCxnSpPr>
          <p:nvPr/>
        </p:nvCxnSpPr>
        <p:spPr>
          <a:xfrm flipH="1" flipV="1">
            <a:off x="1751720" y="4684286"/>
            <a:ext cx="748392" cy="4899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0CD1AD-70EF-4425-AC1A-04627F1142F7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flipH="1">
            <a:off x="2094501" y="5174205"/>
            <a:ext cx="405611" cy="7073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E2B251B-DBDE-4599-94A7-A7595C7484FA}"/>
              </a:ext>
            </a:extLst>
          </p:cNvPr>
          <p:cNvSpPr/>
          <p:nvPr/>
        </p:nvSpPr>
        <p:spPr>
          <a:xfrm flipH="1">
            <a:off x="5523972" y="5048927"/>
            <a:ext cx="712764" cy="3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4B736D3-952B-438D-9A23-79BDD36A908E}"/>
              </a:ext>
            </a:extLst>
          </p:cNvPr>
          <p:cNvSpPr/>
          <p:nvPr/>
        </p:nvSpPr>
        <p:spPr>
          <a:xfrm flipH="1">
            <a:off x="4344705" y="5616354"/>
            <a:ext cx="628799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주문일시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FDDD911-C989-4108-BEA6-E1F59A0264D0}"/>
              </a:ext>
            </a:extLst>
          </p:cNvPr>
          <p:cNvSpPr/>
          <p:nvPr/>
        </p:nvSpPr>
        <p:spPr>
          <a:xfrm flipH="1">
            <a:off x="6613737" y="5609967"/>
            <a:ext cx="677440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결제수단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FDEA7FA-0056-4DED-867F-005A35EEF230}"/>
              </a:ext>
            </a:extLst>
          </p:cNvPr>
          <p:cNvCxnSpPr>
            <a:cxnSpLocks/>
            <a:stCxn id="138" idx="2"/>
            <a:endCxn id="140" idx="7"/>
          </p:cNvCxnSpPr>
          <p:nvPr/>
        </p:nvCxnSpPr>
        <p:spPr>
          <a:xfrm>
            <a:off x="5880354" y="5351759"/>
            <a:ext cx="832592" cy="3286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E96C11-8715-4FA7-8883-968BD662F871}"/>
              </a:ext>
            </a:extLst>
          </p:cNvPr>
          <p:cNvCxnSpPr>
            <a:cxnSpLocks/>
            <a:stCxn id="138" idx="2"/>
            <a:endCxn id="139" idx="1"/>
          </p:cNvCxnSpPr>
          <p:nvPr/>
        </p:nvCxnSpPr>
        <p:spPr>
          <a:xfrm flipH="1">
            <a:off x="4881419" y="5351759"/>
            <a:ext cx="998935" cy="3349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4505DFCD-9373-4D3F-9673-7BAA81FE6F16}"/>
              </a:ext>
            </a:extLst>
          </p:cNvPr>
          <p:cNvSpPr/>
          <p:nvPr/>
        </p:nvSpPr>
        <p:spPr>
          <a:xfrm flipH="1">
            <a:off x="5918448" y="5683457"/>
            <a:ext cx="637469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주문수량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C53E96C-BCCE-4F05-947F-649AB34FF12A}"/>
              </a:ext>
            </a:extLst>
          </p:cNvPr>
          <p:cNvCxnSpPr>
            <a:cxnSpLocks/>
            <a:stCxn id="138" idx="2"/>
            <a:endCxn id="149" idx="0"/>
          </p:cNvCxnSpPr>
          <p:nvPr/>
        </p:nvCxnSpPr>
        <p:spPr>
          <a:xfrm>
            <a:off x="5880354" y="5351759"/>
            <a:ext cx="356828" cy="3316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19C643DE-C2AD-4F1D-AB32-CBA3401E07EE}"/>
              </a:ext>
            </a:extLst>
          </p:cNvPr>
          <p:cNvSpPr/>
          <p:nvPr/>
        </p:nvSpPr>
        <p:spPr>
          <a:xfrm flipH="1">
            <a:off x="5155642" y="5695771"/>
            <a:ext cx="648322" cy="4807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주문번호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BFFEA9C-7984-49C8-B60B-26625361B9A9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 flipH="1">
            <a:off x="5479803" y="5351759"/>
            <a:ext cx="400551" cy="3440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6" name="다이아몬드 375">
            <a:extLst>
              <a:ext uri="{FF2B5EF4-FFF2-40B4-BE49-F238E27FC236}">
                <a16:creationId xmlns:a16="http://schemas.microsoft.com/office/drawing/2014/main" id="{0B619620-BA67-435F-B343-5D85AF535ED2}"/>
              </a:ext>
            </a:extLst>
          </p:cNvPr>
          <p:cNvSpPr/>
          <p:nvPr/>
        </p:nvSpPr>
        <p:spPr>
          <a:xfrm>
            <a:off x="2407637" y="3901359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</a:t>
            </a:r>
          </a:p>
        </p:txBody>
      </p: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1EACAF23-3C1D-46C6-871F-E191846DEA9E}"/>
              </a:ext>
            </a:extLst>
          </p:cNvPr>
          <p:cNvCxnSpPr>
            <a:cxnSpLocks/>
            <a:stCxn id="4" idx="2"/>
            <a:endCxn id="376" idx="0"/>
          </p:cNvCxnSpPr>
          <p:nvPr/>
        </p:nvCxnSpPr>
        <p:spPr>
          <a:xfrm flipH="1">
            <a:off x="2875355" y="2993931"/>
            <a:ext cx="5154" cy="9074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391815E6-745A-4205-AD4B-19216C1AFA88}"/>
              </a:ext>
            </a:extLst>
          </p:cNvPr>
          <p:cNvCxnSpPr>
            <a:cxnSpLocks/>
            <a:stCxn id="376" idx="2"/>
            <a:endCxn id="15" idx="0"/>
          </p:cNvCxnSpPr>
          <p:nvPr/>
        </p:nvCxnSpPr>
        <p:spPr>
          <a:xfrm flipH="1">
            <a:off x="2855047" y="4291226"/>
            <a:ext cx="20308" cy="7420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1" name="다이아몬드 420">
            <a:extLst>
              <a:ext uri="{FF2B5EF4-FFF2-40B4-BE49-F238E27FC236}">
                <a16:creationId xmlns:a16="http://schemas.microsoft.com/office/drawing/2014/main" id="{10A9CE80-8327-431A-A83E-0B2A768F6AA1}"/>
              </a:ext>
            </a:extLst>
          </p:cNvPr>
          <p:cNvSpPr/>
          <p:nvPr/>
        </p:nvSpPr>
        <p:spPr>
          <a:xfrm>
            <a:off x="3843762" y="5002660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발생</a:t>
            </a:r>
          </a:p>
        </p:txBody>
      </p: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733812FF-00F0-43FF-8A3D-5F4953B3E59C}"/>
              </a:ext>
            </a:extLst>
          </p:cNvPr>
          <p:cNvCxnSpPr>
            <a:cxnSpLocks/>
            <a:stCxn id="15" idx="3"/>
            <a:endCxn id="421" idx="1"/>
          </p:cNvCxnSpPr>
          <p:nvPr/>
        </p:nvCxnSpPr>
        <p:spPr>
          <a:xfrm>
            <a:off x="3209981" y="5174205"/>
            <a:ext cx="633781" cy="233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4806FC88-E4A7-42A0-AA04-4BF8007C28A3}"/>
              </a:ext>
            </a:extLst>
          </p:cNvPr>
          <p:cNvCxnSpPr>
            <a:cxnSpLocks/>
            <a:stCxn id="421" idx="3"/>
            <a:endCxn id="138" idx="3"/>
          </p:cNvCxnSpPr>
          <p:nvPr/>
        </p:nvCxnSpPr>
        <p:spPr>
          <a:xfrm>
            <a:off x="4779197" y="5197594"/>
            <a:ext cx="744775" cy="27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74097FFE-1B63-4DCB-88D7-AA4A0449C521}"/>
              </a:ext>
            </a:extLst>
          </p:cNvPr>
          <p:cNvSpPr/>
          <p:nvPr/>
        </p:nvSpPr>
        <p:spPr>
          <a:xfrm>
            <a:off x="9185338" y="5057243"/>
            <a:ext cx="826080" cy="292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직원</a:t>
            </a:r>
          </a:p>
        </p:txBody>
      </p:sp>
      <p:sp>
        <p:nvSpPr>
          <p:cNvPr id="449" name="타원 448">
            <a:extLst>
              <a:ext uri="{FF2B5EF4-FFF2-40B4-BE49-F238E27FC236}">
                <a16:creationId xmlns:a16="http://schemas.microsoft.com/office/drawing/2014/main" id="{A5BE1C81-7D36-4CEA-B1ED-E06BFA1957B2}"/>
              </a:ext>
            </a:extLst>
          </p:cNvPr>
          <p:cNvSpPr/>
          <p:nvPr/>
        </p:nvSpPr>
        <p:spPr>
          <a:xfrm>
            <a:off x="7652360" y="5426486"/>
            <a:ext cx="659949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450" name="타원 449">
            <a:extLst>
              <a:ext uri="{FF2B5EF4-FFF2-40B4-BE49-F238E27FC236}">
                <a16:creationId xmlns:a16="http://schemas.microsoft.com/office/drawing/2014/main" id="{6D4C5EE2-0855-4808-B678-5A1C4D85ED02}"/>
              </a:ext>
            </a:extLst>
          </p:cNvPr>
          <p:cNvSpPr/>
          <p:nvPr/>
        </p:nvSpPr>
        <p:spPr>
          <a:xfrm>
            <a:off x="8304143" y="5651836"/>
            <a:ext cx="659947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직급</a:t>
            </a: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3BD74691-A90A-429C-B66C-0DAED9BFDD36}"/>
              </a:ext>
            </a:extLst>
          </p:cNvPr>
          <p:cNvSpPr/>
          <p:nvPr/>
        </p:nvSpPr>
        <p:spPr>
          <a:xfrm>
            <a:off x="9159591" y="5675274"/>
            <a:ext cx="575278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입사일</a:t>
            </a:r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64E07986-9A87-4CB9-8DB4-528598D4CD9F}"/>
              </a:ext>
            </a:extLst>
          </p:cNvPr>
          <p:cNvSpPr/>
          <p:nvPr/>
        </p:nvSpPr>
        <p:spPr>
          <a:xfrm>
            <a:off x="9791304" y="5627001"/>
            <a:ext cx="575277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연락처</a:t>
            </a:r>
          </a:p>
        </p:txBody>
      </p: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BD13ABF6-259B-4EDE-AC4E-86603EFB4AED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9447230" y="5349623"/>
            <a:ext cx="151148" cy="3256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42119EA7-253C-41A3-AE09-BF0CA97F53AD}"/>
              </a:ext>
            </a:extLst>
          </p:cNvPr>
          <p:cNvCxnSpPr>
            <a:cxnSpLocks/>
            <a:stCxn id="448" idx="2"/>
            <a:endCxn id="450" idx="7"/>
          </p:cNvCxnSpPr>
          <p:nvPr/>
        </p:nvCxnSpPr>
        <p:spPr>
          <a:xfrm flipH="1">
            <a:off x="8867443" y="5349623"/>
            <a:ext cx="730935" cy="3670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ECA1FF55-34E1-4243-B1D9-941A4156B331}"/>
              </a:ext>
            </a:extLst>
          </p:cNvPr>
          <p:cNvCxnSpPr>
            <a:cxnSpLocks/>
            <a:stCxn id="448" idx="2"/>
            <a:endCxn id="449" idx="6"/>
          </p:cNvCxnSpPr>
          <p:nvPr/>
        </p:nvCxnSpPr>
        <p:spPr>
          <a:xfrm flipH="1">
            <a:off x="8312309" y="5349623"/>
            <a:ext cx="1286069" cy="2983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168BAE35-EE43-4950-87DD-AE4EA61E2E9C}"/>
              </a:ext>
            </a:extLst>
          </p:cNvPr>
          <p:cNvCxnSpPr>
            <a:cxnSpLocks/>
            <a:stCxn id="448" idx="2"/>
            <a:endCxn id="452" idx="0"/>
          </p:cNvCxnSpPr>
          <p:nvPr/>
        </p:nvCxnSpPr>
        <p:spPr>
          <a:xfrm>
            <a:off x="9598378" y="5349623"/>
            <a:ext cx="480565" cy="2773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7" name="타원 456">
            <a:extLst>
              <a:ext uri="{FF2B5EF4-FFF2-40B4-BE49-F238E27FC236}">
                <a16:creationId xmlns:a16="http://schemas.microsoft.com/office/drawing/2014/main" id="{7C2874EA-8AD7-4FB6-8B19-E4A05625B19B}"/>
              </a:ext>
            </a:extLst>
          </p:cNvPr>
          <p:cNvSpPr/>
          <p:nvPr/>
        </p:nvSpPr>
        <p:spPr>
          <a:xfrm>
            <a:off x="9755968" y="6118324"/>
            <a:ext cx="633781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계좌번호</a:t>
            </a:r>
          </a:p>
        </p:txBody>
      </p: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A5633F4F-C0BD-49E6-8AB4-EC758034EB43}"/>
              </a:ext>
            </a:extLst>
          </p:cNvPr>
          <p:cNvCxnSpPr>
            <a:cxnSpLocks/>
            <a:stCxn id="448" idx="2"/>
            <a:endCxn id="457" idx="1"/>
          </p:cNvCxnSpPr>
          <p:nvPr/>
        </p:nvCxnSpPr>
        <p:spPr>
          <a:xfrm>
            <a:off x="9598378" y="5349623"/>
            <a:ext cx="250405" cy="8335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9E29C9A2-07F6-4F93-821A-EBE9DB713D26}"/>
              </a:ext>
            </a:extLst>
          </p:cNvPr>
          <p:cNvSpPr/>
          <p:nvPr/>
        </p:nvSpPr>
        <p:spPr>
          <a:xfrm>
            <a:off x="10668235" y="6114743"/>
            <a:ext cx="633781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출근시간</a:t>
            </a:r>
          </a:p>
        </p:txBody>
      </p: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8A29B952-689C-47E8-95CC-E2138444A352}"/>
              </a:ext>
            </a:extLst>
          </p:cNvPr>
          <p:cNvCxnSpPr>
            <a:cxnSpLocks/>
            <a:stCxn id="448" idx="2"/>
            <a:endCxn id="459" idx="2"/>
          </p:cNvCxnSpPr>
          <p:nvPr/>
        </p:nvCxnSpPr>
        <p:spPr>
          <a:xfrm>
            <a:off x="9598378" y="5349623"/>
            <a:ext cx="1069857" cy="9866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1" name="타원 460">
            <a:extLst>
              <a:ext uri="{FF2B5EF4-FFF2-40B4-BE49-F238E27FC236}">
                <a16:creationId xmlns:a16="http://schemas.microsoft.com/office/drawing/2014/main" id="{3E11B4A4-7875-4470-A695-1E23AAF3F4E0}"/>
              </a:ext>
            </a:extLst>
          </p:cNvPr>
          <p:cNvSpPr/>
          <p:nvPr/>
        </p:nvSpPr>
        <p:spPr>
          <a:xfrm>
            <a:off x="8500744" y="6221251"/>
            <a:ext cx="659949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직원번호</a:t>
            </a:r>
          </a:p>
        </p:txBody>
      </p: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AB6C721F-09CD-4112-8CFD-2F2D2C1B5AD1}"/>
              </a:ext>
            </a:extLst>
          </p:cNvPr>
          <p:cNvCxnSpPr>
            <a:cxnSpLocks/>
            <a:stCxn id="448" idx="2"/>
            <a:endCxn id="461" idx="0"/>
          </p:cNvCxnSpPr>
          <p:nvPr/>
        </p:nvCxnSpPr>
        <p:spPr>
          <a:xfrm flipH="1">
            <a:off x="8830719" y="5349623"/>
            <a:ext cx="767659" cy="8716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3" name="타원 462">
            <a:extLst>
              <a:ext uri="{FF2B5EF4-FFF2-40B4-BE49-F238E27FC236}">
                <a16:creationId xmlns:a16="http://schemas.microsoft.com/office/drawing/2014/main" id="{912BFB0D-7AFC-435A-92ED-C2C898C35890}"/>
              </a:ext>
            </a:extLst>
          </p:cNvPr>
          <p:cNvSpPr/>
          <p:nvPr/>
        </p:nvSpPr>
        <p:spPr>
          <a:xfrm>
            <a:off x="10561745" y="5515946"/>
            <a:ext cx="633781" cy="44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퇴근시간</a:t>
            </a:r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357DAD5-4870-469F-A01F-0B92FA083B65}"/>
              </a:ext>
            </a:extLst>
          </p:cNvPr>
          <p:cNvCxnSpPr>
            <a:cxnSpLocks/>
            <a:stCxn id="448" idx="2"/>
            <a:endCxn id="463" idx="2"/>
          </p:cNvCxnSpPr>
          <p:nvPr/>
        </p:nvCxnSpPr>
        <p:spPr>
          <a:xfrm>
            <a:off x="9598378" y="5349623"/>
            <a:ext cx="963367" cy="3878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7" name="다이아몬드 496">
            <a:extLst>
              <a:ext uri="{FF2B5EF4-FFF2-40B4-BE49-F238E27FC236}">
                <a16:creationId xmlns:a16="http://schemas.microsoft.com/office/drawing/2014/main" id="{EFE5908B-5CED-4C9F-8D08-09316382C1B5}"/>
              </a:ext>
            </a:extLst>
          </p:cNvPr>
          <p:cNvSpPr/>
          <p:nvPr/>
        </p:nvSpPr>
        <p:spPr>
          <a:xfrm>
            <a:off x="7225863" y="4992441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담당</a:t>
            </a:r>
          </a:p>
        </p:txBody>
      </p: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DA8905F0-5492-4174-83FE-F484002D6A23}"/>
              </a:ext>
            </a:extLst>
          </p:cNvPr>
          <p:cNvCxnSpPr>
            <a:cxnSpLocks/>
            <a:stCxn id="138" idx="1"/>
            <a:endCxn id="497" idx="1"/>
          </p:cNvCxnSpPr>
          <p:nvPr/>
        </p:nvCxnSpPr>
        <p:spPr>
          <a:xfrm flipV="1">
            <a:off x="6236736" y="5187375"/>
            <a:ext cx="989127" cy="129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7D28F9BB-214D-400A-AF6C-B6BE4FC77EC0}"/>
              </a:ext>
            </a:extLst>
          </p:cNvPr>
          <p:cNvCxnSpPr>
            <a:cxnSpLocks/>
            <a:stCxn id="497" idx="3"/>
            <a:endCxn id="448" idx="1"/>
          </p:cNvCxnSpPr>
          <p:nvPr/>
        </p:nvCxnSpPr>
        <p:spPr>
          <a:xfrm>
            <a:off x="8161298" y="5187375"/>
            <a:ext cx="1024040" cy="160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AEBC79D4-4778-4D38-ACE4-8AE3888B36F4}"/>
              </a:ext>
            </a:extLst>
          </p:cNvPr>
          <p:cNvSpPr/>
          <p:nvPr/>
        </p:nvSpPr>
        <p:spPr>
          <a:xfrm>
            <a:off x="5549314" y="2707090"/>
            <a:ext cx="738268" cy="314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재고</a:t>
            </a:r>
          </a:p>
        </p:txBody>
      </p:sp>
      <p:sp>
        <p:nvSpPr>
          <p:cNvPr id="508" name="타원 507">
            <a:extLst>
              <a:ext uri="{FF2B5EF4-FFF2-40B4-BE49-F238E27FC236}">
                <a16:creationId xmlns:a16="http://schemas.microsoft.com/office/drawing/2014/main" id="{A47F4AEC-B476-44C6-858E-E0D7820BE045}"/>
              </a:ext>
            </a:extLst>
          </p:cNvPr>
          <p:cNvSpPr/>
          <p:nvPr/>
        </p:nvSpPr>
        <p:spPr>
          <a:xfrm>
            <a:off x="4401840" y="1710560"/>
            <a:ext cx="642127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제품이름</a:t>
            </a:r>
          </a:p>
        </p:txBody>
      </p:sp>
      <p:sp>
        <p:nvSpPr>
          <p:cNvPr id="509" name="타원 508">
            <a:extLst>
              <a:ext uri="{FF2B5EF4-FFF2-40B4-BE49-F238E27FC236}">
                <a16:creationId xmlns:a16="http://schemas.microsoft.com/office/drawing/2014/main" id="{C34D2256-3A6F-4AF4-B07D-53707B731236}"/>
              </a:ext>
            </a:extLst>
          </p:cNvPr>
          <p:cNvSpPr/>
          <p:nvPr/>
        </p:nvSpPr>
        <p:spPr>
          <a:xfrm>
            <a:off x="4004360" y="2096231"/>
            <a:ext cx="642125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판매가격</a:t>
            </a:r>
          </a:p>
        </p:txBody>
      </p:sp>
      <p:sp>
        <p:nvSpPr>
          <p:cNvPr id="510" name="타원 509">
            <a:extLst>
              <a:ext uri="{FF2B5EF4-FFF2-40B4-BE49-F238E27FC236}">
                <a16:creationId xmlns:a16="http://schemas.microsoft.com/office/drawing/2014/main" id="{8C7568E3-36FF-4591-8D46-F890FE52B8E2}"/>
              </a:ext>
            </a:extLst>
          </p:cNvPr>
          <p:cNvSpPr/>
          <p:nvPr/>
        </p:nvSpPr>
        <p:spPr>
          <a:xfrm>
            <a:off x="6876103" y="2294257"/>
            <a:ext cx="830148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재고량</a:t>
            </a:r>
            <a:endParaRPr lang="ko-KR" altLang="en-US" sz="1000" dirty="0"/>
          </a:p>
        </p:txBody>
      </p:sp>
      <p:sp>
        <p:nvSpPr>
          <p:cNvPr id="511" name="타원 510">
            <a:extLst>
              <a:ext uri="{FF2B5EF4-FFF2-40B4-BE49-F238E27FC236}">
                <a16:creationId xmlns:a16="http://schemas.microsoft.com/office/drawing/2014/main" id="{1E78D8D7-7D3A-4FC7-8291-A482F261D2FB}"/>
              </a:ext>
            </a:extLst>
          </p:cNvPr>
          <p:cNvSpPr/>
          <p:nvPr/>
        </p:nvSpPr>
        <p:spPr>
          <a:xfrm>
            <a:off x="6822212" y="1785622"/>
            <a:ext cx="830148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사이즈</a:t>
            </a:r>
            <a:endParaRPr lang="ko-KR" altLang="en-US" sz="1000" dirty="0"/>
          </a:p>
        </p:txBody>
      </p:sp>
      <p:cxnSp>
        <p:nvCxnSpPr>
          <p:cNvPr id="512" name="직선 연결선 511">
            <a:extLst>
              <a:ext uri="{FF2B5EF4-FFF2-40B4-BE49-F238E27FC236}">
                <a16:creationId xmlns:a16="http://schemas.microsoft.com/office/drawing/2014/main" id="{84378608-BF6E-4F54-A4D8-1C4FE7F2B8E1}"/>
              </a:ext>
            </a:extLst>
          </p:cNvPr>
          <p:cNvCxnSpPr>
            <a:cxnSpLocks/>
            <a:stCxn id="507" idx="0"/>
            <a:endCxn id="510" idx="2"/>
          </p:cNvCxnSpPr>
          <p:nvPr/>
        </p:nvCxnSpPr>
        <p:spPr>
          <a:xfrm flipV="1">
            <a:off x="5918448" y="2486323"/>
            <a:ext cx="957655" cy="2207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AECFB6AE-3D49-422A-909F-17A31B81FF3F}"/>
              </a:ext>
            </a:extLst>
          </p:cNvPr>
          <p:cNvCxnSpPr>
            <a:cxnSpLocks/>
            <a:stCxn id="507" idx="0"/>
            <a:endCxn id="509" idx="6"/>
          </p:cNvCxnSpPr>
          <p:nvPr/>
        </p:nvCxnSpPr>
        <p:spPr>
          <a:xfrm flipH="1" flipV="1">
            <a:off x="4646485" y="2288297"/>
            <a:ext cx="1271963" cy="4187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4" name="직선 연결선 513">
            <a:extLst>
              <a:ext uri="{FF2B5EF4-FFF2-40B4-BE49-F238E27FC236}">
                <a16:creationId xmlns:a16="http://schemas.microsoft.com/office/drawing/2014/main" id="{94347EAF-2548-4840-A2CB-DFAA6CE59166}"/>
              </a:ext>
            </a:extLst>
          </p:cNvPr>
          <p:cNvCxnSpPr>
            <a:cxnSpLocks/>
            <a:stCxn id="507" idx="0"/>
            <a:endCxn id="508" idx="6"/>
          </p:cNvCxnSpPr>
          <p:nvPr/>
        </p:nvCxnSpPr>
        <p:spPr>
          <a:xfrm flipH="1" flipV="1">
            <a:off x="5043967" y="1902626"/>
            <a:ext cx="874481" cy="8044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DBDC0D5-D947-494A-9144-C8215A81F21E}"/>
              </a:ext>
            </a:extLst>
          </p:cNvPr>
          <p:cNvCxnSpPr>
            <a:cxnSpLocks/>
            <a:stCxn id="507" idx="0"/>
            <a:endCxn id="511" idx="2"/>
          </p:cNvCxnSpPr>
          <p:nvPr/>
        </p:nvCxnSpPr>
        <p:spPr>
          <a:xfrm flipV="1">
            <a:off x="5918448" y="1977688"/>
            <a:ext cx="903764" cy="7294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6" name="타원 515">
            <a:extLst>
              <a:ext uri="{FF2B5EF4-FFF2-40B4-BE49-F238E27FC236}">
                <a16:creationId xmlns:a16="http://schemas.microsoft.com/office/drawing/2014/main" id="{75B48A01-B377-43F9-B25E-51E9770DFACF}"/>
              </a:ext>
            </a:extLst>
          </p:cNvPr>
          <p:cNvSpPr/>
          <p:nvPr/>
        </p:nvSpPr>
        <p:spPr>
          <a:xfrm>
            <a:off x="5104616" y="1586789"/>
            <a:ext cx="977062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원재료</a:t>
            </a:r>
            <a:endParaRPr lang="en-US" altLang="ko-KR" sz="1000" u="sng" dirty="0"/>
          </a:p>
          <a:p>
            <a:pPr algn="ctr"/>
            <a:r>
              <a:rPr lang="ko-KR" altLang="en-US" sz="1000" u="sng" dirty="0"/>
              <a:t>제품번호</a:t>
            </a:r>
          </a:p>
        </p:txBody>
      </p:sp>
      <p:cxnSp>
        <p:nvCxnSpPr>
          <p:cNvPr id="517" name="직선 연결선 516">
            <a:extLst>
              <a:ext uri="{FF2B5EF4-FFF2-40B4-BE49-F238E27FC236}">
                <a16:creationId xmlns:a16="http://schemas.microsoft.com/office/drawing/2014/main" id="{F4B3A67F-DAB0-4376-BF90-381FA842E4CE}"/>
              </a:ext>
            </a:extLst>
          </p:cNvPr>
          <p:cNvCxnSpPr>
            <a:cxnSpLocks/>
            <a:stCxn id="507" idx="0"/>
            <a:endCxn id="516" idx="4"/>
          </p:cNvCxnSpPr>
          <p:nvPr/>
        </p:nvCxnSpPr>
        <p:spPr>
          <a:xfrm flipH="1" flipV="1">
            <a:off x="5593147" y="1970921"/>
            <a:ext cx="325301" cy="7361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8" name="타원 517">
            <a:extLst>
              <a:ext uri="{FF2B5EF4-FFF2-40B4-BE49-F238E27FC236}">
                <a16:creationId xmlns:a16="http://schemas.microsoft.com/office/drawing/2014/main" id="{EB25B9B0-7AB6-47A0-B7C8-D098D78C4B74}"/>
              </a:ext>
            </a:extLst>
          </p:cNvPr>
          <p:cNvSpPr/>
          <p:nvPr/>
        </p:nvSpPr>
        <p:spPr>
          <a:xfrm>
            <a:off x="6151800" y="1613977"/>
            <a:ext cx="633781" cy="384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구매업체</a:t>
            </a:r>
          </a:p>
        </p:txBody>
      </p:sp>
      <p:cxnSp>
        <p:nvCxnSpPr>
          <p:cNvPr id="519" name="직선 연결선 518">
            <a:extLst>
              <a:ext uri="{FF2B5EF4-FFF2-40B4-BE49-F238E27FC236}">
                <a16:creationId xmlns:a16="http://schemas.microsoft.com/office/drawing/2014/main" id="{AD3B0ED3-BB5A-46EE-B0E2-809D140DB896}"/>
              </a:ext>
            </a:extLst>
          </p:cNvPr>
          <p:cNvCxnSpPr>
            <a:cxnSpLocks/>
            <a:stCxn id="507" idx="0"/>
            <a:endCxn id="518" idx="4"/>
          </p:cNvCxnSpPr>
          <p:nvPr/>
        </p:nvCxnSpPr>
        <p:spPr>
          <a:xfrm flipV="1">
            <a:off x="5918448" y="1998109"/>
            <a:ext cx="550243" cy="7089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8" name="다이아몬드 537">
            <a:extLst>
              <a:ext uri="{FF2B5EF4-FFF2-40B4-BE49-F238E27FC236}">
                <a16:creationId xmlns:a16="http://schemas.microsoft.com/office/drawing/2014/main" id="{B9C77E09-9B44-4B78-8BBD-1B22C57C5232}"/>
              </a:ext>
            </a:extLst>
          </p:cNvPr>
          <p:cNvSpPr/>
          <p:nvPr/>
        </p:nvSpPr>
        <p:spPr>
          <a:xfrm>
            <a:off x="3994755" y="2648307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발생</a:t>
            </a:r>
          </a:p>
        </p:txBody>
      </p:sp>
      <p:cxnSp>
        <p:nvCxnSpPr>
          <p:cNvPr id="539" name="직선 연결선 538">
            <a:extLst>
              <a:ext uri="{FF2B5EF4-FFF2-40B4-BE49-F238E27FC236}">
                <a16:creationId xmlns:a16="http://schemas.microsoft.com/office/drawing/2014/main" id="{82B822CF-A2BD-454D-9E21-DC062B8EF001}"/>
              </a:ext>
            </a:extLst>
          </p:cNvPr>
          <p:cNvCxnSpPr>
            <a:cxnSpLocks/>
            <a:stCxn id="4" idx="3"/>
            <a:endCxn id="538" idx="1"/>
          </p:cNvCxnSpPr>
          <p:nvPr/>
        </p:nvCxnSpPr>
        <p:spPr>
          <a:xfrm flipV="1">
            <a:off x="3226878" y="2843241"/>
            <a:ext cx="767877" cy="48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5D9D87B4-AF00-44D5-ACD0-54F4EFCBDBEE}"/>
              </a:ext>
            </a:extLst>
          </p:cNvPr>
          <p:cNvCxnSpPr>
            <a:cxnSpLocks/>
            <a:stCxn id="538" idx="3"/>
            <a:endCxn id="507" idx="1"/>
          </p:cNvCxnSpPr>
          <p:nvPr/>
        </p:nvCxnSpPr>
        <p:spPr>
          <a:xfrm>
            <a:off x="4930190" y="2843241"/>
            <a:ext cx="619124" cy="211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AC4EDFFF-B461-44AD-9A57-E95745B62180}"/>
              </a:ext>
            </a:extLst>
          </p:cNvPr>
          <p:cNvSpPr/>
          <p:nvPr/>
        </p:nvSpPr>
        <p:spPr>
          <a:xfrm>
            <a:off x="9216969" y="2765223"/>
            <a:ext cx="738269" cy="316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판매</a:t>
            </a:r>
          </a:p>
        </p:txBody>
      </p:sp>
      <p:sp>
        <p:nvSpPr>
          <p:cNvPr id="558" name="타원 557">
            <a:extLst>
              <a:ext uri="{FF2B5EF4-FFF2-40B4-BE49-F238E27FC236}">
                <a16:creationId xmlns:a16="http://schemas.microsoft.com/office/drawing/2014/main" id="{BBE552B8-ECAD-445F-8E7F-7C16162FC048}"/>
              </a:ext>
            </a:extLst>
          </p:cNvPr>
          <p:cNvSpPr/>
          <p:nvPr/>
        </p:nvSpPr>
        <p:spPr>
          <a:xfrm>
            <a:off x="7941556" y="2275031"/>
            <a:ext cx="843016" cy="427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제품별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판매량</a:t>
            </a:r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FD2BECAA-F98A-43F6-A5D6-1508B1B0E0FE}"/>
              </a:ext>
            </a:extLst>
          </p:cNvPr>
          <p:cNvSpPr/>
          <p:nvPr/>
        </p:nvSpPr>
        <p:spPr>
          <a:xfrm>
            <a:off x="10366581" y="2380212"/>
            <a:ext cx="935435" cy="325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총매출</a:t>
            </a:r>
            <a:endParaRPr lang="ko-KR" altLang="en-US" sz="1000" dirty="0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97989784-FFFE-4FE4-970E-AE200B4BA446}"/>
              </a:ext>
            </a:extLst>
          </p:cNvPr>
          <p:cNvSpPr/>
          <p:nvPr/>
        </p:nvSpPr>
        <p:spPr>
          <a:xfrm>
            <a:off x="10223025" y="1792292"/>
            <a:ext cx="896555" cy="501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현금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판매액</a:t>
            </a:r>
          </a:p>
        </p:txBody>
      </p:sp>
      <p:sp>
        <p:nvSpPr>
          <p:cNvPr id="561" name="타원 560">
            <a:extLst>
              <a:ext uri="{FF2B5EF4-FFF2-40B4-BE49-F238E27FC236}">
                <a16:creationId xmlns:a16="http://schemas.microsoft.com/office/drawing/2014/main" id="{B83FAD8F-D4A9-48A5-B78A-E7A2F0AAA212}"/>
              </a:ext>
            </a:extLst>
          </p:cNvPr>
          <p:cNvSpPr/>
          <p:nvPr/>
        </p:nvSpPr>
        <p:spPr>
          <a:xfrm>
            <a:off x="9234175" y="1713230"/>
            <a:ext cx="896555" cy="501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카드</a:t>
            </a:r>
            <a:endParaRPr lang="en-US" altLang="ko-KR" sz="1000" dirty="0"/>
          </a:p>
          <a:p>
            <a:pPr algn="ctr"/>
            <a:r>
              <a:rPr lang="ko-KR" altLang="en-US" sz="1000" dirty="0"/>
              <a:t>판매액</a:t>
            </a:r>
          </a:p>
        </p:txBody>
      </p: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EC04C17-E3E7-417E-B0EB-8DD654057511}"/>
              </a:ext>
            </a:extLst>
          </p:cNvPr>
          <p:cNvCxnSpPr>
            <a:cxnSpLocks/>
            <a:stCxn id="557" idx="0"/>
            <a:endCxn id="560" idx="2"/>
          </p:cNvCxnSpPr>
          <p:nvPr/>
        </p:nvCxnSpPr>
        <p:spPr>
          <a:xfrm flipV="1">
            <a:off x="9586104" y="2043275"/>
            <a:ext cx="636921" cy="7219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01C82E4B-A196-463A-9D04-1B04C56FAB13}"/>
              </a:ext>
            </a:extLst>
          </p:cNvPr>
          <p:cNvCxnSpPr>
            <a:cxnSpLocks/>
            <a:stCxn id="557" idx="0"/>
            <a:endCxn id="559" idx="2"/>
          </p:cNvCxnSpPr>
          <p:nvPr/>
        </p:nvCxnSpPr>
        <p:spPr>
          <a:xfrm flipV="1">
            <a:off x="9586104" y="2542875"/>
            <a:ext cx="780477" cy="2223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198B4F05-2458-4D67-BD84-EE460D33140D}"/>
              </a:ext>
            </a:extLst>
          </p:cNvPr>
          <p:cNvCxnSpPr>
            <a:cxnSpLocks/>
            <a:stCxn id="557" idx="0"/>
            <a:endCxn id="558" idx="6"/>
          </p:cNvCxnSpPr>
          <p:nvPr/>
        </p:nvCxnSpPr>
        <p:spPr>
          <a:xfrm flipH="1" flipV="1">
            <a:off x="8784572" y="2488660"/>
            <a:ext cx="801532" cy="2765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80BAE116-558C-44C8-8605-B76A81CE0067}"/>
              </a:ext>
            </a:extLst>
          </p:cNvPr>
          <p:cNvCxnSpPr>
            <a:cxnSpLocks/>
            <a:stCxn id="557" idx="0"/>
            <a:endCxn id="561" idx="4"/>
          </p:cNvCxnSpPr>
          <p:nvPr/>
        </p:nvCxnSpPr>
        <p:spPr>
          <a:xfrm flipV="1">
            <a:off x="9586104" y="2215195"/>
            <a:ext cx="96349" cy="5500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6" name="타원 565">
            <a:extLst>
              <a:ext uri="{FF2B5EF4-FFF2-40B4-BE49-F238E27FC236}">
                <a16:creationId xmlns:a16="http://schemas.microsoft.com/office/drawing/2014/main" id="{6D44DB78-18B0-4382-97BA-8C9F7E8EB52F}"/>
              </a:ext>
            </a:extLst>
          </p:cNvPr>
          <p:cNvSpPr/>
          <p:nvPr/>
        </p:nvSpPr>
        <p:spPr>
          <a:xfrm>
            <a:off x="8461585" y="1780410"/>
            <a:ext cx="738268" cy="501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판매번호</a:t>
            </a:r>
          </a:p>
        </p:txBody>
      </p:sp>
      <p:cxnSp>
        <p:nvCxnSpPr>
          <p:cNvPr id="567" name="직선 연결선 566">
            <a:extLst>
              <a:ext uri="{FF2B5EF4-FFF2-40B4-BE49-F238E27FC236}">
                <a16:creationId xmlns:a16="http://schemas.microsoft.com/office/drawing/2014/main" id="{D11A4D0D-6F42-44E7-9688-C596D9D935AD}"/>
              </a:ext>
            </a:extLst>
          </p:cNvPr>
          <p:cNvCxnSpPr>
            <a:cxnSpLocks/>
            <a:stCxn id="557" idx="0"/>
            <a:endCxn id="566" idx="4"/>
          </p:cNvCxnSpPr>
          <p:nvPr/>
        </p:nvCxnSpPr>
        <p:spPr>
          <a:xfrm flipH="1" flipV="1">
            <a:off x="8830719" y="2282375"/>
            <a:ext cx="755385" cy="4828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4" name="다이아몬드 613">
            <a:extLst>
              <a:ext uri="{FF2B5EF4-FFF2-40B4-BE49-F238E27FC236}">
                <a16:creationId xmlns:a16="http://schemas.microsoft.com/office/drawing/2014/main" id="{E8358711-BCB5-4702-8E29-C248F15A2BF3}"/>
              </a:ext>
            </a:extLst>
          </p:cNvPr>
          <p:cNvSpPr/>
          <p:nvPr/>
        </p:nvSpPr>
        <p:spPr>
          <a:xfrm>
            <a:off x="7343767" y="2674835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관련</a:t>
            </a:r>
          </a:p>
        </p:txBody>
      </p: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D86C0119-EF0C-402B-AF35-A9799F70088D}"/>
              </a:ext>
            </a:extLst>
          </p:cNvPr>
          <p:cNvCxnSpPr>
            <a:cxnSpLocks/>
            <a:stCxn id="507" idx="3"/>
            <a:endCxn id="614" idx="1"/>
          </p:cNvCxnSpPr>
          <p:nvPr/>
        </p:nvCxnSpPr>
        <p:spPr>
          <a:xfrm>
            <a:off x="6287582" y="2864407"/>
            <a:ext cx="1056185" cy="53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4347BB0C-22BD-41B2-B04B-63DAB54C7C6A}"/>
              </a:ext>
            </a:extLst>
          </p:cNvPr>
          <p:cNvCxnSpPr>
            <a:cxnSpLocks/>
            <a:stCxn id="614" idx="3"/>
            <a:endCxn id="557" idx="1"/>
          </p:cNvCxnSpPr>
          <p:nvPr/>
        </p:nvCxnSpPr>
        <p:spPr>
          <a:xfrm>
            <a:off x="8279202" y="2869769"/>
            <a:ext cx="937767" cy="535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다이아몬드 650">
            <a:extLst>
              <a:ext uri="{FF2B5EF4-FFF2-40B4-BE49-F238E27FC236}">
                <a16:creationId xmlns:a16="http://schemas.microsoft.com/office/drawing/2014/main" id="{ACA77E36-F4C4-4C51-820B-5548779D43A9}"/>
              </a:ext>
            </a:extLst>
          </p:cNvPr>
          <p:cNvSpPr/>
          <p:nvPr/>
        </p:nvSpPr>
        <p:spPr>
          <a:xfrm>
            <a:off x="9118386" y="3898676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담당</a:t>
            </a:r>
          </a:p>
        </p:txBody>
      </p: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D13A875E-D69A-4B7B-87C9-DBF0B1E1AB48}"/>
              </a:ext>
            </a:extLst>
          </p:cNvPr>
          <p:cNvCxnSpPr>
            <a:cxnSpLocks/>
            <a:stCxn id="448" idx="0"/>
            <a:endCxn id="651" idx="2"/>
          </p:cNvCxnSpPr>
          <p:nvPr/>
        </p:nvCxnSpPr>
        <p:spPr>
          <a:xfrm flipH="1" flipV="1">
            <a:off x="9586104" y="4288543"/>
            <a:ext cx="12274" cy="7687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3" name="직선 연결선 652">
            <a:extLst>
              <a:ext uri="{FF2B5EF4-FFF2-40B4-BE49-F238E27FC236}">
                <a16:creationId xmlns:a16="http://schemas.microsoft.com/office/drawing/2014/main" id="{CBFDE6F3-BEE7-4FD2-90E7-9FA1295A5F27}"/>
              </a:ext>
            </a:extLst>
          </p:cNvPr>
          <p:cNvCxnSpPr>
            <a:cxnSpLocks/>
            <a:stCxn id="651" idx="0"/>
            <a:endCxn id="557" idx="2"/>
          </p:cNvCxnSpPr>
          <p:nvPr/>
        </p:nvCxnSpPr>
        <p:spPr>
          <a:xfrm flipV="1">
            <a:off x="9586104" y="3081446"/>
            <a:ext cx="0" cy="8172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0" name="TextBox 729">
            <a:extLst>
              <a:ext uri="{FF2B5EF4-FFF2-40B4-BE49-F238E27FC236}">
                <a16:creationId xmlns:a16="http://schemas.microsoft.com/office/drawing/2014/main" id="{85AF5BD4-AD5B-486B-B690-1FDE45829856}"/>
              </a:ext>
            </a:extLst>
          </p:cNvPr>
          <p:cNvSpPr txBox="1"/>
          <p:nvPr/>
        </p:nvSpPr>
        <p:spPr>
          <a:xfrm>
            <a:off x="8487084" y="4891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23AB32DD-43DA-41E0-940E-B5040DCF1762}"/>
              </a:ext>
            </a:extLst>
          </p:cNvPr>
          <p:cNvSpPr txBox="1"/>
          <p:nvPr/>
        </p:nvSpPr>
        <p:spPr>
          <a:xfrm>
            <a:off x="6529358" y="48893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2AD2C89-04AD-4B87-8D2F-0E417D6D84C0}"/>
              </a:ext>
            </a:extLst>
          </p:cNvPr>
          <p:cNvCxnSpPr>
            <a:cxnSpLocks/>
            <a:stCxn id="98" idx="2"/>
            <a:endCxn id="138" idx="0"/>
          </p:cNvCxnSpPr>
          <p:nvPr/>
        </p:nvCxnSpPr>
        <p:spPr>
          <a:xfrm>
            <a:off x="4515340" y="4295360"/>
            <a:ext cx="1365014" cy="7535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CF24904-95DB-42C8-8E0A-A1781BA0A18E}"/>
              </a:ext>
            </a:extLst>
          </p:cNvPr>
          <p:cNvSpPr/>
          <p:nvPr/>
        </p:nvSpPr>
        <p:spPr>
          <a:xfrm>
            <a:off x="4047622" y="3905493"/>
            <a:ext cx="935435" cy="3898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발생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41CE028-F603-4FBB-A71E-D22475CA4F2C}"/>
              </a:ext>
            </a:extLst>
          </p:cNvPr>
          <p:cNvCxnSpPr>
            <a:cxnSpLocks/>
            <a:stCxn id="4" idx="2"/>
            <a:endCxn id="98" idx="0"/>
          </p:cNvCxnSpPr>
          <p:nvPr/>
        </p:nvCxnSpPr>
        <p:spPr>
          <a:xfrm>
            <a:off x="2880509" y="2993931"/>
            <a:ext cx="1634831" cy="9115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BFB8D67-D087-4AA4-B01C-C805DF356C56}"/>
              </a:ext>
            </a:extLst>
          </p:cNvPr>
          <p:cNvSpPr txBox="1"/>
          <p:nvPr/>
        </p:nvSpPr>
        <p:spPr>
          <a:xfrm>
            <a:off x="4945235" y="4907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DD09AD-B18C-42EB-BAE5-3B9E02BD927D}"/>
              </a:ext>
            </a:extLst>
          </p:cNvPr>
          <p:cNvSpPr txBox="1"/>
          <p:nvPr/>
        </p:nvSpPr>
        <p:spPr>
          <a:xfrm>
            <a:off x="5097635" y="439717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A5CA5-D51F-4F5D-81AE-92D5EBCEFC42}"/>
              </a:ext>
            </a:extLst>
          </p:cNvPr>
          <p:cNvSpPr txBox="1"/>
          <p:nvPr/>
        </p:nvSpPr>
        <p:spPr>
          <a:xfrm>
            <a:off x="3429915" y="49096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57E447-BAF3-4760-AABF-B6BAD59E946A}"/>
              </a:ext>
            </a:extLst>
          </p:cNvPr>
          <p:cNvSpPr txBox="1"/>
          <p:nvPr/>
        </p:nvSpPr>
        <p:spPr>
          <a:xfrm>
            <a:off x="3480249" y="34415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34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1443</Words>
  <Application>Microsoft Office PowerPoint</Application>
  <PresentationFormat>와이드스크린</PresentationFormat>
  <Paragraphs>454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DB Project - Coffee Shop Database &gt; 프랜차이즈 커피숍 운영을 위한 DB 설계</vt:lpstr>
      <vt:lpstr>Menu </vt:lpstr>
      <vt:lpstr>Menu </vt:lpstr>
      <vt:lpstr>1. 개념적 설계(요구사항 명세서)</vt:lpstr>
      <vt:lpstr>1. 개념적 설계(요구사항 명세서)</vt:lpstr>
      <vt:lpstr>Menu </vt:lpstr>
      <vt:lpstr>2. 개념적 설계(ER 다이어그램)</vt:lpstr>
      <vt:lpstr>2. 개념적 설계(ER 다이어그램)</vt:lpstr>
      <vt:lpstr>2. 개념적 설계(ER 다이어그램)</vt:lpstr>
      <vt:lpstr>Menu </vt:lpstr>
      <vt:lpstr>3. 논리적 설계(관계 데이터 모델)</vt:lpstr>
      <vt:lpstr>3. 논리적 설계(관계 데이터 모델)</vt:lpstr>
      <vt:lpstr>3. 논리적 설계(테이블 명세서)</vt:lpstr>
      <vt:lpstr>3. 논리적 설계(테이블 명세서)</vt:lpstr>
      <vt:lpstr>3. 논리적 설계(테이블 명세서)</vt:lpstr>
      <vt:lpstr>Menu </vt:lpstr>
      <vt:lpstr>4. 데이터베이스 실제 구현  - (해당 부분만 Linux 환경입니다. 후에 현재 작업한 Window 환경에서 동일한 DB 생성 후 작업했습니다.)</vt:lpstr>
      <vt:lpstr>4. 데이터베이스 실제 구현  - (해당 부분만 Linux 환경입니다. 후에 현재 작업한 Window 환경에서 동일한 DB 생성 후 작업했습니다.)</vt:lpstr>
      <vt:lpstr>4. 데이터베이스 실제 구현  - (해당 부분만 Linux 환경입니다. 후에 현재 작업한 Window 환경에서 동일한 DB 생성 후 작업했습니다.)</vt:lpstr>
      <vt:lpstr>4. 데이터베이스 실제 구현  - (해당 부분만 Linux 환경입니다. 후에 현재 작업한 Window 환경에서 동일한 DB 생성 후 작업했습니다.)</vt:lpstr>
      <vt:lpstr>Menu </vt:lpstr>
      <vt:lpstr>5. 사용한 Tech Stack 및 기술 설명</vt:lpstr>
      <vt:lpstr>Menu </vt:lpstr>
      <vt:lpstr>Menu </vt:lpstr>
      <vt:lpstr>7. 최종 결과물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멀티미디어데이터베이스 - Assignment1</dc:title>
  <dc:creator>ChoYejin</dc:creator>
  <cp:lastModifiedBy>ChoYejin</cp:lastModifiedBy>
  <cp:revision>415</cp:revision>
  <cp:lastPrinted>2022-05-22T05:23:49Z</cp:lastPrinted>
  <dcterms:created xsi:type="dcterms:W3CDTF">2022-05-21T06:08:05Z</dcterms:created>
  <dcterms:modified xsi:type="dcterms:W3CDTF">2023-06-11T13:54:27Z</dcterms:modified>
</cp:coreProperties>
</file>