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[bank project 1.xlsx]Sheet3!PivotTable2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Target count</a:t>
            </a:r>
          </a:p>
        </c:rich>
      </c:tx>
      <c:layout>
        <c:manualLayout>
          <c:xMode val="edge"/>
          <c:yMode val="edge"/>
          <c:x val="0.29897087606317291"/>
          <c:y val="0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467786887463801"/>
          <c:y val="0.22905678456859577"/>
          <c:w val="0.43771455114502467"/>
          <c:h val="0.67394145176297482"/>
        </c:manualLayout>
      </c:layout>
      <c:pieChart>
        <c:varyColors val="1"/>
        <c:ser>
          <c:idx val="0"/>
          <c:order val="0"/>
          <c:tx>
            <c:strRef>
              <c:f>Sheet3!$B$28</c:f>
              <c:strCache>
                <c:ptCount val="1"/>
                <c:pt idx="0">
                  <c:v>Total</c:v>
                </c:pt>
              </c:strCache>
            </c:strRef>
          </c:tx>
          <c:explosion val="25"/>
          <c:cat>
            <c:strRef>
              <c:f>Sheet3!$A$29:$A$31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Sheet3!$B$29:$B$31</c:f>
              <c:numCache>
                <c:formatCode>General</c:formatCode>
                <c:ptCount val="2"/>
                <c:pt idx="0">
                  <c:v>45973</c:v>
                </c:pt>
                <c:pt idx="1">
                  <c:v>4026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1.xlsx]Sheet3!PivotTable6</c:name>
    <c:fmtId val="4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Sheet3!$B$134:$B$135</c:f>
              <c:strCache>
                <c:ptCount val="1"/>
                <c:pt idx="0">
                  <c:v>0</c:v>
                </c:pt>
              </c:strCache>
            </c:strRef>
          </c:tx>
          <c:cat>
            <c:strRef>
              <c:f>Sheet3!$A$136:$A$139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Sheet3!$B$136:$B$139</c:f>
              <c:numCache>
                <c:formatCode>General</c:formatCode>
                <c:ptCount val="3"/>
                <c:pt idx="0">
                  <c:v>30559</c:v>
                </c:pt>
                <c:pt idx="1">
                  <c:v>15412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Sheet3!$C$134:$C$135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Sheet3!$A$136:$A$139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Sheet3!$C$136:$C$139</c:f>
              <c:numCache>
                <c:formatCode>General</c:formatCode>
                <c:ptCount val="3"/>
                <c:pt idx="0">
                  <c:v>2264</c:v>
                </c:pt>
                <c:pt idx="1">
                  <c:v>1762</c:v>
                </c:pt>
              </c:numCache>
            </c:numRef>
          </c:val>
        </c:ser>
        <c:axId val="146574720"/>
        <c:axId val="146601088"/>
      </c:barChart>
      <c:catAx>
        <c:axId val="146574720"/>
        <c:scaling>
          <c:orientation val="minMax"/>
        </c:scaling>
        <c:axPos val="b"/>
        <c:tickLblPos val="nextTo"/>
        <c:crossAx val="146601088"/>
        <c:crosses val="autoZero"/>
        <c:auto val="1"/>
        <c:lblAlgn val="ctr"/>
        <c:lblOffset val="100"/>
      </c:catAx>
      <c:valAx>
        <c:axId val="146601088"/>
        <c:scaling>
          <c:orientation val="minMax"/>
        </c:scaling>
        <c:axPos val="l"/>
        <c:majorGridlines/>
        <c:numFmt formatCode="General" sourceLinked="1"/>
        <c:tickLblPos val="nextTo"/>
        <c:crossAx val="1465747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3563144016720145E-2"/>
          <c:y val="6.0340290125024794E-2"/>
          <c:w val="0.83200086855085165"/>
          <c:h val="0.80189074598523358"/>
        </c:manualLayout>
      </c:layout>
      <c:barChart>
        <c:barDir val="col"/>
        <c:grouping val="clustered"/>
        <c:ser>
          <c:idx val="0"/>
          <c:order val="0"/>
          <c:tx>
            <c:v>0</c:v>
          </c:tx>
          <c:cat>
            <c:strLit>
              <c:ptCount val="10"/>
              <c:pt idx="0">
                <c:v>21-25</c:v>
              </c:pt>
              <c:pt idx="1">
                <c:v>26-30</c:v>
              </c:pt>
              <c:pt idx="2">
                <c:v>31-35</c:v>
              </c:pt>
              <c:pt idx="3">
                <c:v>36-40</c:v>
              </c:pt>
              <c:pt idx="4">
                <c:v>41-45</c:v>
              </c:pt>
              <c:pt idx="5">
                <c:v>46-50</c:v>
              </c:pt>
              <c:pt idx="6">
                <c:v>51-55</c:v>
              </c:pt>
              <c:pt idx="7">
                <c:v>56-60</c:v>
              </c:pt>
              <c:pt idx="8">
                <c:v>61-65</c:v>
              </c:pt>
              <c:pt idx="9">
                <c:v>66-70</c:v>
              </c:pt>
            </c:strLit>
          </c:cat>
          <c:val>
            <c:numLit>
              <c:formatCode>General</c:formatCode>
              <c:ptCount val="10"/>
              <c:pt idx="0">
                <c:v>2082</c:v>
              </c:pt>
              <c:pt idx="1">
                <c:v>4981</c:v>
              </c:pt>
              <c:pt idx="2">
                <c:v>5858</c:v>
              </c:pt>
              <c:pt idx="3">
                <c:v>6367</c:v>
              </c:pt>
              <c:pt idx="4">
                <c:v>6102</c:v>
              </c:pt>
              <c:pt idx="5">
                <c:v>5303</c:v>
              </c:pt>
              <c:pt idx="6">
                <c:v>5352</c:v>
              </c:pt>
              <c:pt idx="7">
                <c:v>4968</c:v>
              </c:pt>
              <c:pt idx="8">
                <c:v>3965</c:v>
              </c:pt>
              <c:pt idx="9">
                <c:v>995</c:v>
              </c:pt>
            </c:numLit>
          </c:val>
        </c:ser>
        <c:ser>
          <c:idx val="1"/>
          <c:order val="1"/>
          <c:tx>
            <c:v>1</c:v>
          </c:tx>
          <c:cat>
            <c:strLit>
              <c:ptCount val="10"/>
              <c:pt idx="0">
                <c:v>21-25</c:v>
              </c:pt>
              <c:pt idx="1">
                <c:v>26-30</c:v>
              </c:pt>
              <c:pt idx="2">
                <c:v>31-35</c:v>
              </c:pt>
              <c:pt idx="3">
                <c:v>36-40</c:v>
              </c:pt>
              <c:pt idx="4">
                <c:v>41-45</c:v>
              </c:pt>
              <c:pt idx="5">
                <c:v>46-50</c:v>
              </c:pt>
              <c:pt idx="6">
                <c:v>51-55</c:v>
              </c:pt>
              <c:pt idx="7">
                <c:v>56-60</c:v>
              </c:pt>
              <c:pt idx="8">
                <c:v>61-65</c:v>
              </c:pt>
              <c:pt idx="9">
                <c:v>66-70</c:v>
              </c:pt>
            </c:strLit>
          </c:cat>
          <c:val>
            <c:numLit>
              <c:formatCode>General</c:formatCode>
              <c:ptCount val="10"/>
              <c:pt idx="0">
                <c:v>284</c:v>
              </c:pt>
              <c:pt idx="1">
                <c:v>617</c:v>
              </c:pt>
              <c:pt idx="2">
                <c:v>644</c:v>
              </c:pt>
              <c:pt idx="3">
                <c:v>640</c:v>
              </c:pt>
              <c:pt idx="4">
                <c:v>506</c:v>
              </c:pt>
              <c:pt idx="5">
                <c:v>420</c:v>
              </c:pt>
              <c:pt idx="6">
                <c:v>359</c:v>
              </c:pt>
              <c:pt idx="7">
                <c:v>290</c:v>
              </c:pt>
              <c:pt idx="8">
                <c:v>221</c:v>
              </c:pt>
              <c:pt idx="9">
                <c:v>45</c:v>
              </c:pt>
            </c:numLit>
          </c:val>
        </c:ser>
        <c:axId val="146716160"/>
        <c:axId val="146717696"/>
      </c:barChart>
      <c:catAx>
        <c:axId val="146716160"/>
        <c:scaling>
          <c:orientation val="minMax"/>
        </c:scaling>
        <c:axPos val="b"/>
        <c:tickLblPos val="nextTo"/>
        <c:crossAx val="146717696"/>
        <c:crosses val="autoZero"/>
        <c:auto val="1"/>
        <c:lblAlgn val="ctr"/>
        <c:lblOffset val="100"/>
      </c:catAx>
      <c:valAx>
        <c:axId val="146717696"/>
        <c:scaling>
          <c:orientation val="minMax"/>
        </c:scaling>
        <c:axPos val="l"/>
        <c:majorGridlines/>
        <c:numFmt formatCode="General" sourceLinked="1"/>
        <c:tickLblPos val="nextTo"/>
        <c:crossAx val="1467161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Applicants by Age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v>Total</c:v>
          </c:tx>
          <c:cat>
            <c:strLit>
              <c:ptCount val="10"/>
              <c:pt idx="0">
                <c:v>21-25</c:v>
              </c:pt>
              <c:pt idx="1">
                <c:v>26-30</c:v>
              </c:pt>
              <c:pt idx="2">
                <c:v>31-35</c:v>
              </c:pt>
              <c:pt idx="3">
                <c:v>36-40</c:v>
              </c:pt>
              <c:pt idx="4">
                <c:v>41-45</c:v>
              </c:pt>
              <c:pt idx="5">
                <c:v>46-50</c:v>
              </c:pt>
              <c:pt idx="6">
                <c:v>51-55</c:v>
              </c:pt>
              <c:pt idx="7">
                <c:v>56-60</c:v>
              </c:pt>
              <c:pt idx="8">
                <c:v>61-65</c:v>
              </c:pt>
              <c:pt idx="9">
                <c:v>66-70</c:v>
              </c:pt>
            </c:strLit>
          </c:cat>
          <c:val>
            <c:numLit>
              <c:formatCode>General</c:formatCode>
              <c:ptCount val="10"/>
              <c:pt idx="0">
                <c:v>2366</c:v>
              </c:pt>
              <c:pt idx="1">
                <c:v>5598</c:v>
              </c:pt>
              <c:pt idx="2">
                <c:v>6502</c:v>
              </c:pt>
              <c:pt idx="3">
                <c:v>7007</c:v>
              </c:pt>
              <c:pt idx="4">
                <c:v>6608</c:v>
              </c:pt>
              <c:pt idx="5">
                <c:v>5723</c:v>
              </c:pt>
              <c:pt idx="6">
                <c:v>5711</c:v>
              </c:pt>
              <c:pt idx="7">
                <c:v>5258</c:v>
              </c:pt>
              <c:pt idx="8">
                <c:v>4186</c:v>
              </c:pt>
              <c:pt idx="9">
                <c:v>1040</c:v>
              </c:pt>
            </c:numLit>
          </c:val>
        </c:ser>
        <c:axId val="148121856"/>
        <c:axId val="148131840"/>
      </c:barChart>
      <c:catAx>
        <c:axId val="148121856"/>
        <c:scaling>
          <c:orientation val="minMax"/>
        </c:scaling>
        <c:axPos val="b"/>
        <c:tickLblPos val="nextTo"/>
        <c:crossAx val="148131840"/>
        <c:crosses val="autoZero"/>
        <c:auto val="1"/>
        <c:lblAlgn val="ctr"/>
        <c:lblOffset val="100"/>
      </c:catAx>
      <c:valAx>
        <c:axId val="148131840"/>
        <c:scaling>
          <c:orientation val="minMax"/>
        </c:scaling>
        <c:axPos val="l"/>
        <c:majorGridlines/>
        <c:numFmt formatCode="General" sourceLinked="1"/>
        <c:tickLblPos val="nextTo"/>
        <c:crossAx val="148121856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[bank project 1.xlsx]Uni and Bivariate Analysis!PivotTable2</c:name>
    <c:fmtId val="4"/>
  </c:pivotSource>
  <c:chart>
    <c:title>
      <c:tx>
        <c:rich>
          <a:bodyPr/>
          <a:lstStyle/>
          <a:p>
            <a:pPr>
              <a:defRPr sz="1600"/>
            </a:pPr>
            <a:r>
              <a:rPr lang="en-US" sz="1600" b="1" dirty="0"/>
              <a:t>Application count by </a:t>
            </a:r>
            <a:r>
              <a:rPr lang="en-US" sz="1600" dirty="0"/>
              <a:t>Occupation</a:t>
            </a:r>
          </a:p>
        </c:rich>
      </c:tx>
      <c:layout>
        <c:manualLayout>
          <c:xMode val="edge"/>
          <c:yMode val="edge"/>
          <c:x val="0.26563689671394747"/>
          <c:y val="8.421267719926297E-3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9220895782933121E-2"/>
          <c:y val="0.10891730847539058"/>
          <c:w val="0.82561472473868758"/>
          <c:h val="0.52313331067838864"/>
        </c:manualLayout>
      </c:layout>
      <c:barChart>
        <c:barDir val="col"/>
        <c:grouping val="clustered"/>
        <c:ser>
          <c:idx val="0"/>
          <c:order val="0"/>
          <c:tx>
            <c:strRef>
              <c:f>'Uni and Bivariate Analysis'!$B$164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'Uni and Bivariate Analysis'!$A$165:$A$183</c:f>
              <c:strCache>
                <c:ptCount val="18"/>
                <c:pt idx="0">
                  <c:v>Accountants</c:v>
                </c:pt>
                <c:pt idx="1">
                  <c:v>Cleaning staff</c:v>
                </c:pt>
                <c:pt idx="2">
                  <c:v>Cooking staff</c:v>
                </c:pt>
                <c:pt idx="3">
                  <c:v>Core staff</c:v>
                </c:pt>
                <c:pt idx="4">
                  <c:v>Drivers</c:v>
                </c:pt>
                <c:pt idx="5">
                  <c:v>High skill tech staff</c:v>
                </c:pt>
                <c:pt idx="6">
                  <c:v>HR staff</c:v>
                </c:pt>
                <c:pt idx="7">
                  <c:v>IT staff</c:v>
                </c:pt>
                <c:pt idx="8">
                  <c:v>Laborers</c:v>
                </c:pt>
                <c:pt idx="9">
                  <c:v>Low-skill Laborers</c:v>
                </c:pt>
                <c:pt idx="10">
                  <c:v>Managers</c:v>
                </c:pt>
                <c:pt idx="11">
                  <c:v>Medicine staff</c:v>
                </c:pt>
                <c:pt idx="12">
                  <c:v>Private service staff</c:v>
                </c:pt>
                <c:pt idx="13">
                  <c:v>Realty agents</c:v>
                </c:pt>
                <c:pt idx="14">
                  <c:v>Sales staff</c:v>
                </c:pt>
                <c:pt idx="15">
                  <c:v>Secretaries</c:v>
                </c:pt>
                <c:pt idx="16">
                  <c:v>Security staff</c:v>
                </c:pt>
                <c:pt idx="17">
                  <c:v>Waiters/barmen staff</c:v>
                </c:pt>
              </c:strCache>
            </c:strRef>
          </c:cat>
          <c:val>
            <c:numRef>
              <c:f>'Uni and Bivariate Analysis'!$B$165:$B$183</c:f>
              <c:numCache>
                <c:formatCode>General</c:formatCode>
                <c:ptCount val="18"/>
                <c:pt idx="0">
                  <c:v>1621</c:v>
                </c:pt>
                <c:pt idx="1">
                  <c:v>739</c:v>
                </c:pt>
                <c:pt idx="2">
                  <c:v>963</c:v>
                </c:pt>
                <c:pt idx="3">
                  <c:v>4434</c:v>
                </c:pt>
                <c:pt idx="4">
                  <c:v>3044</c:v>
                </c:pt>
                <c:pt idx="5">
                  <c:v>1852</c:v>
                </c:pt>
                <c:pt idx="6">
                  <c:v>101</c:v>
                </c:pt>
                <c:pt idx="7">
                  <c:v>80</c:v>
                </c:pt>
                <c:pt idx="8">
                  <c:v>24606</c:v>
                </c:pt>
                <c:pt idx="9">
                  <c:v>357</c:v>
                </c:pt>
                <c:pt idx="10">
                  <c:v>3489</c:v>
                </c:pt>
                <c:pt idx="11">
                  <c:v>1403</c:v>
                </c:pt>
                <c:pt idx="12">
                  <c:v>447</c:v>
                </c:pt>
                <c:pt idx="13">
                  <c:v>123</c:v>
                </c:pt>
                <c:pt idx="14">
                  <c:v>5160</c:v>
                </c:pt>
                <c:pt idx="15">
                  <c:v>212</c:v>
                </c:pt>
                <c:pt idx="16">
                  <c:v>1140</c:v>
                </c:pt>
                <c:pt idx="17">
                  <c:v>228</c:v>
                </c:pt>
              </c:numCache>
            </c:numRef>
          </c:val>
        </c:ser>
        <c:axId val="148139392"/>
        <c:axId val="148173952"/>
      </c:barChart>
      <c:catAx>
        <c:axId val="148139392"/>
        <c:scaling>
          <c:orientation val="minMax"/>
        </c:scaling>
        <c:axPos val="b"/>
        <c:tickLblPos val="nextTo"/>
        <c:crossAx val="148173952"/>
        <c:crosses val="autoZero"/>
        <c:auto val="1"/>
        <c:lblAlgn val="ctr"/>
        <c:lblOffset val="100"/>
      </c:catAx>
      <c:valAx>
        <c:axId val="148173952"/>
        <c:scaling>
          <c:orientation val="minMax"/>
        </c:scaling>
        <c:axPos val="l"/>
        <c:majorGridlines/>
        <c:numFmt formatCode="General" sourceLinked="1"/>
        <c:tickLblPos val="nextTo"/>
        <c:crossAx val="1481393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1.xlsx]Sheet3!PivotTable8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Application count by Income </a:t>
            </a:r>
          </a:p>
        </c:rich>
      </c:tx>
      <c:layout>
        <c:manualLayout>
          <c:xMode val="edge"/>
          <c:yMode val="edge"/>
          <c:x val="0.16055684649626253"/>
          <c:y val="0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1524633034153785E-2"/>
          <c:y val="0.17083850487291233"/>
          <c:w val="0.89396299688441128"/>
          <c:h val="0.43089112237184696"/>
        </c:manualLayout>
      </c:layout>
      <c:barChart>
        <c:barDir val="col"/>
        <c:grouping val="clustered"/>
        <c:ser>
          <c:idx val="0"/>
          <c:order val="0"/>
          <c:tx>
            <c:strRef>
              <c:f>Sheet3!$B$150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Sheet3!$A$151:$A$163</c:f>
              <c:strCache>
                <c:ptCount val="12"/>
                <c:pt idx="0">
                  <c:v>&lt;50000 or (blank)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Sheet3!$B$151:$B$163</c:f>
              <c:numCache>
                <c:formatCode>General</c:formatCode>
                <c:ptCount val="12"/>
                <c:pt idx="0">
                  <c:v>804</c:v>
                </c:pt>
                <c:pt idx="1">
                  <c:v>24440</c:v>
                </c:pt>
                <c:pt idx="2">
                  <c:v>18226</c:v>
                </c:pt>
                <c:pt idx="3">
                  <c:v>4269</c:v>
                </c:pt>
                <c:pt idx="4">
                  <c:v>1350</c:v>
                </c:pt>
                <c:pt idx="5">
                  <c:v>580</c:v>
                </c:pt>
                <c:pt idx="6">
                  <c:v>83</c:v>
                </c:pt>
                <c:pt idx="7">
                  <c:v>139</c:v>
                </c:pt>
                <c:pt idx="8">
                  <c:v>32</c:v>
                </c:pt>
                <c:pt idx="9">
                  <c:v>35</c:v>
                </c:pt>
                <c:pt idx="10">
                  <c:v>1</c:v>
                </c:pt>
                <c:pt idx="11">
                  <c:v>40</c:v>
                </c:pt>
              </c:numCache>
            </c:numRef>
          </c:val>
        </c:ser>
        <c:axId val="155899008"/>
        <c:axId val="155900544"/>
      </c:barChart>
      <c:catAx>
        <c:axId val="155899008"/>
        <c:scaling>
          <c:orientation val="minMax"/>
        </c:scaling>
        <c:axPos val="b"/>
        <c:tickLblPos val="nextTo"/>
        <c:crossAx val="155900544"/>
        <c:crosses val="autoZero"/>
        <c:auto val="1"/>
        <c:lblAlgn val="ctr"/>
        <c:lblOffset val="100"/>
      </c:catAx>
      <c:valAx>
        <c:axId val="155900544"/>
        <c:scaling>
          <c:orientation val="minMax"/>
        </c:scaling>
        <c:axPos val="l"/>
        <c:majorGridlines/>
        <c:numFmt formatCode="General" sourceLinked="1"/>
        <c:tickLblPos val="nextTo"/>
        <c:crossAx val="15589900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[bank project 1.xlsx]Sheet3!PivotTable9</c:name>
    <c:fmtId val="4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Sheet3!$B$172:$B$173</c:f>
              <c:strCache>
                <c:ptCount val="1"/>
                <c:pt idx="0">
                  <c:v>0</c:v>
                </c:pt>
              </c:strCache>
            </c:strRef>
          </c:tx>
          <c:cat>
            <c:strRef>
              <c:f>Sheet3!$A$174:$A$186</c:f>
              <c:strCache>
                <c:ptCount val="12"/>
                <c:pt idx="0">
                  <c:v>&lt;50000 or (blank)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Sheet3!$B$174:$B$186</c:f>
              <c:numCache>
                <c:formatCode>General</c:formatCode>
                <c:ptCount val="12"/>
                <c:pt idx="0">
                  <c:v>741</c:v>
                </c:pt>
                <c:pt idx="1">
                  <c:v>22360</c:v>
                </c:pt>
                <c:pt idx="2">
                  <c:v>16760</c:v>
                </c:pt>
                <c:pt idx="3">
                  <c:v>3998</c:v>
                </c:pt>
                <c:pt idx="4">
                  <c:v>1272</c:v>
                </c:pt>
                <c:pt idx="5">
                  <c:v>534</c:v>
                </c:pt>
                <c:pt idx="6">
                  <c:v>77</c:v>
                </c:pt>
                <c:pt idx="7">
                  <c:v>130</c:v>
                </c:pt>
                <c:pt idx="8">
                  <c:v>30</c:v>
                </c:pt>
                <c:pt idx="9">
                  <c:v>33</c:v>
                </c:pt>
                <c:pt idx="10">
                  <c:v>1</c:v>
                </c:pt>
                <c:pt idx="11">
                  <c:v>37</c:v>
                </c:pt>
              </c:numCache>
            </c:numRef>
          </c:val>
        </c:ser>
        <c:ser>
          <c:idx val="1"/>
          <c:order val="1"/>
          <c:tx>
            <c:strRef>
              <c:f>Sheet3!$C$172:$C$173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Sheet3!$A$174:$A$186</c:f>
              <c:strCache>
                <c:ptCount val="12"/>
                <c:pt idx="0">
                  <c:v>&lt;50000 or (blank)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Sheet3!$C$174:$C$186</c:f>
              <c:numCache>
                <c:formatCode>General</c:formatCode>
                <c:ptCount val="12"/>
                <c:pt idx="0">
                  <c:v>63</c:v>
                </c:pt>
                <c:pt idx="1">
                  <c:v>2080</c:v>
                </c:pt>
                <c:pt idx="2">
                  <c:v>1466</c:v>
                </c:pt>
                <c:pt idx="3">
                  <c:v>271</c:v>
                </c:pt>
                <c:pt idx="4">
                  <c:v>78</c:v>
                </c:pt>
                <c:pt idx="5">
                  <c:v>46</c:v>
                </c:pt>
                <c:pt idx="6">
                  <c:v>6</c:v>
                </c:pt>
                <c:pt idx="7">
                  <c:v>9</c:v>
                </c:pt>
                <c:pt idx="8">
                  <c:v>2</c:v>
                </c:pt>
                <c:pt idx="9">
                  <c:v>2</c:v>
                </c:pt>
                <c:pt idx="11">
                  <c:v>3</c:v>
                </c:pt>
              </c:numCache>
            </c:numRef>
          </c:val>
        </c:ser>
        <c:axId val="155908736"/>
        <c:axId val="155922816"/>
      </c:barChart>
      <c:catAx>
        <c:axId val="155908736"/>
        <c:scaling>
          <c:orientation val="minMax"/>
        </c:scaling>
        <c:axPos val="b"/>
        <c:tickLblPos val="nextTo"/>
        <c:crossAx val="155922816"/>
        <c:crosses val="autoZero"/>
        <c:auto val="1"/>
        <c:lblAlgn val="ctr"/>
        <c:lblOffset val="100"/>
      </c:catAx>
      <c:valAx>
        <c:axId val="155922816"/>
        <c:scaling>
          <c:orientation val="minMax"/>
        </c:scaling>
        <c:axPos val="l"/>
        <c:majorGridlines/>
        <c:numFmt formatCode="General" sourceLinked="1"/>
        <c:tickLblPos val="nextTo"/>
        <c:crossAx val="15590873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1.xlsx]Uni and Bivariate Analysis!PivotTable3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'Uni and Bivariate Analysis'!$B$85:$B$86</c:f>
              <c:strCache>
                <c:ptCount val="1"/>
                <c:pt idx="0">
                  <c:v>Max of CNT_FAM_MEMBERS</c:v>
                </c:pt>
              </c:strCache>
            </c:strRef>
          </c:tx>
          <c:cat>
            <c:strRef>
              <c:f>'Uni and Bivariate Analysis'!$A$87:$A$99</c:f>
              <c:strCache>
                <c:ptCount val="12"/>
                <c:pt idx="0">
                  <c:v>&lt;50000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'Uni and Bivariate Analysis'!$B$87:$B$99</c:f>
              <c:numCache>
                <c:formatCode>General</c:formatCode>
                <c:ptCount val="12"/>
                <c:pt idx="0">
                  <c:v>6</c:v>
                </c:pt>
                <c:pt idx="1">
                  <c:v>10</c:v>
                </c:pt>
                <c:pt idx="2">
                  <c:v>10</c:v>
                </c:pt>
                <c:pt idx="3">
                  <c:v>13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'Uni and Bivariate Analysis'!$C$85:$C$86</c:f>
              <c:strCache>
                <c:ptCount val="1"/>
                <c:pt idx="0">
                  <c:v>Average of CNT_FAM_MEMBERS</c:v>
                </c:pt>
              </c:strCache>
            </c:strRef>
          </c:tx>
          <c:cat>
            <c:strRef>
              <c:f>'Uni and Bivariate Analysis'!$A$87:$A$99</c:f>
              <c:strCache>
                <c:ptCount val="12"/>
                <c:pt idx="0">
                  <c:v>&lt;50000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'Uni and Bivariate Analysis'!$C$87:$C$99</c:f>
              <c:numCache>
                <c:formatCode>General</c:formatCode>
                <c:ptCount val="12"/>
                <c:pt idx="0">
                  <c:v>2.0733830845771148</c:v>
                </c:pt>
                <c:pt idx="1">
                  <c:v>2.1300736497545008</c:v>
                </c:pt>
                <c:pt idx="2">
                  <c:v>2.1787556238340828</c:v>
                </c:pt>
                <c:pt idx="3">
                  <c:v>2.204966034200047</c:v>
                </c:pt>
                <c:pt idx="4">
                  <c:v>2.2200000000000002</c:v>
                </c:pt>
                <c:pt idx="5">
                  <c:v>2.2982758620689654</c:v>
                </c:pt>
                <c:pt idx="6">
                  <c:v>2.1927710843373496</c:v>
                </c:pt>
                <c:pt idx="7">
                  <c:v>2.3741007194244603</c:v>
                </c:pt>
                <c:pt idx="8">
                  <c:v>2.5625</c:v>
                </c:pt>
                <c:pt idx="9">
                  <c:v>2.0571428571428574</c:v>
                </c:pt>
                <c:pt idx="10">
                  <c:v>5</c:v>
                </c:pt>
                <c:pt idx="11">
                  <c:v>2.3499999999999996</c:v>
                </c:pt>
              </c:numCache>
            </c:numRef>
          </c:val>
        </c:ser>
        <c:axId val="155944832"/>
        <c:axId val="155946368"/>
      </c:barChart>
      <c:catAx>
        <c:axId val="155944832"/>
        <c:scaling>
          <c:orientation val="minMax"/>
        </c:scaling>
        <c:axPos val="b"/>
        <c:tickLblPos val="nextTo"/>
        <c:crossAx val="155946368"/>
        <c:crosses val="autoZero"/>
        <c:auto val="1"/>
        <c:lblAlgn val="ctr"/>
        <c:lblOffset val="100"/>
      </c:catAx>
      <c:valAx>
        <c:axId val="155946368"/>
        <c:scaling>
          <c:orientation val="minMax"/>
        </c:scaling>
        <c:axPos val="l"/>
        <c:majorGridlines/>
        <c:numFmt formatCode="General" sourceLinked="1"/>
        <c:tickLblPos val="nextTo"/>
        <c:crossAx val="15594483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9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900"/>
            </a:pPr>
            <a:endParaRPr lang="en-US"/>
          </a:p>
        </c:txPr>
      </c:legendEntry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58D917-C102-4470-A4DA-D64556AF8576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D13C35-5C76-4C3F-963E-D02C3FA09B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Bank Loan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785786" y="1643050"/>
          <a:ext cx="6215106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3714752"/>
            <a:ext cx="5643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Female applicants was high number totally 32,823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30559 applicants paying on the time but 2264 applicants not paying regularly.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Out of 17,174  male applicants  15412 people paying on the time but 1762 applicants not paying regularly.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Male are high defaulter have 10.4% compare to the female have 8.6%.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XNA only 2 applicant and there is no difficulty payers.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1285860"/>
            <a:ext cx="321471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Gender Wise Application Count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4071942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sz="2000" dirty="0" smtClean="0"/>
              <a:t>Middle age group (26-50) people most application was came.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Young and older age people application was less.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Highest application number 7007 was comes in 36-40.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  Each age group have a difficulty payers</a:t>
            </a:r>
            <a:r>
              <a:rPr lang="en-IN" dirty="0" smtClean="0"/>
              <a:t>.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357686" y="1857364"/>
          <a:ext cx="4071966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28596" y="1571612"/>
          <a:ext cx="392909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14942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Target Applicants </a:t>
            </a:r>
            <a:r>
              <a:rPr lang="en-US" dirty="0"/>
              <a:t>by 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571472" y="1626870"/>
          <a:ext cx="7286676" cy="273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662" y="4500570"/>
            <a:ext cx="628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  Almost 50% of our applicant’s occupation was labours 24,606.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  Least number of applicants was IT staffs only 80.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714348" y="1500174"/>
          <a:ext cx="3571900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429124" y="1643050"/>
          <a:ext cx="4000528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29190" y="1357298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Target Application count by Income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4429132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Majority of the income range between 25k-2.5L.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Most of difficulty payers also there range.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A big difference to seen in 1.5L-2.5 range to 2.5l-3.5L range.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Even all range of difficulty payers are there, but the number of difficulty payer is too low.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642910" y="1714488"/>
          <a:ext cx="6858048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785918" y="1285860"/>
            <a:ext cx="295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Difficulty Payer's Family 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442913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  A low income range people average family member is 2.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Max children count is 13, this now generation 10 or 13 children is unusual.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  But there is chance to mostly 3 or 4 children in a family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Correlations between Age/Family count/Children count/Income/Loan Amount/Annuity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857364"/>
          <a:ext cx="7572429" cy="1857387"/>
        </p:xfrm>
        <a:graphic>
          <a:graphicData uri="http://schemas.openxmlformats.org/drawingml/2006/table">
            <a:tbl>
              <a:tblPr/>
              <a:tblGrid>
                <a:gridCol w="918941"/>
                <a:gridCol w="945450"/>
                <a:gridCol w="918941"/>
                <a:gridCol w="918941"/>
                <a:gridCol w="945450"/>
                <a:gridCol w="945450"/>
                <a:gridCol w="680369"/>
                <a:gridCol w="874761"/>
                <a:gridCol w="424126"/>
              </a:tblGrid>
              <a:tr h="478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-0.076787909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0.012999748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-0.277039246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0.026363931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-0.329077466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0.880452047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0.010893745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-0.015814826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0.01121381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0.009588558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-0.01238765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-0.007537554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0.077409198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0.026199394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0.083004992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-0.032428347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0.059393938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0.063992033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0.00497156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0.069315897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0.76948508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-0.041148996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0.058131719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0.06142297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0.000130449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0.069879719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0.774156102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0.986531446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3929066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•   CORREL('</a:t>
            </a:r>
            <a:r>
              <a:rPr lang="en-US" dirty="0" err="1"/>
              <a:t>application'!AI:AI,'application'!AP:AP</a:t>
            </a:r>
            <a:r>
              <a:rPr lang="en-US" dirty="0"/>
              <a:t>) using this formula to find correlation between all col.  </a:t>
            </a:r>
            <a:r>
              <a:rPr lang="en-US" dirty="0" smtClean="0"/>
              <a:t> </a:t>
            </a:r>
            <a:r>
              <a:rPr lang="en-US" dirty="0"/>
              <a:t>Excellent correlation between these columns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•    AMT_CREDIT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AMT_GOODS_PRICE.</a:t>
            </a:r>
          </a:p>
          <a:p>
            <a:r>
              <a:rPr lang="en-US" dirty="0" smtClean="0"/>
              <a:t> </a:t>
            </a:r>
            <a:r>
              <a:rPr lang="en-US" dirty="0"/>
              <a:t>•    AMT_ANNUITY </a:t>
            </a:r>
            <a:r>
              <a:rPr lang="en-US" dirty="0" err="1"/>
              <a:t>vs</a:t>
            </a:r>
            <a:r>
              <a:rPr lang="en-US" dirty="0"/>
              <a:t> AMT_CREDIT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AMT_GOODS_PRICE.</a:t>
            </a:r>
          </a:p>
          <a:p>
            <a:r>
              <a:rPr lang="en-US" dirty="0" smtClean="0"/>
              <a:t> </a:t>
            </a:r>
            <a:r>
              <a:rPr lang="en-US" dirty="0"/>
              <a:t>•    CNT_FAM_MEMBERS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CNT_CHILDREN.</a:t>
            </a:r>
          </a:p>
          <a:p>
            <a:r>
              <a:rPr lang="en-US" dirty="0" smtClean="0"/>
              <a:t> </a:t>
            </a:r>
            <a:r>
              <a:rPr lang="en-US" dirty="0"/>
              <a:t>•   Other </a:t>
            </a:r>
            <a:r>
              <a:rPr lang="en-US" dirty="0" err="1"/>
              <a:t>col</a:t>
            </a:r>
            <a:r>
              <a:rPr lang="en-US" dirty="0"/>
              <a:t> correlation was poor, In this overall correlation we cannot conclude correct </a:t>
            </a:r>
            <a:r>
              <a:rPr lang="en-US" dirty="0" smtClean="0"/>
              <a:t>decision. </a:t>
            </a:r>
            <a:r>
              <a:rPr lang="en-US" dirty="0"/>
              <a:t>Then here I did anther view.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7470648" cy="725788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Difficulty Payer's Correlations between Age/Family count/Children count/Income/Loan Amount/Annuity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0034" y="1571612"/>
          <a:ext cx="7429551" cy="2016185"/>
        </p:xfrm>
        <a:graphic>
          <a:graphicData uri="http://schemas.openxmlformats.org/drawingml/2006/table">
            <a:tbl>
              <a:tblPr/>
              <a:tblGrid>
                <a:gridCol w="955097"/>
                <a:gridCol w="982647"/>
                <a:gridCol w="955097"/>
                <a:gridCol w="955097"/>
                <a:gridCol w="982647"/>
                <a:gridCol w="982647"/>
                <a:gridCol w="707140"/>
                <a:gridCol w="909179"/>
              </a:tblGrid>
              <a:tr h="196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-0.199576632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-0.24993433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0.892542867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-0.008413161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0.013115005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0.010106082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0.008587132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0.075726469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0.029110896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0.01800185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0.142131359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0.061011027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0.007475275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0.015266522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0.749659476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0.140783607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0.055417208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-0.000742782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0.013296322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0.749898622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0.98234248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3857628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  </a:t>
            </a:r>
            <a:r>
              <a:rPr lang="en-US" sz="2000" dirty="0"/>
              <a:t>This table was shows difficulty payer's correlation </a:t>
            </a:r>
            <a:r>
              <a:rPr lang="en-US" sz="2000" dirty="0" err="1"/>
              <a:t>amoung</a:t>
            </a:r>
            <a:r>
              <a:rPr lang="en-US" sz="2000" dirty="0"/>
              <a:t> the col.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This correlation also shows same result of seen before.</a:t>
            </a:r>
            <a:r>
              <a:rPr lang="en-US" sz="2000" dirty="0" smtClean="0"/>
              <a:t> </a:t>
            </a:r>
            <a:r>
              <a:rPr lang="en-US" sz="2000" dirty="0"/>
              <a:t> 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But AMT_INCOME_TOTAL </a:t>
            </a:r>
            <a:r>
              <a:rPr lang="en-US" sz="2000" dirty="0" err="1"/>
              <a:t>vs</a:t>
            </a:r>
            <a:r>
              <a:rPr lang="en-US" sz="2000" dirty="0"/>
              <a:t> AMT_ANNUITY </a:t>
            </a:r>
            <a:r>
              <a:rPr lang="en-US" sz="2000" dirty="0" err="1"/>
              <a:t>vs</a:t>
            </a:r>
            <a:r>
              <a:rPr lang="en-US" sz="2000" dirty="0"/>
              <a:t> AMT_CREDIT </a:t>
            </a:r>
            <a:r>
              <a:rPr lang="en-US" sz="2000" dirty="0" err="1"/>
              <a:t>vs</a:t>
            </a:r>
            <a:r>
              <a:rPr lang="en-US" sz="2000" dirty="0"/>
              <a:t> AMT_GOODS_PRICE co-re is </a:t>
            </a:r>
            <a:r>
              <a:rPr lang="en-US" sz="2000" dirty="0" err="1"/>
              <a:t>goan</a:t>
            </a:r>
            <a:r>
              <a:rPr lang="en-US" sz="2000" dirty="0"/>
              <a:t> down </a:t>
            </a:r>
            <a:r>
              <a:rPr lang="en-US" sz="2000" dirty="0" err="1"/>
              <a:t>comparitively</a:t>
            </a:r>
            <a:r>
              <a:rPr lang="en-US" sz="2000" dirty="0"/>
              <a:t> before 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Payer's Correlations between Age/Family count/Children count/Income/Loan Amount/Annuity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1472" y="1785926"/>
          <a:ext cx="7500991" cy="1864968"/>
        </p:xfrm>
        <a:graphic>
          <a:graphicData uri="http://schemas.openxmlformats.org/drawingml/2006/table">
            <a:tbl>
              <a:tblPr/>
              <a:tblGrid>
                <a:gridCol w="964281"/>
                <a:gridCol w="992096"/>
                <a:gridCol w="964281"/>
                <a:gridCol w="964281"/>
                <a:gridCol w="992096"/>
                <a:gridCol w="992096"/>
                <a:gridCol w="713939"/>
                <a:gridCol w="917921"/>
              </a:tblGrid>
              <a:tr h="10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-0.284169565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-0.335678262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0.879236611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-0.073658948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0.041530972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0.036319722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-0.009726958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0.077924604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0.026404205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0.451114642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0.051143637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0.064871588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0.005705458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0.377965752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0.770758487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0.049275852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0.062690335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0.001367979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0.384454763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0.775831703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0.986810609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472" y="4000504"/>
            <a:ext cx="7358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•   This table was shows other payer's correlation </a:t>
            </a:r>
            <a:r>
              <a:rPr lang="en-US" sz="2000" dirty="0" smtClean="0"/>
              <a:t>among </a:t>
            </a:r>
            <a:r>
              <a:rPr lang="en-US" sz="2000" dirty="0"/>
              <a:t>the col.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This correlation was much better than before two col.</a:t>
            </a:r>
            <a:r>
              <a:rPr lang="en-US" sz="2000" dirty="0" smtClean="0"/>
              <a:t> </a:t>
            </a:r>
            <a:r>
              <a:rPr lang="en-US" sz="2000" dirty="0"/>
              <a:t> 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Seen the AMT_INCOME_TOTAL </a:t>
            </a:r>
            <a:r>
              <a:rPr lang="en-US" sz="2000" dirty="0" err="1"/>
              <a:t>vs</a:t>
            </a:r>
            <a:r>
              <a:rPr lang="en-US" sz="2000" dirty="0"/>
              <a:t> AMT_ANNUITY </a:t>
            </a:r>
            <a:r>
              <a:rPr lang="en-US" sz="2000" dirty="0" err="1"/>
              <a:t>vs</a:t>
            </a:r>
            <a:r>
              <a:rPr lang="en-US" sz="2000" dirty="0"/>
              <a:t> AMT_CREDIT </a:t>
            </a:r>
            <a:r>
              <a:rPr lang="en-US" sz="2000" dirty="0" err="1"/>
              <a:t>vs</a:t>
            </a:r>
            <a:r>
              <a:rPr lang="en-US" sz="2000" dirty="0"/>
              <a:t> AMT_GOODS_PRICE co-or was moderately correlated. </a:t>
            </a:r>
            <a:r>
              <a:rPr lang="en-US" sz="2000" dirty="0" smtClean="0"/>
              <a:t> </a:t>
            </a:r>
            <a:r>
              <a:rPr lang="en-US" sz="2000" dirty="0"/>
              <a:t> 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That is the reason for they pay amount on the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After analysing the dataset, there are few attributes of a client with which the bank would be able to identify if they will repay the loan or not.</a:t>
            </a:r>
          </a:p>
          <a:p>
            <a:r>
              <a:rPr lang="en-IN" dirty="0" smtClean="0"/>
              <a:t>Majority of the income range between 25k-2.5L.</a:t>
            </a:r>
          </a:p>
          <a:p>
            <a:r>
              <a:rPr lang="en-IN" dirty="0" smtClean="0"/>
              <a:t>Most of difficulty payers also there range, because low income range people average of 2.5 to max of 13 member in their family.</a:t>
            </a:r>
          </a:p>
          <a:p>
            <a:r>
              <a:rPr lang="en-IN" dirty="0" smtClean="0"/>
              <a:t>It should be one of the reason for they facing difficulty in payments.</a:t>
            </a:r>
          </a:p>
          <a:p>
            <a:r>
              <a:rPr lang="en-IN" dirty="0" smtClean="0"/>
              <a:t>Applicants earn the higher income difficulty payer counts was low.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Analysis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Visuals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Bank lo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5926"/>
            <a:ext cx="7467600" cy="407196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DESCRIPTION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 given project asks us to apply Risk Analytics by analysing the data given for bank loan.</a:t>
            </a:r>
          </a:p>
          <a:p>
            <a:r>
              <a:rPr lang="en-IN" dirty="0" smtClean="0"/>
              <a:t>The project expects us to perform Exploratory Data Analysis to understand how consumer attribute which influence the tendency to default.</a:t>
            </a:r>
          </a:p>
          <a:p>
            <a:r>
              <a:rPr lang="en-IN" dirty="0" smtClean="0"/>
              <a:t>By EDA we will identify patterns of loan default and the driving factors which leads to these defaults. For this which has strong indicators of default are found.</a:t>
            </a:r>
          </a:p>
          <a:p>
            <a:r>
              <a:rPr lang="en-IN" dirty="0" smtClean="0"/>
              <a:t>We are expected to manage missing data, identify outliers, report any data imbalance, explain the result of </a:t>
            </a:r>
            <a:r>
              <a:rPr lang="en-IN" dirty="0" err="1" smtClean="0"/>
              <a:t>univariate</a:t>
            </a:r>
            <a:r>
              <a:rPr lang="en-IN" dirty="0" smtClean="0"/>
              <a:t>, </a:t>
            </a:r>
            <a:r>
              <a:rPr lang="en-US" dirty="0" smtClean="0"/>
              <a:t>Segmented </a:t>
            </a:r>
            <a:r>
              <a:rPr lang="en-US" dirty="0" err="1" smtClean="0"/>
              <a:t>univariate</a:t>
            </a:r>
            <a:r>
              <a:rPr lang="en-US" dirty="0" smtClean="0"/>
              <a:t>, and </a:t>
            </a:r>
            <a:r>
              <a:rPr lang="en-US" dirty="0" err="1" smtClean="0"/>
              <a:t>bivariate</a:t>
            </a:r>
            <a:r>
              <a:rPr lang="en-IN" dirty="0" smtClean="0"/>
              <a:t> analysis and correlation for the client with payment difficulties and all other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 and Missing Values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null values of each columns.</a:t>
            </a:r>
          </a:p>
          <a:p>
            <a:r>
              <a:rPr lang="en-US" dirty="0" smtClean="0"/>
              <a:t>Drop those columns with missing value % greater than 40%.</a:t>
            </a:r>
          </a:p>
          <a:p>
            <a:r>
              <a:rPr lang="en-US" dirty="0" smtClean="0"/>
              <a:t>Delete unwanted columns.</a:t>
            </a:r>
          </a:p>
          <a:p>
            <a:r>
              <a:rPr lang="en-US" dirty="0" smtClean="0"/>
              <a:t>There are 100 columns were </a:t>
            </a:r>
            <a:r>
              <a:rPr lang="en-US" dirty="0" err="1" smtClean="0"/>
              <a:t>droped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 and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COUNTBLANK('O A '!A1:A50000) using this formula for find number of null values  in each columns</a:t>
            </a:r>
            <a:r>
              <a:rPr lang="en-US" sz="3200" dirty="0" smtClean="0"/>
              <a:t>.</a:t>
            </a:r>
            <a:endParaRPr lang="en-US" dirty="0" smtClean="0"/>
          </a:p>
          <a:p>
            <a:r>
              <a:rPr lang="en-US" dirty="0" smtClean="0"/>
              <a:t>D2/50000*100 using this formula for find percentage of null in each columns.</a:t>
            </a:r>
          </a:p>
          <a:p>
            <a:r>
              <a:rPr lang="en-US" dirty="0" smtClean="0"/>
              <a:t>Use conditional formatting to highlight cells.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Handling missing values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AMT_ANNUITY, CNT_FAM_MEMBERS and DAYS_BIRTH column fill with average value.</a:t>
            </a:r>
          </a:p>
          <a:p>
            <a:r>
              <a:rPr lang="en-US" dirty="0" smtClean="0"/>
              <a:t>In AMT_GOODS_PRICE column all values in it are only equal to or greater than the value in the AMT_CREDIT column, so I entered the same value in the AMT_CREDIT column as in the AMT_GOODS_PRICE col. </a:t>
            </a:r>
          </a:p>
          <a:p>
            <a:r>
              <a:rPr lang="en-US" dirty="0" smtClean="0"/>
              <a:t>In OCCUPATION_TYPE column fill with mode.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QUARTILE(application!H:H,1,2,3) using this formula for find first, second and third quartile.</a:t>
            </a:r>
          </a:p>
          <a:p>
            <a:r>
              <a:rPr lang="en-US" dirty="0" smtClean="0"/>
              <a:t>Q3-Q1 is </a:t>
            </a:r>
            <a:r>
              <a:rPr lang="en-US" dirty="0" err="1" smtClean="0"/>
              <a:t>formul</a:t>
            </a:r>
            <a:r>
              <a:rPr lang="en-US" dirty="0" smtClean="0"/>
              <a:t> for find IQR.</a:t>
            </a:r>
          </a:p>
          <a:p>
            <a:r>
              <a:rPr lang="en-US" dirty="0" smtClean="0"/>
              <a:t>Formula for finding Upper bound is (Q3+1.5*IQR) and lower bound formula is (Q1-1.5*IQR).</a:t>
            </a:r>
          </a:p>
          <a:p>
            <a:r>
              <a:rPr lang="en-US" dirty="0" smtClean="0"/>
              <a:t>This way to find the outlier for each row. Which values are more or less in between Upper bound and lower bound consider as outliers.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00092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14348" y="4857760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In AMT_INCOME_TOTAL </a:t>
            </a:r>
            <a:r>
              <a:rPr lang="en-US" dirty="0" err="1" smtClean="0"/>
              <a:t>col</a:t>
            </a:r>
            <a:r>
              <a:rPr lang="en-US" dirty="0" smtClean="0"/>
              <a:t> one outliers is found 1.2cr, this is too far compare to other values.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2910" y="5500702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•   In AMT_CREDIT </a:t>
            </a:r>
            <a:r>
              <a:rPr lang="en-US" dirty="0" err="1" smtClean="0"/>
              <a:t>col</a:t>
            </a:r>
            <a:r>
              <a:rPr lang="en-US" dirty="0" smtClean="0"/>
              <a:t> lot of outlier values was found near 20L to 40L, other values are between 25000 to 16L.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35811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85786" y="4786322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 AMT_ANNUITY </a:t>
            </a:r>
            <a:r>
              <a:rPr lang="en-US" dirty="0" err="1" smtClean="0"/>
              <a:t>col</a:t>
            </a:r>
            <a:r>
              <a:rPr lang="en-US" dirty="0" smtClean="0"/>
              <a:t> lot of outlier values was found in different areas, other values are between 0 to 85k.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 AGE </a:t>
            </a:r>
            <a:r>
              <a:rPr lang="en-US" dirty="0" err="1" smtClean="0"/>
              <a:t>col</a:t>
            </a:r>
            <a:r>
              <a:rPr lang="en-US" dirty="0" smtClean="0"/>
              <a:t> there is no outliers, all values are into the upper and lower bound.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Imbalance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96" y="2000240"/>
            <a:ext cx="41434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000" dirty="0" smtClean="0"/>
              <a:t>Target Applicants 1 - client with payment difficulties: Customer had late payment or not paid, 0 - all other cases.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Out of total application 49999, the number of applicants which make payment on time is 45973.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The number of applicants with payment difficulties is 4026.</a:t>
            </a:r>
            <a:endParaRPr lang="en-US" sz="2000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4714876" y="1857364"/>
          <a:ext cx="3500462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368</TotalTime>
  <Words>1143</Words>
  <Application>Microsoft Office PowerPoint</Application>
  <PresentationFormat>On-screen Show (4:3)</PresentationFormat>
  <Paragraphs>228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Bank Loan Case Study</vt:lpstr>
      <vt:lpstr>PROJECT DESCRIPTION</vt:lpstr>
      <vt:lpstr>Approach and Missing Values</vt:lpstr>
      <vt:lpstr>Approach and Missing Values</vt:lpstr>
      <vt:lpstr>Handling missing values</vt:lpstr>
      <vt:lpstr>Outliers</vt:lpstr>
      <vt:lpstr>Outliers</vt:lpstr>
      <vt:lpstr>Outliers</vt:lpstr>
      <vt:lpstr>Data Imbalance</vt:lpstr>
      <vt:lpstr>Univariate and Bivariate Analysis</vt:lpstr>
      <vt:lpstr>Univariate and Bivariate Analysis</vt:lpstr>
      <vt:lpstr>Univariate and Bivariate Analysis</vt:lpstr>
      <vt:lpstr>Univariate and Bivariate Analysis</vt:lpstr>
      <vt:lpstr>Univariate and Bivariate Analysis</vt:lpstr>
      <vt:lpstr>Correlations between Age/Family count/Children count/Income/Loan Amount/Annuity</vt:lpstr>
      <vt:lpstr>Difficulty Payer's Correlations between Age/Family count/Children count/Income/Loan Amount/Annuity</vt:lpstr>
      <vt:lpstr>Other Payer's Correlations between Age/Family count/Children count/Income/Loan Amount/Annuity</vt:lpstr>
      <vt:lpstr>Conclusion</vt:lpstr>
      <vt:lpstr>Univariate and Bivariate Analysis Visuals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</dc:creator>
  <cp:lastModifiedBy>ll</cp:lastModifiedBy>
  <cp:revision>37</cp:revision>
  <dcterms:created xsi:type="dcterms:W3CDTF">2024-06-22T14:59:33Z</dcterms:created>
  <dcterms:modified xsi:type="dcterms:W3CDTF">2024-06-24T20:02:35Z</dcterms:modified>
</cp:coreProperties>
</file>