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5" r:id="rId7"/>
    <p:sldId id="273" r:id="rId8"/>
    <p:sldId id="278" r:id="rId9"/>
    <p:sldId id="279" r:id="rId10"/>
    <p:sldId id="280" r:id="rId11"/>
  </p:sldIdLst>
  <p:sldSz cx="9144000" cy="5143500" type="screen16x9"/>
  <p:notesSz cx="6858000" cy="9144000"/>
  <p:embeddedFontLst>
    <p:embeddedFont>
      <p:font typeface="Ubuntu" charset="0"/>
      <p:regular r:id="rId13"/>
      <p:bold r:id="rId14"/>
      <p:italic r:id="rId15"/>
      <p:boldItalic r:id="rId16"/>
    </p:embeddedFont>
    <p:embeddedFont>
      <p:font typeface="Ubuntu Light" charset="0"/>
      <p:regular r:id="rId17"/>
      <p:bold r:id="rId18"/>
      <p:italic r:id="rId19"/>
      <p:boldItalic r:id="rId20"/>
    </p:embeddedFont>
    <p:embeddedFont>
      <p:font typeface="Work Sans Regular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0DBBB-2971-49BE-AFB9-90D331D887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D8DEB5-336A-40A9-A319-9F35E45720FC}">
      <dgm:prSet/>
      <dgm:spPr/>
      <dgm:t>
        <a:bodyPr/>
        <a:lstStyle/>
        <a:p>
          <a:pPr rtl="0"/>
          <a:r>
            <a:rPr lang="en-US" b="0" i="0" dirty="0" smtClean="0"/>
            <a:t>Imagine you're a data analyst working with the product team at </a:t>
          </a:r>
          <a:r>
            <a:rPr lang="en-US" b="0" i="0" dirty="0" err="1" smtClean="0"/>
            <a:t>Instagram</a:t>
          </a:r>
          <a:r>
            <a:rPr lang="en-US" b="0" i="0" dirty="0" smtClean="0"/>
            <a:t>. Your role involves analyzing user interactions and engagement with the </a:t>
          </a:r>
          <a:r>
            <a:rPr lang="en-US" b="0" i="0" dirty="0" err="1" smtClean="0"/>
            <a:t>Instagram</a:t>
          </a:r>
          <a:r>
            <a:rPr lang="en-US" b="0" i="0" dirty="0" smtClean="0"/>
            <a:t> app to provide valuable insights that can help the business grow.</a:t>
          </a:r>
          <a:br>
            <a:rPr lang="en-US" b="0" i="0" dirty="0" smtClean="0"/>
          </a:br>
          <a:endParaRPr lang="en-US" b="1" i="0" dirty="0"/>
        </a:p>
      </dgm:t>
    </dgm:pt>
    <dgm:pt modelId="{C64FC0D1-0DBF-4569-BE1B-9297BA7CE809}" type="parTrans" cxnId="{79EC5054-AC84-406F-8873-58354FD522C2}">
      <dgm:prSet/>
      <dgm:spPr/>
      <dgm:t>
        <a:bodyPr/>
        <a:lstStyle/>
        <a:p>
          <a:endParaRPr lang="en-US"/>
        </a:p>
      </dgm:t>
    </dgm:pt>
    <dgm:pt modelId="{494C7A70-B8B4-4426-990E-09B69CE1FC49}" type="sibTrans" cxnId="{79EC5054-AC84-406F-8873-58354FD522C2}">
      <dgm:prSet/>
      <dgm:spPr/>
      <dgm:t>
        <a:bodyPr/>
        <a:lstStyle/>
        <a:p>
          <a:endParaRPr lang="en-US"/>
        </a:p>
      </dgm:t>
    </dgm:pt>
    <dgm:pt modelId="{37BFA7DC-56C1-40D1-87A4-1A9A771EF655}" type="pres">
      <dgm:prSet presAssocID="{88C0DBBB-2971-49BE-AFB9-90D331D887EF}" presName="linear" presStyleCnt="0">
        <dgm:presLayoutVars>
          <dgm:animLvl val="lvl"/>
          <dgm:resizeHandles val="exact"/>
        </dgm:presLayoutVars>
      </dgm:prSet>
      <dgm:spPr/>
    </dgm:pt>
    <dgm:pt modelId="{81A1ECF4-872C-406C-8C08-B91BBC86247B}" type="pres">
      <dgm:prSet presAssocID="{A9D8DEB5-336A-40A9-A319-9F35E45720F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9EC5054-AC84-406F-8873-58354FD522C2}" srcId="{88C0DBBB-2971-49BE-AFB9-90D331D887EF}" destId="{A9D8DEB5-336A-40A9-A319-9F35E45720FC}" srcOrd="0" destOrd="0" parTransId="{C64FC0D1-0DBF-4569-BE1B-9297BA7CE809}" sibTransId="{494C7A70-B8B4-4426-990E-09B69CE1FC49}"/>
    <dgm:cxn modelId="{653BE4CB-3C43-4075-B513-5E585EBB5330}" type="presOf" srcId="{A9D8DEB5-336A-40A9-A319-9F35E45720FC}" destId="{81A1ECF4-872C-406C-8C08-B91BBC86247B}" srcOrd="0" destOrd="0" presId="urn:microsoft.com/office/officeart/2005/8/layout/vList2"/>
    <dgm:cxn modelId="{C85F8AD2-45AE-4690-B8C2-B3DAEB4B8BA4}" type="presOf" srcId="{88C0DBBB-2971-49BE-AFB9-90D331D887EF}" destId="{37BFA7DC-56C1-40D1-87A4-1A9A771EF655}" srcOrd="0" destOrd="0" presId="urn:microsoft.com/office/officeart/2005/8/layout/vList2"/>
    <dgm:cxn modelId="{257AF0C0-4519-4FA3-8FCF-7DA2206BA47D}" type="presParOf" srcId="{37BFA7DC-56C1-40D1-87A4-1A9A771EF655}" destId="{81A1ECF4-872C-406C-8C08-B91BBC86247B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D6B0D-5115-41D7-96C3-33AF62A8259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90CCDA-5884-4F98-A27F-D70361480110}">
      <dgm:prSet/>
      <dgm:spPr/>
      <dgm:t>
        <a:bodyPr/>
        <a:lstStyle/>
        <a:p>
          <a:pPr rtl="0"/>
          <a:r>
            <a:rPr lang="en-US" b="0" i="0" dirty="0" smtClean="0"/>
            <a:t>This analysis could help in making data-driven decisions, whether the platform is growing or became stagnant in its growth etc., by extracting meaningful insights from the data using </a:t>
          </a:r>
          <a:r>
            <a:rPr lang="en-US" b="0" i="0" dirty="0" err="1" smtClean="0"/>
            <a:t>MySQL</a:t>
          </a:r>
          <a:r>
            <a:rPr lang="en-US" b="0" i="0" dirty="0" smtClean="0"/>
            <a:t> Workbench tool.</a:t>
          </a:r>
          <a:endParaRPr lang="en-US" b="0" i="0" dirty="0"/>
        </a:p>
      </dgm:t>
    </dgm:pt>
    <dgm:pt modelId="{1B086C41-2ECD-4F06-BFC6-4FDD1080AEDC}" type="parTrans" cxnId="{1A2054B3-0E35-459E-B40D-4A73C62C30FF}">
      <dgm:prSet/>
      <dgm:spPr/>
      <dgm:t>
        <a:bodyPr/>
        <a:lstStyle/>
        <a:p>
          <a:endParaRPr lang="en-US"/>
        </a:p>
      </dgm:t>
    </dgm:pt>
    <dgm:pt modelId="{85E22B69-389D-4C6D-8C02-C041678D1F43}" type="sibTrans" cxnId="{1A2054B3-0E35-459E-B40D-4A73C62C30FF}">
      <dgm:prSet/>
      <dgm:spPr/>
      <dgm:t>
        <a:bodyPr/>
        <a:lstStyle/>
        <a:p>
          <a:endParaRPr lang="en-US"/>
        </a:p>
      </dgm:t>
    </dgm:pt>
    <dgm:pt modelId="{AB5D9BAE-52F7-4228-AC0C-30ED0F197C33}" type="pres">
      <dgm:prSet presAssocID="{055D6B0D-5115-41D7-96C3-33AF62A8259C}" presName="Name0" presStyleCnt="0">
        <dgm:presLayoutVars>
          <dgm:dir/>
          <dgm:animLvl val="lvl"/>
          <dgm:resizeHandles val="exact"/>
        </dgm:presLayoutVars>
      </dgm:prSet>
      <dgm:spPr/>
    </dgm:pt>
    <dgm:pt modelId="{5E378A2B-B7DA-4992-96D4-C797741084CB}" type="pres">
      <dgm:prSet presAssocID="{C090CCDA-5884-4F98-A27F-D70361480110}" presName="linNode" presStyleCnt="0"/>
      <dgm:spPr/>
    </dgm:pt>
    <dgm:pt modelId="{0EF51DD2-049F-4E11-9208-9583EBF41721}" type="pres">
      <dgm:prSet presAssocID="{C090CCDA-5884-4F98-A27F-D70361480110}" presName="parentText" presStyleLbl="node1" presStyleIdx="0" presStyleCnt="1" custScaleX="267026" custLinFactNeighborX="0" custLinFactNeighborY="1577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2054B3-0E35-459E-B40D-4A73C62C30FF}" srcId="{055D6B0D-5115-41D7-96C3-33AF62A8259C}" destId="{C090CCDA-5884-4F98-A27F-D70361480110}" srcOrd="0" destOrd="0" parTransId="{1B086C41-2ECD-4F06-BFC6-4FDD1080AEDC}" sibTransId="{85E22B69-389D-4C6D-8C02-C041678D1F43}"/>
    <dgm:cxn modelId="{0EC8B570-29EE-47B6-A276-93C7DCEE72A4}" type="presOf" srcId="{055D6B0D-5115-41D7-96C3-33AF62A8259C}" destId="{AB5D9BAE-52F7-4228-AC0C-30ED0F197C33}" srcOrd="0" destOrd="0" presId="urn:microsoft.com/office/officeart/2005/8/layout/vList5"/>
    <dgm:cxn modelId="{94E98921-DF35-41CE-9DF9-5418A383DBE7}" type="presOf" srcId="{C090CCDA-5884-4F98-A27F-D70361480110}" destId="{0EF51DD2-049F-4E11-9208-9583EBF41721}" srcOrd="0" destOrd="0" presId="urn:microsoft.com/office/officeart/2005/8/layout/vList5"/>
    <dgm:cxn modelId="{D9EB61A0-F7EA-45A3-B5A8-E9DC3275042C}" type="presParOf" srcId="{AB5D9BAE-52F7-4228-AC0C-30ED0F197C33}" destId="{5E378A2B-B7DA-4992-96D4-C797741084CB}" srcOrd="0" destOrd="0" presId="urn:microsoft.com/office/officeart/2005/8/layout/vList5"/>
    <dgm:cxn modelId="{BF1D286D-0AEF-41D6-99ED-43AAED4C5FA5}" type="presParOf" srcId="{5E378A2B-B7DA-4992-96D4-C797741084CB}" destId="{0EF51DD2-049F-4E11-9208-9583EBF41721}" srcOrd="0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1253edf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1253edf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0" dirty="0" err="1" smtClean="0"/>
              <a:t>Instagram</a:t>
            </a:r>
            <a:r>
              <a:rPr lang="en-US" b="0" dirty="0" smtClean="0"/>
              <a:t> User Analytics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4DE12FF-3A46-7CD3-1E31-BBBB73193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58" y="428610"/>
            <a:ext cx="1174305" cy="1174305"/>
          </a:xfrm>
          <a:prstGeom prst="rect">
            <a:avLst/>
          </a:prstGeom>
        </p:spPr>
      </p:pic>
      <p:sp>
        <p:nvSpPr>
          <p:cNvPr id="4" name="Google Shape;669;p47"/>
          <p:cNvSpPr/>
          <p:nvPr/>
        </p:nvSpPr>
        <p:spPr>
          <a:xfrm>
            <a:off x="3000364" y="4357700"/>
            <a:ext cx="299413" cy="2687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738;p47"/>
          <p:cNvSpPr/>
          <p:nvPr/>
        </p:nvSpPr>
        <p:spPr>
          <a:xfrm>
            <a:off x="5572132" y="4357700"/>
            <a:ext cx="274035" cy="28891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" name="Google Shape;105;p18"/>
          <p:cNvSpPr/>
          <p:nvPr/>
        </p:nvSpPr>
        <p:spPr>
          <a:xfrm>
            <a:off x="500034" y="4357700"/>
            <a:ext cx="277628" cy="2650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928662" y="785800"/>
            <a:ext cx="7282800" cy="5070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b="0" dirty="0" err="1" smtClean="0"/>
              <a:t>Conclution</a:t>
            </a: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928662" y="1857370"/>
          <a:ext cx="7282800" cy="144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8" name="Google Shape;318;p3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89712"/>
            <a:ext cx="4284342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dirty="0" smtClean="0"/>
              <a:t>Description</a:t>
            </a:r>
            <a:endParaRPr sz="6000"/>
          </a:p>
        </p:txBody>
      </p:sp>
      <p:graphicFrame>
        <p:nvGraphicFramePr>
          <p:cNvPr id="7" name="Diagram 6"/>
          <p:cNvGraphicFramePr/>
          <p:nvPr/>
        </p:nvGraphicFramePr>
        <p:xfrm>
          <a:off x="1036788" y="1903103"/>
          <a:ext cx="7070424" cy="230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28662" y="1214428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Marketing Analysis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28662" y="1785932"/>
            <a:ext cx="4641532" cy="27146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None/>
            </a:pPr>
            <a:r>
              <a:rPr lang="en-US" b="1" dirty="0" smtClean="0"/>
              <a:t>Loyal User </a:t>
            </a:r>
            <a:r>
              <a:rPr lang="en-US" b="1" dirty="0" smtClean="0"/>
              <a:t>Reward </a:t>
            </a:r>
          </a:p>
          <a:p>
            <a:pPr algn="ctr"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dirty="0" smtClean="0"/>
              <a:t>     Using this query to find out the top 5 oldest user in </a:t>
            </a:r>
            <a:r>
              <a:rPr lang="en-US" dirty="0" err="1" smtClean="0"/>
              <a:t>instagram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6" name="Picture 5" descr="loyal co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1571618"/>
            <a:ext cx="2857520" cy="428628"/>
          </a:xfrm>
          <a:prstGeom prst="rect">
            <a:avLst/>
          </a:prstGeom>
        </p:spPr>
      </p:pic>
      <p:pic>
        <p:nvPicPr>
          <p:cNvPr id="7" name="Picture 6" descr="loy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8" y="2285998"/>
            <a:ext cx="2796540" cy="1714512"/>
          </a:xfrm>
          <a:prstGeom prst="rect">
            <a:avLst/>
          </a:prstGeom>
        </p:spPr>
      </p:pic>
      <p:sp>
        <p:nvSpPr>
          <p:cNvPr id="8" name="Google Shape;103;p18"/>
          <p:cNvSpPr/>
          <p:nvPr/>
        </p:nvSpPr>
        <p:spPr>
          <a:xfrm rot="2466663">
            <a:off x="312477" y="108712"/>
            <a:ext cx="515110" cy="49184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6;p18"/>
          <p:cNvSpPr/>
          <p:nvPr/>
        </p:nvSpPr>
        <p:spPr>
          <a:xfrm rot="-1609496">
            <a:off x="1397715" y="543629"/>
            <a:ext cx="250098" cy="2388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5;p18"/>
          <p:cNvSpPr/>
          <p:nvPr/>
        </p:nvSpPr>
        <p:spPr>
          <a:xfrm rot="2926243">
            <a:off x="2182012" y="778893"/>
            <a:ext cx="275021" cy="2281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;p18"/>
          <p:cNvSpPr/>
          <p:nvPr/>
        </p:nvSpPr>
        <p:spPr>
          <a:xfrm rot="2926243">
            <a:off x="8410573" y="487821"/>
            <a:ext cx="277628" cy="2650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5;p18"/>
          <p:cNvSpPr/>
          <p:nvPr/>
        </p:nvSpPr>
        <p:spPr>
          <a:xfrm rot="2926243">
            <a:off x="480955" y="4345473"/>
            <a:ext cx="277628" cy="2650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4429124" y="882425"/>
            <a:ext cx="3784201" cy="6891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dirty="0" smtClean="0"/>
              <a:t>Marketing Analysis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4626525" y="1928808"/>
            <a:ext cx="3586800" cy="22749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Inactive </a:t>
            </a:r>
            <a:r>
              <a:rPr lang="en-US" b="1" dirty="0" smtClean="0"/>
              <a:t>User</a:t>
            </a:r>
          </a:p>
          <a:p>
            <a:pPr marL="0" lvl="0" indent="0">
              <a:buNone/>
            </a:pPr>
            <a:r>
              <a:rPr lang="en-US" dirty="0" smtClean="0"/>
              <a:t>Using this query to find out </a:t>
            </a:r>
            <a:r>
              <a:rPr lang="en-US" dirty="0" smtClean="0"/>
              <a:t>the user </a:t>
            </a:r>
            <a:r>
              <a:rPr lang="en-US" dirty="0" smtClean="0"/>
              <a:t>never posted a single photo on </a:t>
            </a:r>
            <a:r>
              <a:rPr lang="en-US" dirty="0" err="1" smtClean="0"/>
              <a:t>Instagram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18" name="Picture 17" descr="inactive co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571618"/>
            <a:ext cx="4429156" cy="213360"/>
          </a:xfrm>
          <a:prstGeom prst="rect">
            <a:avLst/>
          </a:prstGeom>
        </p:spPr>
      </p:pic>
      <p:pic>
        <p:nvPicPr>
          <p:cNvPr id="19" name="Picture 18" descr="inacti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2071684"/>
            <a:ext cx="2928958" cy="1928826"/>
          </a:xfrm>
          <a:prstGeom prst="rect">
            <a:avLst/>
          </a:prstGeom>
        </p:spPr>
      </p:pic>
      <p:sp>
        <p:nvSpPr>
          <p:cNvPr id="21" name="Google Shape;738;p47"/>
          <p:cNvSpPr/>
          <p:nvPr/>
        </p:nvSpPr>
        <p:spPr>
          <a:xfrm>
            <a:off x="7072330" y="214296"/>
            <a:ext cx="274035" cy="28891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" name="Google Shape;738;p47"/>
          <p:cNvSpPr/>
          <p:nvPr/>
        </p:nvSpPr>
        <p:spPr>
          <a:xfrm>
            <a:off x="7929586" y="214296"/>
            <a:ext cx="274035" cy="28891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" name="Google Shape;738;p47"/>
          <p:cNvSpPr/>
          <p:nvPr/>
        </p:nvSpPr>
        <p:spPr>
          <a:xfrm>
            <a:off x="7500958" y="214296"/>
            <a:ext cx="274035" cy="28891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930575" y="1571617"/>
            <a:ext cx="3402600" cy="26322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Contest </a:t>
            </a:r>
            <a:r>
              <a:rPr lang="en-US" b="1" dirty="0" smtClean="0"/>
              <a:t>Winner </a:t>
            </a:r>
            <a:endParaRPr sz="1200" b="1"/>
          </a:p>
          <a:p>
            <a:pPr marL="0" indent="0"/>
            <a:r>
              <a:rPr lang="en-US" dirty="0" smtClean="0"/>
              <a:t>  Using </a:t>
            </a:r>
            <a:r>
              <a:rPr lang="en-US" dirty="0" smtClean="0"/>
              <a:t>this query to find out the user with the most likes on a single </a:t>
            </a:r>
            <a:r>
              <a:rPr lang="en-US" dirty="0" smtClean="0"/>
              <a:t>photo in </a:t>
            </a:r>
            <a:r>
              <a:rPr lang="en-US" dirty="0" err="1" smtClean="0"/>
              <a:t>instagram</a:t>
            </a:r>
            <a:r>
              <a:rPr lang="en-US" dirty="0" smtClean="0"/>
              <a:t>. </a:t>
            </a:r>
          </a:p>
          <a:p>
            <a:pPr marL="0" indent="0"/>
            <a:r>
              <a:rPr lang="en-US" dirty="0" smtClean="0"/>
              <a:t>  </a:t>
            </a:r>
            <a:r>
              <a:rPr lang="en-US" dirty="0" err="1" smtClean="0"/>
              <a:t>Zack_kemmer</a:t>
            </a:r>
            <a:r>
              <a:rPr lang="en-US" dirty="0" smtClean="0"/>
              <a:t> is winner of the contest.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Marketing Analysis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7" name="Picture 6" descr="winner co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857370"/>
            <a:ext cx="4217660" cy="737236"/>
          </a:xfrm>
          <a:prstGeom prst="rect">
            <a:avLst/>
          </a:prstGeom>
        </p:spPr>
      </p:pic>
      <p:pic>
        <p:nvPicPr>
          <p:cNvPr id="8" name="Picture 7" descr="Winn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3214692"/>
            <a:ext cx="3009900" cy="6076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7686" y="2786064"/>
            <a:ext cx="185738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chemeClr val="bg1"/>
                </a:solidFill>
              </a:rPr>
              <a:t>OUTPUT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686" y="142874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chemeClr val="bg1"/>
                </a:solidFill>
              </a:rPr>
              <a:t>CODE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Google Shape;669;p47"/>
          <p:cNvSpPr/>
          <p:nvPr/>
        </p:nvSpPr>
        <p:spPr>
          <a:xfrm>
            <a:off x="7286644" y="214296"/>
            <a:ext cx="299413" cy="2687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" name="Google Shape;669;p47"/>
          <p:cNvSpPr/>
          <p:nvPr/>
        </p:nvSpPr>
        <p:spPr>
          <a:xfrm>
            <a:off x="8072462" y="214296"/>
            <a:ext cx="299413" cy="2687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" name="Google Shape;669;p47"/>
          <p:cNvSpPr/>
          <p:nvPr/>
        </p:nvSpPr>
        <p:spPr>
          <a:xfrm>
            <a:off x="7715272" y="500048"/>
            <a:ext cx="299413" cy="2687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930600" y="886024"/>
            <a:ext cx="3520800" cy="9713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Marketing Analysis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930600" y="1935334"/>
            <a:ext cx="3520800" cy="18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b="1" dirty="0" err="1" smtClean="0"/>
              <a:t>Hashtag</a:t>
            </a:r>
            <a:endParaRPr lang="en-US" sz="2000" b="1" dirty="0" smtClean="0"/>
          </a:p>
          <a:p>
            <a:pPr marL="0" lvl="0" indent="0">
              <a:buNone/>
            </a:pPr>
            <a:r>
              <a:rPr lang="en-US" sz="2000" dirty="0" smtClean="0"/>
              <a:t>Using this query to find out the top 5 </a:t>
            </a:r>
            <a:r>
              <a:rPr lang="en-US" sz="2000" dirty="0" err="1" smtClean="0"/>
              <a:t>hastag</a:t>
            </a:r>
            <a:r>
              <a:rPr lang="en-US" sz="2000" dirty="0" smtClean="0"/>
              <a:t> in </a:t>
            </a:r>
            <a:r>
              <a:rPr lang="en-US" sz="2000" dirty="0" err="1" smtClean="0"/>
              <a:t>instagram</a:t>
            </a:r>
            <a:r>
              <a:rPr lang="en-US" sz="2000" dirty="0" smtClean="0"/>
              <a:t>.</a:t>
            </a:r>
            <a:endParaRPr sz="200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6" name="Picture 5" descr="tag co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1357304"/>
            <a:ext cx="4375776" cy="457200"/>
          </a:xfrm>
          <a:prstGeom prst="rect">
            <a:avLst/>
          </a:prstGeom>
        </p:spPr>
      </p:pic>
      <p:pic>
        <p:nvPicPr>
          <p:cNvPr id="7" name="Picture 6" descr="ta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2357436"/>
            <a:ext cx="2317766" cy="1428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3768" y="14285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2000" dirty="0" smtClean="0">
                <a:solidFill>
                  <a:schemeClr val="bg1"/>
                </a:solidFill>
              </a:rPr>
              <a:t>###</a:t>
            </a:r>
            <a:endParaRPr lang="en-US" b="1" spc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034" y="4643452"/>
            <a:ext cx="2000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spc="2000" dirty="0" smtClean="0">
                <a:solidFill>
                  <a:schemeClr val="bg1"/>
                </a:solidFill>
              </a:rPr>
              <a:t>###</a:t>
            </a:r>
            <a:endParaRPr lang="en-US" b="1" spc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Marketing Analysis</a:t>
            </a:r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928662" y="1571618"/>
            <a:ext cx="3786214" cy="24288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Ad </a:t>
            </a:r>
            <a:r>
              <a:rPr lang="en-US" b="1" dirty="0" smtClean="0"/>
              <a:t>Campaign</a:t>
            </a:r>
          </a:p>
          <a:p>
            <a:pPr marL="0" lvl="0" indent="0" algn="ctr">
              <a:buNone/>
            </a:pPr>
            <a:endParaRPr sz="1050" b="1"/>
          </a:p>
          <a:p>
            <a:pPr marL="0" indent="0"/>
            <a:r>
              <a:rPr lang="en-US" sz="1200" dirty="0" smtClean="0"/>
              <a:t>   Using </a:t>
            </a:r>
            <a:r>
              <a:rPr lang="en-US" sz="1200" dirty="0" smtClean="0"/>
              <a:t>this query to find out </a:t>
            </a:r>
            <a:r>
              <a:rPr lang="en-US" sz="1200" dirty="0" smtClean="0"/>
              <a:t>best day </a:t>
            </a:r>
            <a:r>
              <a:rPr lang="en-US" sz="1200" dirty="0" smtClean="0"/>
              <a:t>of the </a:t>
            </a:r>
            <a:r>
              <a:rPr lang="en-US" sz="1200" dirty="0" smtClean="0"/>
              <a:t>week. </a:t>
            </a:r>
          </a:p>
          <a:p>
            <a:pPr marL="0" indent="0"/>
            <a:r>
              <a:rPr lang="en-US" sz="1200" dirty="0" smtClean="0"/>
              <a:t>   Thursday, Sunday and Friday these three days most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 smtClean="0"/>
              <a:t>     users </a:t>
            </a:r>
            <a:r>
              <a:rPr lang="en-US" sz="1200" dirty="0" smtClean="0"/>
              <a:t>register on </a:t>
            </a:r>
            <a:r>
              <a:rPr lang="en-US" sz="1200" dirty="0" err="1" smtClean="0"/>
              <a:t>Instagram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pic>
        <p:nvPicPr>
          <p:cNvPr id="16" name="Picture 15" descr="ad co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643056"/>
            <a:ext cx="3857652" cy="274320"/>
          </a:xfrm>
          <a:prstGeom prst="rect">
            <a:avLst/>
          </a:prstGeom>
        </p:spPr>
      </p:pic>
      <p:pic>
        <p:nvPicPr>
          <p:cNvPr id="17" name="Picture 16" descr="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4" y="2214560"/>
            <a:ext cx="2886541" cy="1785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ctrTitle" idx="4294967295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Investor Metrics</a:t>
            </a: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4294967295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User Engagement </a:t>
            </a:r>
            <a:endParaRPr lang="en-US" b="1" dirty="0" smtClean="0"/>
          </a:p>
          <a:p>
            <a:pPr marL="0" lvl="0" indent="0">
              <a:buNone/>
            </a:pPr>
            <a:r>
              <a:rPr lang="en-US" sz="2000" dirty="0" smtClean="0"/>
              <a:t>Using </a:t>
            </a:r>
            <a:r>
              <a:rPr lang="en-US" sz="2000" dirty="0" smtClean="0"/>
              <a:t>this query to find out the average number of posts per user on </a:t>
            </a:r>
            <a:r>
              <a:rPr lang="en-US" sz="2000" dirty="0" err="1" smtClean="0"/>
              <a:t>Instagram</a:t>
            </a:r>
            <a:r>
              <a:rPr lang="en-US" sz="2000" dirty="0" smtClean="0"/>
              <a:t>.</a:t>
            </a:r>
            <a:endParaRPr sz="2000"/>
          </a:p>
        </p:txBody>
      </p:sp>
      <p:sp>
        <p:nvSpPr>
          <p:cNvPr id="302" name="Google Shape;302;p3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6" name="Picture 5" descr="avg co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3056"/>
            <a:ext cx="4000528" cy="274320"/>
          </a:xfrm>
          <a:prstGeom prst="rect">
            <a:avLst/>
          </a:prstGeom>
        </p:spPr>
      </p:pic>
      <p:pic>
        <p:nvPicPr>
          <p:cNvPr id="7" name="Picture 6" descr="av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14560"/>
            <a:ext cx="2428892" cy="10441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4572000" y="886017"/>
            <a:ext cx="36414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Investor Metrics</a:t>
            </a:r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body" idx="1"/>
          </p:nvPr>
        </p:nvSpPr>
        <p:spPr>
          <a:xfrm>
            <a:off x="4643438" y="1428742"/>
            <a:ext cx="3712838" cy="27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Bots &amp; Fake </a:t>
            </a:r>
            <a:r>
              <a:rPr lang="en-US" b="1" dirty="0" smtClean="0"/>
              <a:t>Accounts</a:t>
            </a:r>
          </a:p>
          <a:p>
            <a:pPr marL="0" indent="0">
              <a:buNone/>
            </a:pPr>
            <a:r>
              <a:rPr lang="en-IN" sz="1800" dirty="0" err="1" smtClean="0"/>
              <a:t>Instagram</a:t>
            </a:r>
            <a:r>
              <a:rPr lang="en-IN" sz="1800" dirty="0" smtClean="0"/>
              <a:t> </a:t>
            </a:r>
            <a:r>
              <a:rPr lang="en-IN" sz="1800" dirty="0" smtClean="0"/>
              <a:t>has a total of 100 </a:t>
            </a:r>
            <a:r>
              <a:rPr lang="en-IN" sz="1800" dirty="0" smtClean="0"/>
              <a:t>accounts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Using </a:t>
            </a:r>
            <a:r>
              <a:rPr lang="en-US" sz="1800" dirty="0" smtClean="0"/>
              <a:t>this query to </a:t>
            </a:r>
            <a:r>
              <a:rPr lang="en-US" sz="1800" dirty="0" smtClean="0"/>
              <a:t>find out </a:t>
            </a:r>
            <a:r>
              <a:rPr lang="en-US" sz="1800" dirty="0" smtClean="0"/>
              <a:t>the who have </a:t>
            </a:r>
            <a:r>
              <a:rPr lang="en-US" sz="1800" dirty="0" smtClean="0"/>
              <a:t>liked every </a:t>
            </a:r>
            <a:r>
              <a:rPr lang="en-US" sz="1800" dirty="0" smtClean="0"/>
              <a:t>single </a:t>
            </a:r>
            <a:r>
              <a:rPr lang="en-US" sz="1800" dirty="0" smtClean="0"/>
              <a:t>photo on </a:t>
            </a:r>
            <a:r>
              <a:rPr lang="en-US" sz="1800" dirty="0" err="1" smtClean="0"/>
              <a:t>Instagram</a:t>
            </a:r>
            <a:r>
              <a:rPr lang="en-US" sz="1800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IN" sz="1800" dirty="0" smtClean="0"/>
              <a:t>A total of 13 bots and fake accounts</a:t>
            </a:r>
            <a:endParaRPr lang="en-US" sz="1800" dirty="0" smtClean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5" name="Picture 4" descr="fake co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500180"/>
            <a:ext cx="3786214" cy="693420"/>
          </a:xfrm>
          <a:prstGeom prst="rect">
            <a:avLst/>
          </a:prstGeom>
        </p:spPr>
      </p:pic>
      <p:pic>
        <p:nvPicPr>
          <p:cNvPr id="6" name="Picture 5" descr="fak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2428874"/>
            <a:ext cx="3000396" cy="1868574"/>
          </a:xfrm>
          <a:prstGeom prst="rect">
            <a:avLst/>
          </a:prstGeom>
        </p:spPr>
      </p:pic>
      <p:grpSp>
        <p:nvGrpSpPr>
          <p:cNvPr id="7" name="Google Shape;753;p47"/>
          <p:cNvGrpSpPr/>
          <p:nvPr/>
        </p:nvGrpSpPr>
        <p:grpSpPr>
          <a:xfrm>
            <a:off x="7286644" y="142858"/>
            <a:ext cx="331817" cy="319558"/>
            <a:chOff x="2583325" y="2972875"/>
            <a:chExt cx="462850" cy="445750"/>
          </a:xfrm>
        </p:grpSpPr>
        <p:sp>
          <p:nvSpPr>
            <p:cNvPr id="8" name="Google Shape;75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75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" name="Google Shape;753;p47"/>
          <p:cNvGrpSpPr/>
          <p:nvPr/>
        </p:nvGrpSpPr>
        <p:grpSpPr>
          <a:xfrm>
            <a:off x="6643702" y="142858"/>
            <a:ext cx="331817" cy="319558"/>
            <a:chOff x="2583325" y="2972875"/>
            <a:chExt cx="462850" cy="445750"/>
          </a:xfrm>
        </p:grpSpPr>
        <p:sp>
          <p:nvSpPr>
            <p:cNvPr id="11" name="Google Shape;75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75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oogle Shape;753;p47"/>
          <p:cNvGrpSpPr/>
          <p:nvPr/>
        </p:nvGrpSpPr>
        <p:grpSpPr>
          <a:xfrm>
            <a:off x="7929586" y="142858"/>
            <a:ext cx="331817" cy="319558"/>
            <a:chOff x="2583325" y="2972875"/>
            <a:chExt cx="462850" cy="445750"/>
          </a:xfrm>
        </p:grpSpPr>
        <p:sp>
          <p:nvSpPr>
            <p:cNvPr id="14" name="Google Shape;75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75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266</Words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Ubuntu</vt:lpstr>
      <vt:lpstr>Ubuntu Light</vt:lpstr>
      <vt:lpstr>Work Sans Regular</vt:lpstr>
      <vt:lpstr>Isidore template</vt:lpstr>
      <vt:lpstr>Instagram User Analytics</vt:lpstr>
      <vt:lpstr>Description</vt:lpstr>
      <vt:lpstr>Marketing Analysis</vt:lpstr>
      <vt:lpstr>Marketing Analysis</vt:lpstr>
      <vt:lpstr>Marketing Analysis</vt:lpstr>
      <vt:lpstr>Marketing Analysis</vt:lpstr>
      <vt:lpstr>Marketing Analysis</vt:lpstr>
      <vt:lpstr>Investor Metrics</vt:lpstr>
      <vt:lpstr>Investor Metrics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ll</cp:lastModifiedBy>
  <cp:revision>29</cp:revision>
  <dcterms:modified xsi:type="dcterms:W3CDTF">2024-06-25T18:17:16Z</dcterms:modified>
</cp:coreProperties>
</file>