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7967ba6e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37967ba6e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02655" y="1079553"/>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4400"/>
              <a:t>Introduction to Software Development</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60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965"/>
              <a:buFont typeface="Arial"/>
              <a:buNone/>
            </a:pPr>
            <a:r>
              <a:rPr lang="en" sz="2220">
                <a:solidFill>
                  <a:schemeClr val="dk2"/>
                </a:solidFill>
              </a:rPr>
              <a:t>Who is a Software Developer / What is software development?</a:t>
            </a:r>
            <a:endParaRPr sz="2220">
              <a:solidFill>
                <a:schemeClr val="dk2"/>
              </a:solidFill>
            </a:endParaRPr>
          </a:p>
          <a:p>
            <a:pPr indent="0" lvl="0" marL="0" rtl="0" algn="l">
              <a:lnSpc>
                <a:spcPct val="100000"/>
              </a:lnSpc>
              <a:spcBef>
                <a:spcPts val="0"/>
              </a:spcBef>
              <a:spcAft>
                <a:spcPts val="0"/>
              </a:spcAft>
              <a:buSzPts val="2800"/>
              <a:buNone/>
            </a:pPr>
            <a:r>
              <a:t/>
            </a:r>
            <a:endParaRPr sz="2220"/>
          </a:p>
        </p:txBody>
      </p:sp>
      <p:sp>
        <p:nvSpPr>
          <p:cNvPr id="60" name="Google Shape;60;p14"/>
          <p:cNvSpPr txBox="1"/>
          <p:nvPr>
            <p:ph idx="1" type="body"/>
          </p:nvPr>
        </p:nvSpPr>
        <p:spPr>
          <a:xfrm>
            <a:off x="311700" y="1046525"/>
            <a:ext cx="8520600" cy="3522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Software</a:t>
            </a:r>
            <a:endParaRPr/>
          </a:p>
          <a:p>
            <a:pPr indent="-342900" lvl="0" marL="457200" rtl="0" algn="l">
              <a:lnSpc>
                <a:spcPct val="115000"/>
              </a:lnSpc>
              <a:spcBef>
                <a:spcPts val="0"/>
              </a:spcBef>
              <a:spcAft>
                <a:spcPts val="0"/>
              </a:spcAft>
              <a:buSzPts val="1800"/>
              <a:buChar char="●"/>
            </a:pPr>
            <a:r>
              <a:rPr lang="en"/>
              <a:t>Development</a:t>
            </a:r>
            <a:endParaRPr/>
          </a:p>
          <a:p>
            <a:pPr indent="-317500" lvl="1" marL="914400" rtl="0" algn="l">
              <a:lnSpc>
                <a:spcPct val="115000"/>
              </a:lnSpc>
              <a:spcBef>
                <a:spcPts val="0"/>
              </a:spcBef>
              <a:spcAft>
                <a:spcPts val="0"/>
              </a:spcAft>
              <a:buSzPts val="1400"/>
              <a:buChar char="○"/>
            </a:pPr>
            <a:r>
              <a:rPr lang="en"/>
              <a:t>Different phases and stages applicable</a:t>
            </a:r>
            <a:endParaRPr/>
          </a:p>
          <a:p>
            <a:pPr indent="-317500" lvl="1" marL="914400" rtl="0" algn="l">
              <a:lnSpc>
                <a:spcPct val="115000"/>
              </a:lnSpc>
              <a:spcBef>
                <a:spcPts val="0"/>
              </a:spcBef>
              <a:spcAft>
                <a:spcPts val="0"/>
              </a:spcAft>
              <a:buSzPts val="1400"/>
              <a:buChar char="○"/>
            </a:pPr>
            <a:r>
              <a:rPr lang="en"/>
              <a:t>Phases</a:t>
            </a:r>
            <a:endParaRPr/>
          </a:p>
          <a:p>
            <a:pPr indent="-317500" lvl="2" marL="1371600" rtl="0" algn="l">
              <a:lnSpc>
                <a:spcPct val="115000"/>
              </a:lnSpc>
              <a:spcBef>
                <a:spcPts val="0"/>
              </a:spcBef>
              <a:spcAft>
                <a:spcPts val="0"/>
              </a:spcAft>
              <a:buSzPts val="1400"/>
              <a:buChar char="■"/>
            </a:pPr>
            <a:r>
              <a:rPr lang="en"/>
              <a:t>Gathering requirements</a:t>
            </a:r>
            <a:endParaRPr/>
          </a:p>
          <a:p>
            <a:pPr indent="-317500" lvl="2" marL="1371600" rtl="0" algn="l">
              <a:lnSpc>
                <a:spcPct val="115000"/>
              </a:lnSpc>
              <a:spcBef>
                <a:spcPts val="0"/>
              </a:spcBef>
              <a:spcAft>
                <a:spcPts val="0"/>
              </a:spcAft>
              <a:buSzPts val="1400"/>
              <a:buChar char="■"/>
            </a:pPr>
            <a:r>
              <a:rPr lang="en"/>
              <a:t>Performing </a:t>
            </a:r>
            <a:r>
              <a:rPr lang="en"/>
              <a:t>analysis</a:t>
            </a:r>
            <a:endParaRPr/>
          </a:p>
          <a:p>
            <a:pPr indent="-317500" lvl="2" marL="1371600" rtl="0" algn="l">
              <a:lnSpc>
                <a:spcPct val="115000"/>
              </a:lnSpc>
              <a:spcBef>
                <a:spcPts val="0"/>
              </a:spcBef>
              <a:spcAft>
                <a:spcPts val="0"/>
              </a:spcAft>
              <a:buSzPts val="1400"/>
              <a:buChar char="■"/>
            </a:pPr>
            <a:r>
              <a:rPr lang="en"/>
              <a:t>Technical / Design Documents</a:t>
            </a:r>
            <a:endParaRPr/>
          </a:p>
          <a:p>
            <a:pPr indent="-317500" lvl="2" marL="1371600" rtl="0" algn="l">
              <a:lnSpc>
                <a:spcPct val="115000"/>
              </a:lnSpc>
              <a:spcBef>
                <a:spcPts val="0"/>
              </a:spcBef>
              <a:spcAft>
                <a:spcPts val="0"/>
              </a:spcAft>
              <a:buSzPts val="1400"/>
              <a:buChar char="■"/>
            </a:pPr>
            <a:r>
              <a:rPr lang="en"/>
              <a:t>Writing Code</a:t>
            </a:r>
            <a:endParaRPr/>
          </a:p>
          <a:p>
            <a:pPr indent="-317500" lvl="2" marL="1371600" rtl="0" algn="l">
              <a:lnSpc>
                <a:spcPct val="115000"/>
              </a:lnSpc>
              <a:spcBef>
                <a:spcPts val="0"/>
              </a:spcBef>
              <a:spcAft>
                <a:spcPts val="0"/>
              </a:spcAft>
              <a:buSzPts val="1400"/>
              <a:buChar char="■"/>
            </a:pPr>
            <a:r>
              <a:rPr lang="en"/>
              <a:t>Verifying</a:t>
            </a:r>
            <a:r>
              <a:rPr lang="en"/>
              <a:t> Code</a:t>
            </a:r>
            <a:endParaRPr/>
          </a:p>
          <a:p>
            <a:pPr indent="-317500" lvl="2" marL="1371600" rtl="0" algn="l">
              <a:lnSpc>
                <a:spcPct val="115000"/>
              </a:lnSpc>
              <a:spcBef>
                <a:spcPts val="0"/>
              </a:spcBef>
              <a:spcAft>
                <a:spcPts val="0"/>
              </a:spcAft>
              <a:buSzPts val="1400"/>
              <a:buChar char="■"/>
            </a:pPr>
            <a:r>
              <a:rPr lang="en"/>
              <a:t>Deployment &amp; Access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is programming?</a:t>
            </a:r>
            <a:endParaRPr/>
          </a:p>
        </p:txBody>
      </p:sp>
      <p:sp>
        <p:nvSpPr>
          <p:cNvPr id="66" name="Google Shape;6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process of developing and implementing various sets of instructions to enable a computer do a certain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History of Programming</a:t>
            </a:r>
            <a:endParaRPr/>
          </a:p>
        </p:txBody>
      </p:sp>
      <p:sp>
        <p:nvSpPr>
          <p:cNvPr id="72" name="Google Shape;7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Punch Cards, Pascal machine…</a:t>
            </a:r>
            <a:endParaRPr/>
          </a:p>
          <a:p>
            <a:pPr indent="0" lvl="0" marL="0" rtl="0" algn="l">
              <a:lnSpc>
                <a:spcPct val="115000"/>
              </a:lnSpc>
              <a:spcBef>
                <a:spcPts val="1200"/>
              </a:spcBef>
              <a:spcAft>
                <a:spcPts val="0"/>
              </a:spcAft>
              <a:buSzPts val="1800"/>
              <a:buNone/>
            </a:pPr>
            <a:r>
              <a:rPr lang="en"/>
              <a:t>→ Fortran, C, Java, JS, Perl , PHP</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Good Programming Practices (Why and how)</a:t>
            </a:r>
            <a:endParaRPr/>
          </a:p>
        </p:txBody>
      </p:sp>
      <p:sp>
        <p:nvSpPr>
          <p:cNvPr id="78" name="Google Shape;7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Code indentation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Follow naming conventions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Add comments / documentation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Don't repeat yourself / DRY / Avoid code duplication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Limit line length</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Files and folder structure</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Grouping sections of code</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to be a good programmer ?</a:t>
            </a:r>
            <a:endParaRPr/>
          </a:p>
        </p:txBody>
      </p:sp>
      <p:sp>
        <p:nvSpPr>
          <p:cNvPr id="84" name="Google Shape;8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8455" lvl="0" marL="457200" rtl="0" algn="l">
              <a:lnSpc>
                <a:spcPct val="95000"/>
              </a:lnSpc>
              <a:spcBef>
                <a:spcPts val="0"/>
              </a:spcBef>
              <a:spcAft>
                <a:spcPts val="0"/>
              </a:spcAft>
              <a:buSzPts val="1730"/>
              <a:buChar char="●"/>
            </a:pPr>
            <a:r>
              <a:rPr lang="en" sz="1729"/>
              <a:t>Finding a mentor to start with</a:t>
            </a:r>
            <a:endParaRPr sz="1729"/>
          </a:p>
          <a:p>
            <a:pPr indent="-338455" lvl="0" marL="457200" rtl="0" algn="l">
              <a:lnSpc>
                <a:spcPct val="95000"/>
              </a:lnSpc>
              <a:spcBef>
                <a:spcPts val="0"/>
              </a:spcBef>
              <a:spcAft>
                <a:spcPts val="0"/>
              </a:spcAft>
              <a:buSzPts val="1730"/>
              <a:buChar char="●"/>
            </a:pPr>
            <a:r>
              <a:rPr lang="en" sz="1729"/>
              <a:t>Good Communication</a:t>
            </a:r>
            <a:endParaRPr sz="1729"/>
          </a:p>
          <a:p>
            <a:pPr indent="-338455" lvl="0" marL="457200" rtl="0" algn="l">
              <a:lnSpc>
                <a:spcPct val="95000"/>
              </a:lnSpc>
              <a:spcBef>
                <a:spcPts val="0"/>
              </a:spcBef>
              <a:spcAft>
                <a:spcPts val="0"/>
              </a:spcAft>
              <a:buSzPts val="1730"/>
              <a:buChar char="●"/>
            </a:pPr>
            <a:r>
              <a:rPr lang="en" sz="1729"/>
              <a:t>Regular engagement towards coding</a:t>
            </a:r>
            <a:endParaRPr sz="1729"/>
          </a:p>
          <a:p>
            <a:pPr indent="-338455" lvl="0" marL="457200" rtl="0" algn="l">
              <a:lnSpc>
                <a:spcPct val="95000"/>
              </a:lnSpc>
              <a:spcBef>
                <a:spcPts val="0"/>
              </a:spcBef>
              <a:spcAft>
                <a:spcPts val="0"/>
              </a:spcAft>
              <a:buSzPts val="1730"/>
              <a:buChar char="●"/>
            </a:pPr>
            <a:r>
              <a:rPr lang="en" sz="1729"/>
              <a:t>Strong Foundations with the Programming Elements</a:t>
            </a:r>
            <a:endParaRPr sz="1729"/>
          </a:p>
          <a:p>
            <a:pPr indent="-338455" lvl="0" marL="457200" rtl="0" algn="l">
              <a:lnSpc>
                <a:spcPct val="95000"/>
              </a:lnSpc>
              <a:spcBef>
                <a:spcPts val="0"/>
              </a:spcBef>
              <a:spcAft>
                <a:spcPts val="0"/>
              </a:spcAft>
              <a:buSzPts val="1730"/>
              <a:buChar char="●"/>
            </a:pPr>
            <a:r>
              <a:rPr lang="en" sz="1729"/>
              <a:t>Writing tests</a:t>
            </a:r>
            <a:endParaRPr sz="1729"/>
          </a:p>
          <a:p>
            <a:pPr indent="-338455" lvl="0" marL="457200" rtl="0" algn="l">
              <a:lnSpc>
                <a:spcPct val="95000"/>
              </a:lnSpc>
              <a:spcBef>
                <a:spcPts val="0"/>
              </a:spcBef>
              <a:spcAft>
                <a:spcPts val="0"/>
              </a:spcAft>
              <a:buSzPts val="1730"/>
              <a:buChar char="●"/>
            </a:pPr>
            <a:r>
              <a:rPr lang="en" sz="1729"/>
              <a:t>Review / Read others code</a:t>
            </a:r>
            <a:endParaRPr sz="1729"/>
          </a:p>
          <a:p>
            <a:pPr indent="-338455" lvl="0" marL="457200" rtl="0" algn="l">
              <a:lnSpc>
                <a:spcPct val="95000"/>
              </a:lnSpc>
              <a:spcBef>
                <a:spcPts val="0"/>
              </a:spcBef>
              <a:spcAft>
                <a:spcPts val="0"/>
              </a:spcAft>
              <a:buSzPts val="1730"/>
              <a:buChar char="●"/>
            </a:pPr>
            <a:r>
              <a:rPr lang="en" sz="1729"/>
              <a:t>Read technical books/blogs</a:t>
            </a:r>
            <a:endParaRPr sz="1729"/>
          </a:p>
          <a:p>
            <a:pPr indent="-338455" lvl="0" marL="457200" rtl="0" algn="l">
              <a:lnSpc>
                <a:spcPct val="95000"/>
              </a:lnSpc>
              <a:spcBef>
                <a:spcPts val="0"/>
              </a:spcBef>
              <a:spcAft>
                <a:spcPts val="0"/>
              </a:spcAft>
              <a:buSzPts val="1730"/>
              <a:buChar char="●"/>
            </a:pPr>
            <a:r>
              <a:rPr lang="en" sz="1729"/>
              <a:t>Don't</a:t>
            </a:r>
            <a:r>
              <a:rPr lang="en" sz="1729"/>
              <a:t> be afraid to make mistakes</a:t>
            </a:r>
            <a:endParaRPr sz="1729"/>
          </a:p>
          <a:p>
            <a:pPr indent="-338455" lvl="0" marL="457200" rtl="0" algn="l">
              <a:lnSpc>
                <a:spcPct val="95000"/>
              </a:lnSpc>
              <a:spcBef>
                <a:spcPts val="0"/>
              </a:spcBef>
              <a:spcAft>
                <a:spcPts val="0"/>
              </a:spcAft>
              <a:buSzPts val="1730"/>
              <a:buChar char="●"/>
            </a:pPr>
            <a:r>
              <a:rPr lang="en" sz="1729"/>
              <a:t>Follow industry leaders</a:t>
            </a:r>
            <a:endParaRPr sz="1729"/>
          </a:p>
          <a:p>
            <a:pPr indent="-338455" lvl="0" marL="457200" rtl="0" algn="l">
              <a:lnSpc>
                <a:spcPct val="95000"/>
              </a:lnSpc>
              <a:spcBef>
                <a:spcPts val="0"/>
              </a:spcBef>
              <a:spcAft>
                <a:spcPts val="0"/>
              </a:spcAft>
              <a:buSzPts val="1730"/>
              <a:buChar char="●"/>
            </a:pPr>
            <a:r>
              <a:rPr lang="en" sz="1729"/>
              <a:t>Focus on non-technical aspects as well</a:t>
            </a:r>
            <a:endParaRPr sz="1729"/>
          </a:p>
          <a:p>
            <a:pPr indent="-338455" lvl="0" marL="457200" rtl="0" algn="l">
              <a:lnSpc>
                <a:spcPct val="95000"/>
              </a:lnSpc>
              <a:spcBef>
                <a:spcPts val="0"/>
              </a:spcBef>
              <a:spcAft>
                <a:spcPts val="0"/>
              </a:spcAft>
              <a:buSzPts val="1730"/>
              <a:buChar char="●"/>
            </a:pPr>
            <a:r>
              <a:rPr lang="en" sz="1729"/>
              <a:t>Contribute to open-source projects</a:t>
            </a:r>
            <a:endParaRPr sz="1729"/>
          </a:p>
          <a:p>
            <a:pPr indent="-338455" lvl="0" marL="457200" rtl="0" algn="l">
              <a:lnSpc>
                <a:spcPct val="95000"/>
              </a:lnSpc>
              <a:spcBef>
                <a:spcPts val="0"/>
              </a:spcBef>
              <a:spcAft>
                <a:spcPts val="0"/>
              </a:spcAft>
              <a:buSzPts val="1730"/>
              <a:buChar char="●"/>
            </a:pPr>
            <a:r>
              <a:rPr lang="en" sz="1729"/>
              <a:t>Share your knowledge </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Career Growth of a Software Developer</a:t>
            </a:r>
            <a:endParaRPr/>
          </a:p>
        </p:txBody>
      </p:sp>
      <p:sp>
        <p:nvSpPr>
          <p:cNvPr id="90" name="Google Shape;90;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General Structure</a:t>
            </a:r>
            <a:endParaRPr sz="1100">
              <a:solidFill>
                <a:schemeClr val="dk1"/>
              </a:solidFill>
            </a:endParaRPr>
          </a:p>
          <a:p>
            <a:pPr indent="-298450" lvl="0" marL="914400" rtl="0" algn="l">
              <a:spcBef>
                <a:spcPts val="0"/>
              </a:spcBef>
              <a:spcAft>
                <a:spcPts val="0"/>
              </a:spcAft>
              <a:buClr>
                <a:schemeClr val="dk1"/>
              </a:buClr>
              <a:buSzPts val="1100"/>
              <a:buChar char="●"/>
            </a:pPr>
            <a:r>
              <a:rPr lang="en" sz="1100">
                <a:solidFill>
                  <a:schemeClr val="dk1"/>
                </a:solidFill>
              </a:rPr>
              <a:t>Junior Software Developer</a:t>
            </a:r>
            <a:endParaRPr sz="1100">
              <a:solidFill>
                <a:schemeClr val="dk1"/>
              </a:solidFill>
            </a:endParaRPr>
          </a:p>
          <a:p>
            <a:pPr indent="-298450" lvl="0" marL="914400" rtl="0" algn="l">
              <a:spcBef>
                <a:spcPts val="0"/>
              </a:spcBef>
              <a:spcAft>
                <a:spcPts val="0"/>
              </a:spcAft>
              <a:buClr>
                <a:schemeClr val="dk1"/>
              </a:buClr>
              <a:buSzPts val="1100"/>
              <a:buChar char="●"/>
            </a:pPr>
            <a:r>
              <a:rPr lang="en" sz="1100">
                <a:solidFill>
                  <a:schemeClr val="dk1"/>
                </a:solidFill>
              </a:rPr>
              <a:t>Senior Software Developer</a:t>
            </a:r>
            <a:endParaRPr sz="1100">
              <a:solidFill>
                <a:schemeClr val="dk1"/>
              </a:solidFill>
            </a:endParaRPr>
          </a:p>
          <a:p>
            <a:pPr indent="-298450" lvl="0" marL="914400" rtl="0" algn="l">
              <a:spcBef>
                <a:spcPts val="0"/>
              </a:spcBef>
              <a:spcAft>
                <a:spcPts val="0"/>
              </a:spcAft>
              <a:buClr>
                <a:schemeClr val="dk1"/>
              </a:buClr>
              <a:buSzPts val="1100"/>
              <a:buChar char="●"/>
            </a:pPr>
            <a:r>
              <a:rPr lang="en" sz="1100">
                <a:solidFill>
                  <a:schemeClr val="dk1"/>
                </a:solidFill>
              </a:rPr>
              <a:t>Technical Lead / Tech Lead / Team Lead</a:t>
            </a:r>
            <a:endParaRPr sz="1100">
              <a:solidFill>
                <a:schemeClr val="dk1"/>
              </a:solidFill>
            </a:endParaRPr>
          </a:p>
          <a:p>
            <a:pPr indent="-298450" lvl="0" marL="914400" rtl="0" algn="l">
              <a:spcBef>
                <a:spcPts val="0"/>
              </a:spcBef>
              <a:spcAft>
                <a:spcPts val="0"/>
              </a:spcAft>
              <a:buClr>
                <a:schemeClr val="dk1"/>
              </a:buClr>
              <a:buSzPts val="1100"/>
              <a:buChar char="●"/>
            </a:pPr>
            <a:r>
              <a:rPr lang="en" sz="1100">
                <a:solidFill>
                  <a:schemeClr val="dk1"/>
                </a:solidFill>
              </a:rPr>
              <a:t>Technical Architect</a:t>
            </a:r>
            <a:endParaRPr sz="1100">
              <a:solidFill>
                <a:schemeClr val="dk1"/>
              </a:solidFill>
            </a:endParaRPr>
          </a:p>
          <a:p>
            <a:pPr indent="-342900" lvl="0" marL="457200" rtl="0" algn="l">
              <a:lnSpc>
                <a:spcPct val="115000"/>
              </a:lnSpc>
              <a:spcBef>
                <a:spcPts val="0"/>
              </a:spcBef>
              <a:spcAft>
                <a:spcPts val="0"/>
              </a:spcAft>
              <a:buSzPts val="1800"/>
              <a:buChar char="●"/>
            </a:pPr>
            <a:r>
              <a:rPr lang="en"/>
              <a:t>Corporate Specific Structure</a:t>
            </a:r>
            <a:endParaRPr/>
          </a:p>
          <a:p>
            <a:pPr indent="-317500" lvl="1" marL="914400" rtl="0" algn="l">
              <a:lnSpc>
                <a:spcPct val="115000"/>
              </a:lnSpc>
              <a:spcBef>
                <a:spcPts val="0"/>
              </a:spcBef>
              <a:spcAft>
                <a:spcPts val="0"/>
              </a:spcAft>
              <a:buSzPts val="1400"/>
              <a:buChar char="○"/>
            </a:pPr>
            <a:r>
              <a:rPr lang="en"/>
              <a:t>Software Engineer</a:t>
            </a:r>
            <a:endParaRPr/>
          </a:p>
          <a:p>
            <a:pPr indent="-317500" lvl="2" marL="1371600" rtl="0" algn="l">
              <a:lnSpc>
                <a:spcPct val="115000"/>
              </a:lnSpc>
              <a:spcBef>
                <a:spcPts val="0"/>
              </a:spcBef>
              <a:spcAft>
                <a:spcPts val="0"/>
              </a:spcAft>
              <a:buSzPts val="1400"/>
              <a:buChar char="■"/>
            </a:pPr>
            <a:r>
              <a:rPr lang="en"/>
              <a:t>Level 1 -&gt; Level 2 -&gt; Level 3</a:t>
            </a:r>
            <a:endParaRPr/>
          </a:p>
          <a:p>
            <a:pPr indent="-317500" lvl="1" marL="914400" rtl="0" algn="l">
              <a:lnSpc>
                <a:spcPct val="115000"/>
              </a:lnSpc>
              <a:spcBef>
                <a:spcPts val="0"/>
              </a:spcBef>
              <a:spcAft>
                <a:spcPts val="0"/>
              </a:spcAft>
              <a:buSzPts val="1400"/>
              <a:buChar char="○"/>
            </a:pPr>
            <a:r>
              <a:rPr lang="en"/>
              <a:t>Staff Software Engineer</a:t>
            </a:r>
            <a:endParaRPr/>
          </a:p>
          <a:p>
            <a:pPr indent="-317500" lvl="1" marL="914400" rtl="0" algn="l">
              <a:lnSpc>
                <a:spcPct val="115000"/>
              </a:lnSpc>
              <a:spcBef>
                <a:spcPts val="0"/>
              </a:spcBef>
              <a:spcAft>
                <a:spcPts val="0"/>
              </a:spcAft>
              <a:buSzPts val="1400"/>
              <a:buChar char="○"/>
            </a:pPr>
            <a:r>
              <a:rPr lang="en"/>
              <a:t>Principal Engineer</a:t>
            </a:r>
            <a:endParaRPr/>
          </a:p>
          <a:p>
            <a:pPr indent="-317500" lvl="1" marL="914400" rtl="0" algn="l">
              <a:lnSpc>
                <a:spcPct val="115000"/>
              </a:lnSpc>
              <a:spcBef>
                <a:spcPts val="0"/>
              </a:spcBef>
              <a:spcAft>
                <a:spcPts val="0"/>
              </a:spcAft>
              <a:buSzPts val="1400"/>
              <a:buChar char="○"/>
            </a:pPr>
            <a:r>
              <a:rPr lang="en"/>
              <a:t>Distinguished Principal Engineer</a:t>
            </a:r>
            <a:endParaRPr/>
          </a:p>
          <a:p>
            <a:pPr indent="-317500" lvl="1" marL="914400" rtl="0" algn="l">
              <a:lnSpc>
                <a:spcPct val="115000"/>
              </a:lnSpc>
              <a:spcBef>
                <a:spcPts val="0"/>
              </a:spcBef>
              <a:spcAft>
                <a:spcPts val="0"/>
              </a:spcAft>
              <a:buSzPts val="1400"/>
              <a:buChar char="○"/>
            </a:pPr>
            <a:r>
              <a:rPr lang="en"/>
              <a:t>Fellow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JAVA?</a:t>
            </a:r>
            <a:endParaRPr/>
          </a:p>
        </p:txBody>
      </p:sp>
      <p:sp>
        <p:nvSpPr>
          <p:cNvPr id="96" name="Google Shape;9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Clr>
                <a:schemeClr val="dk1"/>
              </a:buClr>
              <a:buSzPct val="91666"/>
              <a:buFont typeface="Arial"/>
              <a:buNone/>
            </a:pPr>
            <a:r>
              <a:rPr lang="en" sz="1200">
                <a:solidFill>
                  <a:srgbClr val="161616"/>
                </a:solidFill>
                <a:highlight>
                  <a:srgbClr val="FFFFFF"/>
                </a:highlight>
              </a:rPr>
              <a:t>The advantages of Java are as follows:</a:t>
            </a:r>
            <a:endParaRPr sz="1200">
              <a:solidFill>
                <a:srgbClr val="161616"/>
              </a:solidFill>
              <a:highlight>
                <a:srgbClr val="FFFFFF"/>
              </a:highlight>
            </a:endParaRPr>
          </a:p>
          <a:p>
            <a:pPr indent="-293369" lvl="0" marL="457200" rtl="0" algn="l">
              <a:lnSpc>
                <a:spcPct val="150000"/>
              </a:lnSpc>
              <a:spcBef>
                <a:spcPts val="1200"/>
              </a:spcBef>
              <a:spcAft>
                <a:spcPts val="0"/>
              </a:spcAft>
              <a:buClr>
                <a:srgbClr val="161616"/>
              </a:buClr>
              <a:buSzPct val="100000"/>
              <a:buChar char="●"/>
            </a:pPr>
            <a:r>
              <a:rPr lang="en" sz="1200">
                <a:solidFill>
                  <a:srgbClr val="161616"/>
                </a:solidFill>
                <a:highlight>
                  <a:srgbClr val="FFFFFF"/>
                </a:highlight>
              </a:rPr>
              <a:t>Java is easy to learn.</a:t>
            </a:r>
            <a:br>
              <a:rPr lang="en" sz="1200">
                <a:solidFill>
                  <a:srgbClr val="161616"/>
                </a:solidFill>
                <a:highlight>
                  <a:srgbClr val="FFFFFF"/>
                </a:highlight>
              </a:rPr>
            </a:br>
            <a:r>
              <a:rPr lang="en" sz="1200">
                <a:solidFill>
                  <a:srgbClr val="161616"/>
                </a:solidFill>
                <a:highlight>
                  <a:srgbClr val="FFFFFF"/>
                </a:highlight>
              </a:rPr>
              <a:t>Java was designed to be easy to use and is therefore easy to write, compile, debug, and learn than other programming languages.</a:t>
            </a:r>
            <a:endParaRPr sz="1200">
              <a:solidFill>
                <a:srgbClr val="161616"/>
              </a:solidFill>
              <a:highlight>
                <a:srgbClr val="FFFFFF"/>
              </a:highlight>
            </a:endParaRPr>
          </a:p>
          <a:p>
            <a:pPr indent="-293369" lvl="0" marL="457200" rtl="0" algn="l">
              <a:lnSpc>
                <a:spcPct val="150000"/>
              </a:lnSpc>
              <a:spcBef>
                <a:spcPts val="0"/>
              </a:spcBef>
              <a:spcAft>
                <a:spcPts val="0"/>
              </a:spcAft>
              <a:buClr>
                <a:srgbClr val="161616"/>
              </a:buClr>
              <a:buSzPct val="100000"/>
              <a:buChar char="●"/>
            </a:pPr>
            <a:r>
              <a:rPr lang="en" sz="1200">
                <a:solidFill>
                  <a:srgbClr val="161616"/>
                </a:solidFill>
                <a:highlight>
                  <a:srgbClr val="FFFFFF"/>
                </a:highlight>
              </a:rPr>
              <a:t>Java is object-oriented.</a:t>
            </a:r>
            <a:br>
              <a:rPr lang="en" sz="1200">
                <a:solidFill>
                  <a:srgbClr val="161616"/>
                </a:solidFill>
                <a:highlight>
                  <a:srgbClr val="FFFFFF"/>
                </a:highlight>
              </a:rPr>
            </a:br>
            <a:r>
              <a:rPr lang="en" sz="1200">
                <a:solidFill>
                  <a:srgbClr val="161616"/>
                </a:solidFill>
                <a:highlight>
                  <a:srgbClr val="FFFFFF"/>
                </a:highlight>
              </a:rPr>
              <a:t>This allows you to create modular programs and reusable code.</a:t>
            </a:r>
            <a:endParaRPr sz="1200">
              <a:solidFill>
                <a:srgbClr val="161616"/>
              </a:solidFill>
              <a:highlight>
                <a:srgbClr val="FFFFFF"/>
              </a:highlight>
            </a:endParaRPr>
          </a:p>
          <a:p>
            <a:pPr indent="-293369" lvl="0" marL="457200" rtl="0" algn="l">
              <a:lnSpc>
                <a:spcPct val="150000"/>
              </a:lnSpc>
              <a:spcBef>
                <a:spcPts val="0"/>
              </a:spcBef>
              <a:spcAft>
                <a:spcPts val="0"/>
              </a:spcAft>
              <a:buClr>
                <a:srgbClr val="161616"/>
              </a:buClr>
              <a:buSzPct val="100000"/>
              <a:buChar char="●"/>
            </a:pPr>
            <a:r>
              <a:rPr lang="en" sz="1200">
                <a:solidFill>
                  <a:srgbClr val="161616"/>
                </a:solidFill>
                <a:highlight>
                  <a:srgbClr val="FFFFFF"/>
                </a:highlight>
              </a:rPr>
              <a:t>Java is platform-independent.</a:t>
            </a:r>
            <a:br>
              <a:rPr lang="en" sz="1200">
                <a:solidFill>
                  <a:srgbClr val="161616"/>
                </a:solidFill>
                <a:highlight>
                  <a:srgbClr val="FFFFFF"/>
                </a:highlight>
              </a:rPr>
            </a:br>
            <a:r>
              <a:rPr lang="en" sz="1200">
                <a:solidFill>
                  <a:srgbClr val="161616"/>
                </a:solidFill>
                <a:highlight>
                  <a:srgbClr val="FFFFFF"/>
                </a:highlight>
              </a:rPr>
              <a:t>One of the most significant advantages of Java is its ability to move easily from one computer system to another. The ability to run the same program on many different systems is crucial to World Wide Web software, and Java succeeds at this by being platform-independent at both the source and binary levels.</a:t>
            </a:r>
            <a:endParaRPr sz="1200">
              <a:solidFill>
                <a:srgbClr val="161616"/>
              </a:solidFill>
              <a:highlight>
                <a:srgbClr val="FFFFFF"/>
              </a:highlight>
            </a:endParaRPr>
          </a:p>
          <a:p>
            <a:pPr indent="0" lvl="0" marL="0" rtl="0" algn="l">
              <a:lnSpc>
                <a:spcPct val="150000"/>
              </a:lnSpc>
              <a:spcBef>
                <a:spcPts val="1800"/>
              </a:spcBef>
              <a:spcAft>
                <a:spcPts val="0"/>
              </a:spcAft>
              <a:buClr>
                <a:schemeClr val="dk1"/>
              </a:buClr>
              <a:buSzPct val="91666"/>
              <a:buFont typeface="Arial"/>
              <a:buNone/>
            </a:pPr>
            <a:r>
              <a:rPr lang="en" sz="1200">
                <a:solidFill>
                  <a:srgbClr val="161616"/>
                </a:solidFill>
                <a:highlight>
                  <a:srgbClr val="FFFFFF"/>
                </a:highlight>
              </a:rPr>
              <a:t>Because of Java's robustness, ease of use, cross-platform capabilities and security features, it has become a language of choice for providing worldwide Internet solutions.</a:t>
            </a:r>
            <a:endParaRPr sz="1200">
              <a:solidFill>
                <a:srgbClr val="161616"/>
              </a:solidFill>
              <a:highlight>
                <a:srgbClr val="FFFFFF"/>
              </a:highlight>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Modules</a:t>
            </a:r>
            <a:endParaRPr/>
          </a:p>
        </p:txBody>
      </p:sp>
      <p:sp>
        <p:nvSpPr>
          <p:cNvPr id="102" name="Google Shape;10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a:t>1) Backend</a:t>
            </a:r>
            <a:endParaRPr/>
          </a:p>
          <a:p>
            <a:pPr indent="0" lvl="0" marL="0" rtl="0" algn="l">
              <a:lnSpc>
                <a:spcPct val="115000"/>
              </a:lnSpc>
              <a:spcBef>
                <a:spcPts val="2400"/>
              </a:spcBef>
              <a:spcAft>
                <a:spcPts val="0"/>
              </a:spcAft>
              <a:buSzPts val="1800"/>
              <a:buNone/>
            </a:pPr>
            <a:r>
              <a:rPr lang="en"/>
              <a:t>2) Frontend</a:t>
            </a:r>
            <a:endParaRPr/>
          </a:p>
          <a:p>
            <a:pPr indent="0" lvl="0" marL="0" rtl="0" algn="l">
              <a:lnSpc>
                <a:spcPct val="115000"/>
              </a:lnSpc>
              <a:spcBef>
                <a:spcPts val="2400"/>
              </a:spcBef>
              <a:spcAft>
                <a:spcPts val="1200"/>
              </a:spcAft>
              <a:buSzPts val="1800"/>
              <a:buNone/>
            </a:pPr>
            <a:r>
              <a:rPr lang="en"/>
              <a:t>3) Specialisation ( Cloud computing or Python for Data Science)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