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D83718-AC67-4D4F-A70C-1441CEAACC16}">
  <a:tblStyle styleId="{71D83718-AC67-4D4F-A70C-1441CEAACC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8E7DE45-FD4A-45E2-B180-15797CE8D1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bce592ff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3bce592ff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bce592ff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3bce592ff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bce592ff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3bce592ff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bce592f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3bce592f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bce592f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3bce592f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Basics of Programming languages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Tells program to perform certain operation on data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Examples Use cases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Check whether the number is even or odd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Operator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%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What is the grade of this student (A or B or C) ?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Operators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&gt;, &gt;=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&lt;, &lt;=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=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Operators - Types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Arithmetic Operators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Basic arithmetic operations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Examples :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+, -,  *, “/”, % 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Assignment Operators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=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Relational Operators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Used to compare values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Examples :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&lt;, &lt;=, &gt;, &gt;=, =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Logical Operators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Used to combine 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different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 conditions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Examples: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&amp;, ||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Unary Operators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Operate on one value to give the result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</a:rPr>
              <a:t>Example - </a:t>
            </a:r>
            <a:r>
              <a:rPr b="1" lang="en" sz="1500">
                <a:solidFill>
                  <a:schemeClr val="dk1"/>
                </a:solidFill>
                <a:highlight>
                  <a:schemeClr val="lt1"/>
                </a:highlight>
              </a:rPr>
              <a:t>Square root, Square, ++, --</a:t>
            </a:r>
            <a:endParaRPr b="1"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An instruction that a computer can understand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 program has a series of statements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Program-1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Statement-1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Statement-2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…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Statement-5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Program - To restart computer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Save User Work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Install Updates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Restart Computer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Conditional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Statement is executed only when a condition is satisfied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Condition is represented by a combination of variables/constants/operators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Syntax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“CONDITION-1” THEN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STATEMENT-1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“Updates Available” THEN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“Install Updates”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Conditional Statement - Variations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Statement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Else Statement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Else If statement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If Statement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Purpose:</a:t>
            </a:r>
            <a:endParaRPr sz="1550"/>
          </a:p>
          <a:p>
            <a:pPr indent="-32649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42"/>
              <a:buChar char="○"/>
            </a:pPr>
            <a:r>
              <a:rPr lang="en" sz="1541"/>
              <a:t>If a condition is satisfied, then execute something</a:t>
            </a:r>
            <a:endParaRPr sz="1541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Syntax</a:t>
            </a:r>
            <a:endParaRPr sz="155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50"/>
              <a:t>       if (condition) {</a:t>
            </a:r>
            <a:endParaRPr sz="15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50"/>
              <a:t>           // block of statements to be executed if the condition is true</a:t>
            </a:r>
            <a:endParaRPr sz="15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50"/>
              <a:t>       }</a:t>
            </a:r>
            <a:endParaRPr sz="1550"/>
          </a:p>
          <a:p>
            <a:pPr indent="-3270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Example</a:t>
            </a:r>
            <a:endParaRPr sz="1550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If (Marks &gt; 80 ) {</a:t>
            </a:r>
            <a:endParaRPr sz="1550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50"/>
              <a:t>	Grade is Distinction</a:t>
            </a:r>
            <a:endParaRPr sz="1550"/>
          </a:p>
          <a:p>
            <a:pPr indent="0" lvl="0" marL="13716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/>
              <a:t>}</a:t>
            </a:r>
            <a:endParaRPr sz="1550"/>
          </a:p>
          <a:p>
            <a:pPr indent="0" lvl="0" marL="18288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362"/>
              <a:buNone/>
            </a:pPr>
            <a:r>
              <a:t/>
            </a:r>
            <a:endParaRPr sz="15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If - Else statement [1]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34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55"/>
              <a:buChar char="●"/>
            </a:pPr>
            <a:r>
              <a:rPr lang="en" sz="1555"/>
              <a:t>Purpose:</a:t>
            </a:r>
            <a:endParaRPr sz="1555"/>
          </a:p>
          <a:p>
            <a:pPr indent="-328294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70"/>
              <a:buChar char="○"/>
            </a:pPr>
            <a:r>
              <a:rPr lang="en" sz="1570"/>
              <a:t>If a condition is satisfied, then execute something, else execute something else.</a:t>
            </a:r>
            <a:endParaRPr sz="157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5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1"/>
          </a:p>
          <a:p>
            <a:pPr indent="-32010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41"/>
              <a:buChar char="●"/>
            </a:pPr>
            <a:r>
              <a:rPr lang="en" sz="1441"/>
              <a:t>Syntax:</a:t>
            </a:r>
            <a:endParaRPr sz="1441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1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41"/>
              <a:t>if (condition) {</a:t>
            </a:r>
            <a:endParaRPr sz="1441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41"/>
              <a:t>  // block of statements to be executed if the condition is true</a:t>
            </a:r>
            <a:endParaRPr sz="1441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41"/>
              <a:t>} else {</a:t>
            </a:r>
            <a:endParaRPr sz="1441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41"/>
              <a:t>  // block of statements to be executed if the condition is false</a:t>
            </a:r>
            <a:endParaRPr sz="1441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41"/>
              <a:t>}</a:t>
            </a:r>
            <a:endParaRPr sz="1441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5"/>
              <a:buFont typeface="Arial"/>
              <a:buNone/>
            </a:pPr>
            <a:r>
              <a:t/>
            </a:r>
            <a:endParaRPr sz="1341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25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If - Else statement [2]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34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55"/>
              <a:buChar char="●"/>
            </a:pPr>
            <a:r>
              <a:rPr lang="en" sz="1555"/>
              <a:t>Example</a:t>
            </a:r>
            <a:endParaRPr sz="155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(Marks &gt; 80) {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Grade is Distinction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{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Grade is 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Normal 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       }</a:t>
            </a:r>
            <a:endParaRPr sz="215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IF, Else if, Else statement [1]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60"/>
          </a:p>
          <a:p>
            <a:pPr indent="-316769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89"/>
              <a:buChar char="●"/>
            </a:pPr>
            <a:r>
              <a:rPr lang="en" sz="1388"/>
              <a:t>Purpose</a:t>
            </a:r>
            <a:endParaRPr sz="1388"/>
          </a:p>
          <a:p>
            <a:pPr indent="-316769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389"/>
              <a:buChar char="○"/>
            </a:pPr>
            <a:r>
              <a:rPr lang="en" sz="1399"/>
              <a:t>If a condition is satisfied, then execute something, else if not, execute some other condition and do something, if not, …. execute something else.</a:t>
            </a:r>
            <a:endParaRPr sz="1399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60"/>
          </a:p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Syntax</a:t>
            </a:r>
            <a:endParaRPr sz="136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/>
              <a:t>if (condition1) {</a:t>
            </a:r>
            <a:endParaRPr sz="1360"/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/>
              <a:t>  // block of statements to be executed if condition1 is true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/>
              <a:t>} else if (condition2) {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/>
              <a:t>  	// block of statements to be executed if the condition1 is false and condition2 is true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/>
              <a:t>} else {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/>
              <a:t>  	// block of statements to be executed if the condition1 is false and condition2 is false</a:t>
            </a:r>
            <a:endParaRPr sz="13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360"/>
              <a:t>}</a:t>
            </a:r>
            <a:endParaRPr sz="136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IF, Else if, Else statement [2]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" sz="1360"/>
              <a:t>Example</a:t>
            </a:r>
            <a:endParaRPr sz="1360"/>
          </a:p>
          <a:p>
            <a:pPr indent="-3048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(Marks &gt;= 80) {</a:t>
            </a:r>
            <a:endParaRPr sz="1200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Grade is Distinction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} Else If (Marks &gt;= 60 &amp; Marks &lt; 80) {</a:t>
            </a:r>
            <a:endParaRPr sz="1200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Grade is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First Class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}  Else if (Marks &gt;= 40 &amp; Marks &lt; 60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	Grade is Second Class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} Else {	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Grade is Average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}</a:t>
            </a:r>
            <a:endParaRPr sz="13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3600"/>
              <a:t>Fundamental Elements - Programming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Constants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Variable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Data Type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Keywords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Operators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Conditional Statements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Loops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Loop - means to repeat - do/execute more than once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Example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Playing a song in loop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Playing each song in a playlist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Types/variants of Loop statements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While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026125"/>
            <a:ext cx="85206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Purpose : As long as a condition is satisfied, do something.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Syntax: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while (playlist not empty) {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   // block of statements to be executed as long as the condition is true</a:t>
            </a:r>
            <a:endParaRPr sz="1400"/>
          </a:p>
          <a:p>
            <a:pPr indent="457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remove song from playlist      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     }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As long as today is a weekday, update status report. Break from the routine when the condition that ‘it is a weekday fails’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while (is_today_a_weekday) {</a:t>
            </a:r>
            <a:endParaRPr sz="14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// update status report</a:t>
            </a:r>
            <a:endParaRPr sz="1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}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For Loop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Purpose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Repeat something for a pre-defined number of times.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Syntax</a:t>
            </a:r>
            <a:endParaRPr sz="1400"/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(statement 1; condition; statement 3) {</a:t>
            </a:r>
            <a:endParaRPr sz="14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// block of statements to be executed </a:t>
            </a:r>
            <a:endParaRPr sz="1400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  <a:endParaRPr sz="1400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Example: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If we want to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print 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the grade of every student in the class, we can loop from 1 to that number. 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for (int i = 1; i &lt;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s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tudent_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c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ount; i++) {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■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print (student grade) 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○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}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5"/>
              <a:buFont typeface="Arial"/>
              <a:buNone/>
            </a:pPr>
            <a:r>
              <a:t/>
            </a:r>
            <a:endParaRPr sz="11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5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/>
              <a:t>Do While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Purpose: </a:t>
            </a:r>
            <a:endParaRPr sz="1300"/>
          </a:p>
          <a:p>
            <a:pPr indent="-311150" lvl="1" marL="9144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Unlike for and while loops (which test the loop condition at the top/start of the loop), the ‘do...while’ loop checks its condition at the bottom/end of the loop.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So, even if the condition fails, the code inside do-while will run at least once, as the first time when it runs, the condition would not have been checked.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Syntax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do {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// statements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download_updates ()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while ( condition | download_fails );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3600"/>
              <a:t>Data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What is a data?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Aka “Value” or “Object”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</a:rPr>
              <a:t>Banking System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95725" y="241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{71D83718-AC67-4D4F-A70C-1441CEAACC16}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Data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Comments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HDFC Bank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Name of the bank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Average number of customers who are entering the bank on a hourly basis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545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Number of transactions that happened today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3600"/>
              <a:t>Constants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What are constants?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Naming constants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Rules?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717050" y="22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{71D83718-AC67-4D4F-A70C-1441CEAACC16}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Constant (Identifier)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HDFC Bank, MG ROAD, BANGALORE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HDFC_BRANCH_ADDRESS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3.14</a:t>
                      </a:r>
                      <a:endParaRPr sz="18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PI_VALUE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3600"/>
              <a:t>Variables [1]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What are variables?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847850" y="229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{71D83718-AC67-4D4F-A70C-1441CEAACC16}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Number Of Customers Count (Identier)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Time Range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 AM - 10 AM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 AM - 11 AM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 AM - 12 </a:t>
                      </a:r>
                      <a:r>
                        <a:rPr lang="en"/>
                        <a:t>P</a:t>
                      </a:r>
                      <a:r>
                        <a:rPr lang="en" sz="1400" u="none" cap="none" strike="noStrike"/>
                        <a:t>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 </a:t>
                      </a:r>
                      <a:r>
                        <a:rPr lang="en"/>
                        <a:t>P</a:t>
                      </a:r>
                      <a:r>
                        <a:rPr lang="en" sz="1400" u="none" cap="none" strike="noStrike"/>
                        <a:t>M - 1 AM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3600"/>
              <a:t>Variables [2]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Naming Variables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To use alphabets in the beginning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Avoid numbers in the beginning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Mixing of uppercase and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lowercase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836500" y="243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{71D83718-AC67-4D4F-A70C-1441CEAACC16}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/>
                        <a:t>Identifier</a:t>
                      </a:r>
                      <a:r>
                        <a:rPr b="1" lang="en"/>
                        <a:t> 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/>
                        <a:t>Comment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Valid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total_salary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Represents the total salary of an employee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1_student_grade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To represent the grade of a student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 - Correct naming might be ‘student_grade’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bankTotalEmployessCount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Represents the number of employees in the bank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3600"/>
              <a:t>Data types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What are Data Types?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847850" y="19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{71D83718-AC67-4D4F-A70C-1441CEAACC16}</a:tableStyleId>
              </a:tblPr>
              <a:tblGrid>
                <a:gridCol w="1623350"/>
                <a:gridCol w="1996175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Data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Identifier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Content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Type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HDFC Bank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Name of the Bank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Mostly contains alphabets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Total No of Transaction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Usually contains numeric values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Number / Integer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8.5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Interest Rate for Personal Loan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Contains floating point values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Decimal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Yes / No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Bank Opened on last Saturday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It is going to be Yes / No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Boolean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3600"/>
              <a:t>Keywords [1]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Possible to define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identifiers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for constants and variables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Certain identifiers have special meaning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7935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{B8E7DE45-FD4A-45E2-B180-15797CE8D110}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Identifier - “class”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Comment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bank-manager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</a:t>
                      </a:r>
                      <a:r>
                        <a:rPr lang="en"/>
                        <a:t>represents</a:t>
                      </a:r>
                      <a:r>
                        <a:rPr lang="en"/>
                        <a:t> the class or the role of an employee in a banking system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loan-eligibility-approver</a:t>
                      </a:r>
                      <a:endParaRPr/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3600"/>
              <a:t>Keywords [2]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Examples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A list of keywords in language is given below</a:t>
            </a:r>
            <a:endParaRPr b="1" sz="2000"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{71D83718-AC67-4D4F-A70C-1441CEAACC16}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auto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break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case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class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continue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default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double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else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enum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extern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float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goto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register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return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short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signed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sizeof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static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struct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