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7933DC-6205-4402-8E37-D1B5B877DFE4}">
  <a:tblStyle styleId="{507933DC-6205-4402-8E37-D1B5B877D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c544aa5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3c544aa5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cfd2034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cfd2034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c544aa5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3c544aa5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544aa5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13c544aa5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544aa5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3c544aa5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c544aa5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3c544aa5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c544aa5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3c544aa5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544aa5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3c544aa5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Variable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rules for declaring variables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possible variations available for assigning values to variables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Naming considerations for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variables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Memory allocation for variable data types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Multiple Variable Declaration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Defining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Variable Assignment - Variables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Naming Considerations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Variable Initialization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Memory Allocation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Multiple Variable Declarations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To hold data/information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</a:rPr>
              <a:t>dateOfBirth = “1 December 1993”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Possible to retrieve value at a later point in time</a:t>
            </a:r>
            <a:endParaRPr sz="2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Possible to change the value 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572000" y="1152475"/>
            <a:ext cx="45072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8" name="Google Shape;68;p15"/>
          <p:cNvSpPr/>
          <p:nvPr/>
        </p:nvSpPr>
        <p:spPr>
          <a:xfrm>
            <a:off x="4644875" y="1249450"/>
            <a:ext cx="4371900" cy="27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884350" y="1447275"/>
            <a:ext cx="67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100</a:t>
            </a:r>
            <a:endParaRPr sz="1200"/>
          </a:p>
        </p:txBody>
      </p:sp>
      <p:sp>
        <p:nvSpPr>
          <p:cNvPr id="70" name="Google Shape;70;p15"/>
          <p:cNvSpPr/>
          <p:nvPr/>
        </p:nvSpPr>
        <p:spPr>
          <a:xfrm>
            <a:off x="8066750" y="1447275"/>
            <a:ext cx="67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Mark</a:t>
            </a:r>
            <a:endParaRPr sz="1200"/>
          </a:p>
        </p:txBody>
      </p:sp>
      <p:sp>
        <p:nvSpPr>
          <p:cNvPr id="71" name="Google Shape;71;p15"/>
          <p:cNvSpPr/>
          <p:nvPr/>
        </p:nvSpPr>
        <p:spPr>
          <a:xfrm>
            <a:off x="6600493" y="1447275"/>
            <a:ext cx="67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SBI</a:t>
            </a:r>
            <a:endParaRPr sz="1200"/>
          </a:p>
        </p:txBody>
      </p:sp>
      <p:sp>
        <p:nvSpPr>
          <p:cNvPr id="72" name="Google Shape;72;p15"/>
          <p:cNvSpPr/>
          <p:nvPr/>
        </p:nvSpPr>
        <p:spPr>
          <a:xfrm>
            <a:off x="4884350" y="2899312"/>
            <a:ext cx="1072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 December 1993 </a:t>
            </a:r>
            <a:endParaRPr sz="900"/>
          </a:p>
        </p:txBody>
      </p:sp>
      <p:sp>
        <p:nvSpPr>
          <p:cNvPr id="73" name="Google Shape;73;p15"/>
          <p:cNvSpPr/>
          <p:nvPr/>
        </p:nvSpPr>
        <p:spPr>
          <a:xfrm>
            <a:off x="6600493" y="2878489"/>
            <a:ext cx="67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8.5</a:t>
            </a:r>
            <a:endParaRPr sz="1200"/>
          </a:p>
        </p:txBody>
      </p:sp>
      <p:sp>
        <p:nvSpPr>
          <p:cNvPr id="74" name="Google Shape;74;p15"/>
          <p:cNvSpPr/>
          <p:nvPr/>
        </p:nvSpPr>
        <p:spPr>
          <a:xfrm>
            <a:off x="8066750" y="2878489"/>
            <a:ext cx="676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24,000</a:t>
            </a:r>
            <a:endParaRPr sz="1200"/>
          </a:p>
        </p:txBody>
      </p:sp>
      <p:sp>
        <p:nvSpPr>
          <p:cNvPr id="75" name="Google Shape;75;p15"/>
          <p:cNvSpPr txBox="1"/>
          <p:nvPr/>
        </p:nvSpPr>
        <p:spPr>
          <a:xfrm>
            <a:off x="4790675" y="2019975"/>
            <a:ext cx="9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someNumber</a:t>
            </a:r>
            <a:endParaRPr sz="1000"/>
          </a:p>
        </p:txBody>
      </p:sp>
      <p:sp>
        <p:nvSpPr>
          <p:cNvPr id="76" name="Google Shape;76;p15"/>
          <p:cNvSpPr txBox="1"/>
          <p:nvPr/>
        </p:nvSpPr>
        <p:spPr>
          <a:xfrm>
            <a:off x="6444343" y="2063825"/>
            <a:ext cx="9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bankName</a:t>
            </a:r>
            <a:endParaRPr sz="1000"/>
          </a:p>
        </p:txBody>
      </p:sp>
      <p:sp>
        <p:nvSpPr>
          <p:cNvPr id="77" name="Google Shape;77;p15"/>
          <p:cNvSpPr txBox="1"/>
          <p:nvPr/>
        </p:nvSpPr>
        <p:spPr>
          <a:xfrm>
            <a:off x="7962250" y="2063825"/>
            <a:ext cx="9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playerName</a:t>
            </a:r>
            <a:endParaRPr sz="1000"/>
          </a:p>
        </p:txBody>
      </p:sp>
      <p:sp>
        <p:nvSpPr>
          <p:cNvPr id="78" name="Google Shape;78;p15"/>
          <p:cNvSpPr txBox="1"/>
          <p:nvPr/>
        </p:nvSpPr>
        <p:spPr>
          <a:xfrm>
            <a:off x="4836450" y="3495039"/>
            <a:ext cx="9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dateOfBirth</a:t>
            </a:r>
            <a:endParaRPr sz="1000"/>
          </a:p>
        </p:txBody>
      </p:sp>
      <p:sp>
        <p:nvSpPr>
          <p:cNvPr id="79" name="Google Shape;79;p15"/>
          <p:cNvSpPr txBox="1"/>
          <p:nvPr/>
        </p:nvSpPr>
        <p:spPr>
          <a:xfrm>
            <a:off x="6444343" y="3495039"/>
            <a:ext cx="9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averageScore</a:t>
            </a:r>
            <a:endParaRPr sz="1000"/>
          </a:p>
        </p:txBody>
      </p:sp>
      <p:sp>
        <p:nvSpPr>
          <p:cNvPr id="80" name="Google Shape;80;p15"/>
          <p:cNvSpPr txBox="1"/>
          <p:nvPr/>
        </p:nvSpPr>
        <p:spPr>
          <a:xfrm>
            <a:off x="7910600" y="3495039"/>
            <a:ext cx="98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totalAmount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Defining Variable</a:t>
            </a:r>
            <a:endParaRPr sz="3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Components of a Variable declaration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Data Type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Variable Name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Type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int myAge = 30;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  <a:highlight>
                  <a:srgbClr val="FFFFFF"/>
                </a:highlight>
              </a:rPr>
              <a:t>long populationCountInIndia = 1400000000;</a:t>
            </a:r>
            <a:endParaRPr sz="2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 Assignment - Variations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Simple Value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int num1 = 10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Mathematical Expression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int num2 = 10 * 10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Mathematical Expression with Brackets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int num3 = (10 + 5) * 2 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int num3 = 10 * (5 + 2)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Via another Variable(s)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int num4 = num1 + num2 + num3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Via Combination of Variable(s) and Constant(s)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</a:rPr>
              <a:t>int num5 = num4 * 100</a:t>
            </a:r>
            <a:endParaRPr b="1"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 Naming - Considerations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Begins with a letter, underscore and 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dollar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Following with a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consequence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of letters, digits and special characters ($, etc)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Sensitive to case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Possible to use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uppercase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lowercase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variable names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No whitespaces are allowed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No keywords are allowed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Naming to be meaningful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String worldCupWinningTeam;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</a:rPr>
              <a:t>int highestODITotal;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Variable Initialization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Variable needs to be initialized before usage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Uninitialized variables cannot be used in the program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String movieName;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</a:rPr>
              <a:t>System.out.println(movieName)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Memory Allocation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Memory allocation for variable depends on the type of the variable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95250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{507933DC-6205-4402-8E37-D1B5B877DFE4}</a:tableStyleId>
              </a:tblPr>
              <a:tblGrid>
                <a:gridCol w="1281775"/>
                <a:gridCol w="1486150"/>
                <a:gridCol w="1293175"/>
                <a:gridCol w="3064400"/>
              </a:tblGrid>
              <a:tr h="2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Group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Primitive Data Type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Size (Bytes)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Comments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store whole numbers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Fractions / Decimals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float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Stores fractional numbers with less precision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double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Stores fractional numbers with higher precision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Character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Stores a single character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4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Boolean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boolean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 bit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True of false values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Multiple Variable Declaration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Possible to declare multiple variables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Example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Flavour 1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int employeeCount, totalOrders;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Flavour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int employeesCount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int totalOrders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Note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Might introduce readability issues with code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