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5F2751-1B23-48FC-8875-A45E5D95F36A}">
  <a:tblStyle styleId="{375F2751-1B23-48FC-8875-A45E5D95F3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e12f7bf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e12f7bf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12f7bf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e12f7bf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e189ce3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e189ce3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eaeaf13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eaeaf13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e05ec3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e05ec3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e05ec3a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e05ec3a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e05ec3a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e05ec3a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e05ec3a1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e05ec3a1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eaeaf13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eaeaf13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eaeaf13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eaeaf13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e05ec3a1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e05ec3a1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e05ec3a1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e05ec3a1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Values [1]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Floating point data types contain fractional components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Precision - number of digits after the decimal point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Types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Float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4 bytes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Precision - Upto 6 digits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Double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8 bytes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Precision - Upto 15 digits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Refer </a:t>
            </a:r>
            <a:r>
              <a:rPr i="1" lang="en" sz="1700">
                <a:solidFill>
                  <a:schemeClr val="dk1"/>
                </a:solidFill>
              </a:rPr>
              <a:t>FloatingPointDemo.java</a:t>
            </a:r>
            <a:endParaRPr i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Values [2]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Scientific Notation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Possible to use </a:t>
            </a:r>
            <a:r>
              <a:rPr lang="en" sz="1700">
                <a:solidFill>
                  <a:schemeClr val="dk1"/>
                </a:solidFill>
              </a:rPr>
              <a:t>scientific</a:t>
            </a:r>
            <a:r>
              <a:rPr lang="en" sz="1700">
                <a:solidFill>
                  <a:schemeClr val="dk1"/>
                </a:solidFill>
              </a:rPr>
              <a:t> notation to </a:t>
            </a:r>
            <a:r>
              <a:rPr lang="en" sz="1700">
                <a:solidFill>
                  <a:schemeClr val="dk1"/>
                </a:solidFill>
              </a:rPr>
              <a:t>represent</a:t>
            </a:r>
            <a:r>
              <a:rPr lang="en" sz="1700">
                <a:solidFill>
                  <a:schemeClr val="dk1"/>
                </a:solidFill>
              </a:rPr>
              <a:t> floating point values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Syntax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&lt;value&gt; e &lt;exponent_value&gt;</a:t>
            </a:r>
            <a:endParaRPr sz="1700">
              <a:solidFill>
                <a:schemeClr val="dk1"/>
              </a:solidFill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&lt;exponent_value&gt;</a:t>
            </a:r>
            <a:endParaRPr sz="1700">
              <a:solidFill>
                <a:schemeClr val="dk1"/>
              </a:solidFill>
            </a:endParaRPr>
          </a:p>
          <a:p>
            <a:pPr indent="-3365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Can be </a:t>
            </a:r>
            <a:r>
              <a:rPr lang="en" sz="1700">
                <a:solidFill>
                  <a:schemeClr val="dk1"/>
                </a:solidFill>
              </a:rPr>
              <a:t>positive</a:t>
            </a:r>
            <a:r>
              <a:rPr lang="en" sz="1700">
                <a:solidFill>
                  <a:schemeClr val="dk1"/>
                </a:solidFill>
              </a:rPr>
              <a:t> or negative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Refer </a:t>
            </a:r>
            <a:r>
              <a:rPr i="1" lang="en" sz="1700">
                <a:solidFill>
                  <a:schemeClr val="dk1"/>
                </a:solidFill>
              </a:rPr>
              <a:t>FloatingPointScientificExpressionDemo.java</a:t>
            </a:r>
            <a:endParaRPr i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To represent true or false values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 value “true” and “false” are reserved words and these are used to define the true/false values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Usage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Simple usage of boolean values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Refer </a:t>
            </a:r>
            <a:r>
              <a:rPr i="1" lang="en" sz="1700">
                <a:solidFill>
                  <a:schemeClr val="dk1"/>
                </a:solidFill>
              </a:rPr>
              <a:t>BooleanDemo.java</a:t>
            </a:r>
            <a:endParaRPr i="1"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Boolean usage from expression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Boolean variables can be assigned a value based on the result of a comparison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Refer </a:t>
            </a:r>
            <a:r>
              <a:rPr i="1" lang="en" sz="1700">
                <a:solidFill>
                  <a:schemeClr val="dk1"/>
                </a:solidFill>
              </a:rPr>
              <a:t>BooleanExpressionDemo.java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Defining primitive data types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Types of primitive data types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Usage of individual data types with examples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Range values for each primitive data types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Primitive Data types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Aka simple data types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They are not objects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 every data type, the following are applicable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Byte Size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Range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</a:t>
            </a:r>
            <a:endParaRPr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549250" y="113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{375F2751-1B23-48FC-8875-A45E5D95F36A}</a:tableStyleId>
              </a:tblPr>
              <a:tblGrid>
                <a:gridCol w="1779400"/>
                <a:gridCol w="1779400"/>
                <a:gridCol w="4648075"/>
              </a:tblGrid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Category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Comments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96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byte (8 bits) integer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bytes (16 bits) integer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bytes (32 bits) integer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bytes (64 bits) integer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Floating 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bytes (32 bits) floating point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bytes (64 bits) floating point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Character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bytes (16 bits) representation used for character values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represent true or 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represent a whole number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There </a:t>
            </a:r>
            <a:r>
              <a:rPr lang="en" sz="1500">
                <a:solidFill>
                  <a:schemeClr val="dk1"/>
                </a:solidFill>
              </a:rPr>
              <a:t>won't</a:t>
            </a:r>
            <a:r>
              <a:rPr lang="en" sz="1500">
                <a:solidFill>
                  <a:schemeClr val="dk1"/>
                </a:solidFill>
              </a:rPr>
              <a:t> be any fractional portion or decimal position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Can be used to represent positive or negative numbers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4 Types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Byte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Short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Integer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Long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Usage of underscore to represent Integer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New feature introduced in Java 7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To make longer numbers easier to read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Example - Refer </a:t>
            </a:r>
            <a:r>
              <a:rPr i="1" lang="en" sz="1500">
                <a:solidFill>
                  <a:schemeClr val="dk1"/>
                </a:solidFill>
              </a:rPr>
              <a:t>IntegerWithUnderscoreDemo.java</a:t>
            </a:r>
            <a:endParaRPr i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Can be used to represent smaller values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Can also be useful for reading stream of data (from files, URLs)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Range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Min Value :  </a:t>
            </a:r>
            <a:r>
              <a:rPr b="1" lang="en" sz="1600">
                <a:solidFill>
                  <a:schemeClr val="dk1"/>
                </a:solidFill>
              </a:rPr>
              <a:t>-128</a:t>
            </a:r>
            <a:endParaRPr b="1"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Max Value : </a:t>
            </a:r>
            <a:r>
              <a:rPr b="1" lang="en" sz="1600">
                <a:solidFill>
                  <a:schemeClr val="dk1"/>
                </a:solidFill>
              </a:rPr>
              <a:t>+127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No of members in a family, Age of a person, etc..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Refer </a:t>
            </a:r>
            <a:r>
              <a:rPr i="1" lang="en" sz="1600">
                <a:solidFill>
                  <a:schemeClr val="dk1"/>
                </a:solidFill>
              </a:rPr>
              <a:t>ByteDemo.java</a:t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Short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Can be used to represent smaller values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Can be used </a:t>
            </a:r>
            <a:r>
              <a:rPr lang="en" sz="1600">
                <a:solidFill>
                  <a:schemeClr val="dk1"/>
                </a:solidFill>
              </a:rPr>
              <a:t>when you don't need larger values that are offered by int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Range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Min Value :  </a:t>
            </a:r>
            <a:r>
              <a:rPr b="1" lang="en" sz="1600">
                <a:solidFill>
                  <a:schemeClr val="dk1"/>
                </a:solidFill>
              </a:rPr>
              <a:t>- 32,768</a:t>
            </a:r>
            <a:endParaRPr b="1"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Max Value : </a:t>
            </a:r>
            <a:r>
              <a:rPr b="1" lang="en" sz="1600">
                <a:solidFill>
                  <a:schemeClr val="dk1"/>
                </a:solidFill>
              </a:rPr>
              <a:t>+32 767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Refer </a:t>
            </a:r>
            <a:r>
              <a:rPr i="1" lang="en" sz="1600">
                <a:solidFill>
                  <a:schemeClr val="dk1"/>
                </a:solidFill>
              </a:rPr>
              <a:t>ShortDataTypeDemo.java</a:t>
            </a:r>
            <a:endParaRPr i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Integer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Most commonly used data type amongst integer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Range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Min Value :  </a:t>
            </a:r>
            <a:r>
              <a:rPr b="1" lang="en" sz="1700">
                <a:solidFill>
                  <a:schemeClr val="dk1"/>
                </a:solidFill>
              </a:rPr>
              <a:t>- </a:t>
            </a:r>
            <a:r>
              <a:rPr b="1" lang="en" sz="1700">
                <a:solidFill>
                  <a:schemeClr val="dk1"/>
                </a:solidFill>
              </a:rPr>
              <a:t>2,147,483,648</a:t>
            </a:r>
            <a:endParaRPr b="1"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Max Value : </a:t>
            </a:r>
            <a:r>
              <a:rPr b="1" lang="en" sz="1700">
                <a:solidFill>
                  <a:schemeClr val="dk1"/>
                </a:solidFill>
              </a:rPr>
              <a:t>+</a:t>
            </a:r>
            <a:r>
              <a:rPr b="1" lang="en" sz="1700">
                <a:solidFill>
                  <a:schemeClr val="dk1"/>
                </a:solidFill>
              </a:rPr>
              <a:t>2,147,483,647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Example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Refer </a:t>
            </a:r>
            <a:r>
              <a:rPr i="1" lang="en" sz="1700">
                <a:solidFill>
                  <a:schemeClr val="dk1"/>
                </a:solidFill>
              </a:rPr>
              <a:t>IntegerDataType</a:t>
            </a:r>
            <a:r>
              <a:rPr i="1" lang="en" sz="1700">
                <a:solidFill>
                  <a:schemeClr val="dk1"/>
                </a:solidFill>
              </a:rPr>
              <a:t>Demo.java</a:t>
            </a:r>
            <a:endParaRPr i="1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When you want to store a value that is larger than int, use long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Range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Min Value: </a:t>
            </a:r>
            <a:r>
              <a:rPr b="1" lang="en" sz="1600">
                <a:solidFill>
                  <a:schemeClr val="dk1"/>
                </a:solidFill>
              </a:rPr>
              <a:t>- 9,223,372,036,854,775,808</a:t>
            </a:r>
            <a:endParaRPr b="1"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Max Value: </a:t>
            </a:r>
            <a:r>
              <a:rPr b="1" lang="en" sz="1600">
                <a:solidFill>
                  <a:schemeClr val="dk1"/>
                </a:solidFill>
              </a:rPr>
              <a:t>+</a:t>
            </a:r>
            <a:r>
              <a:rPr b="1" lang="en" sz="1600">
                <a:solidFill>
                  <a:schemeClr val="dk1"/>
                </a:solidFill>
              </a:rPr>
              <a:t> 9,223,372,036,854,775,807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Suffix notation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Suffix ‘L’ or ‘l’ can be used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Population count, etc…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Character is 16-bit wide in Java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ASCII character set - 8 bit wide - contains support for uppercase, lowercase, special characters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Unicode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16 bit representation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ASCII is part of Unicode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Arithmetic</a:t>
            </a:r>
            <a:r>
              <a:rPr lang="en" sz="1700">
                <a:solidFill>
                  <a:schemeClr val="dk1"/>
                </a:solidFill>
              </a:rPr>
              <a:t> operations possible for Character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ASCII code will be considered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Refer </a:t>
            </a:r>
            <a:r>
              <a:rPr i="1" lang="en" sz="1700">
                <a:solidFill>
                  <a:schemeClr val="dk1"/>
                </a:solidFill>
              </a:rPr>
              <a:t>CharacterDemo1.java</a:t>
            </a:r>
            <a:endParaRPr i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