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53A3DD2-3645-4E72-BDE2-6C510E6A5F35}">
          <p14:sldIdLst>
            <p14:sldId id="256"/>
          </p14:sldIdLst>
        </p14:section>
        <p14:section name="Untitled Section" id="{31F6E361-B49D-424E-B55F-54F267C35016}">
          <p14:sldIdLst>
            <p14:sldId id="257"/>
            <p14:sldId id="258"/>
            <p14:sldId id="259"/>
            <p14:sldId id="260"/>
            <p14:sldId id="261"/>
            <p14:sldId id="263"/>
            <p14:sldId id="262"/>
          </p14:sldIdLst>
        </p14:section>
      </p14:sectionLst>
    </p:ex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210"/>
      </p:cViewPr>
      <p:guideLst>
        <p:guide orient="horz" pos="792"/>
        <p:guide orient="horz" pos="1080"/>
        <p:guide pos="1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smtClean="0">
                <a:solidFill>
                  <a:schemeClr val="bg1"/>
                </a:solidFill>
                <a:latin typeface="Calibri" panose="020F0502020204030204" pitchFamily="34" charset="0"/>
                <a:cs typeface="Times New Roman" panose="02020603050405020304" pitchFamily="18" charset="0"/>
              </a:rPr>
              <a:t>Garbage Classification</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xmlns=""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xmlns=""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xmlns=""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xmlns=""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xmlns=""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xmlns=""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Rectangle 1"/>
          <p:cNvSpPr>
            <a:spLocks noChangeArrowheads="1"/>
          </p:cNvSpPr>
          <p:nvPr/>
        </p:nvSpPr>
        <p:spPr bwMode="auto">
          <a:xfrm>
            <a:off x="0" y="-5724631"/>
            <a:ext cx="8006862" cy="114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lang="en-US" altLang="en-US" sz="1800" b="1" dirty="0">
              <a:solidFill>
                <a:schemeClr val="tx1"/>
              </a:solidFill>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Understand Deep Learning for Image Classification</a:t>
            </a:r>
            <a:r>
              <a:rPr kumimoji="0" lang="en-US" altLang="en-US" sz="1800" b="0" i="0" u="none" strike="noStrike" cap="none" normalizeH="0" baseline="0" dirty="0" smtClean="0">
                <a:ln>
                  <a:noFill/>
                </a:ln>
                <a:solidFill>
                  <a:schemeClr val="tx1"/>
                </a:solidFill>
                <a:effectLst/>
                <a:latin typeface="Arial" charset="0"/>
                <a:cs typeface="Arial" charset="0"/>
              </a:rPr>
              <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Learn how CNNs can classify different types of waste using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Work with Real-World Datasets</a:t>
            </a:r>
            <a:r>
              <a:rPr kumimoji="0" lang="en-US" altLang="en-US" sz="1800" b="0" i="0" u="none" strike="noStrike" cap="none" normalizeH="0" baseline="0" dirty="0" smtClean="0">
                <a:ln>
                  <a:noFill/>
                </a:ln>
                <a:solidFill>
                  <a:schemeClr val="tx1"/>
                </a:solidFill>
                <a:effectLst/>
                <a:latin typeface="Arial" charset="0"/>
                <a:cs typeface="Arial" charset="0"/>
              </a:rPr>
              <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Gain hands-on experience in processing and using image datasets for training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Apply Transfer Learning</a:t>
            </a:r>
            <a:r>
              <a:rPr kumimoji="0" lang="en-US" altLang="en-US" sz="1800" b="0" i="0" u="none" strike="noStrike" cap="none" normalizeH="0" baseline="0" dirty="0" smtClean="0">
                <a:ln>
                  <a:noFill/>
                </a:ln>
                <a:solidFill>
                  <a:schemeClr val="tx1"/>
                </a:solidFill>
                <a:effectLst/>
                <a:latin typeface="Arial" charset="0"/>
                <a:cs typeface="Arial" charset="0"/>
              </a:rPr>
              <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Use pre-trained models like MobileNetV2 to improve accuracy and reduce training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Build an Interactive AI App</a:t>
            </a:r>
            <a:r>
              <a:rPr kumimoji="0" lang="en-US" altLang="en-US" sz="1800" b="0" i="0" u="none" strike="noStrike" cap="none" normalizeH="0" baseline="0" dirty="0" smtClean="0">
                <a:ln>
                  <a:noFill/>
                </a:ln>
                <a:solidFill>
                  <a:schemeClr val="tx1"/>
                </a:solidFill>
                <a:effectLst/>
                <a:latin typeface="Arial" charset="0"/>
                <a:cs typeface="Arial" charset="0"/>
              </a:rPr>
              <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Deploy the model using </a:t>
            </a:r>
            <a:r>
              <a:rPr kumimoji="0" lang="en-US" altLang="en-US" sz="1800" b="0" i="0" u="none" strike="noStrike" cap="none" normalizeH="0" baseline="0" dirty="0" err="1" smtClean="0">
                <a:ln>
                  <a:noFill/>
                </a:ln>
                <a:solidFill>
                  <a:schemeClr val="tx1"/>
                </a:solidFill>
                <a:effectLst/>
                <a:latin typeface="Arial" charset="0"/>
                <a:cs typeface="Arial" charset="0"/>
              </a:rPr>
              <a:t>Streamlit</a:t>
            </a:r>
            <a:r>
              <a:rPr kumimoji="0" lang="en-US" altLang="en-US" sz="1800" b="0" i="0" u="none" strike="noStrike" cap="none" normalizeH="0" baseline="0" dirty="0" smtClean="0">
                <a:ln>
                  <a:noFill/>
                </a:ln>
                <a:solidFill>
                  <a:schemeClr val="tx1"/>
                </a:solidFill>
                <a:effectLst/>
                <a:latin typeface="Arial" charset="0"/>
                <a:cs typeface="Arial" charset="0"/>
              </a:rPr>
              <a:t> to create a real-time waste prediction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charset="0"/>
                <a:cs typeface="Arial" charset="0"/>
              </a:rPr>
              <a:t>Improve Technical &amp; Project Skills</a:t>
            </a:r>
            <a:r>
              <a:rPr kumimoji="0" lang="en-US" altLang="en-US" sz="1800" b="0" i="0" u="none" strike="noStrike" cap="none" normalizeH="0" baseline="0" dirty="0" smtClean="0">
                <a:ln>
                  <a:noFill/>
                </a:ln>
                <a:solidFill>
                  <a:schemeClr val="tx1"/>
                </a:solidFill>
                <a:effectLst/>
                <a:latin typeface="Arial" charset="0"/>
                <a:cs typeface="Arial" charset="0"/>
              </a:rPr>
              <a:t/>
            </a:r>
            <a:br>
              <a:rPr kumimoji="0" lang="en-US" altLang="en-US" sz="1800" b="0" i="0" u="none" strike="noStrike" cap="none" normalizeH="0" baseline="0" dirty="0" smtClean="0">
                <a:ln>
                  <a:noFill/>
                </a:ln>
                <a:solidFill>
                  <a:schemeClr val="tx1"/>
                </a:solidFill>
                <a:effectLst/>
                <a:latin typeface="Arial" charset="0"/>
                <a:cs typeface="Arial" charset="0"/>
              </a:rPr>
            </a:br>
            <a:r>
              <a:rPr kumimoji="0" lang="en-US" altLang="en-US" sz="1800" b="0" i="0" u="none" strike="noStrike" cap="none" normalizeH="0" baseline="0" dirty="0" smtClean="0">
                <a:ln>
                  <a:noFill/>
                </a:ln>
                <a:solidFill>
                  <a:schemeClr val="tx1"/>
                </a:solidFill>
                <a:effectLst/>
                <a:latin typeface="Arial" charset="0"/>
                <a:cs typeface="Arial" charset="0"/>
              </a:rPr>
              <a:t>Strengthen coding, debugging, version control (</a:t>
            </a:r>
            <a:r>
              <a:rPr kumimoji="0" lang="en-US" altLang="en-US" sz="1800" b="0" i="0" u="none" strike="noStrike" cap="none" normalizeH="0" baseline="0" dirty="0" err="1" smtClean="0">
                <a:ln>
                  <a:noFill/>
                </a:ln>
                <a:solidFill>
                  <a:schemeClr val="tx1"/>
                </a:solidFill>
                <a:effectLst/>
                <a:latin typeface="Arial" charset="0"/>
                <a:cs typeface="Arial" charset="0"/>
              </a:rPr>
              <a:t>Git</a:t>
            </a:r>
            <a:r>
              <a:rPr kumimoji="0" lang="en-US" altLang="en-US" sz="1800" b="0" i="0" u="none" strike="noStrike" cap="none" normalizeH="0" baseline="0" dirty="0" smtClean="0">
                <a:ln>
                  <a:noFill/>
                </a:ln>
                <a:solidFill>
                  <a:schemeClr val="tx1"/>
                </a:solidFill>
                <a:effectLst/>
                <a:latin typeface="Arial" charset="0"/>
                <a:cs typeface="Arial" charset="0"/>
              </a:rPr>
              <a:t>), and documentation skills useful for real-world AI projects.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p:cNvSpPr txBox="1"/>
          <p:nvPr/>
        </p:nvSpPr>
        <p:spPr>
          <a:xfrm>
            <a:off x="375138" y="1875692"/>
            <a:ext cx="11101754" cy="3540200"/>
          </a:xfrm>
          <a:prstGeom prst="rect">
            <a:avLst/>
          </a:prstGeom>
          <a:noFill/>
        </p:spPr>
        <p:txBody>
          <a:bodyPr wrap="square" rtlCol="0">
            <a:spAutoFit/>
          </a:bodyPr>
          <a:lstStyle/>
          <a:p>
            <a:r>
              <a:rPr lang="en-IN" b="1" dirty="0"/>
              <a:t>Python 3.10</a:t>
            </a:r>
            <a:r>
              <a:rPr lang="en-IN" dirty="0"/>
              <a:t> – Programming language for model development and scripting</a:t>
            </a:r>
          </a:p>
          <a:p>
            <a:r>
              <a:rPr lang="en-IN" b="1" dirty="0" err="1"/>
              <a:t>TensorFlow</a:t>
            </a:r>
            <a:r>
              <a:rPr lang="en-IN" dirty="0"/>
              <a:t> – Deep learning framework for model training and prediction</a:t>
            </a:r>
          </a:p>
          <a:p>
            <a:r>
              <a:rPr lang="en-IN" b="1" dirty="0" err="1"/>
              <a:t>Keras</a:t>
            </a:r>
            <a:r>
              <a:rPr lang="en-IN" dirty="0"/>
              <a:t> – High-level API used within </a:t>
            </a:r>
            <a:r>
              <a:rPr lang="en-IN" dirty="0" err="1"/>
              <a:t>TensorFlow</a:t>
            </a:r>
            <a:r>
              <a:rPr lang="en-IN" dirty="0"/>
              <a:t> for building CNN models</a:t>
            </a:r>
          </a:p>
          <a:p>
            <a:r>
              <a:rPr lang="en-IN" b="1" dirty="0"/>
              <a:t>MobileNetV2</a:t>
            </a:r>
            <a:r>
              <a:rPr lang="en-IN" dirty="0"/>
              <a:t> – Pre-trained CNN model used for transfer learning</a:t>
            </a:r>
          </a:p>
          <a:p>
            <a:r>
              <a:rPr lang="en-IN" b="1" dirty="0" err="1"/>
              <a:t>OpenCV</a:t>
            </a:r>
            <a:r>
              <a:rPr lang="en-IN" dirty="0"/>
              <a:t> – Image processing library for reading and resizing images</a:t>
            </a:r>
          </a:p>
          <a:p>
            <a:r>
              <a:rPr lang="en-IN" b="1" dirty="0" err="1"/>
              <a:t>NumPy</a:t>
            </a:r>
            <a:r>
              <a:rPr lang="en-IN" dirty="0"/>
              <a:t> – For numerical operations and data manipulation</a:t>
            </a:r>
          </a:p>
          <a:p>
            <a:r>
              <a:rPr lang="en-IN" b="1" dirty="0" err="1"/>
              <a:t>Matplotlib</a:t>
            </a:r>
            <a:r>
              <a:rPr lang="en-IN" dirty="0"/>
              <a:t> – For visualizing accuracy/loss graphs</a:t>
            </a:r>
          </a:p>
          <a:p>
            <a:r>
              <a:rPr lang="en-IN" b="1" dirty="0" err="1"/>
              <a:t>scikit</a:t>
            </a:r>
            <a:r>
              <a:rPr lang="en-IN" b="1" dirty="0"/>
              <a:t>-learn</a:t>
            </a:r>
            <a:r>
              <a:rPr lang="en-IN" dirty="0"/>
              <a:t> – For evaluation metrics like confusion matrix</a:t>
            </a:r>
          </a:p>
          <a:p>
            <a:r>
              <a:rPr lang="en-IN" b="1" dirty="0" smtClean="0"/>
              <a:t>Pillow </a:t>
            </a:r>
            <a:r>
              <a:rPr lang="en-IN" b="1" dirty="0"/>
              <a:t>(PIL)</a:t>
            </a:r>
            <a:r>
              <a:rPr lang="en-IN" dirty="0"/>
              <a:t> – For image file handling (optional)</a:t>
            </a:r>
          </a:p>
          <a:p>
            <a:r>
              <a:rPr lang="en-IN" b="1" dirty="0" err="1"/>
              <a:t>Kaggle</a:t>
            </a:r>
            <a:r>
              <a:rPr lang="en-IN" b="1" dirty="0"/>
              <a:t> Dataset</a:t>
            </a:r>
            <a:r>
              <a:rPr lang="en-IN" dirty="0"/>
              <a:t> – Real-world image dataset of 6 trash categories</a:t>
            </a:r>
          </a:p>
          <a:p>
            <a:r>
              <a:rPr lang="en-IN" b="1" dirty="0"/>
              <a:t>Git &amp; GitHub</a:t>
            </a:r>
            <a:r>
              <a:rPr lang="en-IN" dirty="0"/>
              <a:t> – For version control and project management</a:t>
            </a:r>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410308" y="1828800"/>
            <a:ext cx="11383107" cy="4832092"/>
          </a:xfrm>
          <a:prstGeom prst="rect">
            <a:avLst/>
          </a:prstGeom>
          <a:noFill/>
        </p:spPr>
        <p:txBody>
          <a:bodyPr wrap="square" rtlCol="0">
            <a:spAutoFit/>
          </a:bodyPr>
          <a:lstStyle/>
          <a:p>
            <a:r>
              <a:rPr lang="en-US" sz="1400" b="1" dirty="0" smtClean="0"/>
              <a:t>1. Data </a:t>
            </a:r>
            <a:r>
              <a:rPr lang="en-US" sz="1400" b="1" dirty="0"/>
              <a:t>Collection</a:t>
            </a:r>
          </a:p>
          <a:p>
            <a:r>
              <a:rPr lang="en-US" sz="1400" dirty="0"/>
              <a:t>Used a dataset from </a:t>
            </a:r>
            <a:r>
              <a:rPr lang="en-US" sz="1400" dirty="0" err="1"/>
              <a:t>Kaggle</a:t>
            </a:r>
            <a:r>
              <a:rPr lang="en-US" sz="1400" dirty="0"/>
              <a:t> with 6 types of waste: </a:t>
            </a:r>
            <a:r>
              <a:rPr lang="en-US" sz="1400" b="1" dirty="0"/>
              <a:t>plastic, metal, paper, cardboard, glass, and trash</a:t>
            </a:r>
            <a:r>
              <a:rPr lang="en-US" sz="1400" dirty="0"/>
              <a:t>.</a:t>
            </a:r>
          </a:p>
          <a:p>
            <a:r>
              <a:rPr lang="en-US" sz="1400" b="1" dirty="0"/>
              <a:t>2. Data Preprocessing</a:t>
            </a:r>
          </a:p>
          <a:p>
            <a:r>
              <a:rPr lang="en-US" sz="1400" dirty="0"/>
              <a:t>All images were resized to </a:t>
            </a:r>
            <a:r>
              <a:rPr lang="en-US" sz="1400" b="1" dirty="0"/>
              <a:t>128×128</a:t>
            </a:r>
            <a:r>
              <a:rPr lang="en-US" sz="1400" dirty="0"/>
              <a:t>.</a:t>
            </a:r>
          </a:p>
          <a:p>
            <a:r>
              <a:rPr lang="en-US" sz="1400" dirty="0"/>
              <a:t>Pixel values were scaled between </a:t>
            </a:r>
            <a:r>
              <a:rPr lang="en-US" sz="1400" b="1" dirty="0"/>
              <a:t>0 and 1</a:t>
            </a:r>
            <a:r>
              <a:rPr lang="en-US" sz="1400" dirty="0"/>
              <a:t>.</a:t>
            </a:r>
          </a:p>
          <a:p>
            <a:r>
              <a:rPr lang="en-US" sz="1400" dirty="0"/>
              <a:t>Used data augmentation (like rotating and flipping) to improve model performance.</a:t>
            </a:r>
          </a:p>
          <a:p>
            <a:r>
              <a:rPr lang="en-US" sz="1400" b="1" dirty="0"/>
              <a:t>3. Model Building</a:t>
            </a:r>
          </a:p>
          <a:p>
            <a:r>
              <a:rPr lang="en-US" sz="1400" dirty="0"/>
              <a:t>Used </a:t>
            </a:r>
            <a:r>
              <a:rPr lang="en-US" sz="1400" b="1" dirty="0"/>
              <a:t>MobileNetV2</a:t>
            </a:r>
            <a:r>
              <a:rPr lang="en-US" sz="1400" dirty="0"/>
              <a:t>, a pre-trained model.</a:t>
            </a:r>
          </a:p>
          <a:p>
            <a:r>
              <a:rPr lang="en-US" sz="1400" dirty="0"/>
              <a:t>Changed the last layers to classify 6 types of waste.</a:t>
            </a:r>
          </a:p>
          <a:p>
            <a:r>
              <a:rPr lang="en-US" sz="1400" b="1" dirty="0"/>
              <a:t>4. Model Training</a:t>
            </a:r>
          </a:p>
          <a:p>
            <a:r>
              <a:rPr lang="en-US" sz="1400" dirty="0"/>
              <a:t>Split the data into training and validation sets.</a:t>
            </a:r>
          </a:p>
          <a:p>
            <a:r>
              <a:rPr lang="en-US" sz="1400" dirty="0"/>
              <a:t>Trained using the </a:t>
            </a:r>
            <a:r>
              <a:rPr lang="en-US" sz="1400" b="1" dirty="0"/>
              <a:t>Adam optimizer</a:t>
            </a:r>
            <a:r>
              <a:rPr lang="en-US" sz="1400" dirty="0"/>
              <a:t> and </a:t>
            </a:r>
            <a:r>
              <a:rPr lang="en-US" sz="1400" b="1" dirty="0"/>
              <a:t>categorical </a:t>
            </a:r>
            <a:r>
              <a:rPr lang="en-US" sz="1400" b="1" dirty="0" err="1"/>
              <a:t>crossentropy</a:t>
            </a:r>
            <a:r>
              <a:rPr lang="en-US" sz="1400" dirty="0"/>
              <a:t> loss.</a:t>
            </a:r>
          </a:p>
          <a:p>
            <a:r>
              <a:rPr lang="en-US" sz="1400" dirty="0"/>
              <a:t>Used </a:t>
            </a:r>
            <a:r>
              <a:rPr lang="en-US" sz="1400" b="1" dirty="0" err="1"/>
              <a:t>EarlyStopping</a:t>
            </a:r>
            <a:r>
              <a:rPr lang="en-US" sz="1400" dirty="0"/>
              <a:t> to stop training if no improvement.</a:t>
            </a:r>
          </a:p>
          <a:p>
            <a:r>
              <a:rPr lang="en-US" sz="1400" b="1" dirty="0"/>
              <a:t>5. Model Testing</a:t>
            </a:r>
          </a:p>
          <a:p>
            <a:r>
              <a:rPr lang="en-US" sz="1400" dirty="0"/>
              <a:t>Checked how well the model worked using accuracy and loss graphs.</a:t>
            </a:r>
          </a:p>
          <a:p>
            <a:r>
              <a:rPr lang="en-US" sz="1400" dirty="0"/>
              <a:t>Also used a </a:t>
            </a:r>
            <a:r>
              <a:rPr lang="en-US" sz="1400" b="1" dirty="0"/>
              <a:t>confusion matrix</a:t>
            </a:r>
            <a:r>
              <a:rPr lang="en-US" sz="1400" dirty="0"/>
              <a:t> to see correct and wrong predictions.</a:t>
            </a:r>
          </a:p>
          <a:p>
            <a:r>
              <a:rPr lang="en-US" sz="1400" b="1" dirty="0"/>
              <a:t>6. Image Prediction</a:t>
            </a:r>
          </a:p>
          <a:p>
            <a:r>
              <a:rPr lang="en-US" sz="1400" dirty="0"/>
              <a:t>Wrote a Python script to:</a:t>
            </a:r>
          </a:p>
          <a:p>
            <a:pPr lvl="1"/>
            <a:r>
              <a:rPr lang="en-US" sz="1400" dirty="0"/>
              <a:t>Take an image input from the user</a:t>
            </a:r>
          </a:p>
          <a:p>
            <a:pPr lvl="1"/>
            <a:r>
              <a:rPr lang="en-US" sz="1400" dirty="0"/>
              <a:t>Predict the waste type</a:t>
            </a:r>
          </a:p>
          <a:p>
            <a:pPr lvl="1"/>
            <a:r>
              <a:rPr lang="en-US" sz="1400" dirty="0"/>
              <a:t>Show the result and confidence score</a:t>
            </a:r>
          </a:p>
          <a:p>
            <a:endParaRPr lang="en-IN" sz="1400"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p:cNvSpPr txBox="1"/>
          <p:nvPr/>
        </p:nvSpPr>
        <p:spPr>
          <a:xfrm>
            <a:off x="351692" y="1758462"/>
            <a:ext cx="11582400" cy="2390911"/>
          </a:xfrm>
          <a:prstGeom prst="rect">
            <a:avLst/>
          </a:prstGeom>
          <a:noFill/>
        </p:spPr>
        <p:txBody>
          <a:bodyPr wrap="square" rtlCol="0">
            <a:spAutoFit/>
          </a:bodyPr>
          <a:lstStyle/>
          <a:p>
            <a:r>
              <a:rPr lang="en-US" dirty="0"/>
              <a:t>Waste management is a major challenge in modern cities, especially with the growing volume of plastic, metal, paper, and other waste materials. Improper segregation of waste leads to increased pollution, health risks, and inefficient recycling. Traditional methods of manual sorting are time-consuming, error-prone, and labor-intensive.</a:t>
            </a:r>
          </a:p>
          <a:p>
            <a:r>
              <a:rPr lang="en-US" dirty="0"/>
              <a:t>This project aims to develop an intelligent system that can automatically classify waste images into categories like plastic, metal, paper, cardboard, glass, and trash using deep learning. By enabling accurate waste identification through images, the system helps support better recycling and smarter waste disposal.</a:t>
            </a:r>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p:cNvSpPr txBox="1"/>
          <p:nvPr/>
        </p:nvSpPr>
        <p:spPr>
          <a:xfrm>
            <a:off x="398585" y="1770185"/>
            <a:ext cx="11359661" cy="3252878"/>
          </a:xfrm>
          <a:prstGeom prst="rect">
            <a:avLst/>
          </a:prstGeom>
          <a:noFill/>
        </p:spPr>
        <p:txBody>
          <a:bodyPr wrap="square" rtlCol="0">
            <a:spAutoFit/>
          </a:bodyPr>
          <a:lstStyle/>
          <a:p>
            <a:r>
              <a:rPr lang="en-US" dirty="0"/>
              <a:t>To address the problem of improper waste segregation, we developed a </a:t>
            </a:r>
            <a:r>
              <a:rPr lang="en-US" b="1" dirty="0"/>
              <a:t>Smart Waste Classifier</a:t>
            </a:r>
            <a:r>
              <a:rPr lang="en-US" dirty="0"/>
              <a:t> using deep learning. The solution uses a </a:t>
            </a:r>
            <a:r>
              <a:rPr lang="en-US" b="1" dirty="0"/>
              <a:t>Convolutional Neural Network (CNN)</a:t>
            </a:r>
            <a:r>
              <a:rPr lang="en-US" dirty="0"/>
              <a:t> model based on </a:t>
            </a:r>
            <a:r>
              <a:rPr lang="en-US" b="1" dirty="0"/>
              <a:t>MobileNetV2</a:t>
            </a:r>
            <a:r>
              <a:rPr lang="en-US" dirty="0"/>
              <a:t> to automatically classify waste images into six categories: </a:t>
            </a:r>
            <a:r>
              <a:rPr lang="en-US" b="1" dirty="0"/>
              <a:t>plastic, metal, paper, cardboard, glass, and trash</a:t>
            </a:r>
            <a:r>
              <a:rPr lang="en-US" dirty="0"/>
              <a:t>.</a:t>
            </a:r>
          </a:p>
          <a:p>
            <a:r>
              <a:rPr lang="en-US" dirty="0"/>
              <a:t>We trained the model using a labeled dataset from </a:t>
            </a:r>
            <a:r>
              <a:rPr lang="en-US" dirty="0" err="1"/>
              <a:t>Kaggle</a:t>
            </a:r>
            <a:r>
              <a:rPr lang="en-US" dirty="0"/>
              <a:t>, applied image preprocessing and data augmentation to improve generalization, and optimized the model using transfer learning techniques. The final model can predict the type of waste with high accuracy.</a:t>
            </a:r>
          </a:p>
          <a:p>
            <a:r>
              <a:rPr lang="en-US" dirty="0"/>
              <a:t>A simple </a:t>
            </a:r>
            <a:r>
              <a:rPr lang="en-US" b="1" dirty="0"/>
              <a:t>Python-based prediction script</a:t>
            </a:r>
            <a:r>
              <a:rPr lang="en-US" dirty="0"/>
              <a:t> allows users to input any waste image and instantly receive the predicted class along with confidence level. This system can help reduce manual labor, support proper recycling, and contribute to cleaner waste management practices.</a:t>
            </a:r>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3074" name="Picture 2" descr="C:\Users\user\Downloads\Screenshot_6-7-2025_143033_colab.research.google.co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062" y="1616668"/>
            <a:ext cx="6985057" cy="4807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281354" y="1629508"/>
            <a:ext cx="11664461" cy="3252878"/>
          </a:xfrm>
          <a:prstGeom prst="rect">
            <a:avLst/>
          </a:prstGeom>
          <a:noFill/>
        </p:spPr>
        <p:txBody>
          <a:bodyPr wrap="square" rtlCol="0">
            <a:spAutoFit/>
          </a:bodyPr>
          <a:lstStyle/>
          <a:p>
            <a:r>
              <a:rPr lang="en-US" dirty="0">
                <a:latin typeface="+mj-lt"/>
              </a:rPr>
              <a:t>The </a:t>
            </a:r>
            <a:r>
              <a:rPr lang="en-US" b="1" dirty="0">
                <a:latin typeface="+mj-lt"/>
              </a:rPr>
              <a:t>Smart Waste Classifier</a:t>
            </a:r>
            <a:r>
              <a:rPr lang="en-US" dirty="0">
                <a:latin typeface="+mj-lt"/>
              </a:rPr>
              <a:t> successfully demonstrates how deep learning can be applied to real-world environmental challenges. Using a pre-trained MobileNetV2 model and transfer learning, the system is able to classify waste images into categories such as plastic, metal, paper, cardboard, glass, and trash with reasonable accuracy.</a:t>
            </a:r>
          </a:p>
          <a:p>
            <a:r>
              <a:rPr lang="en-US" dirty="0">
                <a:latin typeface="+mj-lt"/>
              </a:rPr>
              <a:t>Through data preprocessing, augmentation, and model optimization, the project achieves a working solution that can assist in automating waste segregation. This helps promote efficient recycling and reduce manual sorting efforts. Although the current implementation uses a Python script, it lays a strong foundation for future enhancements such as real-time mobile or web-based deployment.</a:t>
            </a:r>
          </a:p>
          <a:p>
            <a:r>
              <a:rPr lang="en-US" dirty="0">
                <a:latin typeface="+mj-lt"/>
              </a:rPr>
              <a:t>Overall, the project helped improve understanding of machine learning workflows, model training, evaluation techniques, and the practical use of AI for sustainability-focused applications.</a:t>
            </a:r>
          </a:p>
          <a:p>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26</TotalTime>
  <Words>698</Words>
  <Application>Microsoft Office PowerPoint</Application>
  <PresentationFormat>Custom</PresentationFormat>
  <Paragraphs>83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user</cp:lastModifiedBy>
  <cp:revision>5</cp:revision>
  <dcterms:created xsi:type="dcterms:W3CDTF">2024-12-31T09:40:01Z</dcterms:created>
  <dcterms:modified xsi:type="dcterms:W3CDTF">2025-07-06T09:06:16Z</dcterms:modified>
</cp:coreProperties>
</file>