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notesSlides/notesSlide2.xml" ContentType="application/vnd.openxmlformats-officedocument.presentationml.notesSlide+xml"/>
  <Override PartName="/ppt/media/image14.jpeg" ContentType="image/jpeg"/>
  <Override PartName="/ppt/notesSlides/notesSlide3.xml" ContentType="application/vnd.openxmlformats-officedocument.presentationml.notesSlide+xml"/>
  <Override PartName="/ppt/media/image15.jpeg" ContentType="image/jpeg"/>
  <Override PartName="/ppt/notesSlides/notesSlide4.xml" ContentType="application/vnd.openxmlformats-officedocument.presentationml.notesSlide+xml"/>
  <Override PartName="/ppt/media/image16.jpeg" ContentType="image/jpeg"/>
  <Override PartName="/ppt/notesSlides/notesSlide5.xml" ContentType="application/vnd.openxmlformats-officedocument.presentationml.notesSlide+xml"/>
  <Override PartName="/ppt/media/image17.jpeg" ContentType="image/jpeg"/>
  <Override PartName="/ppt/notesSlides/notesSlide6.xml" ContentType="application/vnd.openxmlformats-officedocument.presentationml.notesSlide+xml"/>
  <Override PartName="/ppt/media/image18.jpeg" ContentType="image/jpeg"/>
  <Override PartName="/ppt/media/image19.jpeg" ContentType="image/jpeg"/>
  <Override PartName="/ppt/notesSlides/notesSlide7.xml" ContentType="application/vnd.openxmlformats-officedocument.presentationml.notesSlide+xml"/>
  <Override PartName="/ppt/media/image20.jpeg" ContentType="image/jpeg"/>
  <Override PartName="/ppt/media/image21.jpeg" ContentType="image/jpeg"/>
  <Override PartName="/ppt/notesSlides/notesSlide8.xml" ContentType="application/vnd.openxmlformats-officedocument.presentationml.notesSlide+xml"/>
  <Override PartName="/ppt/media/image22.jpeg" ContentType="image/jpeg"/>
  <Override PartName="/ppt/notesSlides/notesSlide9.xml" ContentType="application/vnd.openxmlformats-officedocument.presentationml.notesSlide+xml"/>
  <Override PartName="/ppt/media/image23.jpeg" ContentType="image/jpeg"/>
  <Override PartName="/ppt/notesSlides/notesSlide10.xml" ContentType="application/vnd.openxmlformats-officedocument.presentationml.notesSlide+xml"/>
  <Override PartName="/ppt/media/image24.jpeg" ContentType="image/jpeg"/>
  <Override PartName="/ppt/notesSlides/notesSlide11.xml" ContentType="application/vnd.openxmlformats-officedocument.presentationml.notesSlide+xml"/>
  <Override PartName="/ppt/media/image25.jpeg" ContentType="image/jpeg"/>
  <Override PartName="/ppt/notesSlides/notesSlide12.xml" ContentType="application/vnd.openxmlformats-officedocument.presentationml.notesSlide+xml"/>
  <Override PartName="/ppt/media/image26.jpeg" ContentType="image/jpeg"/>
  <Override PartName="/ppt/notesSlides/notesSlide13.xml" ContentType="application/vnd.openxmlformats-officedocument.presentationml.notesSlide+xml"/>
  <Override PartName="/ppt/media/image27.jpeg" ContentType="image/jpeg"/>
  <Override PartName="/ppt/notesSlides/notesSlide14.xml" ContentType="application/vnd.openxmlformats-officedocument.presentationml.notesSlide+xml"/>
  <Override PartName="/ppt/media/image28.jpeg" ContentType="image/jpeg"/>
  <Override PartName="/ppt/notesSlides/notesSlide15.xml" ContentType="application/vnd.openxmlformats-officedocument.presentationml.notesSlide+xml"/>
  <Override PartName="/ppt/media/image29.jpeg" ContentType="image/jpeg"/>
  <Override PartName="/ppt/notesSlides/notesSlide16.xml" ContentType="application/vnd.openxmlformats-officedocument.presentationml.notesSlide+xml"/>
  <Override PartName="/ppt/media/image30.jpeg" ContentType="image/jpeg"/>
  <Override PartName="/ppt/notesSlides/notesSlide17.xml" ContentType="application/vnd.openxmlformats-officedocument.presentationml.notesSlide+xml"/>
  <Override PartName="/ppt/media/image31.jpeg" ContentType="image/jpeg"/>
  <Override PartName="/ppt/notesSlides/notesSlide18.xml" ContentType="application/vnd.openxmlformats-officedocument.presentationml.notesSlide+xml"/>
  <Override PartName="/ppt/media/image32.jpeg" ContentType="image/jpeg"/>
  <Override PartName="/ppt/notesSlides/notesSlide19.xml" ContentType="application/vnd.openxmlformats-officedocument.presentationml.notesSlide+xml"/>
  <Override PartName="/ppt/media/image33.jpeg" ContentType="image/jpeg"/>
  <Override PartName="/ppt/notesSlides/notesSlide20.xml" ContentType="application/vnd.openxmlformats-officedocument.presentationml.notesSlide+xml"/>
  <Override PartName="/ppt/media/image34.jpeg" ContentType="image/jpeg"/>
  <Override PartName="/ppt/notesSlides/notesSlide21.xml" ContentType="application/vnd.openxmlformats-officedocument.presentationml.notesSlide+xml"/>
  <Override PartName="/ppt/media/image35.jpeg" ContentType="image/jpeg"/>
  <Override PartName="/ppt/notesSlides/notesSlide22.xml" ContentType="application/vnd.openxmlformats-officedocument.presentationml.notesSlide+xml"/>
  <Override PartName="/ppt/media/image36.jpeg" ContentType="image/jpeg"/>
  <Override PartName="/ppt/notesSlides/notesSlide23.xml" ContentType="application/vnd.openxmlformats-officedocument.presentationml.notesSlide+xml"/>
  <Override PartName="/ppt/media/image37.jpeg" ContentType="image/jpeg"/>
  <Override PartName="/ppt/notesSlides/notesSlide24.xml" ContentType="application/vnd.openxmlformats-officedocument.presentationml.notesSlide+xml"/>
  <Override PartName="/ppt/media/image38.jpeg" ContentType="image/jpeg"/>
  <Override PartName="/ppt/notesSlides/notesSlide25.xml" ContentType="application/vnd.openxmlformats-officedocument.presentationml.notesSlide+xml"/>
  <Override PartName="/ppt/media/image39.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Chapter 50 Opening Roadmap.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sldImg"/>
          </p:nvPr>
        </p:nvSpPr>
        <p:spPr>
          <a:prstGeom prst="rect">
            <a:avLst/>
          </a:prstGeom>
        </p:spPr>
        <p:txBody>
          <a:bodyPr/>
          <a:lstStyle/>
          <a:p>
            <a:pPr/>
          </a:p>
        </p:txBody>
      </p:sp>
      <p:sp>
        <p:nvSpPr>
          <p:cNvPr id="522" name="Shape 522"/>
          <p:cNvSpPr/>
          <p:nvPr>
            <p:ph type="body" sz="quarter" idx="1"/>
          </p:nvPr>
        </p:nvSpPr>
        <p:spPr>
          <a:prstGeom prst="rect">
            <a:avLst/>
          </a:prstGeom>
        </p:spPr>
        <p:txBody>
          <a:bodyPr/>
          <a:lstStyle/>
          <a:p>
            <a:pPr defTabSz="914400">
              <a:lnSpc>
                <a:spcPct val="100000"/>
              </a:lnSpc>
              <a:spcBef>
                <a:spcPts val="400"/>
              </a:spcBef>
              <a:defRPr sz="1200">
                <a:latin typeface="Times New Roman"/>
                <a:ea typeface="Times New Roman"/>
                <a:cs typeface="Times New Roman"/>
                <a:sym typeface="Times New Roman"/>
              </a:defRPr>
            </a:pPr>
            <a:r>
              <a:t>Figure 50.9 Ovoviviparity Has Evolved More than Once in </a:t>
            </a:r>
            <a:r>
              <a:rPr i="1"/>
              <a:t>Sceloporus</a:t>
            </a:r>
            <a:r>
              <a:t> Lizards.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Shape 584"/>
          <p:cNvSpPr/>
          <p:nvPr>
            <p:ph type="sldImg"/>
          </p:nvPr>
        </p:nvSpPr>
        <p:spPr>
          <a:prstGeom prst="rect">
            <a:avLst/>
          </a:prstGeom>
        </p:spPr>
        <p:txBody>
          <a:bodyPr/>
          <a:lstStyle/>
          <a:p>
            <a:pPr/>
          </a:p>
        </p:txBody>
      </p:sp>
      <p:sp>
        <p:nvSpPr>
          <p:cNvPr id="585" name="Shape 585"/>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50.11 The Reproductive Tract in a Human Male Produces, Stores, and Transports Sperm.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Shape 589"/>
          <p:cNvSpPr/>
          <p:nvPr>
            <p:ph type="sldImg"/>
          </p:nvPr>
        </p:nvSpPr>
        <p:spPr>
          <a:prstGeom prst="rect">
            <a:avLst/>
          </a:prstGeom>
        </p:spPr>
        <p:txBody>
          <a:bodyPr/>
          <a:lstStyle/>
          <a:p>
            <a:pPr/>
          </a:p>
        </p:txBody>
      </p:sp>
      <p:sp>
        <p:nvSpPr>
          <p:cNvPr id="590" name="Shape 59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Summary Table 50.1 Accessory Fluids in Human Semen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 name="Shape 627"/>
          <p:cNvSpPr/>
          <p:nvPr>
            <p:ph type="sldImg"/>
          </p:nvPr>
        </p:nvSpPr>
        <p:spPr>
          <a:prstGeom prst="rect">
            <a:avLst/>
          </a:prstGeom>
        </p:spPr>
        <p:txBody>
          <a:bodyPr/>
          <a:lstStyle/>
          <a:p>
            <a:pPr/>
          </a:p>
        </p:txBody>
      </p:sp>
      <p:sp>
        <p:nvSpPr>
          <p:cNvPr id="628" name="Shape 62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50.12 All Birds Are Oviparous.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 name="Shape 681"/>
          <p:cNvSpPr/>
          <p:nvPr>
            <p:ph type="sldImg"/>
          </p:nvPr>
        </p:nvSpPr>
        <p:spPr>
          <a:prstGeom prst="rect">
            <a:avLst/>
          </a:prstGeom>
        </p:spPr>
        <p:txBody>
          <a:bodyPr/>
          <a:lstStyle/>
          <a:p>
            <a:pPr/>
          </a:p>
        </p:txBody>
      </p:sp>
      <p:sp>
        <p:nvSpPr>
          <p:cNvPr id="682" name="Shape 682"/>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50.13 The Reproductive Tract in a Human Female Produces Eggs and Nurtures the Embryo and Fetus.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50.14 Female Spotted Hyenas Have Enlarged Clitori.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Shape 722"/>
          <p:cNvSpPr/>
          <p:nvPr>
            <p:ph type="sldImg"/>
          </p:nvPr>
        </p:nvSpPr>
        <p:spPr>
          <a:prstGeom prst="rect">
            <a:avLst/>
          </a:prstGeom>
        </p:spPr>
        <p:txBody>
          <a:bodyPr/>
          <a:lstStyle/>
          <a:p>
            <a:pPr/>
          </a:p>
        </p:txBody>
      </p:sp>
      <p:sp>
        <p:nvSpPr>
          <p:cNvPr id="723" name="Shape 723"/>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50.15 In Humans, Puberty Is Triggered by Hormones from the Hypothalamus and Pituitary.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7" name="Shape 757"/>
          <p:cNvSpPr/>
          <p:nvPr>
            <p:ph type="sldImg"/>
          </p:nvPr>
        </p:nvSpPr>
        <p:spPr>
          <a:prstGeom prst="rect">
            <a:avLst/>
          </a:prstGeom>
        </p:spPr>
        <p:txBody>
          <a:bodyPr/>
          <a:lstStyle/>
          <a:p>
            <a:pPr/>
          </a:p>
        </p:txBody>
      </p:sp>
      <p:sp>
        <p:nvSpPr>
          <p:cNvPr id="758" name="Shape 75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50.16 The Menstrual Cycle Consists of a Follicular Phase and a Luteal Phase.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7" name="Shape 787"/>
          <p:cNvSpPr/>
          <p:nvPr>
            <p:ph type="sldImg"/>
          </p:nvPr>
        </p:nvSpPr>
        <p:spPr>
          <a:prstGeom prst="rect">
            <a:avLst/>
          </a:prstGeom>
        </p:spPr>
        <p:txBody>
          <a:bodyPr/>
          <a:lstStyle/>
          <a:p>
            <a:pPr/>
          </a:p>
        </p:txBody>
      </p:sp>
      <p:sp>
        <p:nvSpPr>
          <p:cNvPr id="788" name="Shape 78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50.17 Hormones Regulate Events in the Human Menstrual Cycle.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8" name="Shape 838"/>
          <p:cNvSpPr/>
          <p:nvPr>
            <p:ph type="sldImg"/>
          </p:nvPr>
        </p:nvSpPr>
        <p:spPr>
          <a:prstGeom prst="rect">
            <a:avLst/>
          </a:prstGeom>
        </p:spPr>
        <p:txBody>
          <a:bodyPr/>
          <a:lstStyle/>
          <a:p>
            <a:pPr/>
          </a:p>
        </p:txBody>
      </p:sp>
      <p:sp>
        <p:nvSpPr>
          <p:cNvPr id="839" name="Shape 839"/>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50.18 Complex Interactions among Hormones Regulate the Menstrual Cycle.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 Mechanisms of Asexual Reproduction in Animals Are Diverse.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7" name="Shape 847"/>
          <p:cNvSpPr/>
          <p:nvPr>
            <p:ph type="sldImg"/>
          </p:nvPr>
        </p:nvSpPr>
        <p:spPr>
          <a:prstGeom prst="rect">
            <a:avLst/>
          </a:prstGeom>
        </p:spPr>
        <p:txBody>
          <a:bodyPr/>
          <a:lstStyle/>
          <a:p>
            <a:pPr/>
          </a:p>
        </p:txBody>
      </p:sp>
      <p:sp>
        <p:nvSpPr>
          <p:cNvPr id="848" name="Shape 84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Summary Table 50.2 Comparing Methods of Birth Control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0" name="Shape 870"/>
          <p:cNvSpPr/>
          <p:nvPr>
            <p:ph type="sldImg"/>
          </p:nvPr>
        </p:nvSpPr>
        <p:spPr>
          <a:prstGeom prst="rect">
            <a:avLst/>
          </a:prstGeom>
        </p:spPr>
        <p:txBody>
          <a:bodyPr/>
          <a:lstStyle/>
          <a:p>
            <a:pPr/>
          </a:p>
        </p:txBody>
      </p:sp>
      <p:sp>
        <p:nvSpPr>
          <p:cNvPr id="871" name="Shape 87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50.19 Marsupials Trade a Long Gestation Period for a Long Lactation Period.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6" name="Shape 906"/>
          <p:cNvSpPr/>
          <p:nvPr>
            <p:ph type="sldImg"/>
          </p:nvPr>
        </p:nvSpPr>
        <p:spPr>
          <a:prstGeom prst="rect">
            <a:avLst/>
          </a:prstGeom>
        </p:spPr>
        <p:txBody>
          <a:bodyPr/>
          <a:lstStyle/>
          <a:p>
            <a:pPr/>
          </a:p>
        </p:txBody>
      </p:sp>
      <p:sp>
        <p:nvSpPr>
          <p:cNvPr id="907" name="Shape 907"/>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50.20 Development of the Human Fetus Can Be Divided into Three Trimesters.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1" name="Shape 931"/>
          <p:cNvSpPr/>
          <p:nvPr>
            <p:ph type="sldImg"/>
          </p:nvPr>
        </p:nvSpPr>
        <p:spPr>
          <a:prstGeom prst="rect">
            <a:avLst/>
          </a:prstGeom>
        </p:spPr>
        <p:txBody>
          <a:bodyPr/>
          <a:lstStyle/>
          <a:p>
            <a:pPr/>
          </a:p>
        </p:txBody>
      </p:sp>
      <p:sp>
        <p:nvSpPr>
          <p:cNvPr id="932" name="Shape 932"/>
          <p:cNvSpPr/>
          <p:nvPr>
            <p:ph type="body" sz="quarter" idx="1"/>
          </p:nvPr>
        </p:nvSpPr>
        <p:spPr>
          <a:prstGeom prst="rect">
            <a:avLst/>
          </a:prstGeom>
        </p:spPr>
        <p:txBody>
          <a:bodyPr/>
          <a:lstStyle/>
          <a:p>
            <a:pPr defTabSz="914400">
              <a:lnSpc>
                <a:spcPct val="100000"/>
              </a:lnSpc>
              <a:spcBef>
                <a:spcPts val="400"/>
              </a:spcBef>
              <a:defRPr sz="1200">
                <a:latin typeface="Times New Roman"/>
                <a:ea typeface="Times New Roman"/>
                <a:cs typeface="Times New Roman"/>
                <a:sym typeface="Times New Roman"/>
              </a:defRPr>
            </a:pPr>
            <a:r>
              <a:t>Figure 50.22 Patients with Fetal Alcohol Syndrome Have Reduced Brain Size.</a:t>
            </a:r>
          </a:p>
          <a:p>
            <a:pPr defTabSz="914400">
              <a:lnSpc>
                <a:spcPct val="100000"/>
              </a:lnSpc>
              <a:spcBef>
                <a:spcPts val="400"/>
              </a:spcBef>
              <a:defRPr sz="1200">
                <a:latin typeface="Times New Roman"/>
                <a:ea typeface="Times New Roman"/>
                <a:cs typeface="Times New Roman"/>
                <a:sym typeface="Times New Roman"/>
              </a:defRPr>
            </a:pPr>
            <a:r>
              <a:t>© 2000 AAAS http://www.sciencemag.org/content/287/5455/1056.abstract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0" name="Shape 960"/>
          <p:cNvSpPr/>
          <p:nvPr>
            <p:ph type="sldImg"/>
          </p:nvPr>
        </p:nvSpPr>
        <p:spPr>
          <a:prstGeom prst="rect">
            <a:avLst/>
          </a:prstGeom>
        </p:spPr>
        <p:txBody>
          <a:bodyPr/>
          <a:lstStyle/>
          <a:p>
            <a:pPr/>
          </a:p>
        </p:txBody>
      </p:sp>
      <p:sp>
        <p:nvSpPr>
          <p:cNvPr id="961" name="Shape 96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50.23 Human Birth Occurs in Three Stages.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9" name="Shape 979"/>
          <p:cNvSpPr/>
          <p:nvPr>
            <p:ph type="sldImg"/>
          </p:nvPr>
        </p:nvSpPr>
        <p:spPr>
          <a:prstGeom prst="rect">
            <a:avLst/>
          </a:prstGeom>
        </p:spPr>
        <p:txBody>
          <a:bodyPr/>
          <a:lstStyle/>
          <a:p>
            <a:pPr/>
          </a:p>
        </p:txBody>
      </p:sp>
      <p:sp>
        <p:nvSpPr>
          <p:cNvPr id="980" name="Shape 98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50.24 Maternal Mortality in Childbirth Has Decreased Dramatically.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defTabSz="914400">
              <a:lnSpc>
                <a:spcPct val="100000"/>
              </a:lnSpc>
              <a:spcBef>
                <a:spcPts val="400"/>
              </a:spcBef>
              <a:defRPr sz="1200">
                <a:latin typeface="Times New Roman"/>
                <a:ea typeface="Times New Roman"/>
                <a:cs typeface="Times New Roman"/>
                <a:sym typeface="Times New Roman"/>
              </a:defRPr>
            </a:pPr>
            <a:r>
              <a:t>Figure 50.2 Female </a:t>
            </a:r>
            <a:r>
              <a:rPr i="1"/>
              <a:t>Daphnia</a:t>
            </a:r>
            <a:r>
              <a:t> Can Produce Eggs by Parthenogenesis.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defTabSz="914400">
              <a:lnSpc>
                <a:spcPct val="100000"/>
              </a:lnSpc>
              <a:spcBef>
                <a:spcPts val="400"/>
              </a:spcBef>
              <a:defRPr sz="1200">
                <a:latin typeface="Times New Roman"/>
                <a:ea typeface="Times New Roman"/>
                <a:cs typeface="Times New Roman"/>
                <a:sym typeface="Times New Roman"/>
              </a:defRPr>
            </a:pPr>
            <a:r>
              <a:t>Figure 50.3 In </a:t>
            </a:r>
            <a:r>
              <a:rPr i="1"/>
              <a:t>Daphnia</a:t>
            </a:r>
            <a:r>
              <a:t>, Environmental Cues Signal the Switch from Asexual to Sexual Reproduction.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50.4 Gametogenesis in Sexually Reproducing Animals Produces Sperm or Eggs via Meiosis.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50.5 Mammalian Sperm Are Specialized for Motility and Fusing with an Egg Cell.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a:pPr/>
          </a:p>
        </p:txBody>
      </p:sp>
      <p:sp>
        <p:nvSpPr>
          <p:cNvPr id="414" name="Shape 414"/>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50.6 Eggs Are Surrounded by Protective Structures.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defTabSz="914400">
              <a:lnSpc>
                <a:spcPct val="100000"/>
              </a:lnSpc>
              <a:spcBef>
                <a:spcPts val="400"/>
              </a:spcBef>
              <a:defRPr sz="1200">
                <a:latin typeface="Times New Roman"/>
                <a:ea typeface="Times New Roman"/>
                <a:cs typeface="Times New Roman"/>
                <a:sym typeface="Times New Roman"/>
              </a:defRPr>
            </a:pPr>
            <a:r>
              <a:t>Figure 50.7 Experimental Evidence Supports Second-Male Advantage in </a:t>
            </a:r>
            <a:r>
              <a:rPr i="1"/>
              <a:t>Drosophila</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 name="Shape 491"/>
          <p:cNvSpPr/>
          <p:nvPr>
            <p:ph type="sldImg"/>
          </p:nvPr>
        </p:nvSpPr>
        <p:spPr>
          <a:prstGeom prst="rect">
            <a:avLst/>
          </a:prstGeom>
        </p:spPr>
        <p:txBody>
          <a:bodyPr/>
          <a:lstStyle/>
          <a:p>
            <a:pPr/>
          </a:p>
        </p:txBody>
      </p:sp>
      <p:sp>
        <p:nvSpPr>
          <p:cNvPr id="492" name="Shape 492"/>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50.8 Snails Stab with Love Darts.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nvSpPr>
        <p:spPr>
          <a:xfrm>
            <a:off x="38382" y="9460088"/>
            <a:ext cx="4118187" cy="30286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sz="1200">
                <a:latin typeface="Arial"/>
                <a:ea typeface="Arial"/>
                <a:cs typeface="Arial"/>
                <a:sym typeface="Arial"/>
              </a:defRPr>
            </a:lvl1pPr>
          </a:lstStyle>
          <a:p>
            <a:pPr/>
            <a:r>
              <a:t>© 2014 Pearson Education, Inc.</a:t>
            </a:r>
          </a:p>
        </p:txBody>
      </p:sp>
      <p:sp>
        <p:nvSpPr>
          <p:cNvPr id="118" name="Shape 118"/>
          <p:cNvSpPr/>
          <p:nvPr>
            <p:ph type="sldNum" sz="quarter" idx="2"/>
          </p:nvPr>
        </p:nvSpPr>
        <p:spPr>
          <a:xfrm>
            <a:off x="6285653" y="8779792"/>
            <a:ext cx="3034454"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25" name="Shape 125"/>
          <p:cNvSpPr/>
          <p:nvPr/>
        </p:nvSpPr>
        <p:spPr>
          <a:xfrm>
            <a:off x="-1" y="9429891"/>
            <a:ext cx="9785210"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650240">
              <a:spcBef>
                <a:spcPts val="700"/>
              </a:spcBef>
              <a:defRPr sz="1200">
                <a:latin typeface="Tahoma"/>
                <a:ea typeface="Tahoma"/>
                <a:cs typeface="Tahoma"/>
                <a:sym typeface="Tahoma"/>
              </a:defRPr>
            </a:lvl1pPr>
          </a:lstStyle>
          <a:p>
            <a:pPr/>
            <a:r>
              <a:t>     © 2014 Pearson Education, Inc.</a:t>
            </a:r>
          </a:p>
        </p:txBody>
      </p:sp>
      <p:sp>
        <p:nvSpPr>
          <p:cNvPr id="126" name="Shape 126"/>
          <p:cNvSpPr/>
          <p:nvPr>
            <p:ph type="sldNum" sz="quarter" idx="2"/>
          </p:nvPr>
        </p:nvSpPr>
        <p:spPr>
          <a:xfrm>
            <a:off x="6285653" y="8779792"/>
            <a:ext cx="3034454"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6.jpe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7.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8.jpe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9.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5.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umanGametogenesis.html" TargetMode="External"/><Relationship Id="rId3"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8.jpeg"/><Relationship Id="rId4" Type="http://schemas.openxmlformats.org/officeDocument/2006/relationships/image" Target="../media/image19.jpe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jpeg"/><Relationship Id="rId4" Type="http://schemas.openxmlformats.org/officeDocument/2006/relationships/image" Target="../media/image21.jpe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2.jpe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3.jpe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4.jpe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5.jpe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6.jpe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7.jpe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8.jpe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9.jpe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0.jpe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1.jpe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2.jpe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umanReproduction.html" TargetMode="External"/><Relationship Id="rId3" Type="http://schemas.openxmlformats.org/officeDocument/2006/relationships/image" Target="../media/image2.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3.jpe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4.jpe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5.jpe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ctrTitle"/>
          </p:nvPr>
        </p:nvSpPr>
        <p:spPr>
          <a:prstGeom prst="rect">
            <a:avLst/>
          </a:prstGeom>
        </p:spPr>
        <p:txBody>
          <a:bodyPr/>
          <a:lstStyle/>
          <a:p>
            <a:pPr/>
            <a:r>
              <a:t>FISH270</a:t>
            </a:r>
          </a:p>
        </p:txBody>
      </p:sp>
      <p:sp>
        <p:nvSpPr>
          <p:cNvPr id="136" name="Shape 136"/>
          <p:cNvSpPr/>
          <p:nvPr>
            <p:ph type="subTitle" sz="quarter" idx="1"/>
          </p:nvPr>
        </p:nvSpPr>
        <p:spPr>
          <a:prstGeom prst="rect">
            <a:avLst/>
          </a:prstGeom>
        </p:spPr>
        <p:txBody>
          <a:bodyPr/>
          <a:lstStyle/>
          <a:p>
            <a:pPr/>
            <a:r>
              <a:t>Lec12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pasted-image.jpg"/>
          <p:cNvPicPr>
            <a:picLocks noChangeAspect="1"/>
          </p:cNvPicPr>
          <p:nvPr/>
        </p:nvPicPr>
        <p:blipFill>
          <a:blip r:embed="rId2">
            <a:extLst/>
          </a:blip>
          <a:stretch>
            <a:fillRect/>
          </a:stretch>
        </p:blipFill>
        <p:spPr>
          <a:xfrm>
            <a:off x="1200150" y="1085850"/>
            <a:ext cx="10604500" cy="7581900"/>
          </a:xfrm>
          <a:prstGeom prst="rect">
            <a:avLst/>
          </a:prstGeom>
          <a:ln w="12700">
            <a:miter lim="400000"/>
          </a:ln>
        </p:spPr>
      </p:pic>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89" name="Shape 889"/>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First Trimester</a:t>
            </a:r>
          </a:p>
        </p:txBody>
      </p:sp>
      <p:sp>
        <p:nvSpPr>
          <p:cNvPr id="890" name="Shape 890"/>
          <p:cNvSpPr/>
          <p:nvPr>
            <p:ph type="body" idx="4294967295"/>
          </p:nvPr>
        </p:nvSpPr>
        <p:spPr>
          <a:xfrm>
            <a:off x="205457" y="1819768"/>
            <a:ext cx="12480997" cy="771708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embryonic ectoderm contributes to several important membranes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One of these, the </a:t>
            </a:r>
            <a:r>
              <a:rPr b="1"/>
              <a:t>amnion</a:t>
            </a:r>
            <a:r>
              <a:t>, completely surrounds the embryo. The amnion eventually fills with amniotic fluid, which provides the embryo with a protective cushion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t>
            </a:r>
            <a:r>
              <a:rPr b="1"/>
              <a:t>placenta</a:t>
            </a:r>
            <a:r>
              <a:t>, the primary source of nutrition for the growing fetus, also forms during the first trimester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Arteries transport blood from the circulatory system of the fetus, through the </a:t>
            </a:r>
            <a:r>
              <a:rPr b="1"/>
              <a:t>umbilical cord</a:t>
            </a:r>
            <a:r>
              <a:t>, to an extensive capillary bed in the placenta</a:t>
            </a:r>
          </a:p>
        </p:txBody>
      </p:sp>
      <p:sp>
        <p:nvSpPr>
          <p:cNvPr id="891" name="Shape 89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93" name="Shape 893"/>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First Trimester</a:t>
            </a:r>
          </a:p>
        </p:txBody>
      </p:sp>
      <p:sp>
        <p:nvSpPr>
          <p:cNvPr id="894" name="Shape 894"/>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placenta thus provides a large surface area for the exchange of gases, nutrients, and wastes between maternal and fetal blood, even though maternal and fetal blood do not commingle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placenta also secretes a variety of hormones, including estrogens and progesterone. These hormones suppress the release of GnRH, LH, and FSH through negative feedback, and thus prevent ovulation during pregnancy</a:t>
            </a:r>
          </a:p>
        </p:txBody>
      </p:sp>
      <p:sp>
        <p:nvSpPr>
          <p:cNvPr id="895" name="Shape 89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97" name="Shape 897"/>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Second and Third Trimesters</a:t>
            </a:r>
          </a:p>
        </p:txBody>
      </p:sp>
      <p:sp>
        <p:nvSpPr>
          <p:cNvPr id="898" name="Shape 898"/>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After the organs and placenta form during the first trimester, development during the second and third trimesters focuses on growth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During the last weeks of pregnancy, the brain and lungs undergo particularly dramatic growth and development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If a baby is born prematurely, intervention may be required to keep the baby alive until the lungs can complete their development</a:t>
            </a:r>
          </a:p>
        </p:txBody>
      </p:sp>
      <p:sp>
        <p:nvSpPr>
          <p:cNvPr id="899" name="Shape 89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901" name="50_20_human_fetus_U.jpg"/>
          <p:cNvPicPr>
            <a:picLocks noChangeAspect="1"/>
          </p:cNvPicPr>
          <p:nvPr/>
        </p:nvPicPr>
        <p:blipFill>
          <a:blip r:embed="rId3">
            <a:extLst/>
          </a:blip>
          <a:srcRect l="0" t="0" r="0" b="4022"/>
          <a:stretch>
            <a:fillRect/>
          </a:stretch>
        </p:blipFill>
        <p:spPr>
          <a:xfrm>
            <a:off x="422204" y="2153919"/>
            <a:ext cx="12158134" cy="5226757"/>
          </a:xfrm>
          <a:prstGeom prst="rect">
            <a:avLst/>
          </a:prstGeom>
          <a:ln w="12700">
            <a:miter lim="400000"/>
          </a:ln>
        </p:spPr>
      </p:pic>
      <p:sp>
        <p:nvSpPr>
          <p:cNvPr id="902" name="Shape 902"/>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50.20</a:t>
            </a:r>
          </a:p>
        </p:txBody>
      </p:sp>
      <p:sp>
        <p:nvSpPr>
          <p:cNvPr id="903" name="Shape 903"/>
          <p:cNvSpPr/>
          <p:nvPr/>
        </p:nvSpPr>
        <p:spPr>
          <a:xfrm>
            <a:off x="489937" y="2124568"/>
            <a:ext cx="2367609"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400">
                <a:latin typeface="Arial Black"/>
                <a:ea typeface="Arial Black"/>
                <a:cs typeface="Arial Black"/>
                <a:sym typeface="Arial Black"/>
              </a:defRPr>
            </a:pPr>
            <a:r>
              <a:t>(a)</a:t>
            </a:r>
            <a:r>
              <a:rPr b="1">
                <a:latin typeface="Arial"/>
                <a:ea typeface="Arial"/>
                <a:cs typeface="Arial"/>
                <a:sym typeface="Arial"/>
              </a:rPr>
              <a:t> 1st trimester</a:t>
            </a:r>
          </a:p>
        </p:txBody>
      </p:sp>
      <p:sp>
        <p:nvSpPr>
          <p:cNvPr id="904" name="Shape 904"/>
          <p:cNvSpPr/>
          <p:nvPr/>
        </p:nvSpPr>
        <p:spPr>
          <a:xfrm>
            <a:off x="3826933" y="2138115"/>
            <a:ext cx="2468960"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400">
                <a:latin typeface="Arial Black"/>
                <a:ea typeface="Arial Black"/>
                <a:cs typeface="Arial Black"/>
                <a:sym typeface="Arial Black"/>
              </a:defRPr>
            </a:pPr>
            <a:r>
              <a:t>(b)</a:t>
            </a:r>
            <a:r>
              <a:rPr b="1">
                <a:latin typeface="Arial"/>
                <a:ea typeface="Arial"/>
                <a:cs typeface="Arial"/>
                <a:sym typeface="Arial"/>
              </a:rPr>
              <a:t> 2nd trimester</a:t>
            </a:r>
          </a:p>
        </p:txBody>
      </p:sp>
      <p:sp>
        <p:nvSpPr>
          <p:cNvPr id="905" name="Shape 905"/>
          <p:cNvSpPr/>
          <p:nvPr/>
        </p:nvSpPr>
        <p:spPr>
          <a:xfrm>
            <a:off x="9502986" y="2135857"/>
            <a:ext cx="2401393"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400">
                <a:latin typeface="Arial Black"/>
                <a:ea typeface="Arial Black"/>
                <a:cs typeface="Arial Black"/>
                <a:sym typeface="Arial Black"/>
              </a:defRPr>
            </a:pPr>
            <a:r>
              <a:t>(c)</a:t>
            </a:r>
            <a:r>
              <a:rPr b="1">
                <a:latin typeface="Arial"/>
                <a:ea typeface="Arial"/>
                <a:cs typeface="Arial"/>
                <a:sym typeface="Arial"/>
              </a:rPr>
              <a:t> 3rd trimester</a:t>
            </a:r>
          </a:p>
        </p:txBody>
      </p:sp>
    </p:spTree>
  </p:cSld>
  <p:clrMapOvr>
    <a:masterClrMapping/>
  </p:clrMapOvr>
  <p:transition xmlns:p14="http://schemas.microsoft.com/office/powerpoint/2010/main" spd="med" advClick="1" p14:dur="1000"/>
</p:sld>
</file>

<file path=ppt/slides/slide10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09" name="Shape 909"/>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Does the Mother Nourish the Fetus?</a:t>
            </a:r>
          </a:p>
        </p:txBody>
      </p:sp>
      <p:sp>
        <p:nvSpPr>
          <p:cNvPr id="910" name="Shape 910"/>
          <p:cNvSpPr/>
          <p:nvPr>
            <p:ph type="body" idx="4294967295"/>
          </p:nvPr>
        </p:nvSpPr>
        <p:spPr>
          <a:xfrm>
            <a:off x="205457" y="1855893"/>
            <a:ext cx="12480997" cy="7680961"/>
          </a:xfrm>
          <a:prstGeom prst="rect">
            <a:avLst/>
          </a:prstGeom>
        </p:spPr>
        <p:txBody>
          <a:bodyPr lIns="0" tIns="0" rIns="0" bIns="0" anchor="t"/>
          <a:lstStyle/>
          <a:p>
            <a:pPr marL="305933" indent="-305933" defTabSz="1300480">
              <a:lnSpc>
                <a:spcPct val="95000"/>
              </a:lnSpc>
              <a:spcBef>
                <a:spcPts val="900"/>
              </a:spcBef>
              <a:buClr>
                <a:srgbClr val="9D002D"/>
              </a:buClr>
              <a:buSzPct val="100000"/>
              <a:buFont typeface="Wingdings"/>
              <a:buChar char="▪"/>
              <a:defRPr sz="3800">
                <a:latin typeface="Arial"/>
                <a:ea typeface="Arial"/>
                <a:cs typeface="Arial"/>
                <a:sym typeface="Arial"/>
              </a:defRPr>
            </a:pPr>
            <a:r>
              <a:t>In oviparous and ovoviviparous species, mothers produce relatively large eggs that contain all of the nutrients and fluids that the embryo needs to develop until hatching</a:t>
            </a:r>
          </a:p>
          <a:p>
            <a:pPr marL="305933" indent="-305933" defTabSz="1300480">
              <a:lnSpc>
                <a:spcPct val="95000"/>
              </a:lnSpc>
              <a:spcBef>
                <a:spcPts val="900"/>
              </a:spcBef>
              <a:buClr>
                <a:srgbClr val="9D002D"/>
              </a:buClr>
              <a:buSzPct val="100000"/>
              <a:buFont typeface="Wingdings"/>
              <a:buChar char="▪"/>
              <a:defRPr sz="3800">
                <a:latin typeface="Arial"/>
                <a:ea typeface="Arial"/>
                <a:cs typeface="Arial"/>
                <a:sym typeface="Arial"/>
              </a:defRPr>
            </a:pPr>
            <a:r>
              <a:t>In viviparous species, on the other hand, eggs are small and contain almost no nutrients. Instead, the developing embryo is dependent on the mother for oxygen, chemical energy in the form of sugars, amino acids, and other raw materials for growth, and waste removal</a:t>
            </a:r>
          </a:p>
          <a:p>
            <a:pPr marL="305933" indent="-305933" defTabSz="1300480">
              <a:lnSpc>
                <a:spcPct val="95000"/>
              </a:lnSpc>
              <a:spcBef>
                <a:spcPts val="900"/>
              </a:spcBef>
              <a:buClr>
                <a:srgbClr val="9D002D"/>
              </a:buClr>
              <a:buSzPct val="100000"/>
              <a:buFont typeface="Wingdings"/>
              <a:buChar char="▪"/>
              <a:defRPr sz="3800">
                <a:latin typeface="Arial"/>
                <a:ea typeface="Arial"/>
                <a:cs typeface="Arial"/>
                <a:sym typeface="Arial"/>
              </a:defRPr>
            </a:pPr>
            <a:r>
              <a:t>Many adaptations exist that accommodate these needs</a:t>
            </a:r>
          </a:p>
        </p:txBody>
      </p:sp>
      <p:sp>
        <p:nvSpPr>
          <p:cNvPr id="911" name="Shape 91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13" name="Shape 913"/>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Fetus Demands Oxygen and Nourishment</a:t>
            </a:r>
          </a:p>
        </p:txBody>
      </p:sp>
      <p:sp>
        <p:nvSpPr>
          <p:cNvPr id="914" name="Shape 914"/>
          <p:cNvSpPr/>
          <p:nvPr>
            <p:ph type="body" idx="4294967295"/>
          </p:nvPr>
        </p:nvSpPr>
        <p:spPr>
          <a:xfrm>
            <a:off x="205457" y="1855893"/>
            <a:ext cx="12480997" cy="7644837"/>
          </a:xfrm>
          <a:prstGeom prst="rect">
            <a:avLst/>
          </a:prstGeom>
        </p:spPr>
        <p:txBody>
          <a:bodyPr lIns="0" tIns="0" rIns="0" bIns="0" anchor="t"/>
          <a:lstStyle/>
          <a:p>
            <a:pPr marL="379185" indent="-379185" defTabSz="1300480">
              <a:lnSpc>
                <a:spcPct val="95000"/>
              </a:lnSpc>
              <a:spcBef>
                <a:spcPts val="900"/>
              </a:spcBef>
              <a:buClr>
                <a:srgbClr val="9D002D"/>
              </a:buClr>
              <a:buSzPct val="100000"/>
              <a:buFont typeface="Wingdings"/>
              <a:buChar char="▪"/>
              <a:defRPr sz="3800">
                <a:latin typeface="Arial"/>
                <a:ea typeface="Arial"/>
                <a:cs typeface="Arial"/>
                <a:sym typeface="Arial"/>
              </a:defRPr>
            </a:pPr>
            <a:r>
              <a:t>During pregnancy, the mother’s respiratory and circulatory change to meet the oxygen and nourishment demands of the fetus</a:t>
            </a:r>
            <a:endParaRPr sz="3400"/>
          </a:p>
          <a:p>
            <a:pPr lvl="1" marL="831361" indent="-386861" defTabSz="1300480">
              <a:lnSpc>
                <a:spcPct val="95000"/>
              </a:lnSpc>
              <a:spcBef>
                <a:spcPts val="800"/>
              </a:spcBef>
              <a:buClr>
                <a:srgbClr val="9D002D"/>
              </a:buClr>
              <a:buSzPct val="100000"/>
              <a:buChar char="–"/>
              <a:defRPr>
                <a:latin typeface="Arial"/>
                <a:ea typeface="Arial"/>
                <a:cs typeface="Arial"/>
                <a:sym typeface="Arial"/>
              </a:defRPr>
            </a:pPr>
            <a:r>
              <a:t>A mother’s blood volume and heart-pumping capacity increase greatly, as do her breathing rate and volume</a:t>
            </a:r>
          </a:p>
          <a:p>
            <a:pPr lvl="1" marL="831361" indent="-386861" defTabSz="1300480">
              <a:lnSpc>
                <a:spcPct val="95000"/>
              </a:lnSpc>
              <a:spcBef>
                <a:spcPts val="800"/>
              </a:spcBef>
              <a:buClr>
                <a:srgbClr val="9D002D"/>
              </a:buClr>
              <a:buSzPct val="100000"/>
              <a:buChar char="–"/>
              <a:defRPr>
                <a:latin typeface="Arial"/>
                <a:ea typeface="Arial"/>
                <a:cs typeface="Arial"/>
                <a:sym typeface="Arial"/>
              </a:defRPr>
            </a:pPr>
            <a:r>
              <a:t>Blood vessels dilate to increase blood supply and lower blood pressure</a:t>
            </a:r>
          </a:p>
          <a:p>
            <a:pPr lvl="1" marL="831361" indent="-386861" defTabSz="1300480">
              <a:lnSpc>
                <a:spcPct val="95000"/>
              </a:lnSpc>
              <a:spcBef>
                <a:spcPts val="800"/>
              </a:spcBef>
              <a:buClr>
                <a:srgbClr val="9D002D"/>
              </a:buClr>
              <a:buSzPct val="100000"/>
              <a:buChar char="–"/>
              <a:defRPr>
                <a:latin typeface="Arial"/>
                <a:ea typeface="Arial"/>
                <a:cs typeface="Arial"/>
                <a:sym typeface="Arial"/>
              </a:defRPr>
            </a:pPr>
            <a:r>
              <a:t>In another adaptation, the fetus’s blood always has a higher affinity for oxygen than does the mother’s blood. The high oxygen affinity of fetal hemoglobin ensures that the fetus is always able to acquire oxygen from the mother</a:t>
            </a:r>
          </a:p>
        </p:txBody>
      </p:sp>
      <p:sp>
        <p:nvSpPr>
          <p:cNvPr id="915" name="Shape 91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17" name="Shape 917"/>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Fetus Demands Oxygen and Nourishment</a:t>
            </a:r>
          </a:p>
        </p:txBody>
      </p:sp>
      <p:sp>
        <p:nvSpPr>
          <p:cNvPr id="918" name="Shape 918"/>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mother’s breathing rate and volume increases, providing more oxygen to the fetus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mother’s heart has enlarged and beats faster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gas exchange efficiency is increased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Mothers and embryos exchange more than nutrients and wastes—they can also exchange dangerous molecules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This is due to the villi of the fetus’s blood vessels in the placenta providing a large surface area for exchange of gases and waste products </a:t>
            </a:r>
          </a:p>
        </p:txBody>
      </p:sp>
      <p:sp>
        <p:nvSpPr>
          <p:cNvPr id="919" name="Shape 91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21" name="Shape 921"/>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Toxic Chemicals Can Also Be Transferred </a:t>
            </a:r>
          </a:p>
        </p:txBody>
      </p:sp>
      <p:sp>
        <p:nvSpPr>
          <p:cNvPr id="922" name="Shape 92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Compared to children of mothers who do not drink alcohol, children of mothers who imbibe ethanol are at high risk for hyperactivity, severe learning disabilities, and depression </a:t>
            </a:r>
          </a:p>
          <a:p>
            <a:pPr lvl="1" marL="831361" indent="-386861" defTabSz="1300480">
              <a:spcBef>
                <a:spcPts val="800"/>
              </a:spcBef>
              <a:buClr>
                <a:srgbClr val="9D002D"/>
              </a:buClr>
              <a:buSzPct val="100000"/>
              <a:buChar char="–"/>
              <a:defRPr>
                <a:latin typeface="Arial"/>
                <a:ea typeface="Arial"/>
                <a:cs typeface="Arial"/>
                <a:sym typeface="Arial"/>
              </a:defRPr>
            </a:pPr>
            <a:r>
              <a:t>Collectively, these symptoms are termed </a:t>
            </a:r>
            <a:r>
              <a:rPr b="1"/>
              <a:t>fetal alcohol syndrome (FAS)</a:t>
            </a:r>
          </a:p>
        </p:txBody>
      </p:sp>
      <p:sp>
        <p:nvSpPr>
          <p:cNvPr id="923" name="Shape 92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25" name="Shape 925"/>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Toxic Chemicals Can Also Be Transferred </a:t>
            </a:r>
          </a:p>
        </p:txBody>
      </p:sp>
      <p:sp>
        <p:nvSpPr>
          <p:cNvPr id="926" name="Shape 926"/>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Experiments with alcohol in newborn rats illustrate that alcohol consumption in early development can lead to degeneration of brain neurons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messages of these data are as follows:</a:t>
            </a:r>
            <a:endParaRPr sz="28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Ethanol destroys growing neurons</a:t>
            </a:r>
            <a:endParaRPr sz="14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Even a single, “moderate” dose of alcohol </a:t>
            </a:r>
            <a:br/>
            <a:r>
              <a:t>can have a devastating effect</a:t>
            </a:r>
          </a:p>
        </p:txBody>
      </p:sp>
      <p:sp>
        <p:nvSpPr>
          <p:cNvPr id="927" name="Shape 92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29" name="Shape 929"/>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50.22</a:t>
            </a:r>
          </a:p>
        </p:txBody>
      </p:sp>
      <p:pic>
        <p:nvPicPr>
          <p:cNvPr id="930" name="50_22_fetal_alcoh_syndrome_L.jpg"/>
          <p:cNvPicPr>
            <a:picLocks noChangeAspect="1"/>
          </p:cNvPicPr>
          <p:nvPr/>
        </p:nvPicPr>
        <p:blipFill>
          <a:blip r:embed="rId3">
            <a:extLst/>
          </a:blip>
          <a:srcRect l="0" t="0" r="0" b="2796"/>
          <a:stretch>
            <a:fillRect/>
          </a:stretch>
        </p:blipFill>
        <p:spPr>
          <a:xfrm>
            <a:off x="422204" y="1203395"/>
            <a:ext cx="12158134" cy="7139094"/>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pasted-image.jpg"/>
          <p:cNvPicPr>
            <a:picLocks noChangeAspect="1"/>
          </p:cNvPicPr>
          <p:nvPr/>
        </p:nvPicPr>
        <p:blipFill>
          <a:blip r:embed="rId2">
            <a:extLst/>
          </a:blip>
          <a:stretch>
            <a:fillRect/>
          </a:stretch>
        </p:blipFill>
        <p:spPr>
          <a:xfrm>
            <a:off x="1289050" y="927100"/>
            <a:ext cx="10426700" cy="7899400"/>
          </a:xfrm>
          <a:prstGeom prst="rect">
            <a:avLst/>
          </a:prstGeom>
          <a:ln w="12700">
            <a:miter lim="400000"/>
          </a:ln>
        </p:spPr>
      </p:pic>
    </p:spTree>
  </p:cSld>
  <p:clrMapOvr>
    <a:masterClrMapping/>
  </p:clrMapOvr>
  <p:transition xmlns:p14="http://schemas.microsoft.com/office/powerpoint/2010/main" spd="med" advClick="1" p14:dur="1000"/>
</p:sld>
</file>

<file path=ppt/slides/slide11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34" name="Shape 934"/>
          <p:cNvSpPr/>
          <p:nvPr>
            <p:ph type="title" idx="4294967295"/>
          </p:nvPr>
        </p:nvSpPr>
        <p:spPr>
          <a:xfrm>
            <a:off x="97084" y="243839"/>
            <a:ext cx="12480997" cy="679593"/>
          </a:xfrm>
          <a:prstGeom prst="rect">
            <a:avLst/>
          </a:prstGeom>
        </p:spPr>
        <p:txBody>
          <a:bodyPr lIns="58352" tIns="58352" rIns="58352" bIns="58352"/>
          <a:lstStyle>
            <a:lvl1pPr marL="596324" indent="-596324" algn="l" defTabSz="1209446">
              <a:lnSpc>
                <a:spcPct val="90000"/>
              </a:lnSpc>
              <a:defRPr b="1" sz="4092">
                <a:solidFill>
                  <a:srgbClr val="9D002D"/>
                </a:solidFill>
                <a:latin typeface="Times New Roman"/>
                <a:ea typeface="Times New Roman"/>
                <a:cs typeface="Times New Roman"/>
                <a:sym typeface="Times New Roman"/>
              </a:defRPr>
            </a:lvl1pPr>
          </a:lstStyle>
          <a:p>
            <a:pPr/>
            <a:r>
              <a:t>Countercurrent Flow</a:t>
            </a:r>
          </a:p>
        </p:txBody>
      </p:sp>
      <p:sp>
        <p:nvSpPr>
          <p:cNvPr id="935" name="Shape 935"/>
          <p:cNvSpPr/>
          <p:nvPr>
            <p:ph type="body" idx="4294967295"/>
          </p:nvPr>
        </p:nvSpPr>
        <p:spPr>
          <a:xfrm>
            <a:off x="79022" y="1783644"/>
            <a:ext cx="12661619" cy="7215859"/>
          </a:xfrm>
          <a:prstGeom prst="rect">
            <a:avLst/>
          </a:prstGeom>
        </p:spPr>
        <p:txBody>
          <a:bodyPr lIns="58352" tIns="58352" rIns="58352" bIns="58352" anchor="t"/>
          <a:lstStyle/>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Sheep exhibit an adaptation known as countercurrent flow</a:t>
            </a:r>
          </a:p>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There is a countercurrent flow in the placenta between the mother’s blood and the blood of </a:t>
            </a:r>
            <a:br/>
            <a:r>
              <a:t>the fetus</a:t>
            </a:r>
          </a:p>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This type of flow maintains a concentration gradient that promotes the exchange of gases, nutrients, and wastes</a:t>
            </a:r>
          </a:p>
        </p:txBody>
      </p:sp>
      <p:sp>
        <p:nvSpPr>
          <p:cNvPr id="936" name="Shape 93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1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38" name="Shape 938"/>
          <p:cNvSpPr/>
          <p:nvPr>
            <p:ph type="title" idx="4294967295"/>
          </p:nvPr>
        </p:nvSpPr>
        <p:spPr>
          <a:xfrm>
            <a:off x="94826" y="273190"/>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Human Birth</a:t>
            </a:r>
          </a:p>
        </p:txBody>
      </p:sp>
      <p:sp>
        <p:nvSpPr>
          <p:cNvPr id="939" name="Shape 93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pituitary hormone </a:t>
            </a:r>
            <a:r>
              <a:rPr b="1"/>
              <a:t>oxytocin </a:t>
            </a:r>
            <a:r>
              <a:t>is important in stimulating smooth-muscle cells in the uterine wall to begin </a:t>
            </a:r>
            <a:r>
              <a:rPr b="1"/>
              <a:t>labor</a:t>
            </a:r>
            <a:r>
              <a:t>—the contractions that expel the fetus from the mother’s body</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Three steps that lead to birth:</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Dilation of the cervix</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Delivery of the infant</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Delivery of the placenta</a:t>
            </a:r>
          </a:p>
        </p:txBody>
      </p:sp>
      <p:sp>
        <p:nvSpPr>
          <p:cNvPr id="940" name="Shape 94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1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942" name="50_23_human_birth_U.jpg"/>
          <p:cNvPicPr>
            <a:picLocks noChangeAspect="1"/>
          </p:cNvPicPr>
          <p:nvPr/>
        </p:nvPicPr>
        <p:blipFill>
          <a:blip r:embed="rId3">
            <a:extLst/>
          </a:blip>
          <a:srcRect l="0" t="0" r="0" b="4548"/>
          <a:stretch>
            <a:fillRect/>
          </a:stretch>
        </p:blipFill>
        <p:spPr>
          <a:xfrm>
            <a:off x="422204" y="2171982"/>
            <a:ext cx="12158134" cy="5163539"/>
          </a:xfrm>
          <a:prstGeom prst="rect">
            <a:avLst/>
          </a:prstGeom>
          <a:ln w="12700">
            <a:miter lim="400000"/>
          </a:ln>
        </p:spPr>
      </p:pic>
      <p:sp>
        <p:nvSpPr>
          <p:cNvPr id="943" name="Shape 943"/>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50.23</a:t>
            </a:r>
          </a:p>
        </p:txBody>
      </p:sp>
      <p:sp>
        <p:nvSpPr>
          <p:cNvPr id="944" name="Shape 944"/>
          <p:cNvSpPr/>
          <p:nvPr/>
        </p:nvSpPr>
        <p:spPr>
          <a:xfrm>
            <a:off x="4630702" y="6610773"/>
            <a:ext cx="2192041" cy="520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2.</a:t>
            </a:r>
            <a:r>
              <a:rPr b="1">
                <a:latin typeface="Arial"/>
                <a:ea typeface="Arial"/>
                <a:cs typeface="Arial"/>
                <a:sym typeface="Arial"/>
              </a:rPr>
              <a:t> Expulsion: delivery</a:t>
            </a:r>
            <a:endParaRPr b="1">
              <a:latin typeface="Arial"/>
              <a:ea typeface="Arial"/>
              <a:cs typeface="Arial"/>
              <a:sym typeface="Arial"/>
            </a:endParaRPr>
          </a:p>
          <a:p>
            <a:pPr algn="l" defTabSz="1300480">
              <a:defRPr b="1" sz="1600">
                <a:latin typeface="Arial"/>
                <a:ea typeface="Arial"/>
                <a:cs typeface="Arial"/>
                <a:sym typeface="Arial"/>
              </a:defRPr>
            </a:pPr>
            <a:r>
              <a:t>of the infant</a:t>
            </a:r>
          </a:p>
        </p:txBody>
      </p:sp>
      <p:sp>
        <p:nvSpPr>
          <p:cNvPr id="945" name="Shape 945"/>
          <p:cNvSpPr/>
          <p:nvPr/>
        </p:nvSpPr>
        <p:spPr>
          <a:xfrm>
            <a:off x="629919" y="2695786"/>
            <a:ext cx="1412876"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Umbilical cord</a:t>
            </a:r>
          </a:p>
        </p:txBody>
      </p:sp>
      <p:sp>
        <p:nvSpPr>
          <p:cNvPr id="946" name="Shape 946"/>
          <p:cNvSpPr/>
          <p:nvPr/>
        </p:nvSpPr>
        <p:spPr>
          <a:xfrm>
            <a:off x="632177" y="6608515"/>
            <a:ext cx="1909664"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1.</a:t>
            </a:r>
            <a:r>
              <a:rPr b="1">
                <a:latin typeface="Arial"/>
                <a:ea typeface="Arial"/>
                <a:cs typeface="Arial"/>
                <a:sym typeface="Arial"/>
              </a:rPr>
              <a:t> Dilation of cervix</a:t>
            </a:r>
          </a:p>
        </p:txBody>
      </p:sp>
      <p:sp>
        <p:nvSpPr>
          <p:cNvPr id="947" name="Shape 947"/>
          <p:cNvSpPr/>
          <p:nvPr/>
        </p:nvSpPr>
        <p:spPr>
          <a:xfrm>
            <a:off x="8597617" y="6592711"/>
            <a:ext cx="2192240"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3.</a:t>
            </a:r>
            <a:r>
              <a:rPr b="1">
                <a:latin typeface="Arial"/>
                <a:ea typeface="Arial"/>
                <a:cs typeface="Arial"/>
                <a:sym typeface="Arial"/>
              </a:rPr>
              <a:t> Delivery of placenta</a:t>
            </a:r>
          </a:p>
        </p:txBody>
      </p:sp>
      <p:sp>
        <p:nvSpPr>
          <p:cNvPr id="948" name="Shape 948"/>
          <p:cNvSpPr/>
          <p:nvPr/>
        </p:nvSpPr>
        <p:spPr>
          <a:xfrm>
            <a:off x="1381759" y="2993813"/>
            <a:ext cx="848520"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Placenta</a:t>
            </a:r>
          </a:p>
        </p:txBody>
      </p:sp>
      <p:sp>
        <p:nvSpPr>
          <p:cNvPr id="949" name="Shape 949"/>
          <p:cNvSpPr/>
          <p:nvPr/>
        </p:nvSpPr>
        <p:spPr>
          <a:xfrm>
            <a:off x="2298417" y="3438595"/>
            <a:ext cx="656333"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Uterus</a:t>
            </a:r>
          </a:p>
        </p:txBody>
      </p:sp>
      <p:sp>
        <p:nvSpPr>
          <p:cNvPr id="950" name="Shape 950"/>
          <p:cNvSpPr/>
          <p:nvPr/>
        </p:nvSpPr>
        <p:spPr>
          <a:xfrm>
            <a:off x="3255715" y="4158826"/>
            <a:ext cx="634009"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Cervix</a:t>
            </a:r>
          </a:p>
        </p:txBody>
      </p:sp>
      <p:sp>
        <p:nvSpPr>
          <p:cNvPr id="951" name="Shape 951"/>
          <p:cNvSpPr/>
          <p:nvPr/>
        </p:nvSpPr>
        <p:spPr>
          <a:xfrm flipV="1">
            <a:off x="1264355" y="2930595"/>
            <a:ext cx="1" cy="1065672"/>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52" name="Shape 952"/>
          <p:cNvSpPr/>
          <p:nvPr/>
        </p:nvSpPr>
        <p:spPr>
          <a:xfrm flipV="1">
            <a:off x="1512710" y="3237653"/>
            <a:ext cx="1" cy="433494"/>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53" name="Shape 953"/>
          <p:cNvSpPr/>
          <p:nvPr/>
        </p:nvSpPr>
        <p:spPr>
          <a:xfrm flipV="1">
            <a:off x="2600959" y="3684693"/>
            <a:ext cx="1" cy="943752"/>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54" name="Shape 954"/>
          <p:cNvSpPr/>
          <p:nvPr/>
        </p:nvSpPr>
        <p:spPr>
          <a:xfrm flipV="1">
            <a:off x="2903502" y="4402666"/>
            <a:ext cx="600570" cy="745068"/>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55" name="Shape 955"/>
          <p:cNvSpPr/>
          <p:nvPr/>
        </p:nvSpPr>
        <p:spPr>
          <a:xfrm flipH="1">
            <a:off x="2885439" y="4402666"/>
            <a:ext cx="618632" cy="1268872"/>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56" name="Shape 956"/>
          <p:cNvSpPr/>
          <p:nvPr/>
        </p:nvSpPr>
        <p:spPr>
          <a:xfrm>
            <a:off x="11190955" y="4100124"/>
            <a:ext cx="972543" cy="439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b="1" sz="1600">
                <a:latin typeface="Arial"/>
                <a:ea typeface="Arial"/>
                <a:cs typeface="Arial"/>
                <a:sym typeface="Arial"/>
              </a:defRPr>
            </a:pPr>
            <a:r>
              <a:t>Umbilical</a:t>
            </a:r>
          </a:p>
          <a:p>
            <a:pPr defTabSz="1300480">
              <a:lnSpc>
                <a:spcPct val="95000"/>
              </a:lnSpc>
              <a:defRPr b="1" sz="1600">
                <a:latin typeface="Arial"/>
                <a:ea typeface="Arial"/>
                <a:cs typeface="Arial"/>
                <a:sym typeface="Arial"/>
              </a:defRPr>
            </a:pPr>
            <a:r>
              <a:t> cord</a:t>
            </a:r>
          </a:p>
        </p:txBody>
      </p:sp>
      <p:sp>
        <p:nvSpPr>
          <p:cNvPr id="957" name="Shape 957"/>
          <p:cNvSpPr/>
          <p:nvPr/>
        </p:nvSpPr>
        <p:spPr>
          <a:xfrm>
            <a:off x="9387840" y="2686755"/>
            <a:ext cx="1209378" cy="6569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Placenta</a:t>
            </a:r>
          </a:p>
          <a:p>
            <a:pPr algn="l" defTabSz="1300480">
              <a:lnSpc>
                <a:spcPct val="95000"/>
              </a:lnSpc>
              <a:defRPr b="1" sz="1600">
                <a:latin typeface="Arial"/>
                <a:ea typeface="Arial"/>
                <a:cs typeface="Arial"/>
                <a:sym typeface="Arial"/>
              </a:defRPr>
            </a:pPr>
            <a:r>
              <a:t>(detaching</a:t>
            </a:r>
          </a:p>
          <a:p>
            <a:pPr algn="l" defTabSz="1300480">
              <a:lnSpc>
                <a:spcPct val="95000"/>
              </a:lnSpc>
              <a:defRPr b="1" sz="1600">
                <a:latin typeface="Arial"/>
                <a:ea typeface="Arial"/>
                <a:cs typeface="Arial"/>
                <a:sym typeface="Arial"/>
              </a:defRPr>
            </a:pPr>
            <a:r>
              <a:t>from uterus)</a:t>
            </a:r>
          </a:p>
        </p:txBody>
      </p:sp>
      <p:sp>
        <p:nvSpPr>
          <p:cNvPr id="958" name="Shape 958"/>
          <p:cNvSpPr/>
          <p:nvPr/>
        </p:nvSpPr>
        <p:spPr>
          <a:xfrm flipV="1">
            <a:off x="9938737" y="3431822"/>
            <a:ext cx="1" cy="866987"/>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59" name="Shape 959"/>
          <p:cNvSpPr/>
          <p:nvPr/>
        </p:nvSpPr>
        <p:spPr>
          <a:xfrm flipV="1">
            <a:off x="11708835" y="4592319"/>
            <a:ext cx="1" cy="907628"/>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1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63" name="Shape 963"/>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Childbirth Can Involve Complications</a:t>
            </a:r>
          </a:p>
        </p:txBody>
      </p:sp>
      <p:sp>
        <p:nvSpPr>
          <p:cNvPr id="964" name="Shape 964"/>
          <p:cNvSpPr/>
          <p:nvPr>
            <p:ph type="body" idx="4294967295"/>
          </p:nvPr>
        </p:nvSpPr>
        <p:spPr>
          <a:xfrm>
            <a:off x="205457" y="1873955"/>
            <a:ext cx="12480997" cy="7577103"/>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Records of Swedish mothers who died in childbirth were kept between 1760 and 1980</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In 1760, approximately 1.4 mothers died for every 100 infants successfully delivered, usually due to blood loss or infection following delivery </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The steepest drop in mortality rate occurred with the introduction of hand-washing in the late 1870s</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As a result of sterile techniques, antibiotics, and blood transfusion technology, Sweden’s mortality rate has now declined to less than 0.007%</a:t>
            </a:r>
          </a:p>
          <a:p>
            <a:pPr lvl="2" marL="1302808" indent="-413808" defTabSz="1300480">
              <a:lnSpc>
                <a:spcPct val="90000"/>
              </a:lnSpc>
              <a:spcBef>
                <a:spcPts val="800"/>
              </a:spcBef>
              <a:buClr>
                <a:srgbClr val="9D002D"/>
              </a:buClr>
              <a:buSzPct val="100000"/>
              <a:buChar char="–"/>
              <a:defRPr sz="3400">
                <a:latin typeface="Arial"/>
                <a:ea typeface="Arial"/>
                <a:cs typeface="Arial"/>
                <a:sym typeface="Arial"/>
              </a:defRPr>
            </a:pPr>
            <a:r>
              <a:t>As a result, the sterile techniques have been applied worldwide, or least where they are available</a:t>
            </a:r>
          </a:p>
        </p:txBody>
      </p:sp>
      <p:sp>
        <p:nvSpPr>
          <p:cNvPr id="965" name="Shape 96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1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967" name="50_24_maternal_mortality_U.jpg"/>
          <p:cNvPicPr>
            <a:picLocks noChangeAspect="1"/>
          </p:cNvPicPr>
          <p:nvPr/>
        </p:nvPicPr>
        <p:blipFill>
          <a:blip r:embed="rId3">
            <a:extLst/>
          </a:blip>
          <a:srcRect l="0" t="0" r="0" b="3013"/>
          <a:stretch>
            <a:fillRect/>
          </a:stretch>
        </p:blipFill>
        <p:spPr>
          <a:xfrm>
            <a:off x="1232746" y="370275"/>
            <a:ext cx="10537050" cy="9083042"/>
          </a:xfrm>
          <a:prstGeom prst="rect">
            <a:avLst/>
          </a:prstGeom>
          <a:ln w="12700">
            <a:miter lim="400000"/>
          </a:ln>
        </p:spPr>
      </p:pic>
      <p:sp>
        <p:nvSpPr>
          <p:cNvPr id="968" name="Shape 968"/>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50.24</a:t>
            </a:r>
          </a:p>
        </p:txBody>
      </p:sp>
      <p:sp>
        <p:nvSpPr>
          <p:cNvPr id="969" name="Shape 969"/>
          <p:cNvSpPr/>
          <p:nvPr/>
        </p:nvSpPr>
        <p:spPr>
          <a:xfrm>
            <a:off x="9744568" y="1456266"/>
            <a:ext cx="1858468" cy="10222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First</a:t>
            </a:r>
          </a:p>
          <a:p>
            <a:pPr algn="l" defTabSz="1300480">
              <a:lnSpc>
                <a:spcPct val="95000"/>
              </a:lnSpc>
              <a:defRPr b="1" sz="2400">
                <a:latin typeface="Arial"/>
                <a:ea typeface="Arial"/>
                <a:cs typeface="Arial"/>
                <a:sym typeface="Arial"/>
              </a:defRPr>
            </a:pPr>
            <a:r>
              <a:t>antibiotics</a:t>
            </a:r>
          </a:p>
          <a:p>
            <a:pPr algn="l" defTabSz="1300480">
              <a:lnSpc>
                <a:spcPct val="95000"/>
              </a:lnSpc>
              <a:defRPr b="1" sz="2400">
                <a:latin typeface="Arial"/>
                <a:ea typeface="Arial"/>
                <a:cs typeface="Arial"/>
                <a:sym typeface="Arial"/>
              </a:defRPr>
            </a:pPr>
            <a:r>
              <a:t>(sulfa drugs)</a:t>
            </a:r>
          </a:p>
        </p:txBody>
      </p:sp>
      <p:sp>
        <p:nvSpPr>
          <p:cNvPr id="970" name="Shape 970"/>
          <p:cNvSpPr/>
          <p:nvPr/>
        </p:nvSpPr>
        <p:spPr>
          <a:xfrm>
            <a:off x="5310293" y="3576319"/>
            <a:ext cx="2755901" cy="6839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Penicillin; first</a:t>
            </a:r>
          </a:p>
          <a:p>
            <a:pPr algn="l" defTabSz="1300480">
              <a:lnSpc>
                <a:spcPct val="95000"/>
              </a:lnSpc>
              <a:defRPr b="1" sz="2400">
                <a:latin typeface="Arial"/>
                <a:ea typeface="Arial"/>
                <a:cs typeface="Arial"/>
                <a:sym typeface="Arial"/>
              </a:defRPr>
            </a:pPr>
            <a:r>
              <a:t>blood transfusions</a:t>
            </a:r>
          </a:p>
        </p:txBody>
      </p:sp>
      <p:sp>
        <p:nvSpPr>
          <p:cNvPr id="971" name="Shape 971"/>
          <p:cNvSpPr/>
          <p:nvPr/>
        </p:nvSpPr>
        <p:spPr>
          <a:xfrm>
            <a:off x="5323839" y="5628640"/>
            <a:ext cx="2418657" cy="10222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90% of mothers</a:t>
            </a:r>
          </a:p>
          <a:p>
            <a:pPr algn="l" defTabSz="1300480">
              <a:lnSpc>
                <a:spcPct val="95000"/>
              </a:lnSpc>
              <a:defRPr b="1" sz="2400">
                <a:latin typeface="Arial"/>
                <a:ea typeface="Arial"/>
                <a:cs typeface="Arial"/>
                <a:sym typeface="Arial"/>
              </a:defRPr>
            </a:pPr>
            <a:r>
              <a:t>receive prenatal</a:t>
            </a:r>
          </a:p>
          <a:p>
            <a:pPr algn="l" defTabSz="1300480">
              <a:lnSpc>
                <a:spcPct val="95000"/>
              </a:lnSpc>
              <a:defRPr b="1" sz="2400">
                <a:latin typeface="Arial"/>
                <a:ea typeface="Arial"/>
                <a:cs typeface="Arial"/>
                <a:sym typeface="Arial"/>
              </a:defRPr>
            </a:pPr>
            <a:r>
              <a:t>care</a:t>
            </a:r>
          </a:p>
        </p:txBody>
      </p:sp>
      <p:sp>
        <p:nvSpPr>
          <p:cNvPr id="972" name="Shape 972"/>
          <p:cNvSpPr/>
          <p:nvPr/>
        </p:nvSpPr>
        <p:spPr>
          <a:xfrm>
            <a:off x="6159217" y="401884"/>
            <a:ext cx="4432897" cy="6839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First data on efficacy of hand-</a:t>
            </a:r>
          </a:p>
          <a:p>
            <a:pPr algn="l" defTabSz="1300480">
              <a:lnSpc>
                <a:spcPct val="95000"/>
              </a:lnSpc>
              <a:defRPr b="1" sz="2400">
                <a:latin typeface="Arial"/>
                <a:ea typeface="Arial"/>
                <a:cs typeface="Arial"/>
                <a:sym typeface="Arial"/>
              </a:defRPr>
            </a:pPr>
            <a:r>
              <a:t>washing when assisting birth</a:t>
            </a:r>
          </a:p>
        </p:txBody>
      </p:sp>
      <p:sp>
        <p:nvSpPr>
          <p:cNvPr id="973" name="Shape 973"/>
          <p:cNvSpPr/>
          <p:nvPr/>
        </p:nvSpPr>
        <p:spPr>
          <a:xfrm>
            <a:off x="6348871" y="9159804"/>
            <a:ext cx="762943"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2400">
                <a:latin typeface="Arial Black"/>
                <a:ea typeface="Arial Black"/>
                <a:cs typeface="Arial Black"/>
                <a:sym typeface="Arial Black"/>
              </a:defRPr>
            </a:lvl1pPr>
          </a:lstStyle>
          <a:p>
            <a:pPr/>
            <a:r>
              <a:t>Year</a:t>
            </a:r>
          </a:p>
        </p:txBody>
      </p:sp>
      <p:sp>
        <p:nvSpPr>
          <p:cNvPr id="974" name="Shape 974"/>
          <p:cNvSpPr/>
          <p:nvPr/>
        </p:nvSpPr>
        <p:spPr>
          <a:xfrm rot="16200000">
            <a:off x="-2020807" y="4462120"/>
            <a:ext cx="6953301"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2400">
                <a:latin typeface="Arial Black"/>
                <a:ea typeface="Arial Black"/>
                <a:cs typeface="Arial Black"/>
                <a:sym typeface="Arial Black"/>
              </a:defRPr>
            </a:lvl1pPr>
          </a:lstStyle>
          <a:p>
            <a:pPr/>
            <a:r>
              <a:t>Maternal mortality per 100,000 live births</a:t>
            </a:r>
          </a:p>
        </p:txBody>
      </p:sp>
      <p:sp>
        <p:nvSpPr>
          <p:cNvPr id="975" name="Shape 975"/>
          <p:cNvSpPr/>
          <p:nvPr/>
        </p:nvSpPr>
        <p:spPr>
          <a:xfrm>
            <a:off x="6748497" y="1126631"/>
            <a:ext cx="1" cy="379307"/>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76" name="Shape 976"/>
          <p:cNvSpPr/>
          <p:nvPr/>
        </p:nvSpPr>
        <p:spPr>
          <a:xfrm flipH="1">
            <a:off x="9367520" y="2415822"/>
            <a:ext cx="313832" cy="115147"/>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77" name="Shape 977"/>
          <p:cNvSpPr/>
          <p:nvPr/>
        </p:nvSpPr>
        <p:spPr>
          <a:xfrm flipH="1">
            <a:off x="7633546" y="3163146"/>
            <a:ext cx="1758810" cy="546383"/>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978" name="Shape 978"/>
          <p:cNvSpPr/>
          <p:nvPr/>
        </p:nvSpPr>
        <p:spPr>
          <a:xfrm flipH="1">
            <a:off x="7814168" y="5811520"/>
            <a:ext cx="2228428"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pasted-image.jpg"/>
          <p:cNvPicPr>
            <a:picLocks noChangeAspect="1"/>
          </p:cNvPicPr>
          <p:nvPr/>
        </p:nvPicPr>
        <p:blipFill>
          <a:blip r:embed="rId2">
            <a:extLst/>
          </a:blip>
          <a:stretch>
            <a:fillRect/>
          </a:stretch>
        </p:blipFill>
        <p:spPr>
          <a:xfrm>
            <a:off x="1270000" y="882650"/>
            <a:ext cx="10464800" cy="798830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9" name="pasted-image.jpg"/>
          <p:cNvPicPr>
            <a:picLocks noChangeAspect="1"/>
          </p:cNvPicPr>
          <p:nvPr/>
        </p:nvPicPr>
        <p:blipFill>
          <a:blip r:embed="rId2">
            <a:extLst/>
          </a:blip>
          <a:stretch>
            <a:fillRect/>
          </a:stretch>
        </p:blipFill>
        <p:spPr>
          <a:xfrm>
            <a:off x="990600" y="3092450"/>
            <a:ext cx="11023600" cy="35687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pasted-image.jpg"/>
          <p:cNvPicPr>
            <a:picLocks noChangeAspect="1"/>
          </p:cNvPicPr>
          <p:nvPr/>
        </p:nvPicPr>
        <p:blipFill>
          <a:blip r:embed="rId2">
            <a:extLst/>
          </a:blip>
          <a:stretch>
            <a:fillRect/>
          </a:stretch>
        </p:blipFill>
        <p:spPr>
          <a:xfrm>
            <a:off x="1009650" y="1219200"/>
            <a:ext cx="10985500" cy="731520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pasted-image.jpg"/>
          <p:cNvPicPr>
            <a:picLocks noChangeAspect="1"/>
          </p:cNvPicPr>
          <p:nvPr/>
        </p:nvPicPr>
        <p:blipFill>
          <a:blip r:embed="rId2">
            <a:extLst/>
          </a:blip>
          <a:stretch>
            <a:fillRect/>
          </a:stretch>
        </p:blipFill>
        <p:spPr>
          <a:xfrm>
            <a:off x="984250" y="1225550"/>
            <a:ext cx="11036300" cy="730250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5" name="pasted-image.jpg"/>
          <p:cNvPicPr>
            <a:picLocks noChangeAspect="1"/>
          </p:cNvPicPr>
          <p:nvPr/>
        </p:nvPicPr>
        <p:blipFill>
          <a:blip r:embed="rId2">
            <a:extLst/>
          </a:blip>
          <a:stretch>
            <a:fillRect/>
          </a:stretch>
        </p:blipFill>
        <p:spPr>
          <a:xfrm>
            <a:off x="1625600" y="3124200"/>
            <a:ext cx="9753600" cy="350520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pasted-image.jpg"/>
          <p:cNvPicPr>
            <a:picLocks noChangeAspect="1"/>
          </p:cNvPicPr>
          <p:nvPr/>
        </p:nvPicPr>
        <p:blipFill>
          <a:blip r:embed="rId2">
            <a:extLst/>
          </a:blip>
          <a:stretch>
            <a:fillRect/>
          </a:stretch>
        </p:blipFill>
        <p:spPr>
          <a:xfrm>
            <a:off x="1885950" y="2425700"/>
            <a:ext cx="9232900" cy="490220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pasted-image.jpg"/>
          <p:cNvPicPr>
            <a:picLocks noChangeAspect="1"/>
          </p:cNvPicPr>
          <p:nvPr/>
        </p:nvPicPr>
        <p:blipFill>
          <a:blip r:embed="rId2">
            <a:extLst/>
          </a:blip>
          <a:stretch>
            <a:fillRect/>
          </a:stretch>
        </p:blipFill>
        <p:spPr>
          <a:xfrm>
            <a:off x="1054100" y="1257300"/>
            <a:ext cx="10896600" cy="72390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1" name="pasted-image.jpg"/>
          <p:cNvPicPr>
            <a:picLocks noChangeAspect="1"/>
          </p:cNvPicPr>
          <p:nvPr/>
        </p:nvPicPr>
        <p:blipFill>
          <a:blip r:embed="rId2">
            <a:extLst/>
          </a:blip>
          <a:stretch>
            <a:fillRect/>
          </a:stretch>
        </p:blipFill>
        <p:spPr>
          <a:xfrm>
            <a:off x="2317750" y="749300"/>
            <a:ext cx="8369300" cy="825500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8" name="_RM_ch50_roadmap_U.jpg"/>
          <p:cNvPicPr>
            <a:picLocks noChangeAspect="1"/>
          </p:cNvPicPr>
          <p:nvPr/>
        </p:nvPicPr>
        <p:blipFill>
          <a:blip r:embed="rId3">
            <a:extLst/>
          </a:blip>
          <a:srcRect l="0" t="0" r="0" b="3720"/>
          <a:stretch>
            <a:fillRect/>
          </a:stretch>
        </p:blipFill>
        <p:spPr>
          <a:xfrm>
            <a:off x="422204" y="1781386"/>
            <a:ext cx="12158134" cy="5960535"/>
          </a:xfrm>
          <a:prstGeom prst="rect">
            <a:avLst/>
          </a:prstGeom>
          <a:ln w="12700">
            <a:miter lim="400000"/>
          </a:ln>
        </p:spPr>
      </p:pic>
      <p:sp>
        <p:nvSpPr>
          <p:cNvPr id="139" name="Shape 139"/>
          <p:cNvSpPr/>
          <p:nvPr>
            <p:ph type="title" idx="4294967295"/>
          </p:nvPr>
        </p:nvSpPr>
        <p:spPr>
          <a:xfrm>
            <a:off x="27093" y="-1"/>
            <a:ext cx="8848232"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Roadmap 50</a:t>
            </a:r>
          </a:p>
        </p:txBody>
      </p:sp>
      <p:sp>
        <p:nvSpPr>
          <p:cNvPr id="140" name="Shape 140"/>
          <p:cNvSpPr/>
          <p:nvPr/>
        </p:nvSpPr>
        <p:spPr>
          <a:xfrm>
            <a:off x="4137256" y="2271324"/>
            <a:ext cx="4290021" cy="5758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2000">
                <a:solidFill>
                  <a:srgbClr val="FFFFFF"/>
                </a:solidFill>
                <a:latin typeface="Arial"/>
                <a:ea typeface="Arial"/>
                <a:cs typeface="Arial"/>
                <a:sym typeface="Arial"/>
              </a:defRPr>
            </a:pPr>
            <a:r>
              <a:t>Animals have an amazing diversity</a:t>
            </a:r>
          </a:p>
          <a:p>
            <a:pPr defTabSz="1300480">
              <a:defRPr b="1" sz="2000">
                <a:solidFill>
                  <a:srgbClr val="FFFFFF"/>
                </a:solidFill>
                <a:latin typeface="Arial"/>
                <a:ea typeface="Arial"/>
                <a:cs typeface="Arial"/>
                <a:sym typeface="Arial"/>
              </a:defRPr>
            </a:pPr>
            <a:r>
              <a:t>of reproductive strategies</a:t>
            </a:r>
          </a:p>
        </p:txBody>
      </p:sp>
      <p:sp>
        <p:nvSpPr>
          <p:cNvPr id="141" name="Shape 141"/>
          <p:cNvSpPr/>
          <p:nvPr/>
        </p:nvSpPr>
        <p:spPr>
          <a:xfrm>
            <a:off x="4124959" y="1792675"/>
            <a:ext cx="4180075"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In this chapter you will learn that</a:t>
            </a:r>
          </a:p>
        </p:txBody>
      </p:sp>
      <p:sp>
        <p:nvSpPr>
          <p:cNvPr id="142" name="Shape 142"/>
          <p:cNvSpPr/>
          <p:nvPr/>
        </p:nvSpPr>
        <p:spPr>
          <a:xfrm>
            <a:off x="589279" y="3501813"/>
            <a:ext cx="1333737" cy="62738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1800">
                <a:solidFill>
                  <a:srgbClr val="0177BF"/>
                </a:solidFill>
                <a:latin typeface="Arial Black"/>
                <a:ea typeface="Arial Black"/>
                <a:cs typeface="Arial Black"/>
                <a:sym typeface="Arial Black"/>
              </a:defRPr>
            </a:pPr>
            <a:r>
              <a:t>by first</a:t>
            </a:r>
          </a:p>
          <a:p>
            <a:pPr algn="l" defTabSz="1300480">
              <a:lnSpc>
                <a:spcPct val="90000"/>
              </a:lnSpc>
              <a:defRPr sz="1800">
                <a:solidFill>
                  <a:srgbClr val="0177BF"/>
                </a:solidFill>
                <a:latin typeface="Arial Black"/>
                <a:ea typeface="Arial Black"/>
                <a:cs typeface="Arial Black"/>
                <a:sym typeface="Arial Black"/>
              </a:defRPr>
            </a:pPr>
            <a:r>
              <a:t>comparing</a:t>
            </a:r>
          </a:p>
        </p:txBody>
      </p:sp>
      <p:sp>
        <p:nvSpPr>
          <p:cNvPr id="143" name="Shape 143"/>
          <p:cNvSpPr/>
          <p:nvPr/>
        </p:nvSpPr>
        <p:spPr>
          <a:xfrm>
            <a:off x="3267004" y="4005297"/>
            <a:ext cx="1003561" cy="62738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1800">
                <a:solidFill>
                  <a:srgbClr val="0177BF"/>
                </a:solidFill>
                <a:latin typeface="Arial Black"/>
                <a:ea typeface="Arial Black"/>
                <a:cs typeface="Arial Black"/>
                <a:sym typeface="Arial Black"/>
              </a:defRPr>
            </a:pPr>
            <a:r>
              <a:t>looking</a:t>
            </a:r>
          </a:p>
          <a:p>
            <a:pPr algn="l" defTabSz="1300480">
              <a:lnSpc>
                <a:spcPct val="90000"/>
              </a:lnSpc>
              <a:defRPr sz="1800">
                <a:solidFill>
                  <a:srgbClr val="0177BF"/>
                </a:solidFill>
                <a:latin typeface="Arial Black"/>
                <a:ea typeface="Arial Black"/>
                <a:cs typeface="Arial Black"/>
                <a:sym typeface="Arial Black"/>
              </a:defRPr>
            </a:pPr>
            <a:r>
              <a:t>into</a:t>
            </a:r>
          </a:p>
        </p:txBody>
      </p:sp>
      <p:sp>
        <p:nvSpPr>
          <p:cNvPr id="144" name="Shape 144"/>
          <p:cNvSpPr/>
          <p:nvPr/>
        </p:nvSpPr>
        <p:spPr>
          <a:xfrm>
            <a:off x="7587090" y="5540586"/>
            <a:ext cx="1175346" cy="62738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defTabSz="1300480">
              <a:lnSpc>
                <a:spcPct val="90000"/>
              </a:lnSpc>
              <a:defRPr sz="1800">
                <a:solidFill>
                  <a:srgbClr val="0177BF"/>
                </a:solidFill>
                <a:latin typeface="Arial Black"/>
                <a:ea typeface="Arial Black"/>
                <a:cs typeface="Arial Black"/>
                <a:sym typeface="Arial Black"/>
              </a:defRPr>
            </a:pPr>
            <a:r>
              <a:t>finally</a:t>
            </a:r>
          </a:p>
          <a:p>
            <a:pPr algn="r" defTabSz="1300480">
              <a:lnSpc>
                <a:spcPct val="90000"/>
              </a:lnSpc>
              <a:defRPr sz="1800">
                <a:solidFill>
                  <a:srgbClr val="0177BF"/>
                </a:solidFill>
                <a:latin typeface="Arial Black"/>
                <a:ea typeface="Arial Black"/>
                <a:cs typeface="Arial Black"/>
                <a:sym typeface="Arial Black"/>
              </a:defRPr>
            </a:pPr>
            <a:r>
              <a:t>exploring</a:t>
            </a:r>
          </a:p>
        </p:txBody>
      </p:sp>
      <p:sp>
        <p:nvSpPr>
          <p:cNvPr id="145" name="Shape 145"/>
          <p:cNvSpPr/>
          <p:nvPr/>
        </p:nvSpPr>
        <p:spPr>
          <a:xfrm>
            <a:off x="6193084" y="4366542"/>
            <a:ext cx="1831678" cy="62738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1800">
                <a:solidFill>
                  <a:srgbClr val="0177BF"/>
                </a:solidFill>
                <a:latin typeface="Arial Black"/>
                <a:ea typeface="Arial Black"/>
                <a:cs typeface="Arial Black"/>
                <a:sym typeface="Arial Black"/>
              </a:defRPr>
            </a:pPr>
            <a:r>
              <a:t>(some can</a:t>
            </a:r>
          </a:p>
          <a:p>
            <a:pPr algn="l" defTabSz="1300480">
              <a:lnSpc>
                <a:spcPct val="90000"/>
              </a:lnSpc>
              <a:defRPr sz="1800">
                <a:solidFill>
                  <a:srgbClr val="0177BF"/>
                </a:solidFill>
                <a:latin typeface="Arial Black"/>
                <a:ea typeface="Arial Black"/>
                <a:cs typeface="Arial Black"/>
                <a:sym typeface="Arial Black"/>
              </a:defRPr>
            </a:pPr>
            <a:r>
              <a:t>switch modes)</a:t>
            </a:r>
          </a:p>
        </p:txBody>
      </p:sp>
      <p:sp>
        <p:nvSpPr>
          <p:cNvPr id="146" name="Shape 146"/>
          <p:cNvSpPr/>
          <p:nvPr/>
        </p:nvSpPr>
        <p:spPr>
          <a:xfrm>
            <a:off x="10855395" y="4768426"/>
            <a:ext cx="1460762"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800">
                <a:solidFill>
                  <a:srgbClr val="0177BF"/>
                </a:solidFill>
                <a:latin typeface="Arial Black"/>
                <a:ea typeface="Arial Black"/>
                <a:cs typeface="Arial Black"/>
                <a:sym typeface="Arial Black"/>
              </a:defRPr>
            </a:lvl1pPr>
          </a:lstStyle>
          <a:p>
            <a:pPr/>
            <a:r>
              <a:t>modified by</a:t>
            </a:r>
          </a:p>
        </p:txBody>
      </p:sp>
      <p:sp>
        <p:nvSpPr>
          <p:cNvPr id="147" name="Shape 147"/>
          <p:cNvSpPr/>
          <p:nvPr/>
        </p:nvSpPr>
        <p:spPr>
          <a:xfrm>
            <a:off x="4901635" y="6030524"/>
            <a:ext cx="1016063"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800">
                <a:solidFill>
                  <a:srgbClr val="0177BF"/>
                </a:solidFill>
                <a:latin typeface="Arial Black"/>
                <a:ea typeface="Arial Black"/>
                <a:cs typeface="Arial Black"/>
                <a:sym typeface="Arial Black"/>
              </a:defRPr>
            </a:lvl1pPr>
          </a:lstStyle>
          <a:p>
            <a:pPr/>
            <a:r>
              <a:t>leads to</a:t>
            </a:r>
          </a:p>
        </p:txBody>
      </p:sp>
      <p:sp>
        <p:nvSpPr>
          <p:cNvPr id="148" name="Shape 148"/>
          <p:cNvSpPr/>
          <p:nvPr/>
        </p:nvSpPr>
        <p:spPr>
          <a:xfrm>
            <a:off x="571217" y="4226559"/>
            <a:ext cx="2198131" cy="5388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04999"/>
              </a:lnSpc>
              <a:defRPr b="1" sz="1800">
                <a:solidFill>
                  <a:srgbClr val="FFFFFF"/>
                </a:solidFill>
                <a:latin typeface="Arial"/>
                <a:ea typeface="Arial"/>
                <a:cs typeface="Arial"/>
                <a:sym typeface="Arial"/>
              </a:defRPr>
            </a:pPr>
            <a:r>
              <a:t>Asexual and sexual</a:t>
            </a:r>
          </a:p>
          <a:p>
            <a:pPr algn="l" defTabSz="1300480">
              <a:lnSpc>
                <a:spcPct val="104999"/>
              </a:lnSpc>
              <a:defRPr b="1" sz="1800">
                <a:solidFill>
                  <a:srgbClr val="FFFFFF"/>
                </a:solidFill>
                <a:latin typeface="Arial"/>
                <a:ea typeface="Arial"/>
                <a:cs typeface="Arial"/>
                <a:sym typeface="Arial"/>
              </a:defRPr>
            </a:pPr>
            <a:r>
              <a:t>reproduction</a:t>
            </a:r>
          </a:p>
        </p:txBody>
      </p:sp>
      <p:sp>
        <p:nvSpPr>
          <p:cNvPr id="149" name="Shape 149"/>
          <p:cNvSpPr/>
          <p:nvPr/>
        </p:nvSpPr>
        <p:spPr>
          <a:xfrm>
            <a:off x="2384213" y="4605866"/>
            <a:ext cx="605930"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FED440"/>
                </a:solidFill>
                <a:latin typeface="Arial"/>
                <a:ea typeface="Arial"/>
                <a:cs typeface="Arial"/>
                <a:sym typeface="Arial"/>
              </a:defRPr>
            </a:lvl1pPr>
          </a:lstStyle>
          <a:p>
            <a:pPr/>
            <a:r>
              <a:t>50.1</a:t>
            </a:r>
          </a:p>
        </p:txBody>
      </p:sp>
      <p:sp>
        <p:nvSpPr>
          <p:cNvPr id="150" name="Shape 150"/>
          <p:cNvSpPr/>
          <p:nvPr/>
        </p:nvSpPr>
        <p:spPr>
          <a:xfrm>
            <a:off x="4818097" y="6443697"/>
            <a:ext cx="1892624" cy="5388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04999"/>
              </a:lnSpc>
              <a:defRPr b="1" sz="1800">
                <a:solidFill>
                  <a:srgbClr val="FFFFFF"/>
                </a:solidFill>
                <a:latin typeface="Arial"/>
                <a:ea typeface="Arial"/>
                <a:cs typeface="Arial"/>
                <a:sym typeface="Arial"/>
              </a:defRPr>
            </a:pPr>
            <a:r>
              <a:t>Fertilization and</a:t>
            </a:r>
          </a:p>
          <a:p>
            <a:pPr algn="l" defTabSz="1300480">
              <a:lnSpc>
                <a:spcPct val="104999"/>
              </a:lnSpc>
              <a:defRPr b="1" sz="1800">
                <a:solidFill>
                  <a:srgbClr val="FFFFFF"/>
                </a:solidFill>
                <a:latin typeface="Arial"/>
                <a:ea typeface="Arial"/>
                <a:cs typeface="Arial"/>
                <a:sym typeface="Arial"/>
              </a:defRPr>
            </a:pPr>
            <a:r>
              <a:t>egg development</a:t>
            </a:r>
          </a:p>
        </p:txBody>
      </p:sp>
      <p:sp>
        <p:nvSpPr>
          <p:cNvPr id="151" name="Shape 151"/>
          <p:cNvSpPr/>
          <p:nvPr/>
        </p:nvSpPr>
        <p:spPr>
          <a:xfrm>
            <a:off x="4804551" y="5098062"/>
            <a:ext cx="2286422" cy="5388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04999"/>
              </a:lnSpc>
              <a:defRPr b="1" sz="1800">
                <a:solidFill>
                  <a:srgbClr val="FFFFFF"/>
                </a:solidFill>
                <a:latin typeface="Arial"/>
                <a:ea typeface="Arial"/>
                <a:cs typeface="Arial"/>
                <a:sym typeface="Arial"/>
              </a:defRPr>
            </a:pPr>
            <a:r>
              <a:t>Sexual reproduction</a:t>
            </a:r>
          </a:p>
          <a:p>
            <a:pPr algn="l" defTabSz="1300480">
              <a:lnSpc>
                <a:spcPct val="104999"/>
              </a:lnSpc>
              <a:defRPr b="1" sz="1800">
                <a:solidFill>
                  <a:srgbClr val="FFFFFF"/>
                </a:solidFill>
                <a:latin typeface="Arial"/>
                <a:ea typeface="Arial"/>
                <a:cs typeface="Arial"/>
                <a:sym typeface="Arial"/>
              </a:defRPr>
            </a:pPr>
            <a:r>
              <a:t>and gametogenesis</a:t>
            </a:r>
          </a:p>
        </p:txBody>
      </p:sp>
      <p:sp>
        <p:nvSpPr>
          <p:cNvPr id="152" name="Shape 152"/>
          <p:cNvSpPr/>
          <p:nvPr/>
        </p:nvSpPr>
        <p:spPr>
          <a:xfrm>
            <a:off x="4804551" y="3452142"/>
            <a:ext cx="2324708" cy="5388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04999"/>
              </a:lnSpc>
              <a:defRPr b="1" sz="1800">
                <a:solidFill>
                  <a:srgbClr val="FFFFFF"/>
                </a:solidFill>
                <a:latin typeface="Arial"/>
                <a:ea typeface="Arial"/>
                <a:cs typeface="Arial"/>
                <a:sym typeface="Arial"/>
              </a:defRPr>
            </a:pPr>
            <a:r>
              <a:t>Mechanisms of</a:t>
            </a:r>
          </a:p>
          <a:p>
            <a:pPr algn="l" defTabSz="1300480">
              <a:lnSpc>
                <a:spcPct val="104999"/>
              </a:lnSpc>
              <a:defRPr b="1" sz="1800">
                <a:solidFill>
                  <a:srgbClr val="FFFFFF"/>
                </a:solidFill>
                <a:latin typeface="Arial"/>
                <a:ea typeface="Arial"/>
                <a:cs typeface="Arial"/>
                <a:sym typeface="Arial"/>
              </a:defRPr>
            </a:pPr>
            <a:r>
              <a:t>asexual reproduction</a:t>
            </a:r>
          </a:p>
        </p:txBody>
      </p:sp>
      <p:sp>
        <p:nvSpPr>
          <p:cNvPr id="153" name="Shape 153"/>
          <p:cNvSpPr/>
          <p:nvPr/>
        </p:nvSpPr>
        <p:spPr>
          <a:xfrm>
            <a:off x="9667804" y="5219982"/>
            <a:ext cx="1651522" cy="5388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04999"/>
              </a:lnSpc>
              <a:defRPr b="1" sz="1800">
                <a:solidFill>
                  <a:srgbClr val="FFFFFF"/>
                </a:solidFill>
                <a:latin typeface="Arial"/>
                <a:ea typeface="Arial"/>
                <a:cs typeface="Arial"/>
                <a:sym typeface="Arial"/>
              </a:defRPr>
            </a:pPr>
            <a:r>
              <a:t>Sex hormones</a:t>
            </a:r>
          </a:p>
          <a:p>
            <a:pPr algn="l" defTabSz="1300480">
              <a:lnSpc>
                <a:spcPct val="104999"/>
              </a:lnSpc>
              <a:defRPr b="1" sz="1800">
                <a:solidFill>
                  <a:srgbClr val="FFFFFF"/>
                </a:solidFill>
                <a:latin typeface="Arial"/>
                <a:ea typeface="Arial"/>
                <a:cs typeface="Arial"/>
                <a:sym typeface="Arial"/>
              </a:defRPr>
            </a:pPr>
            <a:r>
              <a:t>in mammals</a:t>
            </a:r>
          </a:p>
        </p:txBody>
      </p:sp>
      <p:sp>
        <p:nvSpPr>
          <p:cNvPr id="154" name="Shape 154"/>
          <p:cNvSpPr/>
          <p:nvPr/>
        </p:nvSpPr>
        <p:spPr>
          <a:xfrm>
            <a:off x="9338168" y="3526648"/>
            <a:ext cx="2718508" cy="5388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04999"/>
              </a:lnSpc>
              <a:defRPr b="1" sz="1800">
                <a:solidFill>
                  <a:srgbClr val="FFFFFF"/>
                </a:solidFill>
                <a:latin typeface="Arial"/>
                <a:ea typeface="Arial"/>
                <a:cs typeface="Arial"/>
                <a:sym typeface="Arial"/>
              </a:defRPr>
            </a:pPr>
            <a:r>
              <a:t>Reproductive structures</a:t>
            </a:r>
          </a:p>
          <a:p>
            <a:pPr algn="l" defTabSz="1300480">
              <a:lnSpc>
                <a:spcPct val="104999"/>
              </a:lnSpc>
              <a:defRPr b="1" sz="1800">
                <a:solidFill>
                  <a:srgbClr val="FFFFFF"/>
                </a:solidFill>
                <a:latin typeface="Arial"/>
                <a:ea typeface="Arial"/>
                <a:cs typeface="Arial"/>
                <a:sym typeface="Arial"/>
              </a:defRPr>
            </a:pPr>
            <a:r>
              <a:t>and their functions</a:t>
            </a:r>
          </a:p>
        </p:txBody>
      </p:sp>
      <p:sp>
        <p:nvSpPr>
          <p:cNvPr id="155" name="Shape 155"/>
          <p:cNvSpPr/>
          <p:nvPr/>
        </p:nvSpPr>
        <p:spPr>
          <a:xfrm>
            <a:off x="6680764" y="7069102"/>
            <a:ext cx="605930"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FED440"/>
                </a:solidFill>
                <a:latin typeface="Arial"/>
                <a:ea typeface="Arial"/>
                <a:cs typeface="Arial"/>
                <a:sym typeface="Arial"/>
              </a:defRPr>
            </a:lvl1pPr>
          </a:lstStyle>
          <a:p>
            <a:pPr/>
            <a:r>
              <a:t>50.2</a:t>
            </a:r>
          </a:p>
        </p:txBody>
      </p:sp>
      <p:sp>
        <p:nvSpPr>
          <p:cNvPr id="156" name="Shape 156"/>
          <p:cNvSpPr/>
          <p:nvPr/>
        </p:nvSpPr>
        <p:spPr>
          <a:xfrm>
            <a:off x="11530471" y="4152053"/>
            <a:ext cx="605930"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FED440"/>
                </a:solidFill>
                <a:latin typeface="Arial"/>
                <a:ea typeface="Arial"/>
                <a:cs typeface="Arial"/>
                <a:sym typeface="Arial"/>
              </a:defRPr>
            </a:lvl1pPr>
          </a:lstStyle>
          <a:p>
            <a:pPr/>
            <a:r>
              <a:t>50.3</a:t>
            </a:r>
          </a:p>
        </p:txBody>
      </p:sp>
      <p:sp>
        <p:nvSpPr>
          <p:cNvPr id="157" name="Shape 157"/>
          <p:cNvSpPr/>
          <p:nvPr/>
        </p:nvSpPr>
        <p:spPr>
          <a:xfrm>
            <a:off x="11146649" y="5834097"/>
            <a:ext cx="605929"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FED440"/>
                </a:solidFill>
                <a:latin typeface="Arial"/>
                <a:ea typeface="Arial"/>
                <a:cs typeface="Arial"/>
                <a:sym typeface="Arial"/>
              </a:defRPr>
            </a:lvl1pPr>
          </a:lstStyle>
          <a:p>
            <a:pPr/>
            <a:r>
              <a:t>50.4</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asexual</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Does Asexual Reproduction Occur? </a:t>
            </a:r>
          </a:p>
        </p:txBody>
      </p:sp>
      <p:sp>
        <p:nvSpPr>
          <p:cNvPr id="206" name="Shape 206"/>
          <p:cNvSpPr/>
          <p:nvPr>
            <p:ph type="body" idx="4294967295"/>
          </p:nvPr>
        </p:nvSpPr>
        <p:spPr>
          <a:xfrm>
            <a:off x="205457" y="1819768"/>
            <a:ext cx="12480997" cy="761322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There are three main mechanisms of asexual reproduction:</a:t>
            </a:r>
            <a:endParaRPr sz="2800"/>
          </a:p>
          <a:p>
            <a:pPr lvl="1" marL="989623" indent="-545123" defTabSz="1300480">
              <a:spcBef>
                <a:spcPts val="800"/>
              </a:spcBef>
              <a:buClr>
                <a:srgbClr val="000000"/>
              </a:buClr>
              <a:buSzPct val="100000"/>
              <a:buAutoNum type="arabicPeriod" startAt="1"/>
              <a:defRPr>
                <a:latin typeface="Arial"/>
                <a:ea typeface="Arial"/>
                <a:cs typeface="Arial"/>
                <a:sym typeface="Arial"/>
              </a:defRPr>
            </a:pPr>
            <a:r>
              <a:t>Budding—the offspring forms in or on the parent; when fully developed, the offspring breaks away</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Fission—an individual splits into two organisms</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Parthenogenesis—the female produces an offspring without fertilization from a male </a:t>
            </a:r>
          </a:p>
          <a:p>
            <a:pPr lvl="2" marL="1302808" indent="-413808" defTabSz="1300480">
              <a:spcBef>
                <a:spcPts val="800"/>
              </a:spcBef>
              <a:buClr>
                <a:srgbClr val="9D002D"/>
              </a:buClr>
              <a:buSzPct val="100000"/>
              <a:buChar char="–"/>
              <a:defRPr sz="3400">
                <a:latin typeface="Arial"/>
                <a:ea typeface="Arial"/>
                <a:cs typeface="Arial"/>
                <a:sym typeface="Arial"/>
              </a:defRPr>
            </a:pPr>
            <a:r>
              <a:t>The offspring are genetically identical to the mother</a:t>
            </a:r>
          </a:p>
          <a:p>
            <a:pPr lvl="2" marL="1302808" indent="-413808" defTabSz="1300480">
              <a:spcBef>
                <a:spcPts val="800"/>
              </a:spcBef>
              <a:buClr>
                <a:srgbClr val="9D002D"/>
              </a:buClr>
              <a:buSzPct val="100000"/>
              <a:buChar char="–"/>
              <a:defRPr sz="3400">
                <a:latin typeface="Arial"/>
                <a:ea typeface="Arial"/>
                <a:cs typeface="Arial"/>
                <a:sym typeface="Arial"/>
              </a:defRPr>
            </a:pPr>
            <a:r>
              <a:t>Eggs can be produced by mitosis or meiosis</a:t>
            </a:r>
          </a:p>
        </p:txBody>
      </p:sp>
      <p:sp>
        <p:nvSpPr>
          <p:cNvPr id="207" name="Shape 20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50_01_asexual_reproduction_U.jpg"/>
          <p:cNvPicPr>
            <a:picLocks noChangeAspect="1"/>
          </p:cNvPicPr>
          <p:nvPr/>
        </p:nvPicPr>
        <p:blipFill>
          <a:blip r:embed="rId3">
            <a:extLst/>
          </a:blip>
          <a:srcRect l="0" t="0" r="0" b="3027"/>
          <a:stretch>
            <a:fillRect/>
          </a:stretch>
        </p:blipFill>
        <p:spPr>
          <a:xfrm>
            <a:off x="422204" y="848924"/>
            <a:ext cx="12158134" cy="7811912"/>
          </a:xfrm>
          <a:prstGeom prst="rect">
            <a:avLst/>
          </a:prstGeom>
          <a:ln w="12700">
            <a:miter lim="400000"/>
          </a:ln>
        </p:spPr>
      </p:pic>
      <p:sp>
        <p:nvSpPr>
          <p:cNvPr id="210" name="Shape 210"/>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a:t>
            </a:r>
          </a:p>
        </p:txBody>
      </p:sp>
      <p:sp>
        <p:nvSpPr>
          <p:cNvPr id="211" name="Shape 211"/>
          <p:cNvSpPr/>
          <p:nvPr/>
        </p:nvSpPr>
        <p:spPr>
          <a:xfrm>
            <a:off x="483164" y="851182"/>
            <a:ext cx="2390565"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(a) Budding</a:t>
            </a:r>
            <a:r>
              <a:rPr b="1">
                <a:latin typeface="Arial"/>
                <a:ea typeface="Arial"/>
                <a:cs typeface="Arial"/>
                <a:sym typeface="Arial"/>
              </a:rPr>
              <a:t> in hydra</a:t>
            </a:r>
          </a:p>
        </p:txBody>
      </p:sp>
      <p:sp>
        <p:nvSpPr>
          <p:cNvPr id="212" name="Shape 212"/>
          <p:cNvSpPr/>
          <p:nvPr/>
        </p:nvSpPr>
        <p:spPr>
          <a:xfrm>
            <a:off x="2169724" y="7857066"/>
            <a:ext cx="1367731" cy="6569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solidFill>
                  <a:srgbClr val="808080"/>
                </a:solidFill>
                <a:latin typeface="Arial"/>
                <a:ea typeface="Arial"/>
                <a:cs typeface="Arial"/>
                <a:sym typeface="Arial"/>
              </a:defRPr>
            </a:pPr>
            <a:r>
              <a:t>Unfertilized</a:t>
            </a:r>
          </a:p>
          <a:p>
            <a:pPr algn="l" defTabSz="1300480">
              <a:lnSpc>
                <a:spcPct val="95000"/>
              </a:lnSpc>
              <a:defRPr b="1" sz="1600">
                <a:solidFill>
                  <a:srgbClr val="808080"/>
                </a:solidFill>
                <a:latin typeface="Arial"/>
                <a:ea typeface="Arial"/>
                <a:cs typeface="Arial"/>
                <a:sym typeface="Arial"/>
              </a:defRPr>
            </a:pPr>
            <a:r>
              <a:t>eggs develop</a:t>
            </a:r>
          </a:p>
          <a:p>
            <a:pPr algn="l" defTabSz="1300480">
              <a:lnSpc>
                <a:spcPct val="95000"/>
              </a:lnSpc>
              <a:defRPr b="1" sz="1600">
                <a:solidFill>
                  <a:srgbClr val="808080"/>
                </a:solidFill>
                <a:latin typeface="Arial"/>
                <a:ea typeface="Arial"/>
                <a:cs typeface="Arial"/>
                <a:sym typeface="Arial"/>
              </a:defRPr>
            </a:pPr>
            <a:r>
              <a:t>into offspring</a:t>
            </a:r>
          </a:p>
        </p:txBody>
      </p:sp>
      <p:sp>
        <p:nvSpPr>
          <p:cNvPr id="213" name="Shape 213"/>
          <p:cNvSpPr/>
          <p:nvPr/>
        </p:nvSpPr>
        <p:spPr>
          <a:xfrm>
            <a:off x="1006968" y="4402666"/>
            <a:ext cx="609874"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solidFill>
                  <a:srgbClr val="FFFFFF"/>
                </a:solidFill>
                <a:latin typeface="Arial"/>
                <a:ea typeface="Arial"/>
                <a:cs typeface="Arial"/>
                <a:sym typeface="Arial"/>
              </a:defRPr>
            </a:lvl1pPr>
          </a:lstStyle>
          <a:p>
            <a:pPr/>
            <a:r>
              <a:t>5 mm</a:t>
            </a:r>
          </a:p>
        </p:txBody>
      </p:sp>
      <p:sp>
        <p:nvSpPr>
          <p:cNvPr id="214" name="Shape 214"/>
          <p:cNvSpPr/>
          <p:nvPr/>
        </p:nvSpPr>
        <p:spPr>
          <a:xfrm>
            <a:off x="6662702" y="839893"/>
            <a:ext cx="2769184"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(b) Fission</a:t>
            </a:r>
            <a:r>
              <a:rPr b="1">
                <a:latin typeface="Arial"/>
                <a:ea typeface="Arial"/>
                <a:cs typeface="Arial"/>
                <a:sym typeface="Arial"/>
              </a:rPr>
              <a:t> in anemones</a:t>
            </a:r>
          </a:p>
        </p:txBody>
      </p:sp>
      <p:sp>
        <p:nvSpPr>
          <p:cNvPr id="215" name="Shape 215"/>
          <p:cNvSpPr/>
          <p:nvPr/>
        </p:nvSpPr>
        <p:spPr>
          <a:xfrm>
            <a:off x="485422" y="5219982"/>
            <a:ext cx="3576874"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(c) Parthenogenesis</a:t>
            </a:r>
            <a:r>
              <a:rPr b="1">
                <a:latin typeface="Arial"/>
                <a:ea typeface="Arial"/>
                <a:cs typeface="Arial"/>
                <a:sym typeface="Arial"/>
              </a:rPr>
              <a:t> in lizards</a:t>
            </a:r>
          </a:p>
        </p:txBody>
      </p:sp>
      <p:sp>
        <p:nvSpPr>
          <p:cNvPr id="216" name="Shape 216"/>
          <p:cNvSpPr/>
          <p:nvPr/>
        </p:nvSpPr>
        <p:spPr>
          <a:xfrm>
            <a:off x="11464995" y="4395893"/>
            <a:ext cx="533748"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solidFill>
                  <a:srgbClr val="FFFFFF"/>
                </a:solidFill>
                <a:latin typeface="Arial"/>
                <a:ea typeface="Arial"/>
                <a:cs typeface="Arial"/>
                <a:sym typeface="Arial"/>
              </a:defRPr>
            </a:lvl1pPr>
          </a:lstStyle>
          <a:p>
            <a:pPr/>
            <a:r>
              <a:t>5 cm</a:t>
            </a:r>
          </a:p>
        </p:txBody>
      </p:sp>
      <p:sp>
        <p:nvSpPr>
          <p:cNvPr id="217" name="Shape 217"/>
          <p:cNvSpPr/>
          <p:nvPr/>
        </p:nvSpPr>
        <p:spPr>
          <a:xfrm>
            <a:off x="3476977" y="3666631"/>
            <a:ext cx="457065"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solidFill>
                  <a:srgbClr val="FFFFFF"/>
                </a:solidFill>
                <a:latin typeface="Arial"/>
                <a:ea typeface="Arial"/>
                <a:cs typeface="Arial"/>
                <a:sym typeface="Arial"/>
              </a:defRPr>
            </a:lvl1pPr>
          </a:lstStyle>
          <a:p>
            <a:pPr/>
            <a:r>
              <a:t>Bud</a:t>
            </a:r>
          </a:p>
        </p:txBody>
      </p:sp>
      <p:sp>
        <p:nvSpPr>
          <p:cNvPr id="218" name="Shape 218"/>
          <p:cNvSpPr/>
          <p:nvPr/>
        </p:nvSpPr>
        <p:spPr>
          <a:xfrm flipH="1">
            <a:off x="607342" y="4721013"/>
            <a:ext cx="1390792" cy="1"/>
          </a:xfrm>
          <a:prstGeom prst="line">
            <a:avLst/>
          </a:prstGeom>
          <a:ln w="50800">
            <a:solidFill>
              <a:srgbClr val="FFFFFF"/>
            </a:solidFill>
          </a:ln>
        </p:spPr>
        <p:txBody>
          <a:bodyPr lIns="65023" tIns="65023" rIns="65023" bIns="65023"/>
          <a:lstStyle/>
          <a:p>
            <a:pPr algn="l" defTabSz="1300480">
              <a:defRPr sz="3400">
                <a:latin typeface="Arial"/>
                <a:ea typeface="Arial"/>
                <a:cs typeface="Arial"/>
                <a:sym typeface="Arial"/>
              </a:defRPr>
            </a:pPr>
          </a:p>
        </p:txBody>
      </p:sp>
      <p:sp>
        <p:nvSpPr>
          <p:cNvPr id="219" name="Shape 219"/>
          <p:cNvSpPr/>
          <p:nvPr/>
        </p:nvSpPr>
        <p:spPr>
          <a:xfrm flipH="1">
            <a:off x="11101493" y="4714239"/>
            <a:ext cx="1271130" cy="1"/>
          </a:xfrm>
          <a:prstGeom prst="line">
            <a:avLst/>
          </a:prstGeom>
          <a:ln w="50800">
            <a:solidFill>
              <a:srgbClr val="FFFFFF"/>
            </a:solidFill>
          </a:ln>
        </p:spPr>
        <p:txBody>
          <a:bodyPr lIns="65023" tIns="65023" rIns="65023" bIns="65023"/>
          <a:lstStyle/>
          <a:p>
            <a:pPr algn="l" defTabSz="1300480">
              <a:defRPr sz="3400">
                <a:latin typeface="Arial"/>
                <a:ea typeface="Arial"/>
                <a:cs typeface="Arial"/>
                <a:sym typeface="Arial"/>
              </a:defRPr>
            </a:pPr>
          </a:p>
        </p:txBody>
      </p:sp>
      <p:sp>
        <p:nvSpPr>
          <p:cNvPr id="220" name="Shape 220"/>
          <p:cNvSpPr/>
          <p:nvPr/>
        </p:nvSpPr>
        <p:spPr>
          <a:xfrm flipH="1">
            <a:off x="2178755" y="7832231"/>
            <a:ext cx="1210170"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221" name="Shape 221"/>
          <p:cNvSpPr/>
          <p:nvPr/>
        </p:nvSpPr>
        <p:spPr>
          <a:xfrm flipH="1">
            <a:off x="2598702" y="7335497"/>
            <a:ext cx="511186" cy="494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3613" y="5142"/>
                  <a:pt x="21600" y="13129"/>
                  <a:pt x="21600" y="21600"/>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
        <p:nvSpPr>
          <p:cNvPr id="222" name="Shape 222"/>
          <p:cNvSpPr/>
          <p:nvPr/>
        </p:nvSpPr>
        <p:spPr>
          <a:xfrm flipH="1" rot="19278115">
            <a:off x="2384345" y="7256967"/>
            <a:ext cx="382906" cy="521566"/>
          </a:xfrm>
          <a:custGeom>
            <a:avLst/>
            <a:gdLst/>
            <a:ahLst/>
            <a:cxnLst>
              <a:cxn ang="0">
                <a:pos x="wd2" y="hd2"/>
              </a:cxn>
              <a:cxn ang="5400000">
                <a:pos x="wd2" y="hd2"/>
              </a:cxn>
              <a:cxn ang="10800000">
                <a:pos x="wd2" y="hd2"/>
              </a:cxn>
              <a:cxn ang="16200000">
                <a:pos x="wd2" y="hd2"/>
              </a:cxn>
            </a:cxnLst>
            <a:rect l="0" t="0" r="r" b="b"/>
            <a:pathLst>
              <a:path w="21329" h="21600" fill="norm" stroke="1" extrusionOk="0">
                <a:moveTo>
                  <a:pt x="0" y="0"/>
                </a:moveTo>
                <a:cubicBezTo>
                  <a:pt x="13633" y="4985"/>
                  <a:pt x="21600" y="13056"/>
                  <a:pt x="21322" y="21600"/>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switching</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idx="4294967295"/>
          </p:nvPr>
        </p:nvSpPr>
        <p:spPr>
          <a:xfrm>
            <a:off x="94826" y="273190"/>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Switching Reproductive Modes: A Case History</a:t>
            </a:r>
          </a:p>
        </p:txBody>
      </p:sp>
      <p:sp>
        <p:nvSpPr>
          <p:cNvPr id="229" name="Shape 22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Many animal species regularly switch between reproducing asexually and sexually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For example, </a:t>
            </a:r>
            <a:r>
              <a:rPr i="1"/>
              <a:t>Daphnia </a:t>
            </a:r>
            <a:r>
              <a:t>are crustaceans that reproduce both asexually and sexually in a typical year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Throughout the spring and summer, </a:t>
            </a:r>
            <a:r>
              <a:rPr i="1"/>
              <a:t>Daphnia</a:t>
            </a:r>
            <a:r>
              <a:t> produce only diploid female offspring by parthenogenesis</a:t>
            </a:r>
          </a:p>
          <a:p>
            <a:pPr lvl="1" marL="831361" indent="-386861" defTabSz="1300480">
              <a:spcBef>
                <a:spcPts val="800"/>
              </a:spcBef>
              <a:buClr>
                <a:srgbClr val="9D002D"/>
              </a:buClr>
              <a:buSzPct val="100000"/>
              <a:buChar char="–"/>
              <a:defRPr>
                <a:latin typeface="Arial"/>
                <a:ea typeface="Arial"/>
                <a:cs typeface="Arial"/>
                <a:sym typeface="Arial"/>
              </a:defRPr>
            </a:pPr>
            <a:r>
              <a:t>The eggs produced by parthenogenesis develop in a structure called a </a:t>
            </a:r>
            <a:r>
              <a:rPr b="1"/>
              <a:t>brood pouch </a:t>
            </a:r>
            <a:r>
              <a:t>and are released when the female molts her exoskeleton</a:t>
            </a:r>
          </a:p>
        </p:txBody>
      </p:sp>
      <p:sp>
        <p:nvSpPr>
          <p:cNvPr id="230" name="Shape 23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Switching Reproductive Modes: A Case History</a:t>
            </a:r>
          </a:p>
        </p:txBody>
      </p:sp>
      <p:sp>
        <p:nvSpPr>
          <p:cNvPr id="233" name="Shape 233"/>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2100"/>
              </a:spcBef>
              <a:buClr>
                <a:srgbClr val="9D002D"/>
              </a:buClr>
              <a:buSzPct val="100000"/>
              <a:buFont typeface="Wingdings"/>
              <a:buChar char="▪"/>
              <a:defRPr sz="3800">
                <a:latin typeface="Arial"/>
                <a:ea typeface="Arial"/>
                <a:cs typeface="Arial"/>
                <a:sym typeface="Arial"/>
              </a:defRPr>
            </a:pPr>
            <a:r>
              <a:t>In late summer/early fall, however, many females begin producing male offspring</a:t>
            </a:r>
          </a:p>
          <a:p>
            <a:pPr marL="379185" indent="-379185" defTabSz="1300480">
              <a:spcBef>
                <a:spcPts val="2100"/>
              </a:spcBef>
              <a:buClr>
                <a:srgbClr val="9D002D"/>
              </a:buClr>
              <a:buSzPct val="100000"/>
              <a:buFont typeface="Wingdings"/>
              <a:buChar char="▪"/>
              <a:defRPr sz="3800">
                <a:latin typeface="Arial"/>
                <a:ea typeface="Arial"/>
                <a:cs typeface="Arial"/>
                <a:sym typeface="Arial"/>
              </a:defRPr>
            </a:pPr>
            <a:r>
              <a:t>Haploid </a:t>
            </a:r>
            <a:r>
              <a:rPr b="1"/>
              <a:t>sperm</a:t>
            </a:r>
            <a:r>
              <a:t> produced by meiosis in the males </a:t>
            </a:r>
            <a:r>
              <a:rPr b="1"/>
              <a:t>fertilize</a:t>
            </a:r>
            <a:r>
              <a:t> haploid </a:t>
            </a:r>
            <a:r>
              <a:rPr b="1"/>
              <a:t>eggs</a:t>
            </a:r>
            <a:r>
              <a:t> that females produce by meiosis</a:t>
            </a:r>
          </a:p>
          <a:p>
            <a:pPr marL="379185" indent="-379185" defTabSz="1300480">
              <a:spcBef>
                <a:spcPts val="2100"/>
              </a:spcBef>
              <a:buClr>
                <a:srgbClr val="9D002D"/>
              </a:buClr>
              <a:buSzPct val="100000"/>
              <a:buFont typeface="Wingdings"/>
              <a:buChar char="▪"/>
              <a:defRPr sz="3800">
                <a:latin typeface="Arial"/>
                <a:ea typeface="Arial"/>
                <a:cs typeface="Arial"/>
                <a:sym typeface="Arial"/>
              </a:defRPr>
            </a:pPr>
            <a:r>
              <a:t>In spring, the sexually produced offspring hatch and begin reproducing asexually</a:t>
            </a:r>
          </a:p>
        </p:txBody>
      </p:sp>
      <p:sp>
        <p:nvSpPr>
          <p:cNvPr id="234" name="Shape 23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50_02_parthenogenesis_U.jpg"/>
          <p:cNvPicPr>
            <a:picLocks noChangeAspect="1"/>
          </p:cNvPicPr>
          <p:nvPr/>
        </p:nvPicPr>
        <p:blipFill>
          <a:blip r:embed="rId3">
            <a:extLst/>
          </a:blip>
          <a:srcRect l="0" t="0" r="0" b="3524"/>
          <a:stretch>
            <a:fillRect/>
          </a:stretch>
        </p:blipFill>
        <p:spPr>
          <a:xfrm>
            <a:off x="1783644" y="1898791"/>
            <a:ext cx="9435254" cy="5746045"/>
          </a:xfrm>
          <a:prstGeom prst="rect">
            <a:avLst/>
          </a:prstGeom>
          <a:ln w="12700">
            <a:miter lim="400000"/>
          </a:ln>
        </p:spPr>
      </p:pic>
      <p:sp>
        <p:nvSpPr>
          <p:cNvPr id="237" name="Shape 237"/>
          <p:cNvSpPr/>
          <p:nvPr>
            <p:ph type="title" idx="4294967295"/>
          </p:nvPr>
        </p:nvSpPr>
        <p:spPr>
          <a:xfrm>
            <a:off x="29350" y="-1"/>
            <a:ext cx="803317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50.2</a:t>
            </a:r>
          </a:p>
        </p:txBody>
      </p:sp>
      <p:sp>
        <p:nvSpPr>
          <p:cNvPr id="238" name="Shape 238"/>
          <p:cNvSpPr/>
          <p:nvPr/>
        </p:nvSpPr>
        <p:spPr>
          <a:xfrm>
            <a:off x="8952088" y="2244231"/>
            <a:ext cx="1993604" cy="6666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solidFill>
                  <a:srgbClr val="FFFFFF"/>
                </a:solidFill>
                <a:latin typeface="Arial"/>
                <a:ea typeface="Arial"/>
                <a:cs typeface="Arial"/>
                <a:sym typeface="Arial"/>
              </a:defRPr>
            </a:pPr>
            <a:r>
              <a:t>Brood pouch</a:t>
            </a:r>
          </a:p>
          <a:p>
            <a:pPr algn="l" defTabSz="1300480">
              <a:lnSpc>
                <a:spcPct val="90000"/>
              </a:lnSpc>
              <a:defRPr b="1" sz="2400">
                <a:solidFill>
                  <a:srgbClr val="FFFFFF"/>
                </a:solidFill>
                <a:latin typeface="Arial"/>
                <a:ea typeface="Arial"/>
                <a:cs typeface="Arial"/>
                <a:sym typeface="Arial"/>
              </a:defRPr>
            </a:pPr>
            <a:r>
              <a:t>with eggs</a:t>
            </a:r>
          </a:p>
        </p:txBody>
      </p:sp>
      <p:sp>
        <p:nvSpPr>
          <p:cNvPr id="239" name="Shape 239"/>
          <p:cNvSpPr/>
          <p:nvPr/>
        </p:nvSpPr>
        <p:spPr>
          <a:xfrm>
            <a:off x="2131342" y="6868160"/>
            <a:ext cx="1063130"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FFFFFF"/>
                </a:solidFill>
                <a:latin typeface="Arial"/>
                <a:ea typeface="Arial"/>
                <a:cs typeface="Arial"/>
                <a:sym typeface="Arial"/>
              </a:defRPr>
            </a:lvl1pPr>
          </a:lstStyle>
          <a:p>
            <a:pPr/>
            <a:r>
              <a:t>0.5 mm</a:t>
            </a:r>
          </a:p>
        </p:txBody>
      </p:sp>
      <p:sp>
        <p:nvSpPr>
          <p:cNvPr id="240" name="Shape 240"/>
          <p:cNvSpPr/>
          <p:nvPr/>
        </p:nvSpPr>
        <p:spPr>
          <a:xfrm flipH="1">
            <a:off x="2054577" y="7328746"/>
            <a:ext cx="1264357" cy="1"/>
          </a:xfrm>
          <a:prstGeom prst="line">
            <a:avLst/>
          </a:prstGeom>
          <a:ln w="76200">
            <a:solidFill>
              <a:srgbClr val="FFFFFF"/>
            </a:solidFill>
          </a:ln>
        </p:spPr>
        <p:txBody>
          <a:bodyPr lIns="65023" tIns="65023" rIns="65023" bIns="65023"/>
          <a:lstStyle/>
          <a:p>
            <a:pPr algn="l" defTabSz="1300480">
              <a:defRPr sz="3400">
                <a:latin typeface="Arial"/>
                <a:ea typeface="Arial"/>
                <a:cs typeface="Arial"/>
                <a:sym typeface="Arial"/>
              </a:defRPr>
            </a:pPr>
          </a:p>
        </p:txBody>
      </p:sp>
      <p:sp>
        <p:nvSpPr>
          <p:cNvPr id="241" name="Shape 241"/>
          <p:cNvSpPr/>
          <p:nvPr/>
        </p:nvSpPr>
        <p:spPr>
          <a:xfrm flipH="1">
            <a:off x="8970151" y="2987039"/>
            <a:ext cx="505743" cy="469619"/>
          </a:xfrm>
          <a:prstGeom prst="line">
            <a:avLst/>
          </a:prstGeom>
          <a:ln w="25400">
            <a:solidFill>
              <a:srgbClr val="FFFFFF"/>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45" name="Shape 245"/>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Switching Reproductive Modes: A Case History</a:t>
            </a:r>
          </a:p>
        </p:txBody>
      </p:sp>
      <p:sp>
        <p:nvSpPr>
          <p:cNvPr id="246" name="Shape 246"/>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Biologists try to explain observations like this at two levels:</a:t>
            </a:r>
          </a:p>
          <a:p>
            <a:pPr lvl="1" marL="831361" indent="-386861" defTabSz="1300480">
              <a:spcBef>
                <a:spcPts val="800"/>
              </a:spcBef>
              <a:buClr>
                <a:srgbClr val="9D002D"/>
              </a:buClr>
              <a:buSzPct val="100000"/>
              <a:buChar char="–"/>
              <a:defRPr b="1">
                <a:latin typeface="Arial"/>
                <a:ea typeface="Arial"/>
                <a:cs typeface="Arial"/>
                <a:sym typeface="Arial"/>
              </a:defRPr>
            </a:pPr>
            <a:r>
              <a:t>Ultimate causation </a:t>
            </a:r>
            <a:r>
              <a:rPr b="0"/>
              <a:t>addresses </a:t>
            </a:r>
            <a:r>
              <a:rPr b="0" i="1"/>
              <a:t>why </a:t>
            </a:r>
            <a:r>
              <a:rPr b="0"/>
              <a:t>a trait occurs, in terms of its effect on fitness—the focus is on the evolutionary history of traits</a:t>
            </a:r>
          </a:p>
          <a:p>
            <a:pPr lvl="1" marL="831361" indent="-386861" defTabSz="1300480">
              <a:spcBef>
                <a:spcPts val="800"/>
              </a:spcBef>
              <a:buClr>
                <a:srgbClr val="9D002D"/>
              </a:buClr>
              <a:buSzPct val="100000"/>
              <a:buChar char="–"/>
              <a:defRPr b="1">
                <a:latin typeface="Arial"/>
                <a:ea typeface="Arial"/>
                <a:cs typeface="Arial"/>
                <a:sym typeface="Arial"/>
              </a:defRPr>
            </a:pPr>
            <a:r>
              <a:t>Proximate causation </a:t>
            </a:r>
            <a:r>
              <a:rPr b="0"/>
              <a:t>addresses </a:t>
            </a:r>
            <a:r>
              <a:rPr b="0" i="1"/>
              <a:t>how </a:t>
            </a:r>
            <a:r>
              <a:rPr b="0"/>
              <a:t>a trait is produced. When researchers identify the genetic, developmental, hormonal, or neural mechanisms responsible for a phenotype, they are working at the proximate level</a:t>
            </a:r>
          </a:p>
        </p:txBody>
      </p:sp>
      <p:sp>
        <p:nvSpPr>
          <p:cNvPr id="247" name="Shape 24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What Environmental Cues Trigger the Switch?</a:t>
            </a:r>
          </a:p>
        </p:txBody>
      </p:sp>
      <p:sp>
        <p:nvSpPr>
          <p:cNvPr id="250" name="Shape 25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Two environmental conditions were determined to affect the mode of reproduction in </a:t>
            </a:r>
            <a:r>
              <a:rPr i="1"/>
              <a:t>Daphnia</a:t>
            </a:r>
            <a:r>
              <a:t>: </a:t>
            </a:r>
            <a:endParaRPr sz="3000"/>
          </a:p>
          <a:p>
            <a:pPr lvl="1" marL="989623" indent="-545123" defTabSz="1300480">
              <a:spcBef>
                <a:spcPts val="800"/>
              </a:spcBef>
              <a:buClr>
                <a:srgbClr val="000000"/>
              </a:buClr>
              <a:buSzPct val="100000"/>
              <a:buAutoNum type="arabicPeriod" startAt="1"/>
              <a:defRPr>
                <a:latin typeface="Arial"/>
                <a:ea typeface="Arial"/>
                <a:cs typeface="Arial"/>
                <a:sym typeface="Arial"/>
              </a:defRPr>
            </a:pPr>
            <a:r>
              <a:t>Day length</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Population density—particularly, water quality and food availability</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More specifically, individuals switched to sexual reproduction only if they were exposed to poor-quality water, low food availability, </a:t>
            </a:r>
            <a:r>
              <a:rPr i="1"/>
              <a:t>and </a:t>
            </a:r>
            <a:r>
              <a:t>short day lengths</a:t>
            </a:r>
          </a:p>
        </p:txBody>
      </p:sp>
      <p:sp>
        <p:nvSpPr>
          <p:cNvPr id="251" name="Shape 25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3" name="50_03_Daphnia_reproduction_U.jpg"/>
          <p:cNvPicPr>
            <a:picLocks noChangeAspect="1"/>
          </p:cNvPicPr>
          <p:nvPr/>
        </p:nvPicPr>
        <p:blipFill>
          <a:blip r:embed="rId3">
            <a:extLst/>
          </a:blip>
          <a:srcRect l="0" t="0" r="0" b="5323"/>
          <a:stretch>
            <a:fillRect/>
          </a:stretch>
        </p:blipFill>
        <p:spPr>
          <a:xfrm>
            <a:off x="422204" y="2521937"/>
            <a:ext cx="12158134" cy="4456855"/>
          </a:xfrm>
          <a:prstGeom prst="rect">
            <a:avLst/>
          </a:prstGeom>
          <a:ln w="12700">
            <a:miter lim="400000"/>
          </a:ln>
        </p:spPr>
      </p:pic>
      <p:sp>
        <p:nvSpPr>
          <p:cNvPr id="254" name="Shape 254"/>
          <p:cNvSpPr/>
          <p:nvPr>
            <p:ph type="title" idx="4294967295"/>
          </p:nvPr>
        </p:nvSpPr>
        <p:spPr>
          <a:xfrm>
            <a:off x="27093" y="-1"/>
            <a:ext cx="8324428"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50.3</a:t>
            </a:r>
          </a:p>
        </p:txBody>
      </p:sp>
      <p:sp>
        <p:nvSpPr>
          <p:cNvPr id="255" name="Shape 255"/>
          <p:cNvSpPr/>
          <p:nvPr/>
        </p:nvSpPr>
        <p:spPr>
          <a:xfrm rot="16200000">
            <a:off x="-866854" y="4600892"/>
            <a:ext cx="3125416" cy="4705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sz="1400">
                <a:latin typeface="Arial Black"/>
                <a:ea typeface="Arial Black"/>
                <a:cs typeface="Arial Black"/>
                <a:sym typeface="Arial Black"/>
              </a:defRPr>
            </a:pPr>
            <a:r>
              <a:t>Percentage of Daphnia females</a:t>
            </a:r>
          </a:p>
          <a:p>
            <a:pPr defTabSz="1300480">
              <a:lnSpc>
                <a:spcPct val="95000"/>
              </a:lnSpc>
              <a:defRPr sz="1400">
                <a:latin typeface="Arial Black"/>
                <a:ea typeface="Arial Black"/>
                <a:cs typeface="Arial Black"/>
                <a:sym typeface="Arial Black"/>
              </a:defRPr>
            </a:pPr>
            <a:r>
              <a:t>reproducing sexually</a:t>
            </a:r>
          </a:p>
        </p:txBody>
      </p:sp>
      <p:sp>
        <p:nvSpPr>
          <p:cNvPr id="256" name="Shape 256"/>
          <p:cNvSpPr/>
          <p:nvPr/>
        </p:nvSpPr>
        <p:spPr>
          <a:xfrm>
            <a:off x="485421" y="2539999"/>
            <a:ext cx="4862960" cy="444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(a) </a:t>
            </a:r>
            <a:r>
              <a:rPr b="1">
                <a:latin typeface="Arial"/>
                <a:ea typeface="Arial"/>
                <a:cs typeface="Arial"/>
                <a:sym typeface="Arial"/>
              </a:rPr>
              <a:t>Sexual reproduction is more common in crowded</a:t>
            </a:r>
            <a:endParaRPr b="1">
              <a:latin typeface="Arial"/>
              <a:ea typeface="Arial"/>
              <a:cs typeface="Arial"/>
              <a:sym typeface="Arial"/>
            </a:endParaRPr>
          </a:p>
          <a:p>
            <a:pPr algn="l" defTabSz="1300480">
              <a:defRPr b="1" sz="1400">
                <a:latin typeface="Arial"/>
                <a:ea typeface="Arial"/>
                <a:cs typeface="Arial"/>
                <a:sym typeface="Arial"/>
              </a:defRPr>
            </a:pPr>
            <a:r>
              <a:t>populations of </a:t>
            </a:r>
            <a:r>
              <a:rPr i="1"/>
              <a:t>Daphnia pulex</a:t>
            </a:r>
            <a:r>
              <a:t> than in sparse populations.</a:t>
            </a:r>
          </a:p>
        </p:txBody>
      </p:sp>
      <p:sp>
        <p:nvSpPr>
          <p:cNvPr id="257" name="Shape 257"/>
          <p:cNvSpPr/>
          <p:nvPr/>
        </p:nvSpPr>
        <p:spPr>
          <a:xfrm>
            <a:off x="2129586" y="6721404"/>
            <a:ext cx="3146339"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lnSpc>
                <a:spcPct val="95000"/>
              </a:lnSpc>
              <a:defRPr sz="1400">
                <a:latin typeface="Arial Black"/>
                <a:ea typeface="Arial Black"/>
                <a:cs typeface="Arial Black"/>
                <a:sym typeface="Arial Black"/>
              </a:defRPr>
            </a:lvl1pPr>
          </a:lstStyle>
          <a:p>
            <a:pPr/>
            <a:r>
              <a:t>Daphnia density (number/50 mL)</a:t>
            </a:r>
          </a:p>
        </p:txBody>
      </p:sp>
      <p:sp>
        <p:nvSpPr>
          <p:cNvPr id="258" name="Shape 258"/>
          <p:cNvSpPr/>
          <p:nvPr/>
        </p:nvSpPr>
        <p:spPr>
          <a:xfrm>
            <a:off x="6861386" y="2542257"/>
            <a:ext cx="4844034" cy="444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(b) </a:t>
            </a:r>
            <a:r>
              <a:rPr b="1">
                <a:latin typeface="Arial"/>
                <a:ea typeface="Arial"/>
                <a:cs typeface="Arial"/>
                <a:sym typeface="Arial"/>
              </a:rPr>
              <a:t>In </a:t>
            </a:r>
            <a:r>
              <a:rPr b="1" i="1">
                <a:latin typeface="Arial"/>
                <a:ea typeface="Arial"/>
                <a:cs typeface="Arial"/>
                <a:sym typeface="Arial"/>
              </a:rPr>
              <a:t>Daphnia magna</a:t>
            </a:r>
            <a:r>
              <a:rPr b="1">
                <a:latin typeface="Arial"/>
                <a:ea typeface="Arial"/>
                <a:cs typeface="Arial"/>
                <a:sym typeface="Arial"/>
              </a:rPr>
              <a:t>, which environmental cues trigger</a:t>
            </a:r>
            <a:endParaRPr b="1">
              <a:latin typeface="Arial"/>
              <a:ea typeface="Arial"/>
              <a:cs typeface="Arial"/>
              <a:sym typeface="Arial"/>
            </a:endParaRPr>
          </a:p>
          <a:p>
            <a:pPr algn="l" defTabSz="1300480">
              <a:defRPr b="1" sz="1400">
                <a:latin typeface="Arial"/>
                <a:ea typeface="Arial"/>
                <a:cs typeface="Arial"/>
                <a:sym typeface="Arial"/>
              </a:defRPr>
            </a:pPr>
            <a:r>
              <a:t>the switch to sexual reproduction?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Introduction to Animal Reproduction</a:t>
            </a:r>
          </a:p>
        </p:txBody>
      </p:sp>
      <p:sp>
        <p:nvSpPr>
          <p:cNvPr id="162" name="Shape 162"/>
          <p:cNvSpPr/>
          <p:nvPr>
            <p:ph type="body" idx="4294967295"/>
          </p:nvPr>
        </p:nvSpPr>
        <p:spPr>
          <a:xfrm>
            <a:off x="205457" y="1819768"/>
            <a:ext cx="12474224" cy="741454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reproductive systems of animals are highly variable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Some species switch between asexual and sexual reproduction</a:t>
            </a:r>
          </a:p>
          <a:p>
            <a:pPr lvl="1" marL="831361" indent="-386861" defTabSz="1300480">
              <a:spcBef>
                <a:spcPts val="800"/>
              </a:spcBef>
              <a:buClr>
                <a:srgbClr val="9D002D"/>
              </a:buClr>
              <a:buSzPct val="100000"/>
              <a:buChar char="–"/>
              <a:defRPr>
                <a:latin typeface="Arial"/>
                <a:ea typeface="Arial"/>
                <a:cs typeface="Arial"/>
                <a:sym typeface="Arial"/>
              </a:defRPr>
            </a:pPr>
            <a:r>
              <a:t>In sexual reproduction, fertilization may be external or internal</a:t>
            </a:r>
          </a:p>
          <a:p>
            <a:pPr lvl="2" marL="1302808" indent="-413808" defTabSz="1300480">
              <a:spcBef>
                <a:spcPts val="800"/>
              </a:spcBef>
              <a:buClr>
                <a:srgbClr val="9D002D"/>
              </a:buClr>
              <a:buSzPct val="100000"/>
              <a:buChar char="–"/>
              <a:defRPr sz="3400">
                <a:latin typeface="Arial"/>
                <a:ea typeface="Arial"/>
                <a:cs typeface="Arial"/>
                <a:sym typeface="Arial"/>
              </a:defRPr>
            </a:pPr>
            <a:r>
              <a:t>Egg development may take place inside or outside the mother’s body</a:t>
            </a:r>
          </a:p>
        </p:txBody>
      </p:sp>
      <p:sp>
        <p:nvSpPr>
          <p:cNvPr id="163" name="Shape 16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idx="4294967295"/>
          </p:nvPr>
        </p:nvSpPr>
        <p:spPr>
          <a:xfrm>
            <a:off x="97084" y="277706"/>
            <a:ext cx="12661619" cy="1169530"/>
          </a:xfrm>
          <a:prstGeom prst="rect">
            <a:avLst/>
          </a:prstGeom>
        </p:spPr>
        <p:txBody>
          <a:bodyPr lIns="0" tIns="0" rIns="0" bIns="0" anchor="t"/>
          <a:lstStyle/>
          <a:p>
            <a:pPr marL="641208" indent="-641208" algn="l" defTabSz="1300480">
              <a:lnSpc>
                <a:spcPct val="90000"/>
              </a:lnSpc>
              <a:defRPr b="1" sz="4400">
                <a:solidFill>
                  <a:srgbClr val="9D002D"/>
                </a:solidFill>
                <a:latin typeface="Times New Roman"/>
                <a:ea typeface="Times New Roman"/>
                <a:cs typeface="Times New Roman"/>
                <a:sym typeface="Times New Roman"/>
              </a:defRPr>
            </a:pPr>
            <a:r>
              <a:t>Why Do </a:t>
            </a:r>
            <a:r>
              <a:rPr i="1"/>
              <a:t>Daphnia</a:t>
            </a:r>
            <a:r>
              <a:t> Switch Modes of Reproduction?</a:t>
            </a:r>
          </a:p>
        </p:txBody>
      </p:sp>
      <p:sp>
        <p:nvSpPr>
          <p:cNvPr id="263" name="Shape 263"/>
          <p:cNvSpPr/>
          <p:nvPr>
            <p:ph type="body" idx="4294967295"/>
          </p:nvPr>
        </p:nvSpPr>
        <p:spPr>
          <a:xfrm>
            <a:off x="205457" y="1837831"/>
            <a:ext cx="12546473" cy="7486792"/>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Research indicates that </a:t>
            </a:r>
            <a:r>
              <a:rPr i="1"/>
              <a:t>Daphnia</a:t>
            </a:r>
            <a:r>
              <a:t> start reproducing sexually when environmental conditions worsen</a:t>
            </a:r>
            <a:r>
              <a:rPr>
                <a:solidFill>
                  <a:srgbClr val="FF0000"/>
                </a:solidFill>
              </a:rPr>
              <a:t> </a:t>
            </a:r>
            <a:endParaRPr>
              <a:solidFill>
                <a:srgbClr val="FF0000"/>
              </a:solidFill>
            </a:endParaRPr>
          </a:p>
          <a:p>
            <a:pPr lvl="1" marL="824483" indent="-379983" defTabSz="1300480">
              <a:spcBef>
                <a:spcPts val="800"/>
              </a:spcBef>
              <a:buClr>
                <a:srgbClr val="9D002D"/>
              </a:buClr>
              <a:buSzPct val="100000"/>
              <a:buChar char="–"/>
              <a:defRPr sz="3400">
                <a:latin typeface="Arial"/>
                <a:ea typeface="Arial"/>
                <a:cs typeface="Arial"/>
                <a:sym typeface="Arial"/>
              </a:defRPr>
            </a:pPr>
            <a:r>
              <a:t>Sexual reproduction leads to genetic variability, which makes for stronger offspring</a:t>
            </a:r>
            <a:endParaRPr sz="3600"/>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Scientists hypothesize that genetically variable offspring have higher fitness in environments with rapidly evolving parasites, deteriorating physical conditions, or other types of rapid environmental change</a:t>
            </a:r>
            <a:r>
              <a:t> </a:t>
            </a:r>
          </a:p>
          <a:p>
            <a:pPr lvl="1" marL="824483" indent="-379983" defTabSz="1300480">
              <a:spcBef>
                <a:spcPts val="800"/>
              </a:spcBef>
              <a:buClr>
                <a:srgbClr val="9D002D"/>
              </a:buClr>
              <a:buSzPct val="100000"/>
              <a:buChar char="–"/>
              <a:defRPr sz="3400">
                <a:latin typeface="Arial"/>
                <a:ea typeface="Arial"/>
                <a:cs typeface="Arial"/>
                <a:sym typeface="Arial"/>
              </a:defRPr>
            </a:pPr>
            <a:r>
              <a:t>Genetically variable offspring are more fit for a harsh environment than the offspring of asexual reproduction, which lack genetic variability</a:t>
            </a:r>
          </a:p>
        </p:txBody>
      </p:sp>
      <p:sp>
        <p:nvSpPr>
          <p:cNvPr id="264" name="Shape 26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gametogenesis</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idx="4294967295"/>
          </p:nvPr>
        </p:nvSpPr>
        <p:spPr>
          <a:xfrm>
            <a:off x="97084" y="277706"/>
            <a:ext cx="12492286" cy="1169530"/>
          </a:xfrm>
          <a:prstGeom prst="rect">
            <a:avLst/>
          </a:prstGeom>
        </p:spPr>
        <p:txBody>
          <a:bodyPr lIns="0" tIns="0" rIns="0" bIns="0" anchor="t"/>
          <a:lstStyle>
            <a:lvl1pPr algn="l" defTabSz="1274470">
              <a:lnSpc>
                <a:spcPct val="90000"/>
              </a:lnSpc>
              <a:defRPr b="1" sz="4312">
                <a:solidFill>
                  <a:srgbClr val="9D002D"/>
                </a:solidFill>
                <a:latin typeface="Times New Roman"/>
                <a:ea typeface="Times New Roman"/>
                <a:cs typeface="Times New Roman"/>
                <a:sym typeface="Times New Roman"/>
              </a:defRPr>
            </a:lvl1pPr>
          </a:lstStyle>
          <a:p>
            <a:pPr/>
            <a:r>
              <a:t>Mechanisms of Sexual Reproduction: Gametogenesis</a:t>
            </a:r>
          </a:p>
        </p:txBody>
      </p:sp>
      <p:sp>
        <p:nvSpPr>
          <p:cNvPr id="269" name="Shape 269"/>
          <p:cNvSpPr/>
          <p:nvPr>
            <p:ph type="body" idx="4294967295"/>
          </p:nvPr>
        </p:nvSpPr>
        <p:spPr>
          <a:xfrm>
            <a:off x="205457" y="2162951"/>
            <a:ext cx="12480997" cy="721585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mitotic cell divisions, meiotic cell divisions, and developmental events that result in the production of male and female gametes, or sperm and eggs, are collectively called </a:t>
            </a:r>
            <a:r>
              <a:rPr b="1"/>
              <a:t>gametogenesis</a:t>
            </a:r>
            <a:endParaRPr b="1"/>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Spermatogenesis</a:t>
            </a:r>
            <a:r>
              <a:rPr b="0"/>
              <a:t> is the formation of sperm, and </a:t>
            </a:r>
            <a:r>
              <a:t>oogenesis</a:t>
            </a:r>
            <a:r>
              <a:rPr b="0"/>
              <a:t> is the formation of eggs </a:t>
            </a:r>
            <a:endParaRPr b="0"/>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the vast majority of animals, gametogenesis occurs in a sex organ, or </a:t>
            </a:r>
            <a:r>
              <a:rPr b="1"/>
              <a:t>gonad</a:t>
            </a:r>
            <a:r>
              <a:t>. Male gonads are called </a:t>
            </a:r>
            <a:r>
              <a:rPr b="1"/>
              <a:t>testes</a:t>
            </a:r>
            <a:r>
              <a:t>; female gonads are called </a:t>
            </a:r>
            <a:r>
              <a:rPr b="1"/>
              <a:t>ovaries</a:t>
            </a:r>
          </a:p>
        </p:txBody>
      </p:sp>
      <p:sp>
        <p:nvSpPr>
          <p:cNvPr id="270" name="Shape 270"/>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Spermatogenesis in Mammals</a:t>
            </a:r>
          </a:p>
        </p:txBody>
      </p:sp>
      <p:sp>
        <p:nvSpPr>
          <p:cNvPr id="273" name="Shape 273"/>
          <p:cNvSpPr/>
          <p:nvPr>
            <p:ph type="body" idx="4294967295"/>
          </p:nvPr>
        </p:nvSpPr>
        <p:spPr>
          <a:xfrm>
            <a:off x="205457" y="1873955"/>
            <a:ext cx="12690971" cy="7215859"/>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In the male gonad, diploid cells called </a:t>
            </a:r>
            <a:r>
              <a:rPr b="1"/>
              <a:t>spermatogonia</a:t>
            </a:r>
            <a:r>
              <a:t> divide by mitosis to generate the cells that undergo meiosis</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This process occurs continuously throughout the </a:t>
            </a:r>
            <a:br/>
            <a:r>
              <a:t>male’s adult life</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In human males, the spermatogonia divide by mitosis to produce </a:t>
            </a:r>
            <a:r>
              <a:rPr b="1"/>
              <a:t>primary spermatocytes</a:t>
            </a:r>
            <a:r>
              <a:t>, which undergo meiosis I and produce two </a:t>
            </a:r>
            <a:r>
              <a:rPr b="1"/>
              <a:t>secondary spermatocytes</a:t>
            </a:r>
            <a:r>
              <a:t>, which then undergo meiosis II </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The result is four haploid cells called </a:t>
            </a:r>
            <a:r>
              <a:rPr b="1"/>
              <a:t>spermatids</a:t>
            </a:r>
            <a:r>
              <a:t>, each of which matures into a </a:t>
            </a:r>
            <a:r>
              <a:rPr b="1"/>
              <a:t>sperm</a:t>
            </a:r>
          </a:p>
        </p:txBody>
      </p:sp>
      <p:sp>
        <p:nvSpPr>
          <p:cNvPr id="274" name="Shape 27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Oogenesis in Mammals</a:t>
            </a:r>
          </a:p>
        </p:txBody>
      </p:sp>
      <p:sp>
        <p:nvSpPr>
          <p:cNvPr id="277" name="Shape 277"/>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the female gonad, diploid cells called </a:t>
            </a:r>
            <a:r>
              <a:rPr b="1"/>
              <a:t>oogonia</a:t>
            </a:r>
            <a:r>
              <a:t> divide by mitosis to form </a:t>
            </a:r>
            <a:r>
              <a:rPr b="1"/>
              <a:t>primary oocytes</a:t>
            </a:r>
            <a:r>
              <a:t> </a:t>
            </a:r>
          </a:p>
          <a:p>
            <a:pPr lvl="1" marL="831361" indent="-386861" defTabSz="1300480">
              <a:spcBef>
                <a:spcPts val="800"/>
              </a:spcBef>
              <a:buClr>
                <a:srgbClr val="9D002D"/>
              </a:buClr>
              <a:buSzPct val="100000"/>
              <a:buChar char="–"/>
              <a:defRPr>
                <a:latin typeface="Arial"/>
                <a:ea typeface="Arial"/>
                <a:cs typeface="Arial"/>
                <a:sym typeface="Arial"/>
              </a:defRPr>
            </a:pPr>
            <a:r>
              <a:t>The production of primary oocytes stops early in development in many mammals; in humans, it stops before birth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these cells undergo meiosis, only one of the four haploid products, known as an </a:t>
            </a:r>
            <a:r>
              <a:rPr b="1"/>
              <a:t>ovum</a:t>
            </a:r>
            <a:r>
              <a:t>, matures into an </a:t>
            </a:r>
            <a:r>
              <a:rPr b="1"/>
              <a:t>egg</a:t>
            </a:r>
            <a:r>
              <a:t>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other cells do not mature into eggs; these cells are called </a:t>
            </a:r>
            <a:r>
              <a:rPr b="1"/>
              <a:t>polar bodies</a:t>
            </a:r>
          </a:p>
        </p:txBody>
      </p:sp>
      <p:sp>
        <p:nvSpPr>
          <p:cNvPr id="278" name="Shape 27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0" name="50_04_gametogenesis_U.jpg"/>
          <p:cNvPicPr>
            <a:picLocks noChangeAspect="1"/>
          </p:cNvPicPr>
          <p:nvPr/>
        </p:nvPicPr>
        <p:blipFill>
          <a:blip r:embed="rId3">
            <a:extLst/>
          </a:blip>
          <a:srcRect l="0" t="0" r="0" b="2659"/>
          <a:stretch>
            <a:fillRect/>
          </a:stretch>
        </p:blipFill>
        <p:spPr>
          <a:xfrm>
            <a:off x="422204" y="419946"/>
            <a:ext cx="12158134" cy="8676641"/>
          </a:xfrm>
          <a:prstGeom prst="rect">
            <a:avLst/>
          </a:prstGeom>
          <a:ln w="12700">
            <a:miter lim="400000"/>
          </a:ln>
        </p:spPr>
      </p:pic>
      <p:sp>
        <p:nvSpPr>
          <p:cNvPr id="281" name="Shape 281"/>
          <p:cNvSpPr/>
          <p:nvPr>
            <p:ph type="title" idx="4294967295"/>
          </p:nvPr>
        </p:nvSpPr>
        <p:spPr>
          <a:xfrm>
            <a:off x="27093" y="-1"/>
            <a:ext cx="6935894"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50.4 </a:t>
            </a:r>
          </a:p>
        </p:txBody>
      </p:sp>
      <p:sp>
        <p:nvSpPr>
          <p:cNvPr id="282" name="Shape 282"/>
          <p:cNvSpPr/>
          <p:nvPr/>
        </p:nvSpPr>
        <p:spPr>
          <a:xfrm>
            <a:off x="4418471" y="8096391"/>
            <a:ext cx="1401664" cy="4394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Mature sperm</a:t>
            </a:r>
          </a:p>
          <a:p>
            <a:pPr algn="l" defTabSz="1300480">
              <a:lnSpc>
                <a:spcPct val="95000"/>
              </a:lnSpc>
              <a:defRPr b="1" sz="1600">
                <a:latin typeface="Arial"/>
                <a:ea typeface="Arial"/>
                <a:cs typeface="Arial"/>
                <a:sym typeface="Arial"/>
              </a:defRPr>
            </a:pPr>
            <a:r>
              <a:t>cells (</a:t>
            </a:r>
            <a:r>
              <a:rPr i="1"/>
              <a:t>n</a:t>
            </a:r>
            <a:r>
              <a:t>)</a:t>
            </a:r>
          </a:p>
        </p:txBody>
      </p:sp>
      <p:sp>
        <p:nvSpPr>
          <p:cNvPr id="283" name="Shape 283"/>
          <p:cNvSpPr/>
          <p:nvPr/>
        </p:nvSpPr>
        <p:spPr>
          <a:xfrm>
            <a:off x="4411697" y="6240497"/>
            <a:ext cx="1435300"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Spermatids (</a:t>
            </a:r>
            <a:r>
              <a:rPr i="1"/>
              <a:t>n</a:t>
            </a:r>
            <a:r>
              <a:t>)</a:t>
            </a:r>
          </a:p>
        </p:txBody>
      </p:sp>
      <p:sp>
        <p:nvSpPr>
          <p:cNvPr id="284" name="Shape 284"/>
          <p:cNvSpPr/>
          <p:nvPr/>
        </p:nvSpPr>
        <p:spPr>
          <a:xfrm>
            <a:off x="4411697" y="4757137"/>
            <a:ext cx="1763019" cy="439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Secondary</a:t>
            </a:r>
          </a:p>
          <a:p>
            <a:pPr algn="l" defTabSz="1300480">
              <a:lnSpc>
                <a:spcPct val="95000"/>
              </a:lnSpc>
              <a:defRPr b="1" sz="1600">
                <a:latin typeface="Arial"/>
                <a:ea typeface="Arial"/>
                <a:cs typeface="Arial"/>
                <a:sym typeface="Arial"/>
              </a:defRPr>
            </a:pPr>
            <a:r>
              <a:t>spermatocytes (</a:t>
            </a:r>
            <a:r>
              <a:rPr i="1"/>
              <a:t>n</a:t>
            </a:r>
            <a:r>
              <a:t>)</a:t>
            </a:r>
          </a:p>
        </p:txBody>
      </p:sp>
      <p:sp>
        <p:nvSpPr>
          <p:cNvPr id="285" name="Shape 285"/>
          <p:cNvSpPr/>
          <p:nvPr/>
        </p:nvSpPr>
        <p:spPr>
          <a:xfrm>
            <a:off x="3321191" y="1537546"/>
            <a:ext cx="2112467"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Spermatogonium (2</a:t>
            </a:r>
            <a:r>
              <a:rPr i="1"/>
              <a:t>n</a:t>
            </a:r>
            <a:r>
              <a:t>)</a:t>
            </a:r>
          </a:p>
        </p:txBody>
      </p:sp>
      <p:sp>
        <p:nvSpPr>
          <p:cNvPr id="286" name="Shape 286"/>
          <p:cNvSpPr/>
          <p:nvPr/>
        </p:nvSpPr>
        <p:spPr>
          <a:xfrm>
            <a:off x="3318933" y="1858151"/>
            <a:ext cx="2598242" cy="4394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(May divide by mitosis to</a:t>
            </a:r>
          </a:p>
          <a:p>
            <a:pPr algn="l" defTabSz="1300480">
              <a:lnSpc>
                <a:spcPct val="95000"/>
              </a:lnSpc>
              <a:defRPr b="1" sz="1600">
                <a:latin typeface="Arial"/>
                <a:ea typeface="Arial"/>
                <a:cs typeface="Arial"/>
                <a:sym typeface="Arial"/>
              </a:defRPr>
            </a:pPr>
            <a:r>
              <a:t>form more spermatogonia)</a:t>
            </a:r>
          </a:p>
        </p:txBody>
      </p:sp>
      <p:sp>
        <p:nvSpPr>
          <p:cNvPr id="287" name="Shape 287"/>
          <p:cNvSpPr/>
          <p:nvPr/>
        </p:nvSpPr>
        <p:spPr>
          <a:xfrm>
            <a:off x="3314417" y="3522133"/>
            <a:ext cx="2576315"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Primary spermatocyte (2</a:t>
            </a:r>
            <a:r>
              <a:rPr i="1"/>
              <a:t>n</a:t>
            </a:r>
            <a:r>
              <a:t>)</a:t>
            </a:r>
          </a:p>
        </p:txBody>
      </p:sp>
      <p:sp>
        <p:nvSpPr>
          <p:cNvPr id="288" name="Shape 288"/>
          <p:cNvSpPr/>
          <p:nvPr/>
        </p:nvSpPr>
        <p:spPr>
          <a:xfrm>
            <a:off x="773039" y="2381955"/>
            <a:ext cx="1367335" cy="5060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defTabSz="1300480">
              <a:lnSpc>
                <a:spcPct val="95000"/>
              </a:lnSpc>
              <a:defRPr sz="1600">
                <a:latin typeface="Arial Black"/>
                <a:ea typeface="Arial Black"/>
                <a:cs typeface="Arial Black"/>
                <a:sym typeface="Arial Black"/>
              </a:defRPr>
            </a:pPr>
            <a:r>
              <a:t>Mitosis</a:t>
            </a:r>
            <a:r>
              <a:rPr b="1">
                <a:latin typeface="Arial"/>
                <a:ea typeface="Arial"/>
                <a:cs typeface="Arial"/>
                <a:sym typeface="Arial"/>
              </a:rPr>
              <a:t> and</a:t>
            </a:r>
            <a:endParaRPr b="1">
              <a:latin typeface="Arial"/>
              <a:ea typeface="Arial"/>
              <a:cs typeface="Arial"/>
              <a:sym typeface="Arial"/>
            </a:endParaRPr>
          </a:p>
          <a:p>
            <a:pPr algn="r" defTabSz="1300480">
              <a:lnSpc>
                <a:spcPct val="95000"/>
              </a:lnSpc>
              <a:defRPr b="1" sz="1600">
                <a:latin typeface="Arial"/>
                <a:ea typeface="Arial"/>
                <a:cs typeface="Arial"/>
                <a:sym typeface="Arial"/>
              </a:defRPr>
            </a:pPr>
            <a:r>
              <a:t>differentiation</a:t>
            </a:r>
          </a:p>
        </p:txBody>
      </p:sp>
      <p:sp>
        <p:nvSpPr>
          <p:cNvPr id="289" name="Shape 289"/>
          <p:cNvSpPr/>
          <p:nvPr/>
        </p:nvSpPr>
        <p:spPr>
          <a:xfrm>
            <a:off x="1797190" y="4316871"/>
            <a:ext cx="1005980"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600">
                <a:latin typeface="Arial Black"/>
                <a:ea typeface="Arial Black"/>
                <a:cs typeface="Arial Black"/>
                <a:sym typeface="Arial Black"/>
              </a:defRPr>
            </a:lvl1pPr>
          </a:lstStyle>
          <a:p>
            <a:pPr/>
            <a:r>
              <a:t>Meiosis I</a:t>
            </a:r>
          </a:p>
        </p:txBody>
      </p:sp>
      <p:sp>
        <p:nvSpPr>
          <p:cNvPr id="290" name="Shape 290"/>
          <p:cNvSpPr/>
          <p:nvPr/>
        </p:nvSpPr>
        <p:spPr>
          <a:xfrm>
            <a:off x="1743004" y="5574453"/>
            <a:ext cx="1085057"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600">
                <a:latin typeface="Arial Black"/>
                <a:ea typeface="Arial Black"/>
                <a:cs typeface="Arial Black"/>
                <a:sym typeface="Arial Black"/>
              </a:defRPr>
            </a:lvl1pPr>
          </a:lstStyle>
          <a:p>
            <a:pPr/>
            <a:r>
              <a:t>Meiosis II</a:t>
            </a:r>
          </a:p>
        </p:txBody>
      </p:sp>
      <p:sp>
        <p:nvSpPr>
          <p:cNvPr id="291" name="Shape 291"/>
          <p:cNvSpPr/>
          <p:nvPr/>
        </p:nvSpPr>
        <p:spPr>
          <a:xfrm>
            <a:off x="1040835" y="449297"/>
            <a:ext cx="2312319"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800">
                <a:latin typeface="Arial Black"/>
                <a:ea typeface="Arial Black"/>
                <a:cs typeface="Arial Black"/>
                <a:sym typeface="Arial Black"/>
              </a:defRPr>
            </a:pPr>
            <a:r>
              <a:t>(a)</a:t>
            </a:r>
            <a:r>
              <a:rPr b="1">
                <a:latin typeface="Arial"/>
                <a:ea typeface="Arial"/>
                <a:cs typeface="Arial"/>
                <a:sym typeface="Arial"/>
              </a:rPr>
              <a:t> Spermatogenesis</a:t>
            </a:r>
          </a:p>
        </p:txBody>
      </p:sp>
      <p:sp>
        <p:nvSpPr>
          <p:cNvPr id="292" name="Shape 292"/>
          <p:cNvSpPr/>
          <p:nvPr/>
        </p:nvSpPr>
        <p:spPr>
          <a:xfrm>
            <a:off x="8121226" y="428977"/>
            <a:ext cx="1575397"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800">
                <a:latin typeface="Arial Black"/>
                <a:ea typeface="Arial Black"/>
                <a:cs typeface="Arial Black"/>
                <a:sym typeface="Arial Black"/>
              </a:defRPr>
            </a:pPr>
            <a:r>
              <a:t>(b)</a:t>
            </a:r>
            <a:r>
              <a:rPr b="1">
                <a:latin typeface="Arial"/>
                <a:ea typeface="Arial"/>
                <a:cs typeface="Arial"/>
                <a:sym typeface="Arial"/>
              </a:rPr>
              <a:t> Oogenesis</a:t>
            </a:r>
          </a:p>
        </p:txBody>
      </p:sp>
      <p:sp>
        <p:nvSpPr>
          <p:cNvPr id="293" name="Shape 293"/>
          <p:cNvSpPr/>
          <p:nvPr/>
        </p:nvSpPr>
        <p:spPr>
          <a:xfrm>
            <a:off x="7741920" y="8098648"/>
            <a:ext cx="2541588"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Mature egg cell (ovum) (</a:t>
            </a:r>
            <a:r>
              <a:rPr i="1"/>
              <a:t>n</a:t>
            </a:r>
            <a:r>
              <a:t>)</a:t>
            </a:r>
          </a:p>
        </p:txBody>
      </p:sp>
      <p:sp>
        <p:nvSpPr>
          <p:cNvPr id="294" name="Shape 294"/>
          <p:cNvSpPr/>
          <p:nvPr/>
        </p:nvSpPr>
        <p:spPr>
          <a:xfrm>
            <a:off x="8789528" y="6904284"/>
            <a:ext cx="1548112"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Polar bodies (</a:t>
            </a:r>
            <a:r>
              <a:rPr i="1"/>
              <a:t>n</a:t>
            </a:r>
            <a:r>
              <a:t>)</a:t>
            </a:r>
          </a:p>
        </p:txBody>
      </p:sp>
      <p:sp>
        <p:nvSpPr>
          <p:cNvPr id="295" name="Shape 295"/>
          <p:cNvSpPr/>
          <p:nvPr/>
        </p:nvSpPr>
        <p:spPr>
          <a:xfrm>
            <a:off x="10324817" y="4750364"/>
            <a:ext cx="2135487" cy="45711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Secondary oocyte (</a:t>
            </a:r>
            <a:r>
              <a:rPr i="1"/>
              <a:t>n</a:t>
            </a:r>
            <a:r>
              <a:t>)</a:t>
            </a:r>
          </a:p>
          <a:p>
            <a:pPr algn="l" defTabSz="1300480">
              <a:lnSpc>
                <a:spcPct val="95000"/>
              </a:lnSpc>
              <a:defRPr b="1" sz="1600">
                <a:latin typeface="Arial"/>
                <a:ea typeface="Arial"/>
                <a:cs typeface="Arial"/>
                <a:sym typeface="Arial"/>
              </a:defRPr>
            </a:pPr>
            <a:r>
              <a:rPr b="0">
                <a:latin typeface="Symbol"/>
                <a:ea typeface="Symbol"/>
                <a:cs typeface="Symbol"/>
                <a:sym typeface="Symbol"/>
              </a:rPr>
              <a:t>+</a:t>
            </a:r>
            <a:r>
              <a:t> polar body (</a:t>
            </a:r>
            <a:r>
              <a:rPr i="1"/>
              <a:t>n</a:t>
            </a:r>
            <a:r>
              <a:t>)</a:t>
            </a:r>
          </a:p>
        </p:txBody>
      </p:sp>
      <p:sp>
        <p:nvSpPr>
          <p:cNvPr id="296" name="Shape 296"/>
          <p:cNvSpPr/>
          <p:nvPr/>
        </p:nvSpPr>
        <p:spPr>
          <a:xfrm>
            <a:off x="9992924" y="1542062"/>
            <a:ext cx="1457425"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Oogonium (2</a:t>
            </a:r>
            <a:r>
              <a:rPr i="1"/>
              <a:t>n</a:t>
            </a:r>
            <a:r>
              <a:t>)</a:t>
            </a:r>
          </a:p>
        </p:txBody>
      </p:sp>
      <p:sp>
        <p:nvSpPr>
          <p:cNvPr id="297" name="Shape 297"/>
          <p:cNvSpPr/>
          <p:nvPr/>
        </p:nvSpPr>
        <p:spPr>
          <a:xfrm>
            <a:off x="9999697" y="3513102"/>
            <a:ext cx="1909863"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Primary oocyte (2</a:t>
            </a:r>
            <a:r>
              <a:rPr i="1"/>
              <a:t>n</a:t>
            </a:r>
            <a:r>
              <a:t>)</a:t>
            </a:r>
          </a:p>
        </p:txBody>
      </p:sp>
      <p:sp>
        <p:nvSpPr>
          <p:cNvPr id="298" name="Shape 298"/>
          <p:cNvSpPr/>
          <p:nvPr/>
        </p:nvSpPr>
        <p:spPr>
          <a:xfrm>
            <a:off x="7487670" y="2386471"/>
            <a:ext cx="1367335" cy="5060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defTabSz="1300480">
              <a:lnSpc>
                <a:spcPct val="95000"/>
              </a:lnSpc>
              <a:defRPr sz="1600">
                <a:latin typeface="Arial Black"/>
                <a:ea typeface="Arial Black"/>
                <a:cs typeface="Arial Black"/>
                <a:sym typeface="Arial Black"/>
              </a:defRPr>
            </a:pPr>
            <a:r>
              <a:t>Mitosis</a:t>
            </a:r>
            <a:r>
              <a:rPr b="1">
                <a:latin typeface="Arial"/>
                <a:ea typeface="Arial"/>
                <a:cs typeface="Arial"/>
                <a:sym typeface="Arial"/>
              </a:rPr>
              <a:t> and</a:t>
            </a:r>
            <a:endParaRPr b="1">
              <a:latin typeface="Arial"/>
              <a:ea typeface="Arial"/>
              <a:cs typeface="Arial"/>
              <a:sym typeface="Arial"/>
            </a:endParaRPr>
          </a:p>
          <a:p>
            <a:pPr algn="r" defTabSz="1300480">
              <a:lnSpc>
                <a:spcPct val="95000"/>
              </a:lnSpc>
              <a:defRPr b="1" sz="1600">
                <a:latin typeface="Arial"/>
                <a:ea typeface="Arial"/>
                <a:cs typeface="Arial"/>
                <a:sym typeface="Arial"/>
              </a:defRPr>
            </a:pPr>
            <a:r>
              <a:t>differentiation</a:t>
            </a:r>
          </a:p>
        </p:txBody>
      </p:sp>
      <p:sp>
        <p:nvSpPr>
          <p:cNvPr id="299" name="Shape 299"/>
          <p:cNvSpPr/>
          <p:nvPr/>
        </p:nvSpPr>
        <p:spPr>
          <a:xfrm>
            <a:off x="8450862" y="4310097"/>
            <a:ext cx="1005980"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600">
                <a:latin typeface="Arial Black"/>
                <a:ea typeface="Arial Black"/>
                <a:cs typeface="Arial Black"/>
                <a:sym typeface="Arial Black"/>
              </a:defRPr>
            </a:lvl1pPr>
          </a:lstStyle>
          <a:p>
            <a:pPr/>
            <a:r>
              <a:t>Meiosis I</a:t>
            </a:r>
          </a:p>
        </p:txBody>
      </p:sp>
      <p:sp>
        <p:nvSpPr>
          <p:cNvPr id="300" name="Shape 300"/>
          <p:cNvSpPr/>
          <p:nvPr/>
        </p:nvSpPr>
        <p:spPr>
          <a:xfrm>
            <a:off x="8414737" y="5524782"/>
            <a:ext cx="1085058"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600">
                <a:latin typeface="Arial Black"/>
                <a:ea typeface="Arial Black"/>
                <a:cs typeface="Arial Black"/>
                <a:sym typeface="Arial Black"/>
              </a:defRPr>
            </a:lvl1pPr>
          </a:lstStyle>
          <a:p>
            <a:pPr/>
            <a:r>
              <a:t>Meiosis II</a:t>
            </a:r>
          </a:p>
        </p:txBody>
      </p:sp>
      <p:sp>
        <p:nvSpPr>
          <p:cNvPr id="301" name="Shape 301"/>
          <p:cNvSpPr/>
          <p:nvPr/>
        </p:nvSpPr>
        <p:spPr>
          <a:xfrm>
            <a:off x="7656124" y="6414346"/>
            <a:ext cx="599580" cy="439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Ootid</a:t>
            </a:r>
          </a:p>
          <a:p>
            <a:pPr algn="l" defTabSz="1300480">
              <a:lnSpc>
                <a:spcPct val="95000"/>
              </a:lnSpc>
              <a:defRPr b="1" sz="1600">
                <a:latin typeface="Arial"/>
                <a:ea typeface="Arial"/>
                <a:cs typeface="Arial"/>
                <a:sym typeface="Arial"/>
              </a:defRPr>
            </a:pPr>
            <a:r>
              <a:t>(</a:t>
            </a:r>
            <a:r>
              <a:rPr i="1"/>
              <a:t>n</a:t>
            </a:r>
            <a:r>
              <a:t>)</a:t>
            </a:r>
          </a:p>
        </p:txBody>
      </p:sp>
      <p:sp>
        <p:nvSpPr>
          <p:cNvPr id="302" name="Shape 302"/>
          <p:cNvSpPr/>
          <p:nvPr/>
        </p:nvSpPr>
        <p:spPr>
          <a:xfrm rot="5400000">
            <a:off x="9516533" y="5588000"/>
            <a:ext cx="160303" cy="2499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97"/>
                  <a:pt x="10800" y="663"/>
                </a:cubicBezTo>
                <a:lnTo>
                  <a:pt x="10800" y="10137"/>
                </a:lnTo>
                <a:cubicBezTo>
                  <a:pt x="10800" y="10503"/>
                  <a:pt x="15635" y="10800"/>
                  <a:pt x="21600" y="10800"/>
                </a:cubicBezTo>
                <a:cubicBezTo>
                  <a:pt x="15635" y="10800"/>
                  <a:pt x="10800" y="11097"/>
                  <a:pt x="10800" y="11463"/>
                </a:cubicBezTo>
                <a:lnTo>
                  <a:pt x="10800" y="20937"/>
                </a:lnTo>
                <a:cubicBezTo>
                  <a:pt x="10800" y="21303"/>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nvSpPr>
        <p:spPr>
          <a:xfrm>
            <a:off x="90310" y="219004"/>
            <a:ext cx="12128784" cy="623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650240">
              <a:defRPr b="1" sz="4400">
                <a:solidFill>
                  <a:srgbClr val="9D002D"/>
                </a:solidFill>
                <a:latin typeface="Times New Roman"/>
                <a:ea typeface="Times New Roman"/>
                <a:cs typeface="Times New Roman"/>
                <a:sym typeface="Times New Roman"/>
              </a:defRPr>
            </a:lvl1pPr>
          </a:lstStyle>
          <a:p>
            <a:pPr/>
            <a:r>
              <a:t>Human Gametogenesis </a:t>
            </a:r>
          </a:p>
        </p:txBody>
      </p:sp>
      <p:sp>
        <p:nvSpPr>
          <p:cNvPr id="307" name="Shape 30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pic>
        <p:nvPicPr>
          <p:cNvPr id="308" name="Freeman_btn_Blacktxt.png">
            <a:hlinkClick r:id="rId2" invalidUrl="" action="" tgtFrame="" tooltip="" history="1" highlightClick="0" endSnd="0"/>
          </p:cNvPr>
          <p:cNvPicPr>
            <a:picLocks noChangeAspect="1"/>
          </p:cNvPicPr>
          <p:nvPr/>
        </p:nvPicPr>
        <p:blipFill>
          <a:blip r:embed="rId3">
            <a:extLst/>
          </a:blip>
          <a:stretch>
            <a:fillRect/>
          </a:stretch>
        </p:blipFill>
        <p:spPr>
          <a:xfrm>
            <a:off x="2609991" y="4377831"/>
            <a:ext cx="1797192" cy="889565"/>
          </a:xfrm>
          <a:prstGeom prst="rect">
            <a:avLst/>
          </a:prstGeom>
          <a:ln w="12700">
            <a:miter lim="400000"/>
          </a:ln>
        </p:spPr>
      </p:pic>
      <p:sp>
        <p:nvSpPr>
          <p:cNvPr id="309" name="Shape 309"/>
          <p:cNvSpPr/>
          <p:nvPr/>
        </p:nvSpPr>
        <p:spPr>
          <a:xfrm>
            <a:off x="4474915" y="4569742"/>
            <a:ext cx="5106613"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650240">
              <a:defRPr sz="2400">
                <a:latin typeface="Tahoma"/>
                <a:ea typeface="Tahoma"/>
                <a:cs typeface="Tahoma"/>
                <a:sym typeface="Tahoma"/>
              </a:defRPr>
            </a:lvl1pPr>
          </a:lstStyle>
          <a:p>
            <a:pPr/>
            <a:r>
              <a:t>Web Activity: Human Gametogenesis</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pPr/>
            <a:r>
              <a:t>fertilization</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Fertilization and Egg Development</a:t>
            </a:r>
          </a:p>
        </p:txBody>
      </p:sp>
      <p:sp>
        <p:nvSpPr>
          <p:cNvPr id="314" name="Shape 314"/>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Fertilization</a:t>
            </a:r>
            <a:r>
              <a:rPr b="1"/>
              <a:t> </a:t>
            </a:r>
            <a:r>
              <a:t>is the joining of a sperm and an egg to form a diploid </a:t>
            </a:r>
            <a:r>
              <a:rPr b="1"/>
              <a:t>zygote</a:t>
            </a:r>
            <a:r>
              <a:t>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many animal species, individuals release their gametes into their environment, and external fertilization occurs </a:t>
            </a:r>
          </a:p>
          <a:p>
            <a:pPr lvl="1" marL="831361" indent="-386861" defTabSz="1300480">
              <a:spcBef>
                <a:spcPts val="800"/>
              </a:spcBef>
              <a:buClr>
                <a:srgbClr val="9D002D"/>
              </a:buClr>
              <a:buSzPct val="100000"/>
              <a:buChar char="–"/>
              <a:defRPr>
                <a:latin typeface="Arial"/>
                <a:ea typeface="Arial"/>
                <a:cs typeface="Arial"/>
                <a:sym typeface="Arial"/>
              </a:defRPr>
            </a:pPr>
            <a:r>
              <a:t>In other animals, males deposit sperm into the reproductive tracts of females and internal fertilization occurs</a:t>
            </a:r>
          </a:p>
        </p:txBody>
      </p:sp>
      <p:sp>
        <p:nvSpPr>
          <p:cNvPr id="315" name="Shape 31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idx="4294967295"/>
          </p:nvPr>
        </p:nvSpPr>
        <p:spPr>
          <a:xfrm>
            <a:off x="108373" y="270933"/>
            <a:ext cx="12128783" cy="663787"/>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Structure of Mammalian Sperm</a:t>
            </a:r>
          </a:p>
        </p:txBody>
      </p:sp>
      <p:sp>
        <p:nvSpPr>
          <p:cNvPr id="318" name="Shape 318"/>
          <p:cNvSpPr/>
          <p:nvPr>
            <p:ph type="body" idx="4294967295"/>
          </p:nvPr>
        </p:nvSpPr>
        <p:spPr>
          <a:xfrm>
            <a:off x="205457" y="1819768"/>
            <a:ext cx="12480997" cy="757710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There are four components to the mammalian sperm:</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The head contains the nucleus and an enzyme, </a:t>
            </a:r>
            <a:r>
              <a:rPr b="1"/>
              <a:t>acrosome</a:t>
            </a:r>
            <a:r>
              <a:t>, for penetrating the egg</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The neck contains one </a:t>
            </a:r>
            <a:r>
              <a:rPr b="1"/>
              <a:t>centriole</a:t>
            </a:r>
            <a:r>
              <a:t>, which will combine with the centriole contributed by the egg</a:t>
            </a:r>
          </a:p>
          <a:p>
            <a:pPr lvl="2" marL="1302808" indent="-413808" defTabSz="1300480">
              <a:spcBef>
                <a:spcPts val="800"/>
              </a:spcBef>
              <a:buClr>
                <a:srgbClr val="9D002D"/>
              </a:buClr>
              <a:buSzPct val="100000"/>
              <a:buChar char="–"/>
              <a:defRPr sz="3400">
                <a:latin typeface="Arial"/>
                <a:ea typeface="Arial"/>
                <a:cs typeface="Arial"/>
                <a:sym typeface="Arial"/>
              </a:defRPr>
            </a:pPr>
            <a:r>
              <a:t>Centrioles form the spindle during mitosis</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A midpiece contains mitochondria, which supply the ATP that powers the sperm to swim to the egg</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A tail with a </a:t>
            </a:r>
            <a:r>
              <a:rPr b="1"/>
              <a:t>flagellum</a:t>
            </a:r>
            <a:r>
              <a:t> for swimming</a:t>
            </a:r>
          </a:p>
        </p:txBody>
      </p:sp>
      <p:sp>
        <p:nvSpPr>
          <p:cNvPr id="319" name="Shape 31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Introduction to Animal Reproduction</a:t>
            </a:r>
          </a:p>
        </p:txBody>
      </p:sp>
      <p:sp>
        <p:nvSpPr>
          <p:cNvPr id="166" name="Shape 166"/>
          <p:cNvSpPr/>
          <p:nvPr>
            <p:ph type="body" idx="4294967295"/>
          </p:nvPr>
        </p:nvSpPr>
        <p:spPr>
          <a:xfrm>
            <a:off x="205457" y="1819768"/>
            <a:ext cx="12492286" cy="652949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humans, the male reproductive system includes structures specialized for producing and storing sperm, synthesizing semen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human female reproductive system includes structures specialized for producing eggs and receiving sperm, and caring for the developing embryo </a:t>
            </a:r>
          </a:p>
        </p:txBody>
      </p:sp>
      <p:sp>
        <p:nvSpPr>
          <p:cNvPr id="167" name="Shape 16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Structure of the Mammalian Egg</a:t>
            </a:r>
          </a:p>
        </p:txBody>
      </p:sp>
      <p:sp>
        <p:nvSpPr>
          <p:cNvPr id="322" name="Shape 32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egg not only carries genetic material from the female, but contains nutrients needed by the embryo during early growth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contents of an egg cell:</a:t>
            </a:r>
          </a:p>
          <a:p>
            <a:pPr lvl="1" marL="831361" indent="-386861" defTabSz="1300480">
              <a:spcBef>
                <a:spcPts val="800"/>
              </a:spcBef>
              <a:buClr>
                <a:srgbClr val="9D002D"/>
              </a:buClr>
              <a:buSzPct val="100000"/>
              <a:buChar char="–"/>
              <a:defRPr b="1">
                <a:latin typeface="Arial"/>
                <a:ea typeface="Arial"/>
                <a:cs typeface="Arial"/>
                <a:sym typeface="Arial"/>
              </a:defRPr>
            </a:pPr>
            <a:r>
              <a:t>Yolk</a:t>
            </a:r>
            <a:r>
              <a:rPr b="0"/>
              <a:t>, a nutrient source loaded with protein and fats</a:t>
            </a:r>
          </a:p>
          <a:p>
            <a:pPr lvl="1" marL="831361" indent="-386861" defTabSz="1300480">
              <a:spcBef>
                <a:spcPts val="800"/>
              </a:spcBef>
              <a:buClr>
                <a:srgbClr val="9D002D"/>
              </a:buClr>
              <a:buSzPct val="100000"/>
              <a:buChar char="–"/>
              <a:defRPr>
                <a:latin typeface="Arial"/>
                <a:ea typeface="Arial"/>
                <a:cs typeface="Arial"/>
                <a:sym typeface="Arial"/>
              </a:defRPr>
            </a:pPr>
            <a:r>
              <a:t>A </a:t>
            </a:r>
            <a:r>
              <a:rPr b="1"/>
              <a:t>vitelline envelope </a:t>
            </a:r>
            <a:r>
              <a:t>outside the cell membrane </a:t>
            </a:r>
          </a:p>
          <a:p>
            <a:pPr lvl="2" marL="1297516" indent="-395816" defTabSz="1300480">
              <a:spcBef>
                <a:spcPts val="800"/>
              </a:spcBef>
              <a:buClr>
                <a:srgbClr val="9D002D"/>
              </a:buClr>
              <a:buSzPct val="100000"/>
              <a:buChar char="–"/>
              <a:defRPr sz="3400">
                <a:latin typeface="Arial"/>
                <a:ea typeface="Arial"/>
                <a:cs typeface="Arial"/>
                <a:sym typeface="Arial"/>
              </a:defRPr>
            </a:pPr>
            <a:r>
              <a:t>In sea animals, the vitelline envelope may be surrounded by a jelly-like layer. Both protect the egg </a:t>
            </a:r>
          </a:p>
          <a:p>
            <a:pPr lvl="2" marL="1297516" indent="-395816" defTabSz="1300480">
              <a:spcBef>
                <a:spcPts val="800"/>
              </a:spcBef>
              <a:buClr>
                <a:srgbClr val="9D002D"/>
              </a:buClr>
              <a:buSzPct val="100000"/>
              <a:buChar char="–"/>
              <a:defRPr sz="3400">
                <a:latin typeface="Arial"/>
                <a:ea typeface="Arial"/>
                <a:cs typeface="Arial"/>
                <a:sym typeface="Arial"/>
              </a:defRPr>
            </a:pPr>
            <a:r>
              <a:t>In humans, this is called the </a:t>
            </a:r>
            <a:r>
              <a:rPr b="1"/>
              <a:t>zona pellucida</a:t>
            </a:r>
          </a:p>
        </p:txBody>
      </p:sp>
      <p:sp>
        <p:nvSpPr>
          <p:cNvPr id="323" name="Shape 32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5" name="50_05_human_sperm_U.jpg"/>
          <p:cNvPicPr>
            <a:picLocks noChangeAspect="1"/>
          </p:cNvPicPr>
          <p:nvPr/>
        </p:nvPicPr>
        <p:blipFill>
          <a:blip r:embed="rId3">
            <a:extLst/>
          </a:blip>
          <a:srcRect l="0" t="0" r="0" b="2717"/>
          <a:stretch>
            <a:fillRect/>
          </a:stretch>
        </p:blipFill>
        <p:spPr>
          <a:xfrm>
            <a:off x="1537546" y="223519"/>
            <a:ext cx="9929708" cy="9051433"/>
          </a:xfrm>
          <a:prstGeom prst="rect">
            <a:avLst/>
          </a:prstGeom>
          <a:ln w="12700">
            <a:miter lim="400000"/>
          </a:ln>
        </p:spPr>
      </p:pic>
      <p:sp>
        <p:nvSpPr>
          <p:cNvPr id="326" name="Shape 326"/>
          <p:cNvSpPr/>
          <p:nvPr>
            <p:ph type="title" idx="4294967295"/>
          </p:nvPr>
        </p:nvSpPr>
        <p:spPr>
          <a:xfrm>
            <a:off x="27093" y="-1"/>
            <a:ext cx="440492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50.5</a:t>
            </a:r>
          </a:p>
        </p:txBody>
      </p:sp>
      <p:sp>
        <p:nvSpPr>
          <p:cNvPr id="327" name="Shape 327"/>
          <p:cNvSpPr/>
          <p:nvPr/>
        </p:nvSpPr>
        <p:spPr>
          <a:xfrm>
            <a:off x="9369777" y="4174631"/>
            <a:ext cx="1554263" cy="6839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Plasma</a:t>
            </a:r>
          </a:p>
          <a:p>
            <a:pPr algn="l" defTabSz="1300480">
              <a:lnSpc>
                <a:spcPct val="95000"/>
              </a:lnSpc>
              <a:defRPr b="1" sz="2400">
                <a:latin typeface="Arial"/>
                <a:ea typeface="Arial"/>
                <a:cs typeface="Arial"/>
                <a:sym typeface="Arial"/>
              </a:defRPr>
            </a:pPr>
            <a:r>
              <a:t>membrane</a:t>
            </a:r>
          </a:p>
        </p:txBody>
      </p:sp>
      <p:sp>
        <p:nvSpPr>
          <p:cNvPr id="328" name="Shape 328"/>
          <p:cNvSpPr/>
          <p:nvPr/>
        </p:nvSpPr>
        <p:spPr>
          <a:xfrm>
            <a:off x="9363004" y="708942"/>
            <a:ext cx="1503364"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Acrosome</a:t>
            </a:r>
          </a:p>
        </p:txBody>
      </p:sp>
      <p:sp>
        <p:nvSpPr>
          <p:cNvPr id="329" name="Shape 329"/>
          <p:cNvSpPr/>
          <p:nvPr/>
        </p:nvSpPr>
        <p:spPr>
          <a:xfrm>
            <a:off x="9360746" y="5328355"/>
            <a:ext cx="1858468" cy="10222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Vacuole</a:t>
            </a:r>
          </a:p>
          <a:p>
            <a:pPr algn="l" defTabSz="1300480">
              <a:lnSpc>
                <a:spcPct val="95000"/>
              </a:lnSpc>
              <a:defRPr b="1" sz="2400">
                <a:latin typeface="Arial"/>
                <a:ea typeface="Arial"/>
                <a:cs typeface="Arial"/>
                <a:sym typeface="Arial"/>
              </a:defRPr>
            </a:pPr>
            <a:r>
              <a:t>(not present</a:t>
            </a:r>
          </a:p>
          <a:p>
            <a:pPr algn="l" defTabSz="1300480">
              <a:lnSpc>
                <a:spcPct val="95000"/>
              </a:lnSpc>
              <a:defRPr b="1" sz="2400">
                <a:latin typeface="Arial"/>
                <a:ea typeface="Arial"/>
                <a:cs typeface="Arial"/>
                <a:sym typeface="Arial"/>
              </a:defRPr>
            </a:pPr>
            <a:r>
              <a:t>in all sperm)</a:t>
            </a:r>
          </a:p>
        </p:txBody>
      </p:sp>
      <p:sp>
        <p:nvSpPr>
          <p:cNvPr id="330" name="Shape 330"/>
          <p:cNvSpPr/>
          <p:nvPr/>
        </p:nvSpPr>
        <p:spPr>
          <a:xfrm>
            <a:off x="9360746" y="1885244"/>
            <a:ext cx="1198415"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Nucleus</a:t>
            </a:r>
          </a:p>
        </p:txBody>
      </p:sp>
      <p:sp>
        <p:nvSpPr>
          <p:cNvPr id="331" name="Shape 331"/>
          <p:cNvSpPr/>
          <p:nvPr/>
        </p:nvSpPr>
        <p:spPr>
          <a:xfrm>
            <a:off x="9360746" y="3032195"/>
            <a:ext cx="1333700"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Centriole</a:t>
            </a:r>
          </a:p>
        </p:txBody>
      </p:sp>
      <p:sp>
        <p:nvSpPr>
          <p:cNvPr id="332" name="Shape 332"/>
          <p:cNvSpPr/>
          <p:nvPr/>
        </p:nvSpPr>
        <p:spPr>
          <a:xfrm>
            <a:off x="9363004" y="6838808"/>
            <a:ext cx="1926035"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Mitochondria</a:t>
            </a:r>
          </a:p>
        </p:txBody>
      </p:sp>
      <p:sp>
        <p:nvSpPr>
          <p:cNvPr id="333" name="Shape 333"/>
          <p:cNvSpPr/>
          <p:nvPr/>
        </p:nvSpPr>
        <p:spPr>
          <a:xfrm>
            <a:off x="9363004" y="7624515"/>
            <a:ext cx="1435349"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Flagellum</a:t>
            </a:r>
          </a:p>
        </p:txBody>
      </p:sp>
      <p:sp>
        <p:nvSpPr>
          <p:cNvPr id="334" name="Shape 334"/>
          <p:cNvSpPr/>
          <p:nvPr/>
        </p:nvSpPr>
        <p:spPr>
          <a:xfrm>
            <a:off x="1589475" y="3047999"/>
            <a:ext cx="1316882"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Midpiece</a:t>
            </a:r>
          </a:p>
        </p:txBody>
      </p:sp>
      <p:sp>
        <p:nvSpPr>
          <p:cNvPr id="335" name="Shape 335"/>
          <p:cNvSpPr/>
          <p:nvPr/>
        </p:nvSpPr>
        <p:spPr>
          <a:xfrm>
            <a:off x="2178755" y="1085991"/>
            <a:ext cx="758032"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Head</a:t>
            </a:r>
          </a:p>
        </p:txBody>
      </p:sp>
      <p:sp>
        <p:nvSpPr>
          <p:cNvPr id="336" name="Shape 336"/>
          <p:cNvSpPr/>
          <p:nvPr/>
        </p:nvSpPr>
        <p:spPr>
          <a:xfrm>
            <a:off x="2205848" y="2081671"/>
            <a:ext cx="741364"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Neck</a:t>
            </a:r>
          </a:p>
        </p:txBody>
      </p:sp>
      <p:sp>
        <p:nvSpPr>
          <p:cNvPr id="337" name="Shape 337"/>
          <p:cNvSpPr/>
          <p:nvPr/>
        </p:nvSpPr>
        <p:spPr>
          <a:xfrm>
            <a:off x="2418079" y="6534008"/>
            <a:ext cx="515145"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400">
                <a:latin typeface="Arial"/>
                <a:ea typeface="Arial"/>
                <a:cs typeface="Arial"/>
                <a:sym typeface="Arial"/>
              </a:defRPr>
            </a:lvl1pPr>
          </a:lstStyle>
          <a:p>
            <a:pPr/>
            <a:r>
              <a:t>Tail</a:t>
            </a:r>
          </a:p>
        </p:txBody>
      </p:sp>
      <p:sp>
        <p:nvSpPr>
          <p:cNvPr id="338" name="Shape 338"/>
          <p:cNvSpPr/>
          <p:nvPr/>
        </p:nvSpPr>
        <p:spPr>
          <a:xfrm>
            <a:off x="5398346" y="7272302"/>
            <a:ext cx="967731" cy="3721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0.5 </a:t>
            </a:r>
            <a:r>
              <a:rPr b="0">
                <a:latin typeface="Symbol"/>
                <a:ea typeface="Symbol"/>
                <a:cs typeface="Symbol"/>
                <a:sym typeface="Symbol"/>
              </a:rPr>
              <a:t>μ</a:t>
            </a:r>
            <a:r>
              <a:t>m</a:t>
            </a:r>
          </a:p>
        </p:txBody>
      </p:sp>
      <p:sp>
        <p:nvSpPr>
          <p:cNvPr id="339" name="Shape 339"/>
          <p:cNvSpPr/>
          <p:nvPr/>
        </p:nvSpPr>
        <p:spPr>
          <a:xfrm>
            <a:off x="6170506" y="891822"/>
            <a:ext cx="2716108" cy="4516"/>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0" name="Shape 340"/>
          <p:cNvSpPr/>
          <p:nvPr/>
        </p:nvSpPr>
        <p:spPr>
          <a:xfrm>
            <a:off x="6653671" y="2077155"/>
            <a:ext cx="2221654"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1" name="Shape 341"/>
          <p:cNvSpPr/>
          <p:nvPr/>
        </p:nvSpPr>
        <p:spPr>
          <a:xfrm flipV="1">
            <a:off x="7231662" y="3244426"/>
            <a:ext cx="1643663" cy="729263"/>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2" name="Shape 342"/>
          <p:cNvSpPr/>
          <p:nvPr/>
        </p:nvSpPr>
        <p:spPr>
          <a:xfrm>
            <a:off x="8152835" y="4382346"/>
            <a:ext cx="733779"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3" name="Shape 343"/>
          <p:cNvSpPr/>
          <p:nvPr/>
        </p:nvSpPr>
        <p:spPr>
          <a:xfrm>
            <a:off x="6418862" y="5551875"/>
            <a:ext cx="2474525"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4" name="Shape 344"/>
          <p:cNvSpPr/>
          <p:nvPr/>
        </p:nvSpPr>
        <p:spPr>
          <a:xfrm>
            <a:off x="8211537" y="6719146"/>
            <a:ext cx="666046" cy="352215"/>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5" name="Shape 345"/>
          <p:cNvSpPr/>
          <p:nvPr/>
        </p:nvSpPr>
        <p:spPr>
          <a:xfrm flipH="1">
            <a:off x="8464408" y="7071360"/>
            <a:ext cx="410917" cy="435752"/>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6" name="Shape 346"/>
          <p:cNvSpPr/>
          <p:nvPr/>
        </p:nvSpPr>
        <p:spPr>
          <a:xfrm flipH="1">
            <a:off x="8326684" y="7075875"/>
            <a:ext cx="559930"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7" name="Shape 347"/>
          <p:cNvSpPr/>
          <p:nvPr/>
        </p:nvSpPr>
        <p:spPr>
          <a:xfrm>
            <a:off x="8182186" y="7814168"/>
            <a:ext cx="704428"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8" name="Shape 348"/>
          <p:cNvSpPr/>
          <p:nvPr/>
        </p:nvSpPr>
        <p:spPr>
          <a:xfrm flipH="1">
            <a:off x="5477368" y="7726115"/>
            <a:ext cx="842152" cy="6774"/>
          </a:xfrm>
          <a:prstGeom prst="line">
            <a:avLst/>
          </a:prstGeom>
          <a:ln w="762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49" name="Shape 349"/>
          <p:cNvSpPr/>
          <p:nvPr/>
        </p:nvSpPr>
        <p:spPr>
          <a:xfrm>
            <a:off x="3007359" y="4249137"/>
            <a:ext cx="212233" cy="496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635" y="0"/>
                  <a:pt x="10800" y="168"/>
                  <a:pt x="10800" y="375"/>
                </a:cubicBezTo>
                <a:lnTo>
                  <a:pt x="10800" y="10425"/>
                </a:lnTo>
                <a:cubicBezTo>
                  <a:pt x="10800" y="10632"/>
                  <a:pt x="5965" y="10800"/>
                  <a:pt x="0" y="10800"/>
                </a:cubicBezTo>
                <a:cubicBezTo>
                  <a:pt x="5965" y="10800"/>
                  <a:pt x="10800" y="10968"/>
                  <a:pt x="10800" y="11175"/>
                </a:cubicBezTo>
                <a:lnTo>
                  <a:pt x="10800" y="21225"/>
                </a:lnTo>
                <a:cubicBezTo>
                  <a:pt x="10800" y="21432"/>
                  <a:pt x="15635" y="21600"/>
                  <a:pt x="2160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350" name="Shape 350"/>
          <p:cNvSpPr/>
          <p:nvPr/>
        </p:nvSpPr>
        <p:spPr>
          <a:xfrm>
            <a:off x="3009617" y="2427111"/>
            <a:ext cx="212232" cy="1785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635" y="0"/>
                  <a:pt x="10800" y="456"/>
                  <a:pt x="10800" y="1018"/>
                </a:cubicBezTo>
                <a:lnTo>
                  <a:pt x="10800" y="9080"/>
                </a:lnTo>
                <a:cubicBezTo>
                  <a:pt x="10800" y="9642"/>
                  <a:pt x="5965" y="10098"/>
                  <a:pt x="0" y="10098"/>
                </a:cubicBezTo>
                <a:cubicBezTo>
                  <a:pt x="5965" y="10098"/>
                  <a:pt x="10800" y="10554"/>
                  <a:pt x="10800" y="11116"/>
                </a:cubicBezTo>
                <a:lnTo>
                  <a:pt x="10800" y="20582"/>
                </a:lnTo>
                <a:cubicBezTo>
                  <a:pt x="10800" y="21144"/>
                  <a:pt x="15635" y="21600"/>
                  <a:pt x="2160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351" name="Shape 351"/>
          <p:cNvSpPr/>
          <p:nvPr/>
        </p:nvSpPr>
        <p:spPr>
          <a:xfrm>
            <a:off x="3011875" y="541866"/>
            <a:ext cx="212232" cy="1605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635" y="0"/>
                  <a:pt x="10800" y="456"/>
                  <a:pt x="10800" y="1018"/>
                </a:cubicBezTo>
                <a:lnTo>
                  <a:pt x="10800" y="8825"/>
                </a:lnTo>
                <a:cubicBezTo>
                  <a:pt x="10800" y="9387"/>
                  <a:pt x="5965" y="9843"/>
                  <a:pt x="0" y="9843"/>
                </a:cubicBezTo>
                <a:cubicBezTo>
                  <a:pt x="5965" y="9843"/>
                  <a:pt x="10800" y="10299"/>
                  <a:pt x="10800" y="10861"/>
                </a:cubicBezTo>
                <a:lnTo>
                  <a:pt x="10800" y="20582"/>
                </a:lnTo>
                <a:cubicBezTo>
                  <a:pt x="10800" y="21144"/>
                  <a:pt x="15635" y="21600"/>
                  <a:pt x="2160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352" name="Shape 352"/>
          <p:cNvSpPr/>
          <p:nvPr/>
        </p:nvSpPr>
        <p:spPr>
          <a:xfrm>
            <a:off x="3018648" y="2178755"/>
            <a:ext cx="200944" cy="221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635" y="0"/>
                  <a:pt x="10800" y="2261"/>
                  <a:pt x="10800" y="5049"/>
                </a:cubicBezTo>
                <a:cubicBezTo>
                  <a:pt x="10800" y="7837"/>
                  <a:pt x="5965" y="10098"/>
                  <a:pt x="0" y="10098"/>
                </a:cubicBezTo>
                <a:cubicBezTo>
                  <a:pt x="5965" y="10098"/>
                  <a:pt x="10800" y="12359"/>
                  <a:pt x="10800" y="15147"/>
                </a:cubicBezTo>
                <a:lnTo>
                  <a:pt x="10800" y="16551"/>
                </a:lnTo>
                <a:cubicBezTo>
                  <a:pt x="10800" y="19339"/>
                  <a:pt x="15635" y="21600"/>
                  <a:pt x="2160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pic>
        <p:nvPicPr>
          <p:cNvPr id="353" name="50_05_human_sperm_L.jpg"/>
          <p:cNvPicPr>
            <a:picLocks noChangeAspect="1"/>
          </p:cNvPicPr>
          <p:nvPr/>
        </p:nvPicPr>
        <p:blipFill>
          <a:blip r:embed="rId4">
            <a:extLst/>
          </a:blip>
          <a:srcRect l="74739" t="17907" r="21577" b="78088"/>
          <a:stretch>
            <a:fillRect/>
          </a:stretch>
        </p:blipFill>
        <p:spPr>
          <a:xfrm>
            <a:off x="8958862" y="1889759"/>
            <a:ext cx="365761" cy="372535"/>
          </a:xfrm>
          <a:prstGeom prst="rect">
            <a:avLst/>
          </a:prstGeom>
          <a:ln w="12700">
            <a:miter lim="400000"/>
          </a:ln>
        </p:spPr>
      </p:pic>
      <p:pic>
        <p:nvPicPr>
          <p:cNvPr id="354" name="50_05_human_sperm_L.jpg"/>
          <p:cNvPicPr>
            <a:picLocks noChangeAspect="1"/>
          </p:cNvPicPr>
          <p:nvPr/>
        </p:nvPicPr>
        <p:blipFill>
          <a:blip r:embed="rId4">
            <a:extLst/>
          </a:blip>
          <a:srcRect l="74739" t="4974" r="21577" b="91046"/>
          <a:stretch>
            <a:fillRect/>
          </a:stretch>
        </p:blipFill>
        <p:spPr>
          <a:xfrm>
            <a:off x="8958862" y="686364"/>
            <a:ext cx="365761" cy="370276"/>
          </a:xfrm>
          <a:prstGeom prst="rect">
            <a:avLst/>
          </a:prstGeom>
          <a:ln w="12700">
            <a:miter lim="400000"/>
          </a:ln>
        </p:spPr>
      </p:pic>
      <p:pic>
        <p:nvPicPr>
          <p:cNvPr id="355" name="50_05_human_sperm_L.jpg"/>
          <p:cNvPicPr>
            <a:picLocks noChangeAspect="1"/>
          </p:cNvPicPr>
          <p:nvPr/>
        </p:nvPicPr>
        <p:blipFill>
          <a:blip r:embed="rId4">
            <a:extLst/>
          </a:blip>
          <a:srcRect l="74739" t="30114" r="21577" b="65905"/>
          <a:stretch>
            <a:fillRect/>
          </a:stretch>
        </p:blipFill>
        <p:spPr>
          <a:xfrm>
            <a:off x="8958862" y="3025422"/>
            <a:ext cx="365761" cy="370276"/>
          </a:xfrm>
          <a:prstGeom prst="rect">
            <a:avLst/>
          </a:prstGeom>
          <a:ln w="12700">
            <a:miter lim="400000"/>
          </a:ln>
        </p:spPr>
      </p:pic>
      <p:pic>
        <p:nvPicPr>
          <p:cNvPr id="356" name="50_05_human_sperm_L.jpg"/>
          <p:cNvPicPr>
            <a:picLocks noChangeAspect="1"/>
          </p:cNvPicPr>
          <p:nvPr/>
        </p:nvPicPr>
        <p:blipFill>
          <a:blip r:embed="rId4">
            <a:extLst/>
          </a:blip>
          <a:srcRect l="74739" t="42440" r="21577" b="53579"/>
          <a:stretch>
            <a:fillRect/>
          </a:stretch>
        </p:blipFill>
        <p:spPr>
          <a:xfrm>
            <a:off x="8958862" y="4172373"/>
            <a:ext cx="365761" cy="370276"/>
          </a:xfrm>
          <a:prstGeom prst="rect">
            <a:avLst/>
          </a:prstGeom>
          <a:ln w="12700">
            <a:miter lim="400000"/>
          </a:ln>
        </p:spPr>
      </p:pic>
      <p:pic>
        <p:nvPicPr>
          <p:cNvPr id="357" name="50_05_human_sperm_L.jpg"/>
          <p:cNvPicPr>
            <a:picLocks noChangeAspect="1"/>
          </p:cNvPicPr>
          <p:nvPr/>
        </p:nvPicPr>
        <p:blipFill>
          <a:blip r:embed="rId4">
            <a:extLst/>
          </a:blip>
          <a:srcRect l="74739" t="55253" r="21577" b="41082"/>
          <a:stretch>
            <a:fillRect/>
          </a:stretch>
        </p:blipFill>
        <p:spPr>
          <a:xfrm>
            <a:off x="8958862" y="5364480"/>
            <a:ext cx="365761" cy="340925"/>
          </a:xfrm>
          <a:prstGeom prst="rect">
            <a:avLst/>
          </a:prstGeom>
          <a:ln w="12700">
            <a:miter lim="400000"/>
          </a:ln>
        </p:spPr>
      </p:pic>
      <p:pic>
        <p:nvPicPr>
          <p:cNvPr id="358" name="50_05_human_sperm_L.jpg"/>
          <p:cNvPicPr>
            <a:picLocks noChangeAspect="1"/>
          </p:cNvPicPr>
          <p:nvPr/>
        </p:nvPicPr>
        <p:blipFill>
          <a:blip r:embed="rId4">
            <a:extLst/>
          </a:blip>
          <a:srcRect l="74739" t="71197" r="21577" b="24992"/>
          <a:stretch>
            <a:fillRect/>
          </a:stretch>
        </p:blipFill>
        <p:spPr>
          <a:xfrm>
            <a:off x="8958862" y="6847840"/>
            <a:ext cx="365761" cy="354472"/>
          </a:xfrm>
          <a:prstGeom prst="rect">
            <a:avLst/>
          </a:prstGeom>
          <a:ln w="12700">
            <a:miter lim="400000"/>
          </a:ln>
        </p:spPr>
      </p:pic>
      <p:pic>
        <p:nvPicPr>
          <p:cNvPr id="359" name="50_05_human_sperm_L.jpg"/>
          <p:cNvPicPr>
            <a:picLocks noChangeAspect="1"/>
          </p:cNvPicPr>
          <p:nvPr/>
        </p:nvPicPr>
        <p:blipFill>
          <a:blip r:embed="rId4">
            <a:extLst/>
          </a:blip>
          <a:srcRect l="74739" t="79156" r="21577" b="16403"/>
          <a:stretch>
            <a:fillRect/>
          </a:stretch>
        </p:blipFill>
        <p:spPr>
          <a:xfrm>
            <a:off x="8958862" y="7588390"/>
            <a:ext cx="365761" cy="413175"/>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3" name="50_06_human_egg_U.jpg"/>
          <p:cNvPicPr>
            <a:picLocks noChangeAspect="1"/>
          </p:cNvPicPr>
          <p:nvPr/>
        </p:nvPicPr>
        <p:blipFill>
          <a:blip r:embed="rId3">
            <a:extLst/>
          </a:blip>
          <a:srcRect l="0" t="0" r="0" b="3709"/>
          <a:stretch>
            <a:fillRect/>
          </a:stretch>
        </p:blipFill>
        <p:spPr>
          <a:xfrm>
            <a:off x="422204" y="1772355"/>
            <a:ext cx="12158134" cy="5978597"/>
          </a:xfrm>
          <a:prstGeom prst="rect">
            <a:avLst/>
          </a:prstGeom>
          <a:ln w="12700">
            <a:miter lim="400000"/>
          </a:ln>
        </p:spPr>
      </p:pic>
      <p:sp>
        <p:nvSpPr>
          <p:cNvPr id="364" name="Shape 364"/>
          <p:cNvSpPr/>
          <p:nvPr>
            <p:ph type="title" idx="4294967295"/>
          </p:nvPr>
        </p:nvSpPr>
        <p:spPr>
          <a:xfrm>
            <a:off x="27093" y="-1"/>
            <a:ext cx="446588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50.6</a:t>
            </a:r>
          </a:p>
        </p:txBody>
      </p:sp>
      <p:sp>
        <p:nvSpPr>
          <p:cNvPr id="365" name="Shape 365"/>
          <p:cNvSpPr/>
          <p:nvPr/>
        </p:nvSpPr>
        <p:spPr>
          <a:xfrm>
            <a:off x="5278684" y="2878666"/>
            <a:ext cx="87279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Jelly layer</a:t>
            </a:r>
          </a:p>
        </p:txBody>
      </p:sp>
      <p:sp>
        <p:nvSpPr>
          <p:cNvPr id="366" name="Shape 366"/>
          <p:cNvSpPr/>
          <p:nvPr/>
        </p:nvSpPr>
        <p:spPr>
          <a:xfrm>
            <a:off x="5278684" y="4996462"/>
            <a:ext cx="70436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Nucleus</a:t>
            </a:r>
          </a:p>
        </p:txBody>
      </p:sp>
      <p:sp>
        <p:nvSpPr>
          <p:cNvPr id="367" name="Shape 367"/>
          <p:cNvSpPr/>
          <p:nvPr/>
        </p:nvSpPr>
        <p:spPr>
          <a:xfrm>
            <a:off x="5267395" y="5466080"/>
            <a:ext cx="753766"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Yolk</a:t>
            </a:r>
          </a:p>
          <a:p>
            <a:pPr algn="l" defTabSz="1300480">
              <a:lnSpc>
                <a:spcPct val="95000"/>
              </a:lnSpc>
              <a:defRPr b="1" sz="1400">
                <a:latin typeface="Arial"/>
                <a:ea typeface="Arial"/>
                <a:cs typeface="Arial"/>
                <a:sym typeface="Arial"/>
              </a:defRPr>
            </a:pPr>
            <a:r>
              <a:t>granules</a:t>
            </a:r>
          </a:p>
        </p:txBody>
      </p:sp>
      <p:sp>
        <p:nvSpPr>
          <p:cNvPr id="368" name="Shape 368"/>
          <p:cNvSpPr/>
          <p:nvPr/>
        </p:nvSpPr>
        <p:spPr>
          <a:xfrm>
            <a:off x="5271911" y="4522328"/>
            <a:ext cx="921668"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Cytoplasm</a:t>
            </a:r>
          </a:p>
        </p:txBody>
      </p:sp>
      <p:sp>
        <p:nvSpPr>
          <p:cNvPr id="369" name="Shape 369"/>
          <p:cNvSpPr/>
          <p:nvPr/>
        </p:nvSpPr>
        <p:spPr>
          <a:xfrm>
            <a:off x="5278684" y="3966915"/>
            <a:ext cx="911945"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Plasma</a:t>
            </a:r>
          </a:p>
          <a:p>
            <a:pPr algn="l" defTabSz="1300480">
              <a:lnSpc>
                <a:spcPct val="95000"/>
              </a:lnSpc>
              <a:defRPr b="1" sz="1400">
                <a:latin typeface="Arial"/>
                <a:ea typeface="Arial"/>
                <a:cs typeface="Arial"/>
                <a:sym typeface="Arial"/>
              </a:defRPr>
            </a:pPr>
            <a:r>
              <a:t>membrane</a:t>
            </a:r>
          </a:p>
        </p:txBody>
      </p:sp>
      <p:sp>
        <p:nvSpPr>
          <p:cNvPr id="370" name="Shape 370"/>
          <p:cNvSpPr/>
          <p:nvPr/>
        </p:nvSpPr>
        <p:spPr>
          <a:xfrm>
            <a:off x="5278684" y="3391182"/>
            <a:ext cx="783457"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Vitelline</a:t>
            </a:r>
          </a:p>
          <a:p>
            <a:pPr algn="l" defTabSz="1300480">
              <a:lnSpc>
                <a:spcPct val="95000"/>
              </a:lnSpc>
              <a:defRPr b="1" sz="1400">
                <a:latin typeface="Arial"/>
                <a:ea typeface="Arial"/>
                <a:cs typeface="Arial"/>
                <a:sym typeface="Arial"/>
              </a:defRPr>
            </a:pPr>
            <a:r>
              <a:t>envelope</a:t>
            </a:r>
          </a:p>
        </p:txBody>
      </p:sp>
      <p:sp>
        <p:nvSpPr>
          <p:cNvPr id="371" name="Shape 371"/>
          <p:cNvSpPr/>
          <p:nvPr/>
        </p:nvSpPr>
        <p:spPr>
          <a:xfrm>
            <a:off x="6646897" y="2390986"/>
            <a:ext cx="1553692" cy="9312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400">
                <a:solidFill>
                  <a:srgbClr val="808080"/>
                </a:solidFill>
                <a:latin typeface="Arial"/>
                <a:ea typeface="Arial"/>
                <a:cs typeface="Arial"/>
                <a:sym typeface="Arial"/>
              </a:defRPr>
            </a:pPr>
            <a:r>
              <a:t>These sperm</a:t>
            </a:r>
          </a:p>
          <a:p>
            <a:pPr algn="l" defTabSz="1300480">
              <a:lnSpc>
                <a:spcPct val="90000"/>
              </a:lnSpc>
              <a:defRPr b="1" sz="1400">
                <a:solidFill>
                  <a:srgbClr val="808080"/>
                </a:solidFill>
                <a:latin typeface="Arial"/>
                <a:ea typeface="Arial"/>
                <a:cs typeface="Arial"/>
                <a:sym typeface="Arial"/>
              </a:defRPr>
            </a:pPr>
            <a:r>
              <a:t>are digesting</a:t>
            </a:r>
          </a:p>
          <a:p>
            <a:pPr algn="l" defTabSz="1300480">
              <a:lnSpc>
                <a:spcPct val="90000"/>
              </a:lnSpc>
              <a:defRPr b="1" sz="1400">
                <a:solidFill>
                  <a:srgbClr val="808080"/>
                </a:solidFill>
                <a:latin typeface="Arial"/>
                <a:ea typeface="Arial"/>
                <a:cs typeface="Arial"/>
                <a:sym typeface="Arial"/>
              </a:defRPr>
            </a:pPr>
            <a:r>
              <a:t>their way through</a:t>
            </a:r>
          </a:p>
          <a:p>
            <a:pPr algn="l" defTabSz="1300480">
              <a:lnSpc>
                <a:spcPct val="90000"/>
              </a:lnSpc>
              <a:defRPr b="1" sz="1400">
                <a:solidFill>
                  <a:srgbClr val="808080"/>
                </a:solidFill>
                <a:latin typeface="Arial"/>
                <a:ea typeface="Arial"/>
                <a:cs typeface="Arial"/>
                <a:sym typeface="Arial"/>
              </a:defRPr>
            </a:pPr>
            <a:r>
              <a:t>the corona</a:t>
            </a:r>
          </a:p>
          <a:p>
            <a:pPr algn="l" defTabSz="1300480">
              <a:lnSpc>
                <a:spcPct val="90000"/>
              </a:lnSpc>
              <a:defRPr b="1" sz="1400">
                <a:solidFill>
                  <a:srgbClr val="808080"/>
                </a:solidFill>
                <a:latin typeface="Arial"/>
                <a:ea typeface="Arial"/>
                <a:cs typeface="Arial"/>
                <a:sym typeface="Arial"/>
              </a:defRPr>
            </a:pPr>
            <a:r>
              <a:t>radiata</a:t>
            </a:r>
          </a:p>
        </p:txBody>
      </p:sp>
      <p:sp>
        <p:nvSpPr>
          <p:cNvPr id="372" name="Shape 372"/>
          <p:cNvSpPr/>
          <p:nvPr/>
        </p:nvSpPr>
        <p:spPr>
          <a:xfrm>
            <a:off x="474133" y="2190044"/>
            <a:ext cx="1168661" cy="9312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400">
                <a:solidFill>
                  <a:srgbClr val="808080"/>
                </a:solidFill>
                <a:latin typeface="Arial"/>
                <a:ea typeface="Arial"/>
                <a:cs typeface="Arial"/>
                <a:sym typeface="Arial"/>
              </a:defRPr>
            </a:pPr>
            <a:r>
              <a:t>These sperm</a:t>
            </a:r>
          </a:p>
          <a:p>
            <a:pPr algn="l" defTabSz="1300480">
              <a:lnSpc>
                <a:spcPct val="90000"/>
              </a:lnSpc>
              <a:defRPr b="1" sz="1400">
                <a:solidFill>
                  <a:srgbClr val="808080"/>
                </a:solidFill>
                <a:latin typeface="Arial"/>
                <a:ea typeface="Arial"/>
                <a:cs typeface="Arial"/>
                <a:sym typeface="Arial"/>
              </a:defRPr>
            </a:pPr>
            <a:r>
              <a:t>are digesting</a:t>
            </a:r>
          </a:p>
          <a:p>
            <a:pPr algn="l" defTabSz="1300480">
              <a:lnSpc>
                <a:spcPct val="90000"/>
              </a:lnSpc>
              <a:defRPr b="1" sz="1400">
                <a:solidFill>
                  <a:srgbClr val="808080"/>
                </a:solidFill>
                <a:latin typeface="Arial"/>
                <a:ea typeface="Arial"/>
                <a:cs typeface="Arial"/>
                <a:sym typeface="Arial"/>
              </a:defRPr>
            </a:pPr>
            <a:r>
              <a:t>their way </a:t>
            </a:r>
          </a:p>
          <a:p>
            <a:pPr algn="l" defTabSz="1300480">
              <a:lnSpc>
                <a:spcPct val="90000"/>
              </a:lnSpc>
              <a:defRPr b="1" sz="1400">
                <a:solidFill>
                  <a:srgbClr val="808080"/>
                </a:solidFill>
                <a:latin typeface="Arial"/>
                <a:ea typeface="Arial"/>
                <a:cs typeface="Arial"/>
                <a:sym typeface="Arial"/>
              </a:defRPr>
            </a:pPr>
            <a:r>
              <a:t>through the</a:t>
            </a:r>
          </a:p>
          <a:p>
            <a:pPr algn="l" defTabSz="1300480">
              <a:lnSpc>
                <a:spcPct val="90000"/>
              </a:lnSpc>
              <a:defRPr b="1" sz="1400">
                <a:solidFill>
                  <a:srgbClr val="808080"/>
                </a:solidFill>
                <a:latin typeface="Arial"/>
                <a:ea typeface="Arial"/>
                <a:cs typeface="Arial"/>
                <a:sym typeface="Arial"/>
              </a:defRPr>
            </a:pPr>
            <a:r>
              <a:t>jelly layer</a:t>
            </a:r>
          </a:p>
        </p:txBody>
      </p:sp>
      <p:sp>
        <p:nvSpPr>
          <p:cNvPr id="373" name="Shape 373"/>
          <p:cNvSpPr/>
          <p:nvPr/>
        </p:nvSpPr>
        <p:spPr>
          <a:xfrm>
            <a:off x="483164" y="1799448"/>
            <a:ext cx="4925021"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1600">
                <a:latin typeface="Arial Black"/>
                <a:ea typeface="Arial Black"/>
                <a:cs typeface="Arial Black"/>
                <a:sym typeface="Arial Black"/>
              </a:defRPr>
            </a:pPr>
            <a:r>
              <a:t>(a)</a:t>
            </a:r>
            <a:r>
              <a:rPr b="1">
                <a:latin typeface="Arial"/>
                <a:ea typeface="Arial"/>
                <a:cs typeface="Arial"/>
                <a:sym typeface="Arial"/>
              </a:rPr>
              <a:t> Sea urchin eggs are surrounded by a jelly coat.</a:t>
            </a:r>
          </a:p>
        </p:txBody>
      </p:sp>
      <p:sp>
        <p:nvSpPr>
          <p:cNvPr id="374" name="Shape 374"/>
          <p:cNvSpPr/>
          <p:nvPr/>
        </p:nvSpPr>
        <p:spPr>
          <a:xfrm>
            <a:off x="6660444" y="1799448"/>
            <a:ext cx="5500986" cy="4914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600">
                <a:latin typeface="Arial Black"/>
                <a:ea typeface="Arial Black"/>
                <a:cs typeface="Arial Black"/>
                <a:sym typeface="Arial Black"/>
              </a:defRPr>
            </a:pPr>
            <a:r>
              <a:t>(b)</a:t>
            </a:r>
            <a:r>
              <a:rPr b="1">
                <a:latin typeface="Arial"/>
                <a:ea typeface="Arial"/>
                <a:cs typeface="Arial"/>
                <a:sym typeface="Arial"/>
              </a:rPr>
              <a:t> Human oocytes are surrounded by a protective layer</a:t>
            </a:r>
            <a:endParaRPr b="1">
              <a:latin typeface="Arial"/>
              <a:ea typeface="Arial"/>
              <a:cs typeface="Arial"/>
              <a:sym typeface="Arial"/>
            </a:endParaRPr>
          </a:p>
          <a:p>
            <a:pPr marL="650240" indent="-650240" algn="l" defTabSz="1300480">
              <a:lnSpc>
                <a:spcPct val="90000"/>
              </a:lnSpc>
              <a:defRPr b="1" sz="1600">
                <a:latin typeface="Arial"/>
                <a:ea typeface="Arial"/>
                <a:cs typeface="Arial"/>
                <a:sym typeface="Arial"/>
              </a:defRPr>
            </a:pPr>
            <a:r>
              <a:t>called the corona radiata.</a:t>
            </a:r>
          </a:p>
        </p:txBody>
      </p:sp>
      <p:sp>
        <p:nvSpPr>
          <p:cNvPr id="375" name="Shape 375"/>
          <p:cNvSpPr/>
          <p:nvPr/>
        </p:nvSpPr>
        <p:spPr>
          <a:xfrm>
            <a:off x="11510151" y="5140960"/>
            <a:ext cx="783370"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Zona </a:t>
            </a:r>
          </a:p>
          <a:p>
            <a:pPr algn="l" defTabSz="1300480">
              <a:lnSpc>
                <a:spcPct val="95000"/>
              </a:lnSpc>
              <a:defRPr b="1" sz="1400">
                <a:latin typeface="Arial"/>
                <a:ea typeface="Arial"/>
                <a:cs typeface="Arial"/>
                <a:sym typeface="Arial"/>
              </a:defRPr>
            </a:pPr>
            <a:r>
              <a:t>pellucida</a:t>
            </a:r>
          </a:p>
        </p:txBody>
      </p:sp>
      <p:sp>
        <p:nvSpPr>
          <p:cNvPr id="376" name="Shape 376"/>
          <p:cNvSpPr/>
          <p:nvPr/>
        </p:nvSpPr>
        <p:spPr>
          <a:xfrm>
            <a:off x="11501120" y="6412088"/>
            <a:ext cx="931479"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Polar body</a:t>
            </a:r>
          </a:p>
        </p:txBody>
      </p:sp>
      <p:sp>
        <p:nvSpPr>
          <p:cNvPr id="377" name="Shape 377"/>
          <p:cNvSpPr/>
          <p:nvPr/>
        </p:nvSpPr>
        <p:spPr>
          <a:xfrm>
            <a:off x="11523697" y="4445564"/>
            <a:ext cx="753766"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Yolk</a:t>
            </a:r>
          </a:p>
          <a:p>
            <a:pPr algn="l" defTabSz="1300480">
              <a:lnSpc>
                <a:spcPct val="95000"/>
              </a:lnSpc>
              <a:defRPr b="1" sz="1400">
                <a:latin typeface="Arial"/>
                <a:ea typeface="Arial"/>
                <a:cs typeface="Arial"/>
                <a:sym typeface="Arial"/>
              </a:defRPr>
            </a:pPr>
            <a:r>
              <a:t>granules</a:t>
            </a:r>
          </a:p>
        </p:txBody>
      </p:sp>
      <p:sp>
        <p:nvSpPr>
          <p:cNvPr id="378" name="Shape 378"/>
          <p:cNvSpPr/>
          <p:nvPr/>
        </p:nvSpPr>
        <p:spPr>
          <a:xfrm>
            <a:off x="11512409" y="6886222"/>
            <a:ext cx="92166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Cytoplasm</a:t>
            </a:r>
          </a:p>
        </p:txBody>
      </p:sp>
      <p:sp>
        <p:nvSpPr>
          <p:cNvPr id="379" name="Shape 379"/>
          <p:cNvSpPr/>
          <p:nvPr/>
        </p:nvSpPr>
        <p:spPr>
          <a:xfrm>
            <a:off x="11503377" y="5779911"/>
            <a:ext cx="911946"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Plasma</a:t>
            </a:r>
          </a:p>
          <a:p>
            <a:pPr algn="l" defTabSz="1300480">
              <a:lnSpc>
                <a:spcPct val="95000"/>
              </a:lnSpc>
              <a:defRPr b="1" sz="1400">
                <a:latin typeface="Arial"/>
                <a:ea typeface="Arial"/>
                <a:cs typeface="Arial"/>
                <a:sym typeface="Arial"/>
              </a:defRPr>
            </a:pPr>
            <a:r>
              <a:t>membrane</a:t>
            </a:r>
          </a:p>
        </p:txBody>
      </p:sp>
      <p:sp>
        <p:nvSpPr>
          <p:cNvPr id="380" name="Shape 380"/>
          <p:cNvSpPr/>
          <p:nvPr/>
        </p:nvSpPr>
        <p:spPr>
          <a:xfrm>
            <a:off x="11507893" y="3526648"/>
            <a:ext cx="684399"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Corona</a:t>
            </a:r>
          </a:p>
          <a:p>
            <a:pPr algn="l" defTabSz="1300480">
              <a:lnSpc>
                <a:spcPct val="95000"/>
              </a:lnSpc>
              <a:defRPr b="1" sz="1400">
                <a:latin typeface="Arial"/>
                <a:ea typeface="Arial"/>
                <a:cs typeface="Arial"/>
                <a:sym typeface="Arial"/>
              </a:defRPr>
            </a:pPr>
            <a:r>
              <a:t>radiata</a:t>
            </a:r>
          </a:p>
        </p:txBody>
      </p:sp>
      <p:sp>
        <p:nvSpPr>
          <p:cNvPr id="381" name="Shape 381"/>
          <p:cNvSpPr/>
          <p:nvPr/>
        </p:nvSpPr>
        <p:spPr>
          <a:xfrm>
            <a:off x="6829777" y="7405511"/>
            <a:ext cx="520404" cy="2128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25 </a:t>
            </a:r>
            <a:r>
              <a:rPr b="0">
                <a:latin typeface="Symbol"/>
                <a:ea typeface="Symbol"/>
                <a:cs typeface="Symbol"/>
                <a:sym typeface="Symbol"/>
              </a:rPr>
              <a:t>μ</a:t>
            </a:r>
            <a:r>
              <a:t>m</a:t>
            </a:r>
          </a:p>
        </p:txBody>
      </p:sp>
      <p:sp>
        <p:nvSpPr>
          <p:cNvPr id="382" name="Shape 382"/>
          <p:cNvSpPr/>
          <p:nvPr/>
        </p:nvSpPr>
        <p:spPr>
          <a:xfrm>
            <a:off x="717973" y="6181795"/>
            <a:ext cx="520403" cy="2128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50 </a:t>
            </a:r>
            <a:r>
              <a:rPr b="0">
                <a:latin typeface="Symbol"/>
                <a:ea typeface="Symbol"/>
                <a:cs typeface="Symbol"/>
                <a:sym typeface="Symbol"/>
              </a:rPr>
              <a:t>μ</a:t>
            </a:r>
            <a:r>
              <a:t>m</a:t>
            </a:r>
          </a:p>
        </p:txBody>
      </p:sp>
      <p:sp>
        <p:nvSpPr>
          <p:cNvPr id="383" name="Shape 383"/>
          <p:cNvSpPr/>
          <p:nvPr/>
        </p:nvSpPr>
        <p:spPr>
          <a:xfrm flipH="1">
            <a:off x="6712373" y="7683217"/>
            <a:ext cx="801512" cy="1"/>
          </a:xfrm>
          <a:prstGeom prst="line">
            <a:avLst/>
          </a:prstGeom>
          <a:ln w="508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4" name="Shape 384"/>
          <p:cNvSpPr/>
          <p:nvPr/>
        </p:nvSpPr>
        <p:spPr>
          <a:xfrm>
            <a:off x="9830364" y="5676053"/>
            <a:ext cx="1431432" cy="1323059"/>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5" name="Shape 385"/>
          <p:cNvSpPr/>
          <p:nvPr/>
        </p:nvSpPr>
        <p:spPr>
          <a:xfrm>
            <a:off x="10123875" y="5676053"/>
            <a:ext cx="1160499" cy="848925"/>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6" name="Shape 386"/>
          <p:cNvSpPr/>
          <p:nvPr/>
        </p:nvSpPr>
        <p:spPr>
          <a:xfrm>
            <a:off x="10304498" y="5450275"/>
            <a:ext cx="984392" cy="44704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7" name="Shape 387"/>
          <p:cNvSpPr/>
          <p:nvPr/>
        </p:nvSpPr>
        <p:spPr>
          <a:xfrm>
            <a:off x="10462542" y="4994204"/>
            <a:ext cx="830863" cy="270934"/>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8" name="Shape 388"/>
          <p:cNvSpPr/>
          <p:nvPr/>
        </p:nvSpPr>
        <p:spPr>
          <a:xfrm flipV="1">
            <a:off x="10119360" y="4569742"/>
            <a:ext cx="1165014" cy="117405"/>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9" name="Shape 389"/>
          <p:cNvSpPr/>
          <p:nvPr/>
        </p:nvSpPr>
        <p:spPr>
          <a:xfrm>
            <a:off x="9830364" y="3206044"/>
            <a:ext cx="83539" cy="8398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546"/>
                  <a:pt x="10800" y="1219"/>
                </a:cubicBezTo>
                <a:lnTo>
                  <a:pt x="10800" y="9581"/>
                </a:lnTo>
                <a:cubicBezTo>
                  <a:pt x="10800" y="10254"/>
                  <a:pt x="15635" y="10800"/>
                  <a:pt x="21600" y="10800"/>
                </a:cubicBezTo>
                <a:cubicBezTo>
                  <a:pt x="15635" y="10800"/>
                  <a:pt x="10800" y="11346"/>
                  <a:pt x="10800" y="12019"/>
                </a:cubicBezTo>
                <a:lnTo>
                  <a:pt x="10800" y="20381"/>
                </a:lnTo>
                <a:cubicBezTo>
                  <a:pt x="10800" y="21054"/>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390" name="Shape 390"/>
          <p:cNvSpPr/>
          <p:nvPr/>
        </p:nvSpPr>
        <p:spPr>
          <a:xfrm>
            <a:off x="9911644" y="3625990"/>
            <a:ext cx="1377246" cy="4517"/>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1" name="Shape 391"/>
          <p:cNvSpPr/>
          <p:nvPr/>
        </p:nvSpPr>
        <p:spPr>
          <a:xfrm flipH="1">
            <a:off x="514773" y="6470791"/>
            <a:ext cx="975361" cy="1"/>
          </a:xfrm>
          <a:prstGeom prst="line">
            <a:avLst/>
          </a:prstGeom>
          <a:ln w="508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2" name="Shape 392"/>
          <p:cNvSpPr/>
          <p:nvPr/>
        </p:nvSpPr>
        <p:spPr>
          <a:xfrm>
            <a:off x="3495039" y="5120640"/>
            <a:ext cx="1399824" cy="474134"/>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3" name="Shape 393"/>
          <p:cNvSpPr/>
          <p:nvPr/>
        </p:nvSpPr>
        <p:spPr>
          <a:xfrm>
            <a:off x="4890346" y="5594773"/>
            <a:ext cx="153530"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4" name="Shape 394"/>
          <p:cNvSpPr/>
          <p:nvPr/>
        </p:nvSpPr>
        <p:spPr>
          <a:xfrm>
            <a:off x="3991751" y="4894862"/>
            <a:ext cx="885050" cy="212232"/>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5" name="Shape 395"/>
          <p:cNvSpPr/>
          <p:nvPr/>
        </p:nvSpPr>
        <p:spPr>
          <a:xfrm>
            <a:off x="4872284" y="5107093"/>
            <a:ext cx="16707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6" name="Shape 396"/>
          <p:cNvSpPr/>
          <p:nvPr/>
        </p:nvSpPr>
        <p:spPr>
          <a:xfrm>
            <a:off x="4131733" y="4641991"/>
            <a:ext cx="907627"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7" name="Shape 397"/>
          <p:cNvSpPr/>
          <p:nvPr/>
        </p:nvSpPr>
        <p:spPr>
          <a:xfrm>
            <a:off x="4199466" y="4086577"/>
            <a:ext cx="839894"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8" name="Shape 398"/>
          <p:cNvSpPr/>
          <p:nvPr/>
        </p:nvSpPr>
        <p:spPr>
          <a:xfrm>
            <a:off x="3851768" y="3504071"/>
            <a:ext cx="1187592"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99" name="Shape 399"/>
          <p:cNvSpPr/>
          <p:nvPr/>
        </p:nvSpPr>
        <p:spPr>
          <a:xfrm>
            <a:off x="3775004" y="2492586"/>
            <a:ext cx="83539" cy="94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546"/>
                  <a:pt x="10800" y="1219"/>
                </a:cubicBezTo>
                <a:lnTo>
                  <a:pt x="10800" y="9994"/>
                </a:lnTo>
                <a:cubicBezTo>
                  <a:pt x="10800" y="10667"/>
                  <a:pt x="15635" y="11213"/>
                  <a:pt x="21600" y="11213"/>
                </a:cubicBezTo>
                <a:cubicBezTo>
                  <a:pt x="15635" y="11213"/>
                  <a:pt x="10800" y="11759"/>
                  <a:pt x="10800" y="12432"/>
                </a:cubicBezTo>
                <a:lnTo>
                  <a:pt x="10800" y="20381"/>
                </a:lnTo>
                <a:cubicBezTo>
                  <a:pt x="10800" y="21054"/>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400" name="Shape 400"/>
          <p:cNvSpPr/>
          <p:nvPr/>
        </p:nvSpPr>
        <p:spPr>
          <a:xfrm>
            <a:off x="3833706" y="2980266"/>
            <a:ext cx="121468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pic>
        <p:nvPicPr>
          <p:cNvPr id="401" name="50_06_human_egg_L.jpg"/>
          <p:cNvPicPr>
            <a:picLocks noChangeAspect="1"/>
          </p:cNvPicPr>
          <p:nvPr/>
        </p:nvPicPr>
        <p:blipFill>
          <a:blip r:embed="rId4">
            <a:extLst/>
          </a:blip>
          <a:srcRect l="38069" t="59709" r="60482" b="36981"/>
          <a:stretch>
            <a:fillRect/>
          </a:stretch>
        </p:blipFill>
        <p:spPr>
          <a:xfrm>
            <a:off x="5061937" y="5475111"/>
            <a:ext cx="176108" cy="205458"/>
          </a:xfrm>
          <a:prstGeom prst="rect">
            <a:avLst/>
          </a:prstGeom>
          <a:ln w="12700">
            <a:miter lim="400000"/>
          </a:ln>
        </p:spPr>
      </p:pic>
      <p:pic>
        <p:nvPicPr>
          <p:cNvPr id="402" name="50_06_human_egg_L.jpg"/>
          <p:cNvPicPr>
            <a:picLocks noChangeAspect="1"/>
          </p:cNvPicPr>
          <p:nvPr/>
        </p:nvPicPr>
        <p:blipFill>
          <a:blip r:embed="rId4">
            <a:extLst/>
          </a:blip>
          <a:srcRect l="38069" t="52072" r="60482" b="44836"/>
          <a:stretch>
            <a:fillRect/>
          </a:stretch>
        </p:blipFill>
        <p:spPr>
          <a:xfrm>
            <a:off x="5061937" y="5000977"/>
            <a:ext cx="176108" cy="191912"/>
          </a:xfrm>
          <a:prstGeom prst="rect">
            <a:avLst/>
          </a:prstGeom>
          <a:ln w="12700">
            <a:miter lim="400000"/>
          </a:ln>
        </p:spPr>
      </p:pic>
      <p:pic>
        <p:nvPicPr>
          <p:cNvPr id="403" name="50_06_human_egg_L.jpg"/>
          <p:cNvPicPr>
            <a:picLocks noChangeAspect="1"/>
          </p:cNvPicPr>
          <p:nvPr/>
        </p:nvPicPr>
        <p:blipFill>
          <a:blip r:embed="rId4">
            <a:extLst/>
          </a:blip>
          <a:srcRect l="38069" t="44508" r="60482" b="52436"/>
          <a:stretch>
            <a:fillRect/>
          </a:stretch>
        </p:blipFill>
        <p:spPr>
          <a:xfrm>
            <a:off x="5061937" y="4531360"/>
            <a:ext cx="176108" cy="189654"/>
          </a:xfrm>
          <a:prstGeom prst="rect">
            <a:avLst/>
          </a:prstGeom>
          <a:ln w="12700">
            <a:miter lim="400000"/>
          </a:ln>
        </p:spPr>
      </p:pic>
      <p:pic>
        <p:nvPicPr>
          <p:cNvPr id="404" name="50_06_human_egg_L.jpg"/>
          <p:cNvPicPr>
            <a:picLocks noChangeAspect="1"/>
          </p:cNvPicPr>
          <p:nvPr/>
        </p:nvPicPr>
        <p:blipFill>
          <a:blip r:embed="rId4">
            <a:extLst/>
          </a:blip>
          <a:srcRect l="38069" t="35781" r="60482" b="61163"/>
          <a:stretch>
            <a:fillRect/>
          </a:stretch>
        </p:blipFill>
        <p:spPr>
          <a:xfrm>
            <a:off x="5061937" y="3989493"/>
            <a:ext cx="176108" cy="189654"/>
          </a:xfrm>
          <a:prstGeom prst="rect">
            <a:avLst/>
          </a:prstGeom>
          <a:ln w="12700">
            <a:miter lim="400000"/>
          </a:ln>
        </p:spPr>
      </p:pic>
      <p:pic>
        <p:nvPicPr>
          <p:cNvPr id="405" name="50_06_human_egg_L.jpg"/>
          <p:cNvPicPr>
            <a:picLocks noChangeAspect="1"/>
          </p:cNvPicPr>
          <p:nvPr/>
        </p:nvPicPr>
        <p:blipFill>
          <a:blip r:embed="rId4">
            <a:extLst/>
          </a:blip>
          <a:srcRect l="38069" t="26254" r="60482" b="70545"/>
          <a:stretch>
            <a:fillRect/>
          </a:stretch>
        </p:blipFill>
        <p:spPr>
          <a:xfrm>
            <a:off x="5061937" y="3397955"/>
            <a:ext cx="176108" cy="198685"/>
          </a:xfrm>
          <a:prstGeom prst="rect">
            <a:avLst/>
          </a:prstGeom>
          <a:ln w="12700">
            <a:miter lim="400000"/>
          </a:ln>
        </p:spPr>
      </p:pic>
      <p:pic>
        <p:nvPicPr>
          <p:cNvPr id="406" name="50_06_human_egg_L.jpg"/>
          <p:cNvPicPr>
            <a:picLocks noChangeAspect="1"/>
          </p:cNvPicPr>
          <p:nvPr/>
        </p:nvPicPr>
        <p:blipFill>
          <a:blip r:embed="rId4">
            <a:extLst/>
          </a:blip>
          <a:srcRect l="38069" t="18145" r="60482" b="78982"/>
          <a:stretch>
            <a:fillRect/>
          </a:stretch>
        </p:blipFill>
        <p:spPr>
          <a:xfrm>
            <a:off x="5061937" y="2894471"/>
            <a:ext cx="176108" cy="178365"/>
          </a:xfrm>
          <a:prstGeom prst="rect">
            <a:avLst/>
          </a:prstGeom>
          <a:ln w="12700">
            <a:miter lim="400000"/>
          </a:ln>
        </p:spPr>
      </p:pic>
      <p:pic>
        <p:nvPicPr>
          <p:cNvPr id="407" name="50_06_human_egg_L.jpg"/>
          <p:cNvPicPr>
            <a:picLocks noChangeAspect="1"/>
          </p:cNvPicPr>
          <p:nvPr/>
        </p:nvPicPr>
        <p:blipFill>
          <a:blip r:embed="rId4">
            <a:extLst/>
          </a:blip>
          <a:srcRect l="89414" t="82836" r="9135" b="14363"/>
          <a:stretch>
            <a:fillRect/>
          </a:stretch>
        </p:blipFill>
        <p:spPr>
          <a:xfrm>
            <a:off x="11311466" y="6899769"/>
            <a:ext cx="176107" cy="173850"/>
          </a:xfrm>
          <a:prstGeom prst="rect">
            <a:avLst/>
          </a:prstGeom>
          <a:ln w="12700">
            <a:miter lim="400000"/>
          </a:ln>
        </p:spPr>
      </p:pic>
      <p:pic>
        <p:nvPicPr>
          <p:cNvPr id="408" name="50_06_human_egg_L.jpg"/>
          <p:cNvPicPr>
            <a:picLocks noChangeAspect="1"/>
          </p:cNvPicPr>
          <p:nvPr/>
        </p:nvPicPr>
        <p:blipFill>
          <a:blip r:embed="rId4">
            <a:extLst/>
          </a:blip>
          <a:srcRect l="89414" t="75091" r="9135" b="22035"/>
          <a:stretch>
            <a:fillRect/>
          </a:stretch>
        </p:blipFill>
        <p:spPr>
          <a:xfrm>
            <a:off x="11311466" y="6418861"/>
            <a:ext cx="176107" cy="178366"/>
          </a:xfrm>
          <a:prstGeom prst="rect">
            <a:avLst/>
          </a:prstGeom>
          <a:ln w="12700">
            <a:miter lim="400000"/>
          </a:ln>
        </p:spPr>
      </p:pic>
      <p:pic>
        <p:nvPicPr>
          <p:cNvPr id="409" name="50_06_human_egg_L.jpg"/>
          <p:cNvPicPr>
            <a:picLocks noChangeAspect="1"/>
          </p:cNvPicPr>
          <p:nvPr/>
        </p:nvPicPr>
        <p:blipFill>
          <a:blip r:embed="rId4">
            <a:extLst/>
          </a:blip>
          <a:srcRect l="89414" t="64872" r="9135" b="32109"/>
          <a:stretch>
            <a:fillRect/>
          </a:stretch>
        </p:blipFill>
        <p:spPr>
          <a:xfrm>
            <a:off x="11311466" y="5784426"/>
            <a:ext cx="176107" cy="187397"/>
          </a:xfrm>
          <a:prstGeom prst="rect">
            <a:avLst/>
          </a:prstGeom>
          <a:ln w="12700">
            <a:miter lim="400000"/>
          </a:ln>
        </p:spPr>
      </p:pic>
      <p:pic>
        <p:nvPicPr>
          <p:cNvPr id="410" name="50_06_human_egg_L.jpg"/>
          <p:cNvPicPr>
            <a:picLocks noChangeAspect="1"/>
          </p:cNvPicPr>
          <p:nvPr/>
        </p:nvPicPr>
        <p:blipFill>
          <a:blip r:embed="rId4">
            <a:extLst/>
          </a:blip>
          <a:srcRect l="89414" t="54727" r="9135" b="42399"/>
          <a:stretch>
            <a:fillRect/>
          </a:stretch>
        </p:blipFill>
        <p:spPr>
          <a:xfrm>
            <a:off x="11311466" y="5154506"/>
            <a:ext cx="176107" cy="178366"/>
          </a:xfrm>
          <a:prstGeom prst="rect">
            <a:avLst/>
          </a:prstGeom>
          <a:ln w="12700">
            <a:miter lim="400000"/>
          </a:ln>
        </p:spPr>
      </p:pic>
      <p:pic>
        <p:nvPicPr>
          <p:cNvPr id="411" name="50_06_human_egg_L.jpg"/>
          <p:cNvPicPr>
            <a:picLocks noChangeAspect="1"/>
          </p:cNvPicPr>
          <p:nvPr/>
        </p:nvPicPr>
        <p:blipFill>
          <a:blip r:embed="rId4">
            <a:extLst/>
          </a:blip>
          <a:srcRect l="89414" t="43563" r="9135" b="53636"/>
          <a:stretch>
            <a:fillRect/>
          </a:stretch>
        </p:blipFill>
        <p:spPr>
          <a:xfrm>
            <a:off x="11311466" y="4461368"/>
            <a:ext cx="176107" cy="173850"/>
          </a:xfrm>
          <a:prstGeom prst="rect">
            <a:avLst/>
          </a:prstGeom>
          <a:ln w="12700">
            <a:miter lim="400000"/>
          </a:ln>
        </p:spPr>
      </p:pic>
      <p:pic>
        <p:nvPicPr>
          <p:cNvPr id="412" name="50_06_human_egg_L.jpg"/>
          <p:cNvPicPr>
            <a:picLocks noChangeAspect="1"/>
          </p:cNvPicPr>
          <p:nvPr/>
        </p:nvPicPr>
        <p:blipFill>
          <a:blip r:embed="rId4">
            <a:extLst/>
          </a:blip>
          <a:srcRect l="89414" t="28436" r="9135" b="68545"/>
          <a:stretch>
            <a:fillRect/>
          </a:stretch>
        </p:blipFill>
        <p:spPr>
          <a:xfrm>
            <a:off x="11311466" y="3522133"/>
            <a:ext cx="176107" cy="187396"/>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External Fertilization</a:t>
            </a:r>
          </a:p>
        </p:txBody>
      </p:sp>
      <p:sp>
        <p:nvSpPr>
          <p:cNvPr id="417" name="Shape 417"/>
          <p:cNvSpPr/>
          <p:nvPr>
            <p:ph type="body" idx="4294967295"/>
          </p:nvPr>
        </p:nvSpPr>
        <p:spPr>
          <a:xfrm>
            <a:off x="205457" y="1837830"/>
            <a:ext cx="12546473" cy="7608713"/>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Most animals that rely on external fertilization live in aquatic environments and tend to produce large numbers of gametes</a:t>
            </a:r>
            <a:endParaRPr sz="3400"/>
          </a:p>
          <a:p>
            <a:pPr lvl="1" marL="824483" indent="-379983" defTabSz="1300480">
              <a:spcBef>
                <a:spcPts val="800"/>
              </a:spcBef>
              <a:buClr>
                <a:srgbClr val="9D002D"/>
              </a:buClr>
              <a:buSzPct val="100000"/>
              <a:buChar char="–"/>
              <a:defRPr sz="3400">
                <a:latin typeface="Arial"/>
                <a:ea typeface="Arial"/>
                <a:cs typeface="Arial"/>
                <a:sym typeface="Arial"/>
              </a:defRPr>
            </a:pPr>
            <a:r>
              <a:t>Gametogenesis occurs in response to environmental cues such as lengthening days and warmer water temperatures, which indicate a favorable season for breeding </a:t>
            </a:r>
          </a:p>
          <a:p>
            <a:pPr lvl="1" marL="824483" indent="-379983" defTabSz="1300480">
              <a:spcBef>
                <a:spcPts val="800"/>
              </a:spcBef>
              <a:buClr>
                <a:srgbClr val="9D002D"/>
              </a:buClr>
              <a:buSzPct val="100000"/>
              <a:buChar char="–"/>
              <a:defRPr sz="3400">
                <a:latin typeface="Arial"/>
                <a:ea typeface="Arial"/>
                <a:cs typeface="Arial"/>
                <a:sym typeface="Arial"/>
              </a:defRPr>
            </a:pPr>
            <a:r>
              <a:t>Gametes are released in response to specific cues from individuals of the same species</a:t>
            </a:r>
            <a:endParaRPr sz="3000"/>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Research indicates that chemical messengers called </a:t>
            </a:r>
            <a:r>
              <a:rPr b="1"/>
              <a:t>pheromones</a:t>
            </a:r>
            <a:r>
              <a:t> might be involved in coordination of the release of the gametes</a:t>
            </a:r>
          </a:p>
        </p:txBody>
      </p:sp>
      <p:sp>
        <p:nvSpPr>
          <p:cNvPr id="418" name="Shape 41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Internal Fertilization</a:t>
            </a:r>
          </a:p>
        </p:txBody>
      </p:sp>
      <p:sp>
        <p:nvSpPr>
          <p:cNvPr id="421" name="Shape 42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Internal fertilization occurs in the vast majority of terrestrial animals and in a significant number of aquatic animals</a:t>
            </a:r>
          </a:p>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Internal fertilization occurs in one of two ways: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Copulation</a:t>
            </a:r>
            <a:r>
              <a:t>—males deposit sperm directly into the 		female reproductive tract with the aid of a copulatory 	organ called the </a:t>
            </a:r>
            <a:r>
              <a:rPr b="1"/>
              <a:t>penis</a:t>
            </a:r>
            <a:r>
              <a:t> </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Males may also package their sperm into a 			</a:t>
            </a:r>
            <a:r>
              <a:rPr b="1"/>
              <a:t>spermatophore</a:t>
            </a:r>
            <a:r>
              <a:t>, which is then placed into the 		female’s reproductive tract by the male or female</a:t>
            </a:r>
          </a:p>
        </p:txBody>
      </p:sp>
      <p:sp>
        <p:nvSpPr>
          <p:cNvPr id="422" name="Shape 42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24" name="Shape 424"/>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Salamander—A Case Study</a:t>
            </a:r>
          </a:p>
        </p:txBody>
      </p:sp>
      <p:sp>
        <p:nvSpPr>
          <p:cNvPr id="425" name="Shape 425"/>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salamanders, the male deposits the spermatophore on the ground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female picks up the spermatophore with the </a:t>
            </a:r>
            <a:r>
              <a:rPr b="1"/>
              <a:t>cloaca</a:t>
            </a:r>
            <a:endParaRPr b="1"/>
          </a:p>
          <a:p>
            <a:pPr lvl="1" marL="831361" indent="-386861" defTabSz="1300480">
              <a:spcBef>
                <a:spcPts val="800"/>
              </a:spcBef>
              <a:buClr>
                <a:srgbClr val="9D002D"/>
              </a:buClr>
              <a:buSzPct val="100000"/>
              <a:buChar char="–"/>
              <a:defRPr>
                <a:latin typeface="Arial"/>
                <a:ea typeface="Arial"/>
                <a:cs typeface="Arial"/>
                <a:sym typeface="Arial"/>
              </a:defRPr>
            </a:pPr>
            <a:r>
              <a:t>The cloaca is a chamber that opens to the outside</a:t>
            </a:r>
          </a:p>
          <a:p>
            <a:pPr lvl="1" marL="831361" indent="-386861" defTabSz="1300480">
              <a:spcBef>
                <a:spcPts val="800"/>
              </a:spcBef>
              <a:buClr>
                <a:srgbClr val="9D002D"/>
              </a:buClr>
              <a:buSzPct val="100000"/>
              <a:buChar char="–"/>
              <a:defRPr>
                <a:latin typeface="Arial"/>
                <a:ea typeface="Arial"/>
                <a:cs typeface="Arial"/>
                <a:sym typeface="Arial"/>
              </a:defRPr>
            </a:pPr>
            <a:r>
              <a:t>Both urinary and reproductive systems empty products into the cloaca</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result in the salamander case is that there is internal fertilization without contacting the male</a:t>
            </a:r>
          </a:p>
        </p:txBody>
      </p:sp>
      <p:sp>
        <p:nvSpPr>
          <p:cNvPr id="426" name="Shape 42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28" name="Shape 428"/>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What Is Sperm Competition?</a:t>
            </a:r>
          </a:p>
        </p:txBody>
      </p:sp>
      <p:sp>
        <p:nvSpPr>
          <p:cNvPr id="429" name="Shape 42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Sperm competition</a:t>
            </a:r>
            <a:r>
              <a:rPr b="0"/>
              <a:t> is competition between sperm from different males to fertilize the eggs of the same female</a:t>
            </a:r>
            <a:endParaRPr b="0"/>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experiments on dung flies, Geoff Parker determined that when two males mated with a single female, whichever male was last to copulate fathered an average of 85% of the offspring produced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Follow-up research has confirmed that </a:t>
            </a:r>
            <a:r>
              <a:rPr b="1"/>
              <a:t>second-male advantage</a:t>
            </a:r>
            <a:r>
              <a:t> is widespread, although not universal, in insects and some other animal groups</a:t>
            </a:r>
          </a:p>
        </p:txBody>
      </p:sp>
      <p:sp>
        <p:nvSpPr>
          <p:cNvPr id="430" name="Shape 43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32" name="Shape 432"/>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Sperm Competition and Second-Male Advantage</a:t>
            </a:r>
          </a:p>
        </p:txBody>
      </p:sp>
      <p:sp>
        <p:nvSpPr>
          <p:cNvPr id="433" name="Shape 433"/>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Experiments consisting of a series of fruit fly matings between one female and two males indicated that the second male’s sperm physically dislodged and replaced the first male’s gametes from the female sperm storage area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researchers also showed that the fluid that accompanies sperm during fertilization is able to displace stored sperm from competing males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two mechanisms resulted in the second male’s sperm fertilizing most of the eggs laid</a:t>
            </a:r>
          </a:p>
        </p:txBody>
      </p:sp>
      <p:sp>
        <p:nvSpPr>
          <p:cNvPr id="434" name="Shape 43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436" name="50_07_sperm_competition_U.jpg"/>
          <p:cNvPicPr>
            <a:picLocks noChangeAspect="1"/>
          </p:cNvPicPr>
          <p:nvPr/>
        </p:nvPicPr>
        <p:blipFill>
          <a:blip r:embed="rId3">
            <a:extLst/>
          </a:blip>
          <a:srcRect l="0" t="0" r="0" b="2459"/>
          <a:stretch>
            <a:fillRect/>
          </a:stretch>
        </p:blipFill>
        <p:spPr>
          <a:xfrm>
            <a:off x="3982719" y="194168"/>
            <a:ext cx="5037104" cy="9134970"/>
          </a:xfrm>
          <a:prstGeom prst="rect">
            <a:avLst/>
          </a:prstGeom>
          <a:ln w="12700">
            <a:miter lim="400000"/>
          </a:ln>
        </p:spPr>
      </p:pic>
      <p:sp>
        <p:nvSpPr>
          <p:cNvPr id="437" name="Shape 437"/>
          <p:cNvSpPr/>
          <p:nvPr>
            <p:ph type="title" idx="4294967295"/>
          </p:nvPr>
        </p:nvSpPr>
        <p:spPr>
          <a:xfrm>
            <a:off x="27093" y="-1"/>
            <a:ext cx="5048392"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50.7</a:t>
            </a:r>
          </a:p>
        </p:txBody>
      </p:sp>
      <p:grpSp>
        <p:nvGrpSpPr>
          <p:cNvPr id="440" name="Group 440"/>
          <p:cNvGrpSpPr/>
          <p:nvPr/>
        </p:nvGrpSpPr>
        <p:grpSpPr>
          <a:xfrm>
            <a:off x="4127217" y="1169528"/>
            <a:ext cx="4559304" cy="319422"/>
            <a:chOff x="0" y="0"/>
            <a:chExt cx="4559303" cy="319420"/>
          </a:xfrm>
        </p:grpSpPr>
        <p:sp>
          <p:nvSpPr>
            <p:cNvPr id="438" name="Shape 438"/>
            <p:cNvSpPr/>
            <p:nvPr/>
          </p:nvSpPr>
          <p:spPr>
            <a:xfrm>
              <a:off x="1029546" y="0"/>
              <a:ext cx="3529758" cy="147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1100">
                  <a:latin typeface="Arial"/>
                  <a:ea typeface="Arial"/>
                  <a:cs typeface="Arial"/>
                  <a:sym typeface="Arial"/>
                </a:defRPr>
              </a:lvl1pPr>
            </a:lstStyle>
            <a:p>
              <a:pPr/>
              <a:r>
                <a:t>In sperm-storage areas, sperm from the second male</a:t>
              </a:r>
            </a:p>
          </p:txBody>
        </p:sp>
        <p:sp>
          <p:nvSpPr>
            <p:cNvPr id="439" name="Shape 439"/>
            <p:cNvSpPr/>
            <p:nvPr/>
          </p:nvSpPr>
          <p:spPr>
            <a:xfrm>
              <a:off x="0" y="171591"/>
              <a:ext cx="2403972" cy="147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1100">
                  <a:latin typeface="Arial"/>
                  <a:ea typeface="Arial"/>
                  <a:cs typeface="Arial"/>
                  <a:sym typeface="Arial"/>
                </a:defRPr>
              </a:lvl1pPr>
            </a:lstStyle>
            <a:p>
              <a:pPr/>
              <a:r>
                <a:t>displaces sperm from the first male.</a:t>
              </a:r>
            </a:p>
          </p:txBody>
        </p:sp>
      </p:grpSp>
      <p:grpSp>
        <p:nvGrpSpPr>
          <p:cNvPr id="443" name="Group 443"/>
          <p:cNvGrpSpPr/>
          <p:nvPr/>
        </p:nvGrpSpPr>
        <p:grpSpPr>
          <a:xfrm>
            <a:off x="4136248" y="627662"/>
            <a:ext cx="4612615" cy="414131"/>
            <a:chOff x="0" y="0"/>
            <a:chExt cx="4612613" cy="414129"/>
          </a:xfrm>
        </p:grpSpPr>
        <p:sp>
          <p:nvSpPr>
            <p:cNvPr id="441" name="Shape 441"/>
            <p:cNvSpPr/>
            <p:nvPr/>
          </p:nvSpPr>
          <p:spPr>
            <a:xfrm>
              <a:off x="1201137" y="0"/>
              <a:ext cx="3411477"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1400">
                  <a:solidFill>
                    <a:srgbClr val="FFFFFF"/>
                  </a:solidFill>
                  <a:latin typeface="Arial"/>
                  <a:ea typeface="Arial"/>
                  <a:cs typeface="Arial"/>
                  <a:sym typeface="Arial"/>
                </a:defRPr>
              </a:lvl1pPr>
            </a:lstStyle>
            <a:p>
              <a:pPr/>
              <a:r>
                <a:t>How does the “second-male advantage”</a:t>
              </a:r>
            </a:p>
          </p:txBody>
        </p:sp>
        <p:sp>
          <p:nvSpPr>
            <p:cNvPr id="442" name="Shape 442"/>
            <p:cNvSpPr/>
            <p:nvPr/>
          </p:nvSpPr>
          <p:spPr>
            <a:xfrm>
              <a:off x="0" y="216746"/>
              <a:ext cx="2452849"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1400">
                  <a:solidFill>
                    <a:srgbClr val="FFFFFF"/>
                  </a:solidFill>
                  <a:latin typeface="Arial"/>
                  <a:ea typeface="Arial"/>
                  <a:cs typeface="Arial"/>
                  <a:sym typeface="Arial"/>
                </a:defRPr>
              </a:lvl1pPr>
            </a:lstStyle>
            <a:p>
              <a:pPr/>
              <a:r>
                <a:t>occur in sperm competition?</a:t>
              </a:r>
            </a:p>
          </p:txBody>
        </p:sp>
      </p:grpSp>
      <p:grpSp>
        <p:nvGrpSpPr>
          <p:cNvPr id="446" name="Group 446"/>
          <p:cNvGrpSpPr/>
          <p:nvPr/>
        </p:nvGrpSpPr>
        <p:grpSpPr>
          <a:xfrm>
            <a:off x="4136248" y="1575928"/>
            <a:ext cx="4112729" cy="301360"/>
            <a:chOff x="0" y="0"/>
            <a:chExt cx="4112728" cy="301358"/>
          </a:xfrm>
        </p:grpSpPr>
        <p:sp>
          <p:nvSpPr>
            <p:cNvPr id="444" name="Shape 444"/>
            <p:cNvSpPr/>
            <p:nvPr/>
          </p:nvSpPr>
          <p:spPr>
            <a:xfrm>
              <a:off x="1444977" y="0"/>
              <a:ext cx="2667752" cy="147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1100">
                  <a:latin typeface="Arial"/>
                  <a:ea typeface="Arial"/>
                  <a:cs typeface="Arial"/>
                  <a:sym typeface="Arial"/>
                </a:defRPr>
              </a:lvl1pPr>
            </a:lstStyle>
            <a:p>
              <a:pPr/>
              <a:r>
                <a:t>The mechanism does not involve sperm</a:t>
              </a:r>
            </a:p>
          </p:txBody>
        </p:sp>
        <p:sp>
          <p:nvSpPr>
            <p:cNvPr id="445" name="Shape 445"/>
            <p:cNvSpPr/>
            <p:nvPr/>
          </p:nvSpPr>
          <p:spPr>
            <a:xfrm>
              <a:off x="0" y="153528"/>
              <a:ext cx="2706837" cy="147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1100">
                  <a:latin typeface="Arial"/>
                  <a:ea typeface="Arial"/>
                  <a:cs typeface="Arial"/>
                  <a:sym typeface="Arial"/>
                </a:defRPr>
              </a:lvl1pPr>
            </a:lstStyle>
            <a:p>
              <a:pPr/>
              <a:r>
                <a:t>displacement from sperm-storage areas.</a:t>
              </a:r>
            </a:p>
          </p:txBody>
        </p:sp>
      </p:grpSp>
      <p:sp>
        <p:nvSpPr>
          <p:cNvPr id="447" name="Shape 447"/>
          <p:cNvSpPr/>
          <p:nvPr/>
        </p:nvSpPr>
        <p:spPr>
          <a:xfrm>
            <a:off x="6881706" y="2262293"/>
            <a:ext cx="1596604" cy="495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100">
                <a:latin typeface="Arial Black"/>
                <a:ea typeface="Arial Black"/>
                <a:cs typeface="Arial Black"/>
                <a:sym typeface="Arial Black"/>
              </a:defRPr>
            </a:pPr>
            <a:r>
              <a:t>1.</a:t>
            </a:r>
            <a:r>
              <a:rPr b="1">
                <a:latin typeface="Arial"/>
                <a:ea typeface="Arial"/>
                <a:cs typeface="Arial"/>
                <a:sym typeface="Arial"/>
              </a:rPr>
              <a:t> Introduce gene into</a:t>
            </a:r>
            <a:endParaRPr b="1">
              <a:latin typeface="Arial"/>
              <a:ea typeface="Arial"/>
              <a:cs typeface="Arial"/>
              <a:sym typeface="Arial"/>
            </a:endParaRPr>
          </a:p>
          <a:p>
            <a:pPr algn="l" defTabSz="1300480">
              <a:defRPr b="1" sz="1100">
                <a:latin typeface="Arial"/>
                <a:ea typeface="Arial"/>
                <a:cs typeface="Arial"/>
                <a:sym typeface="Arial"/>
              </a:defRPr>
            </a:pPr>
            <a:r>
              <a:t>male flies to make their</a:t>
            </a:r>
          </a:p>
          <a:p>
            <a:pPr algn="l" defTabSz="1300480">
              <a:defRPr b="1" sz="1100">
                <a:latin typeface="Arial"/>
                <a:ea typeface="Arial"/>
                <a:cs typeface="Arial"/>
                <a:sym typeface="Arial"/>
              </a:defRPr>
            </a:pPr>
            <a:r>
              <a:t>sperm green.</a:t>
            </a:r>
          </a:p>
        </p:txBody>
      </p:sp>
      <p:sp>
        <p:nvSpPr>
          <p:cNvPr id="448" name="Shape 448"/>
          <p:cNvSpPr/>
          <p:nvPr/>
        </p:nvSpPr>
        <p:spPr>
          <a:xfrm>
            <a:off x="6872675" y="3589866"/>
            <a:ext cx="1713112" cy="495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100">
                <a:latin typeface="Arial Black"/>
                <a:ea typeface="Arial Black"/>
                <a:cs typeface="Arial Black"/>
                <a:sym typeface="Arial Black"/>
              </a:defRPr>
            </a:pPr>
            <a:r>
              <a:t>2.</a:t>
            </a:r>
            <a:r>
              <a:rPr b="1">
                <a:latin typeface="Arial"/>
                <a:ea typeface="Arial"/>
                <a:cs typeface="Arial"/>
                <a:sym typeface="Arial"/>
              </a:rPr>
              <a:t> Allow flies to mate;</a:t>
            </a:r>
            <a:endParaRPr b="1">
              <a:latin typeface="Arial"/>
              <a:ea typeface="Arial"/>
              <a:cs typeface="Arial"/>
              <a:sym typeface="Arial"/>
            </a:endParaRPr>
          </a:p>
          <a:p>
            <a:pPr algn="l" defTabSz="1300480">
              <a:defRPr b="1" sz="1100">
                <a:latin typeface="Arial"/>
                <a:ea typeface="Arial"/>
                <a:cs typeface="Arial"/>
                <a:sym typeface="Arial"/>
              </a:defRPr>
            </a:pPr>
            <a:r>
              <a:t>afterward observe sperm</a:t>
            </a:r>
          </a:p>
          <a:p>
            <a:pPr algn="l" defTabSz="1300480">
              <a:defRPr b="1" sz="1100">
                <a:latin typeface="Arial"/>
                <a:ea typeface="Arial"/>
                <a:cs typeface="Arial"/>
                <a:sym typeface="Arial"/>
              </a:defRPr>
            </a:pPr>
            <a:r>
              <a:t>in female.</a:t>
            </a:r>
          </a:p>
        </p:txBody>
      </p:sp>
      <p:sp>
        <p:nvSpPr>
          <p:cNvPr id="449" name="Shape 449"/>
          <p:cNvSpPr/>
          <p:nvPr/>
        </p:nvSpPr>
        <p:spPr>
          <a:xfrm>
            <a:off x="6881706" y="2966719"/>
            <a:ext cx="874571"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100">
                <a:latin typeface="Arial"/>
                <a:ea typeface="Arial"/>
                <a:cs typeface="Arial"/>
                <a:sym typeface="Arial"/>
              </a:defRPr>
            </a:lvl1pPr>
          </a:lstStyle>
          <a:p>
            <a:pPr/>
            <a:r>
              <a:t>Green sperm</a:t>
            </a:r>
          </a:p>
        </p:txBody>
      </p:sp>
      <p:sp>
        <p:nvSpPr>
          <p:cNvPr id="450" name="Shape 450"/>
          <p:cNvSpPr/>
          <p:nvPr/>
        </p:nvSpPr>
        <p:spPr>
          <a:xfrm>
            <a:off x="6881706" y="3210559"/>
            <a:ext cx="1503221"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100">
                <a:latin typeface="Arial"/>
                <a:ea typeface="Arial"/>
                <a:cs typeface="Arial"/>
                <a:sym typeface="Arial"/>
              </a:defRPr>
            </a:lvl1pPr>
          </a:lstStyle>
          <a:p>
            <a:pPr/>
            <a:r>
              <a:t>Normal-colored sperm</a:t>
            </a:r>
          </a:p>
        </p:txBody>
      </p:sp>
      <p:sp>
        <p:nvSpPr>
          <p:cNvPr id="451" name="Shape 451"/>
          <p:cNvSpPr/>
          <p:nvPr/>
        </p:nvSpPr>
        <p:spPr>
          <a:xfrm>
            <a:off x="7152640" y="5368995"/>
            <a:ext cx="874502"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100">
                <a:latin typeface="Arial"/>
                <a:ea typeface="Arial"/>
                <a:cs typeface="Arial"/>
                <a:sym typeface="Arial"/>
              </a:defRPr>
            </a:lvl1pPr>
          </a:lstStyle>
          <a:p>
            <a:pPr/>
            <a:r>
              <a:t>Second male</a:t>
            </a:r>
          </a:p>
        </p:txBody>
      </p:sp>
      <p:sp>
        <p:nvSpPr>
          <p:cNvPr id="452" name="Shape 452"/>
          <p:cNvSpPr/>
          <p:nvPr/>
        </p:nvSpPr>
        <p:spPr>
          <a:xfrm>
            <a:off x="5960533" y="5368995"/>
            <a:ext cx="672661"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100">
                <a:latin typeface="Arial"/>
                <a:ea typeface="Arial"/>
                <a:cs typeface="Arial"/>
                <a:sym typeface="Arial"/>
              </a:defRPr>
            </a:lvl1pPr>
          </a:lstStyle>
          <a:p>
            <a:pPr/>
            <a:r>
              <a:t>First male</a:t>
            </a:r>
          </a:p>
        </p:txBody>
      </p:sp>
      <p:sp>
        <p:nvSpPr>
          <p:cNvPr id="453" name="Shape 453"/>
          <p:cNvSpPr/>
          <p:nvPr/>
        </p:nvSpPr>
        <p:spPr>
          <a:xfrm>
            <a:off x="4876799" y="5368995"/>
            <a:ext cx="494148"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100">
                <a:latin typeface="Arial"/>
                <a:ea typeface="Arial"/>
                <a:cs typeface="Arial"/>
                <a:sym typeface="Arial"/>
              </a:defRPr>
            </a:lvl1pPr>
          </a:lstStyle>
          <a:p>
            <a:pPr/>
            <a:r>
              <a:t>Female</a:t>
            </a:r>
          </a:p>
        </p:txBody>
      </p:sp>
      <p:sp>
        <p:nvSpPr>
          <p:cNvPr id="454" name="Shape 454"/>
          <p:cNvSpPr/>
          <p:nvPr/>
        </p:nvSpPr>
        <p:spPr>
          <a:xfrm>
            <a:off x="6441439" y="2668693"/>
            <a:ext cx="424464" cy="370276"/>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455" name="Shape 455"/>
          <p:cNvSpPr/>
          <p:nvPr/>
        </p:nvSpPr>
        <p:spPr>
          <a:xfrm flipV="1">
            <a:off x="6658186" y="3280551"/>
            <a:ext cx="194170" cy="85796"/>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grpSp>
        <p:nvGrpSpPr>
          <p:cNvPr id="458" name="Group 458"/>
          <p:cNvGrpSpPr/>
          <p:nvPr/>
        </p:nvGrpSpPr>
        <p:grpSpPr>
          <a:xfrm>
            <a:off x="4133991" y="5696373"/>
            <a:ext cx="4063765" cy="282788"/>
            <a:chOff x="0" y="0"/>
            <a:chExt cx="4063764" cy="282786"/>
          </a:xfrm>
        </p:grpSpPr>
        <p:sp>
          <p:nvSpPr>
            <p:cNvPr id="456" name="Shape 456"/>
            <p:cNvSpPr/>
            <p:nvPr/>
          </p:nvSpPr>
          <p:spPr>
            <a:xfrm>
              <a:off x="964071" y="0"/>
              <a:ext cx="3099694" cy="127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900">
                  <a:latin typeface="Arial"/>
                  <a:ea typeface="Arial"/>
                  <a:cs typeface="Arial"/>
                  <a:sym typeface="Arial"/>
                </a:defRPr>
              </a:lvl1pPr>
            </a:lstStyle>
            <a:p>
              <a:pPr/>
              <a:r>
                <a:t>When females mate twice, little sperm from the first male</a:t>
              </a:r>
            </a:p>
          </p:txBody>
        </p:sp>
        <p:sp>
          <p:nvSpPr>
            <p:cNvPr id="457" name="Shape 457"/>
            <p:cNvSpPr/>
            <p:nvPr/>
          </p:nvSpPr>
          <p:spPr>
            <a:xfrm>
              <a:off x="0" y="155786"/>
              <a:ext cx="1060823"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900">
                  <a:latin typeface="Arial"/>
                  <a:ea typeface="Arial"/>
                  <a:cs typeface="Arial"/>
                  <a:sym typeface="Arial"/>
                </a:defRPr>
              </a:lvl1pPr>
            </a:lstStyle>
            <a:p>
              <a:pPr/>
              <a:r>
                <a:t>remains in storage.</a:t>
              </a:r>
            </a:p>
          </p:txBody>
        </p:sp>
      </p:grpSp>
      <p:grpSp>
        <p:nvGrpSpPr>
          <p:cNvPr id="461" name="Group 461"/>
          <p:cNvGrpSpPr/>
          <p:nvPr/>
        </p:nvGrpSpPr>
        <p:grpSpPr>
          <a:xfrm>
            <a:off x="4133991" y="6100515"/>
            <a:ext cx="4362119" cy="280530"/>
            <a:chOff x="0" y="0"/>
            <a:chExt cx="4362118" cy="280528"/>
          </a:xfrm>
        </p:grpSpPr>
        <p:sp>
          <p:nvSpPr>
            <p:cNvPr id="459" name="Shape 459"/>
            <p:cNvSpPr/>
            <p:nvPr/>
          </p:nvSpPr>
          <p:spPr>
            <a:xfrm>
              <a:off x="0" y="153528"/>
              <a:ext cx="3315513"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900">
                  <a:latin typeface="Arial"/>
                  <a:ea typeface="Arial"/>
                  <a:cs typeface="Arial"/>
                  <a:sym typeface="Arial"/>
                </a:defRPr>
              </a:lvl1pPr>
            </a:lstStyle>
            <a:p>
              <a:pPr/>
              <a:r>
                <a:t>or all of the sperm deposited by the first male is still present.</a:t>
              </a:r>
            </a:p>
          </p:txBody>
        </p:sp>
        <p:sp>
          <p:nvSpPr>
            <p:cNvPr id="460" name="Shape 460"/>
            <p:cNvSpPr/>
            <p:nvPr/>
          </p:nvSpPr>
          <p:spPr>
            <a:xfrm>
              <a:off x="2628053" y="0"/>
              <a:ext cx="1734066" cy="127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900">
                  <a:latin typeface="Arial"/>
                  <a:ea typeface="Arial"/>
                  <a:cs typeface="Arial"/>
                  <a:sym typeface="Arial"/>
                </a:defRPr>
              </a:lvl1pPr>
            </a:lstStyle>
            <a:p>
              <a:pPr/>
              <a:r>
                <a:t>When females mate twice, most</a:t>
              </a:r>
            </a:p>
          </p:txBody>
        </p:sp>
      </p:grpSp>
      <p:grpSp>
        <p:nvGrpSpPr>
          <p:cNvPr id="464" name="Group 464"/>
          <p:cNvGrpSpPr/>
          <p:nvPr/>
        </p:nvGrpSpPr>
        <p:grpSpPr>
          <a:xfrm>
            <a:off x="4138506" y="8920480"/>
            <a:ext cx="4219080" cy="282787"/>
            <a:chOff x="0" y="0"/>
            <a:chExt cx="4219079" cy="282786"/>
          </a:xfrm>
        </p:grpSpPr>
        <p:sp>
          <p:nvSpPr>
            <p:cNvPr id="462" name="Shape 462"/>
            <p:cNvSpPr/>
            <p:nvPr/>
          </p:nvSpPr>
          <p:spPr>
            <a:xfrm>
              <a:off x="1043093" y="0"/>
              <a:ext cx="3175987" cy="127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900">
                  <a:latin typeface="Arial"/>
                  <a:ea typeface="Arial"/>
                  <a:cs typeface="Arial"/>
                  <a:sym typeface="Arial"/>
                </a:defRPr>
              </a:lvl1pPr>
            </a:lstStyle>
            <a:p>
              <a:pPr/>
              <a:r>
                <a:t>If a female mates a second time, most sperm from the first</a:t>
              </a:r>
            </a:p>
          </p:txBody>
        </p:sp>
        <p:sp>
          <p:nvSpPr>
            <p:cNvPr id="463" name="Shape 463"/>
            <p:cNvSpPr/>
            <p:nvPr/>
          </p:nvSpPr>
          <p:spPr>
            <a:xfrm>
              <a:off x="0" y="155786"/>
              <a:ext cx="1797689"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300480">
                <a:lnSpc>
                  <a:spcPct val="95000"/>
                </a:lnSpc>
                <a:defRPr b="1" sz="900">
                  <a:latin typeface="Arial"/>
                  <a:ea typeface="Arial"/>
                  <a:cs typeface="Arial"/>
                  <a:sym typeface="Arial"/>
                </a:defRPr>
              </a:lvl1pPr>
            </a:lstStyle>
            <a:p>
              <a:pPr/>
              <a:r>
                <a:t>male she mated with disappears.</a:t>
              </a:r>
            </a:p>
          </p:txBody>
        </p:sp>
      </p:grpSp>
      <p:sp>
        <p:nvSpPr>
          <p:cNvPr id="465" name="Shape 465"/>
          <p:cNvSpPr/>
          <p:nvPr/>
        </p:nvSpPr>
        <p:spPr>
          <a:xfrm>
            <a:off x="7308426" y="8112195"/>
            <a:ext cx="672661"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100">
                <a:latin typeface="Arial"/>
                <a:ea typeface="Arial"/>
                <a:cs typeface="Arial"/>
                <a:sym typeface="Arial"/>
              </a:defRPr>
            </a:lvl1pPr>
          </a:lstStyle>
          <a:p>
            <a:pPr/>
            <a:r>
              <a:t>First male</a:t>
            </a:r>
          </a:p>
        </p:txBody>
      </p:sp>
      <p:sp>
        <p:nvSpPr>
          <p:cNvPr id="466" name="Shape 466"/>
          <p:cNvSpPr/>
          <p:nvPr/>
        </p:nvSpPr>
        <p:spPr>
          <a:xfrm>
            <a:off x="7369386" y="7202311"/>
            <a:ext cx="765908" cy="7574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100">
                <a:solidFill>
                  <a:srgbClr val="808080"/>
                </a:solidFill>
                <a:latin typeface="Arial"/>
                <a:ea typeface="Arial"/>
                <a:cs typeface="Arial"/>
                <a:sym typeface="Arial"/>
              </a:defRPr>
            </a:pPr>
            <a:r>
              <a:t>The</a:t>
            </a:r>
          </a:p>
          <a:p>
            <a:pPr algn="l" defTabSz="1300480">
              <a:defRPr b="1" sz="1100">
                <a:solidFill>
                  <a:srgbClr val="808080"/>
                </a:solidFill>
                <a:latin typeface="Arial"/>
                <a:ea typeface="Arial"/>
                <a:cs typeface="Arial"/>
                <a:sym typeface="Arial"/>
              </a:defRPr>
            </a:pPr>
            <a:r>
              <a:t>difference</a:t>
            </a:r>
          </a:p>
          <a:p>
            <a:pPr algn="l" defTabSz="1300480">
              <a:defRPr b="1" sz="1100">
                <a:solidFill>
                  <a:srgbClr val="808080"/>
                </a:solidFill>
                <a:latin typeface="Arial"/>
                <a:ea typeface="Arial"/>
                <a:cs typeface="Arial"/>
                <a:sym typeface="Arial"/>
              </a:defRPr>
            </a:pPr>
            <a:r>
              <a:t>represents</a:t>
            </a:r>
          </a:p>
          <a:p>
            <a:pPr algn="l" defTabSz="1300480">
              <a:defRPr b="1" sz="1100">
                <a:solidFill>
                  <a:srgbClr val="808080"/>
                </a:solidFill>
                <a:latin typeface="Arial"/>
                <a:ea typeface="Arial"/>
                <a:cs typeface="Arial"/>
                <a:sym typeface="Arial"/>
              </a:defRPr>
            </a:pPr>
            <a:r>
              <a:t>displaced</a:t>
            </a:r>
          </a:p>
          <a:p>
            <a:pPr algn="l" defTabSz="1300480">
              <a:defRPr b="1" sz="1100">
                <a:solidFill>
                  <a:srgbClr val="808080"/>
                </a:solidFill>
                <a:latin typeface="Arial"/>
                <a:ea typeface="Arial"/>
                <a:cs typeface="Arial"/>
                <a:sym typeface="Arial"/>
              </a:defRPr>
            </a:pPr>
            <a:r>
              <a:t>sperm</a:t>
            </a:r>
          </a:p>
        </p:txBody>
      </p:sp>
      <p:sp>
        <p:nvSpPr>
          <p:cNvPr id="467" name="Shape 467"/>
          <p:cNvSpPr/>
          <p:nvPr/>
        </p:nvSpPr>
        <p:spPr>
          <a:xfrm>
            <a:off x="4901635" y="8556977"/>
            <a:ext cx="304837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100">
                <a:latin typeface="Arial Black"/>
                <a:ea typeface="Arial Black"/>
                <a:cs typeface="Arial Black"/>
                <a:sym typeface="Arial Black"/>
              </a:defRPr>
            </a:lvl1pPr>
          </a:lstStyle>
          <a:p>
            <a:pPr/>
            <a:r>
              <a:t>Number of males that mate with female</a:t>
            </a:r>
          </a:p>
        </p:txBody>
      </p:sp>
      <p:sp>
        <p:nvSpPr>
          <p:cNvPr id="468" name="Shape 468"/>
          <p:cNvSpPr/>
          <p:nvPr/>
        </p:nvSpPr>
        <p:spPr>
          <a:xfrm>
            <a:off x="6990080" y="8193475"/>
            <a:ext cx="282223"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469" name="Shape 469"/>
          <p:cNvSpPr/>
          <p:nvPr/>
        </p:nvSpPr>
        <p:spPr>
          <a:xfrm>
            <a:off x="7209084" y="7087164"/>
            <a:ext cx="83539" cy="101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645"/>
                  <a:pt x="10800" y="1440"/>
                </a:cubicBezTo>
                <a:lnTo>
                  <a:pt x="10800" y="9360"/>
                </a:lnTo>
                <a:cubicBezTo>
                  <a:pt x="10800" y="10155"/>
                  <a:pt x="15635" y="10800"/>
                  <a:pt x="21600" y="10800"/>
                </a:cubicBezTo>
                <a:cubicBezTo>
                  <a:pt x="15635" y="10800"/>
                  <a:pt x="10800" y="11445"/>
                  <a:pt x="10800" y="12240"/>
                </a:cubicBezTo>
                <a:lnTo>
                  <a:pt x="10800" y="20160"/>
                </a:lnTo>
                <a:cubicBezTo>
                  <a:pt x="10800" y="20955"/>
                  <a:pt x="5965" y="21600"/>
                  <a:pt x="0" y="21600"/>
                </a:cubicBezTo>
              </a:path>
            </a:pathLst>
          </a:custGeom>
          <a:ln w="25400">
            <a:solidFill>
              <a:srgbClr val="808080"/>
            </a:solidFill>
          </a:ln>
        </p:spPr>
        <p:txBody>
          <a:bodyPr lIns="65023" tIns="65023" rIns="65023" bIns="65023" anchor="ctr"/>
          <a:lstStyle/>
          <a:p>
            <a:pPr algn="l" defTabSz="1300480">
              <a:defRPr sz="3400">
                <a:latin typeface="Arial"/>
                <a:ea typeface="Arial"/>
                <a:cs typeface="Arial"/>
                <a:sym typeface="Arial"/>
              </a:defRPr>
            </a:pPr>
          </a:p>
        </p:txBody>
      </p:sp>
      <p:sp>
        <p:nvSpPr>
          <p:cNvPr id="470" name="Shape 470"/>
          <p:cNvSpPr/>
          <p:nvPr/>
        </p:nvSpPr>
        <p:spPr>
          <a:xfrm rot="16200000">
            <a:off x="4334573" y="7377571"/>
            <a:ext cx="1777027"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sz="1100">
                <a:latin typeface="Arial Black"/>
                <a:ea typeface="Arial Black"/>
                <a:cs typeface="Arial Black"/>
                <a:sym typeface="Arial Black"/>
              </a:defRPr>
            </a:pPr>
            <a:r>
              <a:t>Mean first-male sperm</a:t>
            </a:r>
          </a:p>
          <a:p>
            <a:pPr defTabSz="1300480">
              <a:defRPr sz="1100">
                <a:latin typeface="Arial Black"/>
                <a:ea typeface="Arial Black"/>
                <a:cs typeface="Arial Black"/>
                <a:sym typeface="Arial Black"/>
              </a:defRPr>
            </a:pPr>
            <a:r>
              <a:t>stored in female</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74" name="Shape 474"/>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Why Is Testes Size Variable among Species?</a:t>
            </a:r>
          </a:p>
        </p:txBody>
      </p:sp>
      <p:sp>
        <p:nvSpPr>
          <p:cNvPr id="475" name="Shape 475"/>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species in which females routinely mate with multiple males before laying eggs or giving birth, males have extraordinarily large testes for their size and produce proportionately larger numbers of sperm</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some species, females choose which male is the last to copulate; in other species, females physically eject sperm from undesirable males </a:t>
            </a:r>
          </a:p>
          <a:p>
            <a:pPr lvl="1" marL="831361" indent="-386861" defTabSz="1300480">
              <a:spcBef>
                <a:spcPts val="800"/>
              </a:spcBef>
              <a:buClr>
                <a:srgbClr val="9D002D"/>
              </a:buClr>
              <a:buSzPct val="100000"/>
              <a:buChar char="–"/>
              <a:defRPr>
                <a:latin typeface="Arial"/>
                <a:ea typeface="Arial"/>
                <a:cs typeface="Arial"/>
                <a:sym typeface="Arial"/>
              </a:defRPr>
            </a:pPr>
            <a:r>
              <a:t>This behavior is called </a:t>
            </a:r>
            <a:r>
              <a:rPr b="1"/>
              <a:t>cryptic female choice</a:t>
            </a:r>
          </a:p>
        </p:txBody>
      </p:sp>
      <p:sp>
        <p:nvSpPr>
          <p:cNvPr id="476" name="Shape 47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Introduction to Animal Reproduction</a:t>
            </a:r>
          </a:p>
        </p:txBody>
      </p:sp>
      <p:sp>
        <p:nvSpPr>
          <p:cNvPr id="170" name="Shape 17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humans, hormones from the pituitary gland and female reproductive organs regulate the menstrual cycle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hormones interact via positive or negative feedback</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Pregnancy is maintained by hormonal signals from the embryo and the mother’s reproductive organs</a:t>
            </a:r>
          </a:p>
        </p:txBody>
      </p:sp>
      <p:sp>
        <p:nvSpPr>
          <p:cNvPr id="171" name="Shape 17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78" name="Shape 478"/>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Unusual Mating Strategies</a:t>
            </a:r>
          </a:p>
        </p:txBody>
      </p:sp>
      <p:sp>
        <p:nvSpPr>
          <p:cNvPr id="479" name="Shape 479"/>
          <p:cNvSpPr/>
          <p:nvPr>
            <p:ph type="body" idx="4294967295"/>
          </p:nvPr>
        </p:nvSpPr>
        <p:spPr>
          <a:xfrm>
            <a:off x="205457" y="1837831"/>
            <a:ext cx="12582597" cy="7631289"/>
          </a:xfrm>
          <a:prstGeom prst="rect">
            <a:avLst/>
          </a:prstGeom>
        </p:spPr>
        <p:txBody>
          <a:bodyPr lIns="0" tIns="0" rIns="0" bIns="0" anchor="t"/>
          <a:lstStyle/>
          <a:p>
            <a:pPr marL="317264" indent="-317264" defTabSz="1300480">
              <a:spcBef>
                <a:spcPts val="600"/>
              </a:spcBef>
              <a:buClr>
                <a:srgbClr val="9D002D"/>
              </a:buClr>
              <a:buSzPct val="100000"/>
              <a:buFont typeface="Wingdings"/>
              <a:buChar char="▪"/>
              <a:defRPr sz="3800">
                <a:latin typeface="Arial"/>
                <a:ea typeface="Arial"/>
                <a:cs typeface="Arial"/>
                <a:sym typeface="Arial"/>
              </a:defRPr>
            </a:pPr>
            <a:r>
              <a:t>Some forms of animal sexual reproduction are quite remarkable, including</a:t>
            </a:r>
            <a:endParaRPr sz="2400"/>
          </a:p>
          <a:p>
            <a:pPr lvl="1" marL="845819" indent="-388619" defTabSz="1300480">
              <a:spcBef>
                <a:spcPts val="600"/>
              </a:spcBef>
              <a:buClr>
                <a:srgbClr val="9D002D"/>
              </a:buClr>
              <a:buSzPct val="100000"/>
              <a:buChar char="–"/>
              <a:defRPr b="1" sz="3400">
                <a:latin typeface="Arial"/>
                <a:ea typeface="Arial"/>
                <a:cs typeface="Arial"/>
                <a:sym typeface="Arial"/>
              </a:defRPr>
            </a:pPr>
            <a:r>
              <a:t>Femmes fatales</a:t>
            </a:r>
            <a:r>
              <a:rPr b="0"/>
              <a:t>—some arthropod females cannibalize the male before the copulation is completed, elongating copulation time and increasing the number of fertilized eggs</a:t>
            </a:r>
          </a:p>
          <a:p>
            <a:pPr lvl="1" marL="845819" indent="-388619" defTabSz="1300480">
              <a:spcBef>
                <a:spcPts val="600"/>
              </a:spcBef>
              <a:buClr>
                <a:srgbClr val="9D002D"/>
              </a:buClr>
              <a:buSzPct val="100000"/>
              <a:buChar char="–"/>
              <a:defRPr b="1" sz="3400">
                <a:latin typeface="Arial"/>
                <a:ea typeface="Arial"/>
                <a:cs typeface="Arial"/>
                <a:sym typeface="Arial"/>
              </a:defRPr>
            </a:pPr>
            <a:r>
              <a:t>Giant sperm</a:t>
            </a:r>
            <a:r>
              <a:rPr b="0"/>
              <a:t>—</a:t>
            </a:r>
            <a:r>
              <a:rPr b="0" i="1"/>
              <a:t>Drosophila bifurca</a:t>
            </a:r>
            <a:r>
              <a:rPr b="0"/>
              <a:t> produce sperm that </a:t>
            </a:r>
            <a:br>
              <a:rPr b="0"/>
            </a:br>
            <a:r>
              <a:rPr b="0"/>
              <a:t>are so large they preclude additional matings with other males</a:t>
            </a:r>
          </a:p>
          <a:p>
            <a:pPr lvl="1" marL="845819" indent="-388619" defTabSz="1300480">
              <a:spcBef>
                <a:spcPts val="600"/>
              </a:spcBef>
              <a:buClr>
                <a:srgbClr val="9D002D"/>
              </a:buClr>
              <a:buSzPct val="100000"/>
              <a:buChar char="–"/>
              <a:defRPr b="1" sz="3400">
                <a:latin typeface="Arial"/>
                <a:ea typeface="Arial"/>
                <a:cs typeface="Arial"/>
                <a:sym typeface="Arial"/>
              </a:defRPr>
            </a:pPr>
            <a:r>
              <a:t>False penises</a:t>
            </a:r>
            <a:r>
              <a:rPr b="0"/>
              <a:t>—the red-billed buffalo weaver has a false penis that becomes erect during copulation, stimulating the female’s reproductive tract and triggering an orgasm-like state in males</a:t>
            </a:r>
          </a:p>
        </p:txBody>
      </p:sp>
      <p:sp>
        <p:nvSpPr>
          <p:cNvPr id="480" name="Shape 48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82" name="Shape 482"/>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Unusual Aspects of Mating</a:t>
            </a:r>
          </a:p>
        </p:txBody>
      </p:sp>
      <p:sp>
        <p:nvSpPr>
          <p:cNvPr id="483" name="Shape 483"/>
          <p:cNvSpPr/>
          <p:nvPr>
            <p:ph type="body" idx="4294967295"/>
          </p:nvPr>
        </p:nvSpPr>
        <p:spPr>
          <a:xfrm>
            <a:off x="205457" y="1855893"/>
            <a:ext cx="12474224" cy="7631290"/>
          </a:xfrm>
          <a:prstGeom prst="rect">
            <a:avLst/>
          </a:prstGeom>
        </p:spPr>
        <p:txBody>
          <a:bodyPr lIns="0" tIns="0" rIns="0" bIns="0" anchor="t"/>
          <a:lstStyle/>
          <a:p>
            <a:pPr lvl="1" marL="831361" indent="-386861" defTabSz="1300480">
              <a:spcBef>
                <a:spcPts val="800"/>
              </a:spcBef>
              <a:buClr>
                <a:srgbClr val="9D002D"/>
              </a:buClr>
              <a:buSzPct val="100000"/>
              <a:buChar char="–"/>
              <a:defRPr b="1">
                <a:latin typeface="Arial"/>
                <a:ea typeface="Arial"/>
                <a:cs typeface="Arial"/>
                <a:sym typeface="Arial"/>
              </a:defRPr>
            </a:pPr>
            <a:r>
              <a:t>Infidelity</a:t>
            </a:r>
            <a:r>
              <a:rPr b="0"/>
              <a:t>—in monogamous bird species, up to 60% of nests include at least one offspring fathered by a male not mated to the resident female</a:t>
            </a:r>
          </a:p>
          <a:p>
            <a:pPr lvl="1" marL="831361" indent="-386861" defTabSz="1300480">
              <a:spcBef>
                <a:spcPts val="800"/>
              </a:spcBef>
              <a:buClr>
                <a:srgbClr val="9D002D"/>
              </a:buClr>
              <a:buSzPct val="100000"/>
              <a:buChar char="–"/>
              <a:defRPr b="1">
                <a:latin typeface="Arial"/>
                <a:ea typeface="Arial"/>
                <a:cs typeface="Arial"/>
                <a:sym typeface="Arial"/>
              </a:defRPr>
            </a:pPr>
            <a:r>
              <a:t>Love darts</a:t>
            </a:r>
            <a:r>
              <a:rPr b="0"/>
              <a:t>—many snails and slugs are </a:t>
            </a:r>
            <a:r>
              <a:t>hermaphroditic</a:t>
            </a:r>
            <a:r>
              <a:rPr b="0"/>
              <a:t>:</a:t>
            </a:r>
            <a:r>
              <a:t> </a:t>
            </a:r>
            <a:r>
              <a:rPr b="0"/>
              <a:t>they contain both male and female gonads. Some species fire “love darts” into the mating partner; a substance in the mucus increases the chance that sperm will successfully fertilize eggs</a:t>
            </a:r>
          </a:p>
          <a:p>
            <a:pPr lvl="1" marL="831361" indent="-386861" defTabSz="1300480">
              <a:spcBef>
                <a:spcPts val="800"/>
              </a:spcBef>
              <a:buClr>
                <a:srgbClr val="9D002D"/>
              </a:buClr>
              <a:buSzPct val="100000"/>
              <a:buChar char="–"/>
              <a:defRPr b="1">
                <a:latin typeface="Arial"/>
                <a:ea typeface="Arial"/>
                <a:cs typeface="Arial"/>
                <a:sym typeface="Arial"/>
              </a:defRPr>
            </a:pPr>
            <a:r>
              <a:t>Hypodermic insemination</a:t>
            </a:r>
            <a:r>
              <a:rPr b="0"/>
              <a:t>—some bedbugs have hypodermic penises that function like a hypodermic needle. Males force the organ through the female’s abdominal wall and deposit sperm</a:t>
            </a:r>
          </a:p>
        </p:txBody>
      </p:sp>
      <p:sp>
        <p:nvSpPr>
          <p:cNvPr id="484" name="Shape 48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86" name="50_08_love_darts_U.jpg"/>
          <p:cNvPicPr>
            <a:picLocks noChangeAspect="1"/>
          </p:cNvPicPr>
          <p:nvPr/>
        </p:nvPicPr>
        <p:blipFill>
          <a:blip r:embed="rId3">
            <a:extLst/>
          </a:blip>
          <a:srcRect l="0" t="0" r="0" b="4379"/>
          <a:stretch>
            <a:fillRect/>
          </a:stretch>
        </p:blipFill>
        <p:spPr>
          <a:xfrm>
            <a:off x="2717204" y="3098800"/>
            <a:ext cx="7570330" cy="5373512"/>
          </a:xfrm>
          <a:prstGeom prst="rect">
            <a:avLst/>
          </a:prstGeom>
          <a:ln w="12700">
            <a:miter lim="400000"/>
          </a:ln>
        </p:spPr>
      </p:pic>
      <p:sp>
        <p:nvSpPr>
          <p:cNvPr id="487" name="Shape 487"/>
          <p:cNvSpPr/>
          <p:nvPr>
            <p:ph type="title" idx="4294967295"/>
          </p:nvPr>
        </p:nvSpPr>
        <p:spPr>
          <a:xfrm>
            <a:off x="27093" y="-1"/>
            <a:ext cx="6493370"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50.8</a:t>
            </a:r>
          </a:p>
        </p:txBody>
      </p:sp>
      <p:sp>
        <p:nvSpPr>
          <p:cNvPr id="488" name="Shape 488"/>
          <p:cNvSpPr/>
          <p:nvPr/>
        </p:nvSpPr>
        <p:spPr>
          <a:xfrm>
            <a:off x="7416800" y="2747715"/>
            <a:ext cx="1384598"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FFFFFF"/>
                </a:solidFill>
                <a:latin typeface="Arial"/>
                <a:ea typeface="Arial"/>
                <a:cs typeface="Arial"/>
                <a:sym typeface="Arial"/>
              </a:defRPr>
            </a:lvl1pPr>
          </a:lstStyle>
          <a:p>
            <a:pPr/>
            <a:r>
              <a:t>Love dart</a:t>
            </a:r>
          </a:p>
        </p:txBody>
      </p:sp>
      <p:sp>
        <p:nvSpPr>
          <p:cNvPr id="489" name="Shape 489"/>
          <p:cNvSpPr/>
          <p:nvPr/>
        </p:nvSpPr>
        <p:spPr>
          <a:xfrm flipV="1">
            <a:off x="7272302" y="3149599"/>
            <a:ext cx="379307" cy="1293708"/>
          </a:xfrm>
          <a:prstGeom prst="line">
            <a:avLst/>
          </a:prstGeom>
          <a:ln w="25400">
            <a:solidFill>
              <a:srgbClr val="FFFFFF"/>
            </a:solidFill>
          </a:ln>
        </p:spPr>
        <p:txBody>
          <a:bodyPr lIns="65023" tIns="65023" rIns="65023" bIns="65023"/>
          <a:lstStyle/>
          <a:p>
            <a:pPr algn="l" defTabSz="1300480">
              <a:defRPr sz="3400">
                <a:latin typeface="Arial"/>
                <a:ea typeface="Arial"/>
                <a:cs typeface="Arial"/>
                <a:sym typeface="Arial"/>
              </a:defRPr>
            </a:pPr>
          </a:p>
        </p:txBody>
      </p:sp>
      <p:sp>
        <p:nvSpPr>
          <p:cNvPr id="490" name="Shape 490"/>
          <p:cNvSpPr/>
          <p:nvPr/>
        </p:nvSpPr>
        <p:spPr>
          <a:xfrm>
            <a:off x="1643540" y="1442296"/>
            <a:ext cx="42990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Lots of crazy stuff….</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Females: Lay Eggs or Give Birth</a:t>
            </a:r>
          </a:p>
        </p:txBody>
      </p:sp>
      <p:sp>
        <p:nvSpPr>
          <p:cNvPr id="495" name="Shape 495"/>
          <p:cNvSpPr/>
          <p:nvPr>
            <p:ph type="body" idx="4294967295"/>
          </p:nvPr>
        </p:nvSpPr>
        <p:spPr>
          <a:xfrm>
            <a:off x="205457" y="1819768"/>
            <a:ext cx="12480997" cy="733778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Once fertilization has occurred, the embryo is either laid as an egg outside the mother’s body or retained inside her body</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a:t>
            </a:r>
            <a:r>
              <a:rPr b="1"/>
              <a:t>oviparous</a:t>
            </a:r>
            <a:r>
              <a:t> animals, the egg is laid outside the mother’s body and the embryo develops in the external environment </a:t>
            </a:r>
          </a:p>
          <a:p>
            <a:pPr lvl="1" marL="831361" indent="-386861" defTabSz="1300480">
              <a:spcBef>
                <a:spcPts val="800"/>
              </a:spcBef>
              <a:buClr>
                <a:srgbClr val="9D002D"/>
              </a:buClr>
              <a:buSzPct val="100000"/>
              <a:buChar char="–"/>
              <a:defRPr>
                <a:latin typeface="Arial"/>
                <a:ea typeface="Arial"/>
                <a:cs typeface="Arial"/>
                <a:sym typeface="Arial"/>
              </a:defRPr>
            </a:pPr>
            <a:r>
              <a:t>The care of the young is variable among animals</a:t>
            </a:r>
          </a:p>
        </p:txBody>
      </p:sp>
      <p:sp>
        <p:nvSpPr>
          <p:cNvPr id="496" name="Shape 49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Shape 498"/>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Females: Lay Eggs or Give Birth</a:t>
            </a:r>
          </a:p>
        </p:txBody>
      </p:sp>
      <p:sp>
        <p:nvSpPr>
          <p:cNvPr id="499" name="Shape 499"/>
          <p:cNvSpPr/>
          <p:nvPr>
            <p:ph type="body" idx="4294967295"/>
          </p:nvPr>
        </p:nvSpPr>
        <p:spPr>
          <a:xfrm>
            <a:off x="205457" y="1819768"/>
            <a:ext cx="12480997" cy="713909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a:t>
            </a:r>
            <a:r>
              <a:rPr b="1"/>
              <a:t>viviparous</a:t>
            </a:r>
            <a:r>
              <a:t> species, the egg remains within the mother’s body</a:t>
            </a:r>
          </a:p>
          <a:p>
            <a:pPr lvl="1" marL="831361" indent="-386861" defTabSz="1300480">
              <a:spcBef>
                <a:spcPts val="800"/>
              </a:spcBef>
              <a:buClr>
                <a:srgbClr val="9D002D"/>
              </a:buClr>
              <a:buSzPct val="100000"/>
              <a:buChar char="–"/>
              <a:defRPr>
                <a:latin typeface="Arial"/>
                <a:ea typeface="Arial"/>
                <a:cs typeface="Arial"/>
                <a:sym typeface="Arial"/>
              </a:defRPr>
            </a:pPr>
            <a:r>
              <a:t>There, the embryo develops and receives nutrition directly from the mother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a:t>
            </a:r>
            <a:r>
              <a:rPr b="1"/>
              <a:t>ovoviviparious animals</a:t>
            </a:r>
            <a:r>
              <a:t>,</a:t>
            </a:r>
            <a:r>
              <a:rPr b="1"/>
              <a:t> </a:t>
            </a:r>
            <a:r>
              <a:t>offspring develop inside the mother’s body but are nourished by nutrient-rich </a:t>
            </a:r>
            <a:r>
              <a:rPr b="1"/>
              <a:t>yolk</a:t>
            </a:r>
            <a:r>
              <a:t> stored in the egg</a:t>
            </a:r>
          </a:p>
        </p:txBody>
      </p:sp>
      <p:sp>
        <p:nvSpPr>
          <p:cNvPr id="500" name="Shape 50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02" name="Shape 502"/>
          <p:cNvSpPr/>
          <p:nvPr>
            <p:ph type="title" idx="4294967295"/>
          </p:nvPr>
        </p:nvSpPr>
        <p:spPr>
          <a:xfrm>
            <a:off x="90310" y="273190"/>
            <a:ext cx="12128784" cy="1388535"/>
          </a:xfrm>
          <a:prstGeom prst="rect">
            <a:avLst/>
          </a:prstGeom>
        </p:spPr>
        <p:txBody>
          <a:bodyPr lIns="0" tIns="0" rIns="0" bIns="0" anchor="t"/>
          <a:lstStyle/>
          <a:p>
            <a:pPr algn="l" defTabSz="1300480">
              <a:lnSpc>
                <a:spcPct val="90000"/>
              </a:lnSpc>
              <a:defRPr b="1" sz="4400">
                <a:solidFill>
                  <a:srgbClr val="9D002D"/>
                </a:solidFill>
                <a:latin typeface="Times New Roman"/>
                <a:ea typeface="Times New Roman"/>
                <a:cs typeface="Times New Roman"/>
                <a:sym typeface="Times New Roman"/>
              </a:defRPr>
            </a:pPr>
            <a:r>
              <a:t>Why the Difference between Oviparous and </a:t>
            </a:r>
            <a:br/>
            <a:r>
              <a:t>Ovoviviparous?</a:t>
            </a:r>
          </a:p>
        </p:txBody>
      </p:sp>
      <p:sp>
        <p:nvSpPr>
          <p:cNvPr id="503" name="Shape 503"/>
          <p:cNvSpPr/>
          <p:nvPr>
            <p:ph type="body" idx="4294967295"/>
          </p:nvPr>
        </p:nvSpPr>
        <p:spPr>
          <a:xfrm>
            <a:off x="205457" y="2171982"/>
            <a:ext cx="12480997" cy="7206827"/>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the lizard genus </a:t>
            </a:r>
            <a:r>
              <a:rPr i="1"/>
              <a:t>Sceloporus</a:t>
            </a:r>
            <a:r>
              <a:t>, some populations are oviparous while others are ovoviviparous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Phylogenetic analysis based on molecular and morphological data of many </a:t>
            </a:r>
            <a:r>
              <a:rPr i="1"/>
              <a:t>Sceloporus</a:t>
            </a:r>
            <a:r>
              <a:t> species yielded two conclusions:</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Because most </a:t>
            </a:r>
            <a:r>
              <a:rPr i="1"/>
              <a:t>Sceloporus </a:t>
            </a:r>
            <a:r>
              <a:t>populations are oviparous, egg laying probably represents the ancestral condition</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Ovoviviparity evolved independently</a:t>
            </a:r>
          </a:p>
        </p:txBody>
      </p:sp>
      <p:sp>
        <p:nvSpPr>
          <p:cNvPr id="504" name="Shape 504"/>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06" name="Shape 506"/>
          <p:cNvSpPr/>
          <p:nvPr>
            <p:ph type="title" idx="4294967295"/>
          </p:nvPr>
        </p:nvSpPr>
        <p:spPr>
          <a:xfrm>
            <a:off x="90310" y="273190"/>
            <a:ext cx="12128784" cy="1388535"/>
          </a:xfrm>
          <a:prstGeom prst="rect">
            <a:avLst/>
          </a:prstGeom>
        </p:spPr>
        <p:txBody>
          <a:bodyPr lIns="0" tIns="0" rIns="0" bIns="0" anchor="t"/>
          <a:lstStyle/>
          <a:p>
            <a:pPr algn="l" defTabSz="1300480">
              <a:lnSpc>
                <a:spcPct val="90000"/>
              </a:lnSpc>
              <a:defRPr b="1" sz="4400">
                <a:solidFill>
                  <a:srgbClr val="9D002D"/>
                </a:solidFill>
                <a:latin typeface="Times New Roman"/>
                <a:ea typeface="Times New Roman"/>
                <a:cs typeface="Times New Roman"/>
                <a:sym typeface="Times New Roman"/>
              </a:defRPr>
            </a:pPr>
            <a:r>
              <a:t>Why the Difference between Oviparous and </a:t>
            </a:r>
            <a:br/>
            <a:r>
              <a:t>Ovoviviparous?</a:t>
            </a:r>
          </a:p>
        </p:txBody>
      </p:sp>
      <p:sp>
        <p:nvSpPr>
          <p:cNvPr id="507" name="Shape 507"/>
          <p:cNvSpPr/>
          <p:nvPr>
            <p:ph type="body" idx="4294967295"/>
          </p:nvPr>
        </p:nvSpPr>
        <p:spPr>
          <a:xfrm>
            <a:off x="205457" y="2171982"/>
            <a:ext cx="12480997" cy="6086970"/>
          </a:xfrm>
          <a:prstGeom prst="rect">
            <a:avLst/>
          </a:prstGeom>
        </p:spPr>
        <p:txBody>
          <a:bodyPr lIns="0" tIns="0" rIns="0" bIns="0" anchor="t"/>
          <a:lstStyle>
            <a:lvl1pPr marL="379185" indent="-379185" defTabSz="1300480">
              <a:spcBef>
                <a:spcPts val="900"/>
              </a:spcBef>
              <a:buClr>
                <a:srgbClr val="9D002D"/>
              </a:buClr>
              <a:buSzPct val="100000"/>
              <a:buFont typeface="Wingdings"/>
              <a:buChar char="▪"/>
              <a:defRPr sz="3800">
                <a:latin typeface="Arial"/>
                <a:ea typeface="Arial"/>
                <a:cs typeface="Arial"/>
                <a:sym typeface="Arial"/>
              </a:defRPr>
            </a:lvl1pPr>
          </a:lstStyle>
          <a:p>
            <a:pPr/>
            <a:r>
              <a:t>Researchers hypothesize that natural selection favoring ovoviviparity or viviparity should be especially strong in cold habitats, and many data support this hypothesis</a:t>
            </a:r>
          </a:p>
        </p:txBody>
      </p:sp>
      <p:sp>
        <p:nvSpPr>
          <p:cNvPr id="508" name="Shape 508"/>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510" name="50_09_ovoviviparity_U.jpg"/>
          <p:cNvPicPr>
            <a:picLocks noChangeAspect="1"/>
          </p:cNvPicPr>
          <p:nvPr/>
        </p:nvPicPr>
        <p:blipFill>
          <a:blip r:embed="rId3">
            <a:extLst/>
          </a:blip>
          <a:srcRect l="0" t="0" r="0" b="3469"/>
          <a:stretch>
            <a:fillRect/>
          </a:stretch>
        </p:blipFill>
        <p:spPr>
          <a:xfrm>
            <a:off x="1697848" y="1523999"/>
            <a:ext cx="9609104" cy="6470793"/>
          </a:xfrm>
          <a:prstGeom prst="rect">
            <a:avLst/>
          </a:prstGeom>
          <a:ln w="12700">
            <a:miter lim="400000"/>
          </a:ln>
        </p:spPr>
      </p:pic>
      <p:sp>
        <p:nvSpPr>
          <p:cNvPr id="511" name="Shape 511"/>
          <p:cNvSpPr/>
          <p:nvPr>
            <p:ph type="title" idx="4294967295"/>
          </p:nvPr>
        </p:nvSpPr>
        <p:spPr>
          <a:xfrm>
            <a:off x="27093" y="-1"/>
            <a:ext cx="7010401"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50.9</a:t>
            </a:r>
          </a:p>
        </p:txBody>
      </p:sp>
      <p:sp>
        <p:nvSpPr>
          <p:cNvPr id="512" name="Shape 512"/>
          <p:cNvSpPr/>
          <p:nvPr/>
        </p:nvSpPr>
        <p:spPr>
          <a:xfrm>
            <a:off x="1711395" y="2296159"/>
            <a:ext cx="1223889" cy="3210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200">
                <a:latin typeface="Arial"/>
                <a:ea typeface="Arial"/>
                <a:cs typeface="Arial"/>
                <a:sym typeface="Arial"/>
              </a:defRPr>
            </a:lvl1pPr>
          </a:lstStyle>
          <a:p>
            <a:pPr/>
            <a:r>
              <a:t>Oviparity</a:t>
            </a:r>
          </a:p>
        </p:txBody>
      </p:sp>
      <p:sp>
        <p:nvSpPr>
          <p:cNvPr id="513" name="Shape 513"/>
          <p:cNvSpPr/>
          <p:nvPr/>
        </p:nvSpPr>
        <p:spPr>
          <a:xfrm>
            <a:off x="1957493" y="3635022"/>
            <a:ext cx="1791494" cy="10222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solidFill>
                  <a:srgbClr val="808080"/>
                </a:solidFill>
                <a:latin typeface="Arial"/>
                <a:ea typeface="Arial"/>
                <a:cs typeface="Arial"/>
                <a:sym typeface="Arial"/>
              </a:defRPr>
            </a:pPr>
            <a:r>
              <a:t>Oviparity</a:t>
            </a:r>
          </a:p>
          <a:p>
            <a:pPr algn="l" defTabSz="1300480">
              <a:lnSpc>
                <a:spcPct val="95000"/>
              </a:lnSpc>
              <a:defRPr b="1" sz="2400">
                <a:solidFill>
                  <a:srgbClr val="808080"/>
                </a:solidFill>
                <a:latin typeface="Arial"/>
                <a:ea typeface="Arial"/>
                <a:cs typeface="Arial"/>
                <a:sym typeface="Arial"/>
              </a:defRPr>
            </a:pPr>
            <a:r>
              <a:t>in ancestral</a:t>
            </a:r>
          </a:p>
          <a:p>
            <a:pPr algn="l" defTabSz="1300480">
              <a:lnSpc>
                <a:spcPct val="95000"/>
              </a:lnSpc>
              <a:defRPr b="1" sz="2400">
                <a:solidFill>
                  <a:srgbClr val="808080"/>
                </a:solidFill>
                <a:latin typeface="Arial"/>
                <a:ea typeface="Arial"/>
                <a:cs typeface="Arial"/>
                <a:sym typeface="Arial"/>
              </a:defRPr>
            </a:pPr>
            <a:r>
              <a:t>population</a:t>
            </a:r>
          </a:p>
        </p:txBody>
      </p:sp>
      <p:sp>
        <p:nvSpPr>
          <p:cNvPr id="514" name="Shape 514"/>
          <p:cNvSpPr/>
          <p:nvPr/>
        </p:nvSpPr>
        <p:spPr>
          <a:xfrm>
            <a:off x="4788746" y="6479822"/>
            <a:ext cx="2078733" cy="13605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solidFill>
                  <a:srgbClr val="808080"/>
                </a:solidFill>
                <a:latin typeface="Arial"/>
                <a:ea typeface="Arial"/>
                <a:cs typeface="Arial"/>
                <a:sym typeface="Arial"/>
              </a:defRPr>
            </a:pPr>
            <a:r>
              <a:t>Ovoviviparity</a:t>
            </a:r>
          </a:p>
          <a:p>
            <a:pPr algn="l" defTabSz="1300480">
              <a:lnSpc>
                <a:spcPct val="95000"/>
              </a:lnSpc>
              <a:defRPr b="1" sz="2400">
                <a:solidFill>
                  <a:srgbClr val="808080"/>
                </a:solidFill>
                <a:latin typeface="Arial"/>
                <a:ea typeface="Arial"/>
                <a:cs typeface="Arial"/>
                <a:sym typeface="Arial"/>
              </a:defRPr>
            </a:pPr>
            <a:r>
              <a:t>evolved in</a:t>
            </a:r>
          </a:p>
          <a:p>
            <a:pPr algn="l" defTabSz="1300480">
              <a:lnSpc>
                <a:spcPct val="95000"/>
              </a:lnSpc>
              <a:defRPr b="1" sz="2400">
                <a:solidFill>
                  <a:srgbClr val="808080"/>
                </a:solidFill>
                <a:latin typeface="Arial"/>
                <a:ea typeface="Arial"/>
                <a:cs typeface="Arial"/>
                <a:sym typeface="Arial"/>
              </a:defRPr>
            </a:pPr>
            <a:r>
              <a:t>two groups</a:t>
            </a:r>
          </a:p>
          <a:p>
            <a:pPr algn="l" defTabSz="1300480">
              <a:lnSpc>
                <a:spcPct val="95000"/>
              </a:lnSpc>
              <a:defRPr b="1" sz="2400">
                <a:solidFill>
                  <a:srgbClr val="808080"/>
                </a:solidFill>
                <a:latin typeface="Arial"/>
                <a:ea typeface="Arial"/>
                <a:cs typeface="Arial"/>
                <a:sym typeface="Arial"/>
              </a:defRPr>
            </a:pPr>
            <a:r>
              <a:t>independently</a:t>
            </a:r>
          </a:p>
        </p:txBody>
      </p:sp>
      <p:sp>
        <p:nvSpPr>
          <p:cNvPr id="515" name="Shape 515"/>
          <p:cNvSpPr/>
          <p:nvPr/>
        </p:nvSpPr>
        <p:spPr>
          <a:xfrm flipH="1">
            <a:off x="1968782" y="3605671"/>
            <a:ext cx="1433690"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16" name="Shape 516"/>
          <p:cNvSpPr/>
          <p:nvPr/>
        </p:nvSpPr>
        <p:spPr>
          <a:xfrm flipH="1" rot="18644008">
            <a:off x="2163532" y="2847074"/>
            <a:ext cx="724785" cy="566160"/>
          </a:xfrm>
          <a:custGeom>
            <a:avLst/>
            <a:gdLst/>
            <a:ahLst/>
            <a:cxnLst>
              <a:cxn ang="0">
                <a:pos x="wd2" y="hd2"/>
              </a:cxn>
              <a:cxn ang="5400000">
                <a:pos x="wd2" y="hd2"/>
              </a:cxn>
              <a:cxn ang="10800000">
                <a:pos x="wd2" y="hd2"/>
              </a:cxn>
              <a:cxn ang="16200000">
                <a:pos x="wd2" y="hd2"/>
              </a:cxn>
            </a:cxnLst>
            <a:rect l="0" t="0" r="r" b="b"/>
            <a:pathLst>
              <a:path w="21600" h="20594" fill="norm" stroke="1" extrusionOk="0">
                <a:moveTo>
                  <a:pt x="0" y="105"/>
                </a:moveTo>
                <a:cubicBezTo>
                  <a:pt x="8549" y="-1006"/>
                  <a:pt x="16762" y="6785"/>
                  <a:pt x="21600" y="20594"/>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
        <p:nvSpPr>
          <p:cNvPr id="517" name="Shape 517"/>
          <p:cNvSpPr/>
          <p:nvPr/>
        </p:nvSpPr>
        <p:spPr>
          <a:xfrm rot="5400000">
            <a:off x="6587147" y="5760624"/>
            <a:ext cx="1855908" cy="892001"/>
          </a:xfrm>
          <a:custGeom>
            <a:avLst/>
            <a:gdLst/>
            <a:ahLst/>
            <a:cxnLst>
              <a:cxn ang="0">
                <a:pos x="wd2" y="hd2"/>
              </a:cxn>
              <a:cxn ang="5400000">
                <a:pos x="wd2" y="hd2"/>
              </a:cxn>
              <a:cxn ang="10800000">
                <a:pos x="wd2" y="hd2"/>
              </a:cxn>
              <a:cxn ang="16200000">
                <a:pos x="wd2" y="hd2"/>
              </a:cxn>
            </a:cxnLst>
            <a:rect l="0" t="0" r="r" b="b"/>
            <a:pathLst>
              <a:path w="21517" h="19000" fill="norm" stroke="1" extrusionOk="0">
                <a:moveTo>
                  <a:pt x="0" y="2081"/>
                </a:moveTo>
                <a:cubicBezTo>
                  <a:pt x="7205" y="-2600"/>
                  <a:pt x="16093" y="882"/>
                  <a:pt x="19850" y="9859"/>
                </a:cubicBezTo>
                <a:cubicBezTo>
                  <a:pt x="21029" y="12676"/>
                  <a:pt x="21600" y="15826"/>
                  <a:pt x="21508" y="19000"/>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
        <p:nvSpPr>
          <p:cNvPr id="518" name="Shape 518"/>
          <p:cNvSpPr/>
          <p:nvPr/>
        </p:nvSpPr>
        <p:spPr>
          <a:xfrm>
            <a:off x="4479431" y="6536266"/>
            <a:ext cx="234809" cy="221263"/>
          </a:xfrm>
          <a:prstGeom prst="rect">
            <a:avLst/>
          </a:prstGeom>
          <a:solidFill>
            <a:srgbClr val="F54C31"/>
          </a:solidFill>
          <a:ln w="12700">
            <a:miter lim="400000"/>
          </a:ln>
        </p:spPr>
        <p:txBody>
          <a:bodyPr lIns="65023" tIns="65023" rIns="65023" bIns="65023" anchor="ctr"/>
          <a:lstStyle/>
          <a:p>
            <a:pPr algn="l" defTabSz="1300480">
              <a:defRPr sz="3400">
                <a:latin typeface="Arial"/>
                <a:ea typeface="Arial"/>
                <a:cs typeface="Arial"/>
                <a:sym typeface="Arial"/>
              </a:defRPr>
            </a:pPr>
          </a:p>
        </p:txBody>
      </p:sp>
      <p:sp>
        <p:nvSpPr>
          <p:cNvPr id="519" name="Shape 519"/>
          <p:cNvSpPr/>
          <p:nvPr/>
        </p:nvSpPr>
        <p:spPr>
          <a:xfrm>
            <a:off x="7080391" y="6527235"/>
            <a:ext cx="1" cy="139079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20" name="Shape 520"/>
          <p:cNvSpPr/>
          <p:nvPr/>
        </p:nvSpPr>
        <p:spPr>
          <a:xfrm rot="21352136">
            <a:off x="7437149" y="6931543"/>
            <a:ext cx="3140121" cy="244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8297" y="1377"/>
                  <a:pt x="16022" y="9102"/>
                  <a:pt x="21600" y="21600"/>
                </a:cubicBezTo>
              </a:path>
            </a:pathLst>
          </a:custGeom>
          <a:ln w="25400">
            <a:solidFill>
              <a:srgbClr val="808080"/>
            </a:solidFill>
            <a:prstDash val="sysDot"/>
            <a:tailEnd type="triangle"/>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24" name="Shape 524"/>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Male Reproductive Systems</a:t>
            </a:r>
          </a:p>
        </p:txBody>
      </p:sp>
      <p:sp>
        <p:nvSpPr>
          <p:cNvPr id="525" name="Shape 525"/>
          <p:cNvSpPr/>
          <p:nvPr>
            <p:ph type="body" idx="4294967295"/>
          </p:nvPr>
        </p:nvSpPr>
        <p:spPr>
          <a:xfrm>
            <a:off x="205457" y="1819768"/>
            <a:ext cx="12480997" cy="741454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humans, the male reproductive system consists of the saclike </a:t>
            </a:r>
            <a:r>
              <a:rPr b="1"/>
              <a:t>scrotum</a:t>
            </a:r>
            <a:r>
              <a:t>, which holds the testes, and the </a:t>
            </a:r>
            <a:r>
              <a:rPr b="1"/>
              <a:t>penis</a:t>
            </a:r>
            <a:r>
              <a:t>, which functions as the organ of copulation needed for internal fertilization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Some data suggest that, in insects and perhaps other animal species, variation in the size and shape of male </a:t>
            </a:r>
            <a:r>
              <a:rPr b="1"/>
              <a:t>genitalia</a:t>
            </a:r>
            <a:r>
              <a:t> (external reproductive organs) has a strong impact on male reproductive success</a:t>
            </a:r>
          </a:p>
          <a:p>
            <a:pPr lvl="1" marL="831361" indent="-386861" defTabSz="1300480">
              <a:spcBef>
                <a:spcPts val="800"/>
              </a:spcBef>
              <a:buClr>
                <a:srgbClr val="9D002D"/>
              </a:buClr>
              <a:buSzPct val="100000"/>
              <a:buChar char="–"/>
              <a:defRPr>
                <a:latin typeface="Arial"/>
                <a:ea typeface="Arial"/>
                <a:cs typeface="Arial"/>
                <a:sym typeface="Arial"/>
              </a:defRPr>
            </a:pPr>
            <a:r>
              <a:t>For example, in the seed beetle </a:t>
            </a:r>
            <a:r>
              <a:rPr i="1"/>
              <a:t>Callosobruchus maculatus</a:t>
            </a:r>
            <a:r>
              <a:t>, males with long genital spines father more offspring</a:t>
            </a:r>
          </a:p>
        </p:txBody>
      </p:sp>
      <p:sp>
        <p:nvSpPr>
          <p:cNvPr id="526" name="Shape 52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28" name="Shape 528"/>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Anatomy of Human Male Reproductive Organs</a:t>
            </a:r>
          </a:p>
        </p:txBody>
      </p:sp>
      <p:sp>
        <p:nvSpPr>
          <p:cNvPr id="529" name="Shape 529"/>
          <p:cNvSpPr/>
          <p:nvPr>
            <p:ph type="body" idx="4294967295"/>
          </p:nvPr>
        </p:nvSpPr>
        <p:spPr>
          <a:xfrm>
            <a:off x="205457" y="1855893"/>
            <a:ext cx="12480997" cy="7215859"/>
          </a:xfrm>
          <a:prstGeom prst="rect">
            <a:avLst/>
          </a:prstGeom>
        </p:spPr>
        <p:txBody>
          <a:bodyPr lIns="0" tIns="0" rIns="0" bIns="0" anchor="t"/>
          <a:lstStyle/>
          <a:p>
            <a:pPr lvl="1" marL="989623" indent="-545123" defTabSz="1300480">
              <a:spcBef>
                <a:spcPts val="800"/>
              </a:spcBef>
              <a:buClr>
                <a:srgbClr val="000000"/>
              </a:buClr>
              <a:buSzPct val="100000"/>
              <a:buAutoNum type="arabicPeriod" startAt="1"/>
              <a:defRPr>
                <a:latin typeface="Arial"/>
                <a:ea typeface="Arial"/>
                <a:cs typeface="Arial"/>
                <a:sym typeface="Arial"/>
              </a:defRPr>
            </a:pPr>
            <a:r>
              <a:t>Spermatogenesis and sperm storage—sperm are produced in the testes and stored in the nearby </a:t>
            </a:r>
            <a:r>
              <a:rPr b="1"/>
              <a:t>epididymis</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Production of additional fluids—accessory fluids are formed in the </a:t>
            </a:r>
            <a:r>
              <a:rPr b="1"/>
              <a:t>seminal vesicles</a:t>
            </a:r>
            <a:r>
              <a:t>, </a:t>
            </a:r>
            <a:r>
              <a:rPr b="1"/>
              <a:t>prostate gland</a:t>
            </a:r>
            <a:r>
              <a:t>, and </a:t>
            </a:r>
            <a:r>
              <a:rPr b="1"/>
              <a:t>bulbourethral gland</a:t>
            </a:r>
            <a:r>
              <a:t> </a:t>
            </a:r>
          </a:p>
          <a:p>
            <a:pPr lvl="2" marL="1302808" indent="-413808" defTabSz="1300480">
              <a:spcBef>
                <a:spcPts val="800"/>
              </a:spcBef>
              <a:buClr>
                <a:srgbClr val="9D002D"/>
              </a:buClr>
              <a:buSzPct val="100000"/>
              <a:buChar char="–"/>
              <a:defRPr sz="3400">
                <a:latin typeface="Arial"/>
                <a:ea typeface="Arial"/>
                <a:cs typeface="Arial"/>
                <a:sym typeface="Arial"/>
              </a:defRPr>
            </a:pPr>
            <a:r>
              <a:t>These accessory fluids are added to sperm before </a:t>
            </a:r>
            <a:r>
              <a:rPr b="1"/>
              <a:t>ejaculation</a:t>
            </a:r>
            <a:r>
              <a:t>, or expulsion from the body</a:t>
            </a:r>
          </a:p>
          <a:p>
            <a:pPr lvl="2" marL="1302808" indent="-413808" defTabSz="1300480">
              <a:spcBef>
                <a:spcPts val="800"/>
              </a:spcBef>
              <a:buClr>
                <a:srgbClr val="9D002D"/>
              </a:buClr>
              <a:buSzPct val="100000"/>
              <a:buChar char="–"/>
              <a:defRPr b="1" sz="3400">
                <a:latin typeface="Arial"/>
                <a:ea typeface="Arial"/>
                <a:cs typeface="Arial"/>
                <a:sym typeface="Arial"/>
              </a:defRPr>
            </a:pPr>
            <a:r>
              <a:t>Semen</a:t>
            </a:r>
            <a:r>
              <a:rPr b="0"/>
              <a:t> is the combination of sperm and accessory fluids </a:t>
            </a:r>
          </a:p>
        </p:txBody>
      </p:sp>
      <p:sp>
        <p:nvSpPr>
          <p:cNvPr id="530" name="Shape 53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Asexual and Sexual Reproduction</a:t>
            </a:r>
          </a:p>
        </p:txBody>
      </p:sp>
      <p:sp>
        <p:nvSpPr>
          <p:cNvPr id="174" name="Shape 174"/>
          <p:cNvSpPr/>
          <p:nvPr>
            <p:ph type="body" idx="4294967295"/>
          </p:nvPr>
        </p:nvSpPr>
        <p:spPr>
          <a:xfrm>
            <a:off x="205457" y="1873955"/>
            <a:ext cx="12480997" cy="7486792"/>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b="1" sz="3800">
                <a:latin typeface="Arial"/>
                <a:ea typeface="Arial"/>
                <a:cs typeface="Arial"/>
                <a:sym typeface="Arial"/>
              </a:defRPr>
            </a:pPr>
            <a:r>
              <a:t>Asexual</a:t>
            </a:r>
            <a:r>
              <a:rPr b="0"/>
              <a:t> </a:t>
            </a:r>
            <a:r>
              <a:t>reproduction</a:t>
            </a:r>
            <a:r>
              <a:rPr b="0"/>
              <a:t> is based on mitosis and results in offspring that are genetically identical to one another and to their parent</a:t>
            </a:r>
            <a:endParaRPr b="0"/>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This type of reproduction is equivalent to cloning</a:t>
            </a:r>
          </a:p>
          <a:p>
            <a:pPr marL="379185" indent="-379185" defTabSz="1300480">
              <a:lnSpc>
                <a:spcPct val="90000"/>
              </a:lnSpc>
              <a:spcBef>
                <a:spcPts val="900"/>
              </a:spcBef>
              <a:buClr>
                <a:srgbClr val="9D002D"/>
              </a:buClr>
              <a:buSzPct val="100000"/>
              <a:buFont typeface="Wingdings"/>
              <a:buChar char="▪"/>
              <a:defRPr b="1" sz="3800">
                <a:latin typeface="Arial"/>
                <a:ea typeface="Arial"/>
                <a:cs typeface="Arial"/>
                <a:sym typeface="Arial"/>
              </a:defRPr>
            </a:pPr>
            <a:r>
              <a:t>Sexual</a:t>
            </a:r>
            <a:r>
              <a:rPr b="0"/>
              <a:t> </a:t>
            </a:r>
            <a:r>
              <a:t>reproduction</a:t>
            </a:r>
            <a:r>
              <a:rPr b="0"/>
              <a:t> is based on meiosis and fusion of gametes </a:t>
            </a:r>
            <a:endParaRPr b="0"/>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Due to genetic recombination during meiosis and the fusion of haploid gametes—usually from different parents—during fertilization, sexual reproduction results in offspring that are genetically different from each other and from their parents</a:t>
            </a:r>
          </a:p>
        </p:txBody>
      </p:sp>
      <p:sp>
        <p:nvSpPr>
          <p:cNvPr id="175" name="Shape 17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32" name="Shape 532"/>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Anatomy of Human Male Reproductive Organs</a:t>
            </a:r>
          </a:p>
        </p:txBody>
      </p:sp>
      <p:sp>
        <p:nvSpPr>
          <p:cNvPr id="533" name="Shape 533"/>
          <p:cNvSpPr/>
          <p:nvPr>
            <p:ph type="body" idx="4294967295"/>
          </p:nvPr>
        </p:nvSpPr>
        <p:spPr>
          <a:xfrm>
            <a:off x="205457" y="1910079"/>
            <a:ext cx="12480997" cy="7595166"/>
          </a:xfrm>
          <a:prstGeom prst="rect">
            <a:avLst/>
          </a:prstGeom>
        </p:spPr>
        <p:txBody>
          <a:bodyPr lIns="0" tIns="0" rIns="0" bIns="0" anchor="t"/>
          <a:lstStyle/>
          <a:p>
            <a:pPr lvl="1" marL="972038" indent="-527538" defTabSz="1300480">
              <a:lnSpc>
                <a:spcPct val="90000"/>
              </a:lnSpc>
              <a:spcBef>
                <a:spcPts val="800"/>
              </a:spcBef>
              <a:buClr>
                <a:srgbClr val="000000"/>
              </a:buClr>
              <a:buSzPct val="100000"/>
              <a:buAutoNum type="arabicPeriod" startAt="3"/>
              <a:defRPr>
                <a:latin typeface="Arial"/>
                <a:ea typeface="Arial"/>
                <a:cs typeface="Arial"/>
                <a:sym typeface="Arial"/>
              </a:defRPr>
            </a:pPr>
            <a:r>
              <a:t>Transport and delivery—the </a:t>
            </a:r>
            <a:r>
              <a:rPr b="1"/>
              <a:t>vas deferens </a:t>
            </a:r>
            <a:r>
              <a:t>are tubes that transport sperm from the epididymis to the </a:t>
            </a:r>
            <a:r>
              <a:rPr b="1"/>
              <a:t>ejaculatory duct</a:t>
            </a:r>
            <a:r>
              <a:t>. The semen then enters the </a:t>
            </a:r>
            <a:r>
              <a:rPr b="1"/>
              <a:t>urethra</a:t>
            </a:r>
            <a:r>
              <a:t>, a longer tube that passes through the penis and services both the reproductive and urinary systems in males</a:t>
            </a:r>
          </a:p>
          <a:p>
            <a:pPr lvl="2" marL="1302808" indent="-413808" defTabSz="1300480">
              <a:lnSpc>
                <a:spcPct val="90000"/>
              </a:lnSpc>
              <a:spcBef>
                <a:spcPts val="800"/>
              </a:spcBef>
              <a:buClr>
                <a:srgbClr val="9D002D"/>
              </a:buClr>
              <a:buSzPct val="100000"/>
              <a:buChar char="–"/>
              <a:defRPr sz="3400">
                <a:latin typeface="Arial"/>
                <a:ea typeface="Arial"/>
                <a:cs typeface="Arial"/>
                <a:sym typeface="Arial"/>
              </a:defRPr>
            </a:pPr>
            <a:r>
              <a:t>The semen is expelled during ejaculation</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The composition of the accessory fluids varies widely among animals </a:t>
            </a:r>
          </a:p>
          <a:p>
            <a:pPr lvl="1" marL="972038" indent="-527538" defTabSz="1300480">
              <a:lnSpc>
                <a:spcPct val="90000"/>
              </a:lnSpc>
              <a:spcBef>
                <a:spcPts val="800"/>
              </a:spcBef>
              <a:buClr>
                <a:srgbClr val="9D002D"/>
              </a:buClr>
              <a:buSzPct val="100000"/>
              <a:buChar char="–"/>
              <a:defRPr>
                <a:latin typeface="Arial"/>
                <a:ea typeface="Arial"/>
                <a:cs typeface="Arial"/>
                <a:sym typeface="Arial"/>
              </a:defRPr>
            </a:pPr>
            <a:r>
              <a:t>Some species have a bone inside the penis called the </a:t>
            </a:r>
            <a:r>
              <a:rPr b="1"/>
              <a:t>baculum</a:t>
            </a:r>
            <a:endParaRPr b="1"/>
          </a:p>
          <a:p>
            <a:pPr lvl="1" marL="972038" indent="-527538" defTabSz="1300480">
              <a:lnSpc>
                <a:spcPct val="90000"/>
              </a:lnSpc>
              <a:spcBef>
                <a:spcPts val="800"/>
              </a:spcBef>
              <a:buClr>
                <a:srgbClr val="9D002D"/>
              </a:buClr>
              <a:buSzPct val="100000"/>
              <a:buChar char="–"/>
              <a:defRPr>
                <a:latin typeface="Arial"/>
                <a:ea typeface="Arial"/>
                <a:cs typeface="Arial"/>
                <a:sym typeface="Arial"/>
              </a:defRPr>
            </a:pPr>
            <a:r>
              <a:t>Other species, including humans, lack this feature</a:t>
            </a:r>
          </a:p>
        </p:txBody>
      </p:sp>
      <p:sp>
        <p:nvSpPr>
          <p:cNvPr id="534" name="Shape 53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536" name="50_11_human_male_U.jpg"/>
          <p:cNvPicPr>
            <a:picLocks noChangeAspect="1"/>
          </p:cNvPicPr>
          <p:nvPr/>
        </p:nvPicPr>
        <p:blipFill>
          <a:blip r:embed="rId3">
            <a:extLst/>
          </a:blip>
          <a:srcRect l="0" t="0" r="0" b="2339"/>
          <a:stretch>
            <a:fillRect/>
          </a:stretch>
        </p:blipFill>
        <p:spPr>
          <a:xfrm>
            <a:off x="830862" y="343181"/>
            <a:ext cx="11343076" cy="9146260"/>
          </a:xfrm>
          <a:prstGeom prst="rect">
            <a:avLst/>
          </a:prstGeom>
          <a:ln w="12700">
            <a:miter lim="400000"/>
          </a:ln>
        </p:spPr>
      </p:pic>
      <p:sp>
        <p:nvSpPr>
          <p:cNvPr id="537" name="Shape 537"/>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50.11</a:t>
            </a:r>
          </a:p>
        </p:txBody>
      </p:sp>
      <p:sp>
        <p:nvSpPr>
          <p:cNvPr id="538" name="Shape 538"/>
          <p:cNvSpPr/>
          <p:nvPr/>
        </p:nvSpPr>
        <p:spPr>
          <a:xfrm>
            <a:off x="3050257" y="1072444"/>
            <a:ext cx="1322984"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Vas deferens </a:t>
            </a:r>
          </a:p>
        </p:txBody>
      </p:sp>
      <p:sp>
        <p:nvSpPr>
          <p:cNvPr id="539" name="Shape 539"/>
          <p:cNvSpPr/>
          <p:nvPr/>
        </p:nvSpPr>
        <p:spPr>
          <a:xfrm>
            <a:off x="3050257" y="1384017"/>
            <a:ext cx="1582838"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Seminal vesicle </a:t>
            </a:r>
          </a:p>
        </p:txBody>
      </p:sp>
      <p:sp>
        <p:nvSpPr>
          <p:cNvPr id="540" name="Shape 540"/>
          <p:cNvSpPr/>
          <p:nvPr/>
        </p:nvSpPr>
        <p:spPr>
          <a:xfrm>
            <a:off x="3050257" y="1697848"/>
            <a:ext cx="1650009"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Ejaculatory duct </a:t>
            </a:r>
          </a:p>
        </p:txBody>
      </p:sp>
      <p:sp>
        <p:nvSpPr>
          <p:cNvPr id="541" name="Shape 541"/>
          <p:cNvSpPr/>
          <p:nvPr/>
        </p:nvSpPr>
        <p:spPr>
          <a:xfrm>
            <a:off x="3050257" y="1986844"/>
            <a:ext cx="1480543"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Prostate gland </a:t>
            </a:r>
          </a:p>
        </p:txBody>
      </p:sp>
      <p:sp>
        <p:nvSpPr>
          <p:cNvPr id="542" name="Shape 542"/>
          <p:cNvSpPr/>
          <p:nvPr/>
        </p:nvSpPr>
        <p:spPr>
          <a:xfrm>
            <a:off x="3050257" y="2273582"/>
            <a:ext cx="1999557"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Bulbourethral gland </a:t>
            </a:r>
          </a:p>
        </p:txBody>
      </p:sp>
      <p:sp>
        <p:nvSpPr>
          <p:cNvPr id="543" name="Shape 543"/>
          <p:cNvSpPr/>
          <p:nvPr/>
        </p:nvSpPr>
        <p:spPr>
          <a:xfrm>
            <a:off x="4197208" y="2957688"/>
            <a:ext cx="1322984"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Vas deferens </a:t>
            </a:r>
          </a:p>
        </p:txBody>
      </p:sp>
      <p:sp>
        <p:nvSpPr>
          <p:cNvPr id="544" name="Shape 544"/>
          <p:cNvSpPr/>
          <p:nvPr/>
        </p:nvSpPr>
        <p:spPr>
          <a:xfrm>
            <a:off x="4197208" y="3244426"/>
            <a:ext cx="1153122"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Epididymis </a:t>
            </a:r>
          </a:p>
        </p:txBody>
      </p:sp>
      <p:sp>
        <p:nvSpPr>
          <p:cNvPr id="545" name="Shape 545"/>
          <p:cNvSpPr/>
          <p:nvPr/>
        </p:nvSpPr>
        <p:spPr>
          <a:xfrm>
            <a:off x="4183662" y="3546968"/>
            <a:ext cx="641351"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Testis </a:t>
            </a:r>
          </a:p>
        </p:txBody>
      </p:sp>
      <p:sp>
        <p:nvSpPr>
          <p:cNvPr id="546" name="Shape 546"/>
          <p:cNvSpPr/>
          <p:nvPr/>
        </p:nvSpPr>
        <p:spPr>
          <a:xfrm>
            <a:off x="4199466" y="3820159"/>
            <a:ext cx="893367"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Scrotum </a:t>
            </a:r>
          </a:p>
        </p:txBody>
      </p:sp>
      <p:sp>
        <p:nvSpPr>
          <p:cNvPr id="547" name="Shape 547"/>
          <p:cNvSpPr/>
          <p:nvPr/>
        </p:nvSpPr>
        <p:spPr>
          <a:xfrm>
            <a:off x="887306" y="372533"/>
            <a:ext cx="1345407"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(a)</a:t>
            </a:r>
            <a:r>
              <a:rPr b="1">
                <a:latin typeface="Arial"/>
                <a:ea typeface="Arial"/>
                <a:cs typeface="Arial"/>
                <a:sym typeface="Arial"/>
              </a:rPr>
              <a:t> Side view </a:t>
            </a:r>
          </a:p>
        </p:txBody>
      </p:sp>
      <p:sp>
        <p:nvSpPr>
          <p:cNvPr id="548" name="Shape 548"/>
          <p:cNvSpPr/>
          <p:nvPr/>
        </p:nvSpPr>
        <p:spPr>
          <a:xfrm>
            <a:off x="10218702" y="986648"/>
            <a:ext cx="1571030"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Urinary bladder </a:t>
            </a:r>
          </a:p>
        </p:txBody>
      </p:sp>
      <p:sp>
        <p:nvSpPr>
          <p:cNvPr id="549" name="Shape 549"/>
          <p:cNvSpPr/>
          <p:nvPr/>
        </p:nvSpPr>
        <p:spPr>
          <a:xfrm>
            <a:off x="10205155" y="2479039"/>
            <a:ext cx="791866"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Urethra </a:t>
            </a:r>
          </a:p>
        </p:txBody>
      </p:sp>
      <p:sp>
        <p:nvSpPr>
          <p:cNvPr id="550" name="Shape 550"/>
          <p:cNvSpPr/>
          <p:nvPr/>
        </p:nvSpPr>
        <p:spPr>
          <a:xfrm>
            <a:off x="10216444" y="2930595"/>
            <a:ext cx="1447107" cy="4505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Erectile tissue</a:t>
            </a:r>
          </a:p>
          <a:p>
            <a:pPr algn="l" defTabSz="1300480">
              <a:defRPr b="1" sz="1600">
                <a:latin typeface="Arial"/>
                <a:ea typeface="Arial"/>
                <a:cs typeface="Arial"/>
                <a:sym typeface="Arial"/>
              </a:defRPr>
            </a:pPr>
            <a:r>
              <a:t>of penis </a:t>
            </a:r>
          </a:p>
        </p:txBody>
      </p:sp>
      <p:sp>
        <p:nvSpPr>
          <p:cNvPr id="551" name="Shape 551"/>
          <p:cNvSpPr/>
          <p:nvPr/>
        </p:nvSpPr>
        <p:spPr>
          <a:xfrm>
            <a:off x="10216444" y="3533422"/>
            <a:ext cx="1853308"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Prepuce (foreskin) </a:t>
            </a:r>
          </a:p>
        </p:txBody>
      </p:sp>
      <p:sp>
        <p:nvSpPr>
          <p:cNvPr id="552" name="Shape 552"/>
          <p:cNvSpPr/>
          <p:nvPr/>
        </p:nvSpPr>
        <p:spPr>
          <a:xfrm>
            <a:off x="4048195" y="7816426"/>
            <a:ext cx="1322984"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Vas deferens </a:t>
            </a:r>
          </a:p>
        </p:txBody>
      </p:sp>
      <p:sp>
        <p:nvSpPr>
          <p:cNvPr id="553" name="Shape 553"/>
          <p:cNvSpPr/>
          <p:nvPr/>
        </p:nvSpPr>
        <p:spPr>
          <a:xfrm>
            <a:off x="4059484" y="6362417"/>
            <a:ext cx="1582838"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Seminal vesicle </a:t>
            </a:r>
          </a:p>
        </p:txBody>
      </p:sp>
      <p:sp>
        <p:nvSpPr>
          <p:cNvPr id="554" name="Shape 554"/>
          <p:cNvSpPr/>
          <p:nvPr/>
        </p:nvSpPr>
        <p:spPr>
          <a:xfrm>
            <a:off x="4048195" y="6678506"/>
            <a:ext cx="1480543"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Prostate gland </a:t>
            </a:r>
          </a:p>
        </p:txBody>
      </p:sp>
      <p:sp>
        <p:nvSpPr>
          <p:cNvPr id="555" name="Shape 555"/>
          <p:cNvSpPr/>
          <p:nvPr/>
        </p:nvSpPr>
        <p:spPr>
          <a:xfrm>
            <a:off x="4059484" y="6965244"/>
            <a:ext cx="1999556"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Bulbourethral gland </a:t>
            </a:r>
          </a:p>
        </p:txBody>
      </p:sp>
      <p:sp>
        <p:nvSpPr>
          <p:cNvPr id="556" name="Shape 556"/>
          <p:cNvSpPr/>
          <p:nvPr/>
        </p:nvSpPr>
        <p:spPr>
          <a:xfrm>
            <a:off x="4059484" y="8098648"/>
            <a:ext cx="1153121"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Epididymis </a:t>
            </a:r>
          </a:p>
        </p:txBody>
      </p:sp>
      <p:sp>
        <p:nvSpPr>
          <p:cNvPr id="557" name="Shape 557"/>
          <p:cNvSpPr/>
          <p:nvPr/>
        </p:nvSpPr>
        <p:spPr>
          <a:xfrm>
            <a:off x="4043679" y="8387644"/>
            <a:ext cx="641351"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Testis </a:t>
            </a:r>
          </a:p>
        </p:txBody>
      </p:sp>
      <p:sp>
        <p:nvSpPr>
          <p:cNvPr id="558" name="Shape 558"/>
          <p:cNvSpPr/>
          <p:nvPr/>
        </p:nvSpPr>
        <p:spPr>
          <a:xfrm>
            <a:off x="882790" y="4942275"/>
            <a:ext cx="1435399"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(b)</a:t>
            </a:r>
            <a:r>
              <a:rPr b="1">
                <a:latin typeface="Arial"/>
                <a:ea typeface="Arial"/>
                <a:cs typeface="Arial"/>
                <a:sym typeface="Arial"/>
              </a:rPr>
              <a:t> Front view </a:t>
            </a:r>
          </a:p>
        </p:txBody>
      </p:sp>
      <p:sp>
        <p:nvSpPr>
          <p:cNvPr id="559" name="Shape 559"/>
          <p:cNvSpPr/>
          <p:nvPr/>
        </p:nvSpPr>
        <p:spPr>
          <a:xfrm>
            <a:off x="4043679" y="6073422"/>
            <a:ext cx="1571031"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Urinary bladder </a:t>
            </a:r>
          </a:p>
        </p:txBody>
      </p:sp>
      <p:sp>
        <p:nvSpPr>
          <p:cNvPr id="560" name="Shape 560"/>
          <p:cNvSpPr/>
          <p:nvPr/>
        </p:nvSpPr>
        <p:spPr>
          <a:xfrm>
            <a:off x="4059484" y="7238435"/>
            <a:ext cx="791866"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Urethra </a:t>
            </a:r>
          </a:p>
        </p:txBody>
      </p:sp>
      <p:sp>
        <p:nvSpPr>
          <p:cNvPr id="561" name="Shape 561"/>
          <p:cNvSpPr/>
          <p:nvPr/>
        </p:nvSpPr>
        <p:spPr>
          <a:xfrm>
            <a:off x="4043679" y="7525173"/>
            <a:ext cx="2282529"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Erectile tissue of penis </a:t>
            </a:r>
          </a:p>
        </p:txBody>
      </p:sp>
      <p:sp>
        <p:nvSpPr>
          <p:cNvPr id="562" name="Shape 562"/>
          <p:cNvSpPr/>
          <p:nvPr/>
        </p:nvSpPr>
        <p:spPr>
          <a:xfrm flipH="1" flipV="1">
            <a:off x="4436533" y="1225973"/>
            <a:ext cx="2691272"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63" name="Shape 563"/>
          <p:cNvSpPr/>
          <p:nvPr/>
        </p:nvSpPr>
        <p:spPr>
          <a:xfrm flipH="1" flipV="1">
            <a:off x="4707466" y="1528515"/>
            <a:ext cx="2307450"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64" name="Shape 564"/>
          <p:cNvSpPr/>
          <p:nvPr/>
        </p:nvSpPr>
        <p:spPr>
          <a:xfrm flipH="1" flipV="1">
            <a:off x="4797777" y="1828799"/>
            <a:ext cx="2463237"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65" name="Shape 565"/>
          <p:cNvSpPr/>
          <p:nvPr/>
        </p:nvSpPr>
        <p:spPr>
          <a:xfrm flipH="1" flipV="1">
            <a:off x="4612639" y="2092959"/>
            <a:ext cx="2749975"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66" name="Shape 566"/>
          <p:cNvSpPr/>
          <p:nvPr/>
        </p:nvSpPr>
        <p:spPr>
          <a:xfrm flipH="1" flipV="1">
            <a:off x="5154506" y="2388728"/>
            <a:ext cx="231196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67" name="Shape 567"/>
          <p:cNvSpPr/>
          <p:nvPr/>
        </p:nvSpPr>
        <p:spPr>
          <a:xfrm flipH="1" flipV="1">
            <a:off x="5569937" y="3099928"/>
            <a:ext cx="2792872"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68" name="Shape 568"/>
          <p:cNvSpPr/>
          <p:nvPr/>
        </p:nvSpPr>
        <p:spPr>
          <a:xfrm flipH="1" flipV="1">
            <a:off x="5411893" y="3370862"/>
            <a:ext cx="3102188" cy="4516"/>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69" name="Shape 569"/>
          <p:cNvSpPr/>
          <p:nvPr/>
        </p:nvSpPr>
        <p:spPr>
          <a:xfrm flipH="1" flipV="1">
            <a:off x="4858737" y="3682435"/>
            <a:ext cx="3829192"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0" name="Shape 570"/>
          <p:cNvSpPr/>
          <p:nvPr/>
        </p:nvSpPr>
        <p:spPr>
          <a:xfrm flipH="1" flipV="1">
            <a:off x="5136444" y="3942079"/>
            <a:ext cx="2973494"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1" name="Shape 571"/>
          <p:cNvSpPr/>
          <p:nvPr/>
        </p:nvSpPr>
        <p:spPr>
          <a:xfrm>
            <a:off x="8001564" y="1106311"/>
            <a:ext cx="2131343"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2" name="Shape 572"/>
          <p:cNvSpPr/>
          <p:nvPr/>
        </p:nvSpPr>
        <p:spPr>
          <a:xfrm>
            <a:off x="9489440" y="2598702"/>
            <a:ext cx="636694"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3" name="Shape 573"/>
          <p:cNvSpPr/>
          <p:nvPr/>
        </p:nvSpPr>
        <p:spPr>
          <a:xfrm>
            <a:off x="9645226" y="3068319"/>
            <a:ext cx="498970"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4" name="Shape 574"/>
          <p:cNvSpPr/>
          <p:nvPr/>
        </p:nvSpPr>
        <p:spPr>
          <a:xfrm>
            <a:off x="9945511" y="3659857"/>
            <a:ext cx="198685"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5" name="Shape 575"/>
          <p:cNvSpPr/>
          <p:nvPr/>
        </p:nvSpPr>
        <p:spPr>
          <a:xfrm flipH="1">
            <a:off x="5707662" y="6206631"/>
            <a:ext cx="2052321"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6" name="Shape 576"/>
          <p:cNvSpPr/>
          <p:nvPr/>
        </p:nvSpPr>
        <p:spPr>
          <a:xfrm flipH="1">
            <a:off x="5714435" y="6482080"/>
            <a:ext cx="2004908"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7" name="Shape 577"/>
          <p:cNvSpPr/>
          <p:nvPr/>
        </p:nvSpPr>
        <p:spPr>
          <a:xfrm flipH="1">
            <a:off x="5606062" y="6795911"/>
            <a:ext cx="217875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8" name="Shape 578"/>
          <p:cNvSpPr/>
          <p:nvPr/>
        </p:nvSpPr>
        <p:spPr>
          <a:xfrm flipH="1" flipV="1">
            <a:off x="6170506" y="7066844"/>
            <a:ext cx="1715912" cy="6774"/>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79" name="Shape 579"/>
          <p:cNvSpPr/>
          <p:nvPr/>
        </p:nvSpPr>
        <p:spPr>
          <a:xfrm flipH="1">
            <a:off x="4870026" y="7367128"/>
            <a:ext cx="3120250"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80" name="Shape 580"/>
          <p:cNvSpPr/>
          <p:nvPr/>
        </p:nvSpPr>
        <p:spPr>
          <a:xfrm flipH="1" flipV="1">
            <a:off x="6454986" y="7662897"/>
            <a:ext cx="1311770" cy="6775"/>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81" name="Shape 581"/>
          <p:cNvSpPr/>
          <p:nvPr/>
        </p:nvSpPr>
        <p:spPr>
          <a:xfrm flipH="1">
            <a:off x="5429955" y="7958666"/>
            <a:ext cx="1210170"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82" name="Shape 582"/>
          <p:cNvSpPr/>
          <p:nvPr/>
        </p:nvSpPr>
        <p:spPr>
          <a:xfrm flipH="1">
            <a:off x="5244817" y="8247662"/>
            <a:ext cx="1727201"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583" name="Shape 583"/>
          <p:cNvSpPr/>
          <p:nvPr/>
        </p:nvSpPr>
        <p:spPr>
          <a:xfrm flipH="1">
            <a:off x="4707466" y="8536657"/>
            <a:ext cx="237292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87" name="Shape 587"/>
          <p:cNvSpPr/>
          <p:nvPr>
            <p:ph type="title" idx="4294967295"/>
          </p:nvPr>
        </p:nvSpPr>
        <p:spPr>
          <a:xfrm>
            <a:off x="27093" y="-1"/>
            <a:ext cx="28177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Summary Table 50.1</a:t>
            </a:r>
          </a:p>
        </p:txBody>
      </p:sp>
      <p:pic>
        <p:nvPicPr>
          <p:cNvPr id="588" name="TB50_1_accessory_fluids_L.jpg"/>
          <p:cNvPicPr>
            <a:picLocks noChangeAspect="1"/>
          </p:cNvPicPr>
          <p:nvPr/>
        </p:nvPicPr>
        <p:blipFill>
          <a:blip r:embed="rId3">
            <a:extLst/>
          </a:blip>
          <a:srcRect l="0" t="0" r="0" b="3158"/>
          <a:stretch>
            <a:fillRect/>
          </a:stretch>
        </p:blipFill>
        <p:spPr>
          <a:xfrm>
            <a:off x="1108568" y="1194364"/>
            <a:ext cx="10787664" cy="7130063"/>
          </a:xfrm>
          <a:prstGeom prst="rect">
            <a:avLst/>
          </a:prstGeom>
          <a:ln w="12700">
            <a:miter lim="400000"/>
          </a:ln>
        </p:spPr>
      </p:pic>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92" name="Shape 592"/>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Female Reproductive Systems</a:t>
            </a:r>
          </a:p>
        </p:txBody>
      </p:sp>
      <p:sp>
        <p:nvSpPr>
          <p:cNvPr id="593" name="Shape 593"/>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most important part of the reproductive system in female animals is the </a:t>
            </a:r>
            <a:r>
              <a:rPr b="1"/>
              <a:t>ovary</a:t>
            </a:r>
            <a:r>
              <a:t>, where meiosis occurs and </a:t>
            </a:r>
            <a:r>
              <a:rPr b="1"/>
              <a:t>egg cells</a:t>
            </a:r>
            <a:r>
              <a:t>, or </a:t>
            </a:r>
            <a:r>
              <a:rPr b="1"/>
              <a:t>ova</a:t>
            </a:r>
            <a:r>
              <a:t>, are produced</a:t>
            </a:r>
          </a:p>
          <a:p>
            <a:pPr lvl="1" marL="831361" indent="-386861" defTabSz="1300480">
              <a:spcBef>
                <a:spcPts val="800"/>
              </a:spcBef>
              <a:buClr>
                <a:srgbClr val="9D002D"/>
              </a:buClr>
              <a:buSzPct val="100000"/>
              <a:buChar char="–"/>
              <a:defRPr>
                <a:latin typeface="Arial"/>
                <a:ea typeface="Arial"/>
                <a:cs typeface="Arial"/>
                <a:sym typeface="Arial"/>
              </a:defRPr>
            </a:pPr>
            <a:r>
              <a:t>In the vast majority of species, the mature egg cell is a membrane-bound structure consisting of a haploid nucleus, a full complement of other organelles, and a large supply of nutrients in the form of yolk</a:t>
            </a:r>
          </a:p>
        </p:txBody>
      </p:sp>
      <p:sp>
        <p:nvSpPr>
          <p:cNvPr id="594" name="Shape 59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96" name="Shape 596"/>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Reproductive Tract of Female Birds</a:t>
            </a:r>
          </a:p>
        </p:txBody>
      </p:sp>
      <p:sp>
        <p:nvSpPr>
          <p:cNvPr id="597" name="Shape 597"/>
          <p:cNvSpPr/>
          <p:nvPr>
            <p:ph type="body" idx="4294967295"/>
          </p:nvPr>
        </p:nvSpPr>
        <p:spPr>
          <a:xfrm>
            <a:off x="205457" y="1819768"/>
            <a:ext cx="12480997" cy="755904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Birds are oviparous vertebrates; they lay an amniotic egg protected by a hard shell</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structures that make up the female bird reproductive system include</a:t>
            </a:r>
          </a:p>
          <a:p>
            <a:pPr lvl="1" marL="831361" indent="-386861" defTabSz="1300480">
              <a:spcBef>
                <a:spcPts val="800"/>
              </a:spcBef>
              <a:buClr>
                <a:srgbClr val="9D002D"/>
              </a:buClr>
              <a:buSzPct val="100000"/>
              <a:buChar char="–"/>
              <a:defRPr>
                <a:latin typeface="Arial"/>
                <a:ea typeface="Arial"/>
                <a:cs typeface="Arial"/>
                <a:sym typeface="Arial"/>
              </a:defRPr>
            </a:pPr>
            <a:r>
              <a:t>A single </a:t>
            </a:r>
            <a:r>
              <a:rPr b="1"/>
              <a:t>ovary</a:t>
            </a:r>
            <a:r>
              <a:t>, from which ova are released</a:t>
            </a:r>
          </a:p>
          <a:p>
            <a:pPr lvl="1" marL="831361" indent="-386861" defTabSz="1300480">
              <a:spcBef>
                <a:spcPts val="800"/>
              </a:spcBef>
              <a:buClr>
                <a:srgbClr val="9D002D"/>
              </a:buClr>
              <a:buSzPct val="100000"/>
              <a:buChar char="–"/>
              <a:defRPr>
                <a:latin typeface="Arial"/>
                <a:ea typeface="Arial"/>
                <a:cs typeface="Arial"/>
                <a:sym typeface="Arial"/>
              </a:defRPr>
            </a:pPr>
            <a:r>
              <a:t>The </a:t>
            </a:r>
            <a:r>
              <a:rPr b="1"/>
              <a:t>oviduct</a:t>
            </a:r>
            <a:r>
              <a:t>, where fertilization occurs</a:t>
            </a:r>
          </a:p>
          <a:p>
            <a:pPr lvl="1" marL="831361" indent="-386861" defTabSz="1300480">
              <a:spcBef>
                <a:spcPts val="800"/>
              </a:spcBef>
              <a:buClr>
                <a:srgbClr val="9D002D"/>
              </a:buClr>
              <a:buSzPct val="100000"/>
              <a:buChar char="–"/>
              <a:defRPr>
                <a:latin typeface="Arial"/>
                <a:ea typeface="Arial"/>
                <a:cs typeface="Arial"/>
                <a:sym typeface="Arial"/>
              </a:defRPr>
            </a:pPr>
            <a:r>
              <a:t>The </a:t>
            </a:r>
            <a:r>
              <a:rPr b="1"/>
              <a:t>uterus</a:t>
            </a:r>
            <a:r>
              <a:t>, where the embryo develops and eggshell forms</a:t>
            </a:r>
          </a:p>
          <a:p>
            <a:pPr lvl="1" marL="831361" indent="-386861" defTabSz="1300480">
              <a:spcBef>
                <a:spcPts val="800"/>
              </a:spcBef>
              <a:buClr>
                <a:srgbClr val="9D002D"/>
              </a:buClr>
              <a:buSzPct val="100000"/>
              <a:buChar char="–"/>
              <a:defRPr>
                <a:latin typeface="Arial"/>
                <a:ea typeface="Arial"/>
                <a:cs typeface="Arial"/>
                <a:sym typeface="Arial"/>
              </a:defRPr>
            </a:pPr>
            <a:r>
              <a:t>The </a:t>
            </a:r>
            <a:r>
              <a:rPr b="1"/>
              <a:t>vagina</a:t>
            </a:r>
            <a:r>
              <a:t>, through which the mature egg passes</a:t>
            </a:r>
          </a:p>
          <a:p>
            <a:pPr lvl="1" marL="831361" indent="-386861" defTabSz="1300480">
              <a:spcBef>
                <a:spcPts val="800"/>
              </a:spcBef>
              <a:buClr>
                <a:srgbClr val="9D002D"/>
              </a:buClr>
              <a:buSzPct val="100000"/>
              <a:buChar char="–"/>
              <a:defRPr>
                <a:latin typeface="Arial"/>
                <a:ea typeface="Arial"/>
                <a:cs typeface="Arial"/>
                <a:sym typeface="Arial"/>
              </a:defRPr>
            </a:pPr>
            <a:r>
              <a:t>The </a:t>
            </a:r>
            <a:r>
              <a:rPr b="1"/>
              <a:t>cloaca,</a:t>
            </a:r>
            <a:r>
              <a:t> out of which the egg is laid</a:t>
            </a:r>
          </a:p>
        </p:txBody>
      </p:sp>
      <p:sp>
        <p:nvSpPr>
          <p:cNvPr id="598" name="Shape 59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00" name="Shape 600"/>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Bird’s Egg</a:t>
            </a:r>
          </a:p>
        </p:txBody>
      </p:sp>
      <p:sp>
        <p:nvSpPr>
          <p:cNvPr id="601" name="Shape 60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result of hard-shelled eggs is that they are laid into the outside or environment and must be incubated </a:t>
            </a:r>
          </a:p>
          <a:p>
            <a:pPr lvl="1" marL="831361" indent="-386861" defTabSz="1300480">
              <a:spcBef>
                <a:spcPts val="800"/>
              </a:spcBef>
              <a:buClr>
                <a:srgbClr val="9D002D"/>
              </a:buClr>
              <a:buSzPct val="100000"/>
              <a:buChar char="–"/>
              <a:defRPr>
                <a:latin typeface="Arial"/>
                <a:ea typeface="Arial"/>
                <a:cs typeface="Arial"/>
                <a:sym typeface="Arial"/>
              </a:defRPr>
            </a:pPr>
            <a:r>
              <a:t>The egg will not dry out, because it is a rich amniotic hard-shelled egg</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adaptation is that the egg can be laid on land </a:t>
            </a:r>
          </a:p>
          <a:p>
            <a:pPr lvl="1" marL="831361" indent="-386861" defTabSz="1300480">
              <a:spcBef>
                <a:spcPts val="800"/>
              </a:spcBef>
              <a:buClr>
                <a:srgbClr val="9D002D"/>
              </a:buClr>
              <a:buSzPct val="100000"/>
              <a:buChar char="–"/>
              <a:defRPr>
                <a:latin typeface="Arial"/>
                <a:ea typeface="Arial"/>
                <a:cs typeface="Arial"/>
                <a:sym typeface="Arial"/>
              </a:defRPr>
            </a:pPr>
            <a:r>
              <a:t>Another adaptation in female birds is the single ovary, making female birds light in weight for flight</a:t>
            </a:r>
          </a:p>
        </p:txBody>
      </p:sp>
      <p:sp>
        <p:nvSpPr>
          <p:cNvPr id="602" name="Shape 60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604" name="50_12_chicken_egg_formation_U.jpg"/>
          <p:cNvPicPr>
            <a:picLocks noChangeAspect="1"/>
          </p:cNvPicPr>
          <p:nvPr/>
        </p:nvPicPr>
        <p:blipFill>
          <a:blip r:embed="rId3">
            <a:extLst/>
          </a:blip>
          <a:srcRect l="0" t="0" r="0" b="2339"/>
          <a:stretch>
            <a:fillRect/>
          </a:stretch>
        </p:blipFill>
        <p:spPr>
          <a:xfrm>
            <a:off x="422204" y="194168"/>
            <a:ext cx="12158134" cy="9146260"/>
          </a:xfrm>
          <a:prstGeom prst="rect">
            <a:avLst/>
          </a:prstGeom>
          <a:ln w="12700">
            <a:miter lim="400000"/>
          </a:ln>
        </p:spPr>
      </p:pic>
      <p:sp>
        <p:nvSpPr>
          <p:cNvPr id="605" name="Shape 605"/>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50.12</a:t>
            </a:r>
          </a:p>
        </p:txBody>
      </p:sp>
      <p:sp>
        <p:nvSpPr>
          <p:cNvPr id="606" name="Shape 606"/>
          <p:cNvSpPr/>
          <p:nvPr/>
        </p:nvSpPr>
        <p:spPr>
          <a:xfrm>
            <a:off x="5152248" y="1562382"/>
            <a:ext cx="882552"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200">
                <a:latin typeface="Arial"/>
                <a:ea typeface="Arial"/>
                <a:cs typeface="Arial"/>
                <a:sym typeface="Arial"/>
              </a:defRPr>
            </a:lvl1pPr>
          </a:lstStyle>
          <a:p>
            <a:pPr/>
            <a:r>
              <a:t>Ovary </a:t>
            </a:r>
          </a:p>
        </p:txBody>
      </p:sp>
      <p:sp>
        <p:nvSpPr>
          <p:cNvPr id="607" name="Shape 607"/>
          <p:cNvSpPr/>
          <p:nvPr/>
        </p:nvSpPr>
        <p:spPr>
          <a:xfrm>
            <a:off x="4312355" y="3614702"/>
            <a:ext cx="1052948"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200">
                <a:latin typeface="Arial"/>
                <a:ea typeface="Arial"/>
                <a:cs typeface="Arial"/>
                <a:sym typeface="Arial"/>
              </a:defRPr>
            </a:lvl1pPr>
          </a:lstStyle>
          <a:p>
            <a:pPr/>
            <a:r>
              <a:t>Follicle </a:t>
            </a:r>
          </a:p>
        </p:txBody>
      </p:sp>
      <p:sp>
        <p:nvSpPr>
          <p:cNvPr id="608" name="Shape 608"/>
          <p:cNvSpPr/>
          <p:nvPr/>
        </p:nvSpPr>
        <p:spPr>
          <a:xfrm>
            <a:off x="4294293" y="4533617"/>
            <a:ext cx="1006153" cy="6512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2200">
                <a:latin typeface="Arial"/>
                <a:ea typeface="Arial"/>
                <a:cs typeface="Arial"/>
                <a:sym typeface="Arial"/>
              </a:defRPr>
            </a:pPr>
            <a:r>
              <a:t>Left</a:t>
            </a:r>
          </a:p>
          <a:p>
            <a:pPr algn="l" defTabSz="1300480">
              <a:defRPr b="1" sz="2200">
                <a:latin typeface="Arial"/>
                <a:ea typeface="Arial"/>
                <a:cs typeface="Arial"/>
                <a:sym typeface="Arial"/>
              </a:defRPr>
            </a:pPr>
            <a:r>
              <a:t>oviduct</a:t>
            </a:r>
          </a:p>
        </p:txBody>
      </p:sp>
      <p:sp>
        <p:nvSpPr>
          <p:cNvPr id="609" name="Shape 609"/>
          <p:cNvSpPr/>
          <p:nvPr/>
        </p:nvSpPr>
        <p:spPr>
          <a:xfrm>
            <a:off x="4294293" y="6321777"/>
            <a:ext cx="975321" cy="3210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200">
                <a:latin typeface="Arial"/>
                <a:ea typeface="Arial"/>
                <a:cs typeface="Arial"/>
                <a:sym typeface="Arial"/>
              </a:defRPr>
            </a:lvl1pPr>
          </a:lstStyle>
          <a:p>
            <a:pPr/>
            <a:r>
              <a:t>Uterus </a:t>
            </a:r>
          </a:p>
        </p:txBody>
      </p:sp>
      <p:sp>
        <p:nvSpPr>
          <p:cNvPr id="610" name="Shape 610"/>
          <p:cNvSpPr/>
          <p:nvPr/>
        </p:nvSpPr>
        <p:spPr>
          <a:xfrm>
            <a:off x="4307839" y="7416800"/>
            <a:ext cx="1239169"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200">
                <a:latin typeface="Arial"/>
                <a:ea typeface="Arial"/>
                <a:cs typeface="Arial"/>
                <a:sym typeface="Arial"/>
              </a:defRPr>
            </a:lvl1pPr>
          </a:lstStyle>
          <a:p>
            <a:pPr/>
            <a:r>
              <a:t>Intestine </a:t>
            </a:r>
          </a:p>
        </p:txBody>
      </p:sp>
      <p:sp>
        <p:nvSpPr>
          <p:cNvPr id="611" name="Shape 611"/>
          <p:cNvSpPr/>
          <p:nvPr/>
        </p:nvSpPr>
        <p:spPr>
          <a:xfrm>
            <a:off x="4307839" y="8687928"/>
            <a:ext cx="1006563" cy="3210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200">
                <a:latin typeface="Arial"/>
                <a:ea typeface="Arial"/>
                <a:cs typeface="Arial"/>
                <a:sym typeface="Arial"/>
              </a:defRPr>
            </a:lvl1pPr>
          </a:lstStyle>
          <a:p>
            <a:pPr/>
            <a:r>
              <a:t>Cloaca </a:t>
            </a:r>
          </a:p>
        </p:txBody>
      </p:sp>
      <p:sp>
        <p:nvSpPr>
          <p:cNvPr id="612" name="Shape 612"/>
          <p:cNvSpPr/>
          <p:nvPr/>
        </p:nvSpPr>
        <p:spPr>
          <a:xfrm>
            <a:off x="7441635" y="8249920"/>
            <a:ext cx="991010"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200">
                <a:latin typeface="Arial"/>
                <a:ea typeface="Arial"/>
                <a:cs typeface="Arial"/>
                <a:sym typeface="Arial"/>
              </a:defRPr>
            </a:lvl1pPr>
          </a:lstStyle>
          <a:p>
            <a:pPr/>
            <a:r>
              <a:t>Vagina </a:t>
            </a:r>
          </a:p>
        </p:txBody>
      </p:sp>
      <p:sp>
        <p:nvSpPr>
          <p:cNvPr id="613" name="Shape 613"/>
          <p:cNvSpPr/>
          <p:nvPr/>
        </p:nvSpPr>
        <p:spPr>
          <a:xfrm>
            <a:off x="8769208" y="1257582"/>
            <a:ext cx="3567821" cy="723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200">
                <a:latin typeface="Arial Black"/>
                <a:ea typeface="Arial Black"/>
                <a:cs typeface="Arial Black"/>
                <a:sym typeface="Arial Black"/>
              </a:defRPr>
            </a:pPr>
            <a:r>
              <a:t>1.</a:t>
            </a:r>
            <a:r>
              <a:rPr b="1">
                <a:latin typeface="Arial"/>
                <a:ea typeface="Arial"/>
                <a:cs typeface="Arial"/>
                <a:sym typeface="Arial"/>
              </a:rPr>
              <a:t> Meiosis and maturation</a:t>
            </a:r>
            <a:endParaRPr b="1">
              <a:latin typeface="Arial"/>
              <a:ea typeface="Arial"/>
              <a:cs typeface="Arial"/>
              <a:sym typeface="Arial"/>
            </a:endParaRPr>
          </a:p>
          <a:p>
            <a:pPr algn="l" defTabSz="1300480">
              <a:defRPr b="1" sz="2200">
                <a:latin typeface="Arial"/>
                <a:ea typeface="Arial"/>
                <a:cs typeface="Arial"/>
                <a:sym typeface="Arial"/>
              </a:defRPr>
            </a:pPr>
            <a:r>
              <a:t>of follicles. </a:t>
            </a:r>
          </a:p>
        </p:txBody>
      </p:sp>
      <p:sp>
        <p:nvSpPr>
          <p:cNvPr id="614" name="Shape 614"/>
          <p:cNvSpPr/>
          <p:nvPr/>
        </p:nvSpPr>
        <p:spPr>
          <a:xfrm>
            <a:off x="8769208" y="2801902"/>
            <a:ext cx="2962227" cy="723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200">
                <a:latin typeface="Arial Black"/>
                <a:ea typeface="Arial Black"/>
                <a:cs typeface="Arial Black"/>
                <a:sym typeface="Arial Black"/>
              </a:defRPr>
            </a:pPr>
            <a:r>
              <a:t>2.</a:t>
            </a:r>
            <a:r>
              <a:rPr b="1">
                <a:latin typeface="Arial"/>
                <a:ea typeface="Arial"/>
                <a:cs typeface="Arial"/>
                <a:sym typeface="Arial"/>
              </a:rPr>
              <a:t> Entry of the follicle</a:t>
            </a:r>
            <a:endParaRPr b="1">
              <a:latin typeface="Arial"/>
              <a:ea typeface="Arial"/>
              <a:cs typeface="Arial"/>
              <a:sym typeface="Arial"/>
            </a:endParaRPr>
          </a:p>
          <a:p>
            <a:pPr algn="l" defTabSz="1300480">
              <a:defRPr b="1" sz="2200">
                <a:latin typeface="Arial"/>
                <a:ea typeface="Arial"/>
                <a:cs typeface="Arial"/>
                <a:sym typeface="Arial"/>
              </a:defRPr>
            </a:pPr>
            <a:r>
              <a:t>into oviduct. </a:t>
            </a:r>
          </a:p>
        </p:txBody>
      </p:sp>
      <p:sp>
        <p:nvSpPr>
          <p:cNvPr id="615" name="Shape 615"/>
          <p:cNvSpPr/>
          <p:nvPr/>
        </p:nvSpPr>
        <p:spPr>
          <a:xfrm>
            <a:off x="8769208" y="4567484"/>
            <a:ext cx="3354724"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200">
                <a:latin typeface="Arial Black"/>
                <a:ea typeface="Arial Black"/>
                <a:cs typeface="Arial Black"/>
                <a:sym typeface="Arial Black"/>
              </a:defRPr>
            </a:pPr>
            <a:r>
              <a:t>3.</a:t>
            </a:r>
            <a:r>
              <a:rPr b="1">
                <a:latin typeface="Arial"/>
                <a:ea typeface="Arial"/>
                <a:cs typeface="Arial"/>
                <a:sym typeface="Arial"/>
              </a:rPr>
              <a:t> Addition of egg white. </a:t>
            </a:r>
          </a:p>
        </p:txBody>
      </p:sp>
      <p:sp>
        <p:nvSpPr>
          <p:cNvPr id="616" name="Shape 616"/>
          <p:cNvSpPr/>
          <p:nvPr/>
        </p:nvSpPr>
        <p:spPr>
          <a:xfrm>
            <a:off x="8766951" y="5321582"/>
            <a:ext cx="2687192" cy="723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200">
                <a:latin typeface="Arial Black"/>
                <a:ea typeface="Arial Black"/>
                <a:cs typeface="Arial Black"/>
                <a:sym typeface="Arial Black"/>
              </a:defRPr>
            </a:pPr>
            <a:r>
              <a:t>4.</a:t>
            </a:r>
            <a:r>
              <a:rPr b="1">
                <a:latin typeface="Arial"/>
                <a:ea typeface="Arial"/>
                <a:cs typeface="Arial"/>
                <a:sym typeface="Arial"/>
              </a:rPr>
              <a:t> Addition of outer</a:t>
            </a:r>
            <a:endParaRPr b="1">
              <a:latin typeface="Arial"/>
              <a:ea typeface="Arial"/>
              <a:cs typeface="Arial"/>
              <a:sym typeface="Arial"/>
            </a:endParaRPr>
          </a:p>
          <a:p>
            <a:pPr algn="l" defTabSz="1300480">
              <a:defRPr b="1" sz="2200">
                <a:latin typeface="Arial"/>
                <a:ea typeface="Arial"/>
                <a:cs typeface="Arial"/>
                <a:sym typeface="Arial"/>
              </a:defRPr>
            </a:pPr>
            <a:r>
              <a:t>membranes. </a:t>
            </a:r>
          </a:p>
        </p:txBody>
      </p:sp>
      <p:sp>
        <p:nvSpPr>
          <p:cNvPr id="617" name="Shape 617"/>
          <p:cNvSpPr/>
          <p:nvPr/>
        </p:nvSpPr>
        <p:spPr>
          <a:xfrm>
            <a:off x="8766951" y="6716888"/>
            <a:ext cx="3443263"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200">
                <a:latin typeface="Arial Black"/>
                <a:ea typeface="Arial Black"/>
                <a:cs typeface="Arial Black"/>
                <a:sym typeface="Arial Black"/>
              </a:defRPr>
            </a:pPr>
            <a:r>
              <a:t>5.</a:t>
            </a:r>
            <a:r>
              <a:rPr b="1">
                <a:latin typeface="Arial"/>
                <a:ea typeface="Arial"/>
                <a:cs typeface="Arial"/>
                <a:sym typeface="Arial"/>
              </a:rPr>
              <a:t> Formation of eggshell. </a:t>
            </a:r>
          </a:p>
        </p:txBody>
      </p:sp>
      <p:sp>
        <p:nvSpPr>
          <p:cNvPr id="618" name="Shape 618"/>
          <p:cNvSpPr/>
          <p:nvPr/>
        </p:nvSpPr>
        <p:spPr>
          <a:xfrm>
            <a:off x="8766951" y="8426026"/>
            <a:ext cx="1922252"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2200">
                <a:latin typeface="Arial Black"/>
                <a:ea typeface="Arial Black"/>
                <a:cs typeface="Arial Black"/>
                <a:sym typeface="Arial Black"/>
              </a:defRPr>
            </a:pPr>
            <a:r>
              <a:t>6.</a:t>
            </a:r>
            <a:r>
              <a:rPr b="1">
                <a:latin typeface="Arial"/>
                <a:ea typeface="Arial"/>
                <a:cs typeface="Arial"/>
                <a:sym typeface="Arial"/>
              </a:rPr>
              <a:t> Egg is laid. </a:t>
            </a:r>
          </a:p>
        </p:txBody>
      </p:sp>
      <p:sp>
        <p:nvSpPr>
          <p:cNvPr id="619" name="Shape 619"/>
          <p:cNvSpPr/>
          <p:nvPr/>
        </p:nvSpPr>
        <p:spPr>
          <a:xfrm>
            <a:off x="6048586" y="1018257"/>
            <a:ext cx="155788" cy="1449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635" y="0"/>
                  <a:pt x="10800" y="542"/>
                  <a:pt x="10800" y="1211"/>
                </a:cubicBezTo>
                <a:lnTo>
                  <a:pt x="10800" y="9589"/>
                </a:lnTo>
                <a:cubicBezTo>
                  <a:pt x="10800" y="10258"/>
                  <a:pt x="5965" y="10800"/>
                  <a:pt x="0" y="10800"/>
                </a:cubicBezTo>
                <a:cubicBezTo>
                  <a:pt x="5965" y="10800"/>
                  <a:pt x="10800" y="11342"/>
                  <a:pt x="10800" y="12011"/>
                </a:cubicBezTo>
                <a:lnTo>
                  <a:pt x="10800" y="20389"/>
                </a:lnTo>
                <a:cubicBezTo>
                  <a:pt x="10800" y="21058"/>
                  <a:pt x="15635" y="21600"/>
                  <a:pt x="2160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620" name="Shape 620"/>
          <p:cNvSpPr/>
          <p:nvPr/>
        </p:nvSpPr>
        <p:spPr>
          <a:xfrm flipH="1">
            <a:off x="5382542" y="3793066"/>
            <a:ext cx="1420143" cy="11290"/>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21" name="Shape 621"/>
          <p:cNvSpPr/>
          <p:nvPr/>
        </p:nvSpPr>
        <p:spPr>
          <a:xfrm flipH="1">
            <a:off x="5389315" y="5032586"/>
            <a:ext cx="715717" cy="13548"/>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22" name="Shape 622"/>
          <p:cNvSpPr/>
          <p:nvPr/>
        </p:nvSpPr>
        <p:spPr>
          <a:xfrm flipH="1">
            <a:off x="5299004" y="6509173"/>
            <a:ext cx="1185334"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23" name="Shape 623"/>
          <p:cNvSpPr/>
          <p:nvPr/>
        </p:nvSpPr>
        <p:spPr>
          <a:xfrm flipH="1">
            <a:off x="5563164" y="7597422"/>
            <a:ext cx="440268"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24" name="Shape 624"/>
          <p:cNvSpPr/>
          <p:nvPr/>
        </p:nvSpPr>
        <p:spPr>
          <a:xfrm flipH="1" flipV="1">
            <a:off x="5335129" y="8868551"/>
            <a:ext cx="1076961" cy="18063"/>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25" name="Shape 625"/>
          <p:cNvSpPr/>
          <p:nvPr/>
        </p:nvSpPr>
        <p:spPr>
          <a:xfrm>
            <a:off x="7091679" y="8292817"/>
            <a:ext cx="349957" cy="149015"/>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26" name="Shape 626"/>
          <p:cNvSpPr/>
          <p:nvPr/>
        </p:nvSpPr>
        <p:spPr>
          <a:xfrm rot="1266101">
            <a:off x="6958471" y="8139288"/>
            <a:ext cx="139983" cy="252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588"/>
                  <a:pt x="10800" y="3546"/>
                </a:cubicBezTo>
                <a:lnTo>
                  <a:pt x="10800" y="7254"/>
                </a:lnTo>
                <a:cubicBezTo>
                  <a:pt x="10800" y="9212"/>
                  <a:pt x="15635" y="10800"/>
                  <a:pt x="21600" y="10800"/>
                </a:cubicBezTo>
                <a:cubicBezTo>
                  <a:pt x="15635" y="10800"/>
                  <a:pt x="10800" y="12388"/>
                  <a:pt x="10800" y="14346"/>
                </a:cubicBezTo>
                <a:lnTo>
                  <a:pt x="10800" y="18054"/>
                </a:lnTo>
                <a:cubicBezTo>
                  <a:pt x="10800" y="20012"/>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30" name="Shape 630"/>
          <p:cNvSpPr/>
          <p:nvPr>
            <p:ph type="title" idx="4294967295"/>
          </p:nvPr>
        </p:nvSpPr>
        <p:spPr>
          <a:xfrm>
            <a:off x="97084" y="277706"/>
            <a:ext cx="1290771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External and Internal Anatomy of Human Females</a:t>
            </a:r>
          </a:p>
        </p:txBody>
      </p:sp>
      <p:sp>
        <p:nvSpPr>
          <p:cNvPr id="631" name="Shape 631"/>
          <p:cNvSpPr/>
          <p:nvPr>
            <p:ph type="body" idx="4294967295"/>
          </p:nvPr>
        </p:nvSpPr>
        <p:spPr>
          <a:xfrm>
            <a:off x="205457" y="1873955"/>
            <a:ext cx="12480997" cy="7662899"/>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Humans are viviparous vertebrates; the female retains the embryo and provides the nourishment</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The external anatomy of the human female reproductive system consists of</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The </a:t>
            </a:r>
            <a:r>
              <a:rPr b="1"/>
              <a:t>labia minora</a:t>
            </a:r>
            <a:r>
              <a:t> and </a:t>
            </a:r>
            <a:r>
              <a:rPr b="1"/>
              <a:t>labia majora</a:t>
            </a:r>
            <a:r>
              <a:t>, folds of skin that cover the urethral and vaginal openings</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The </a:t>
            </a:r>
            <a:r>
              <a:rPr b="1"/>
              <a:t>clitoris</a:t>
            </a:r>
            <a:r>
              <a:t>, a sensitive organ that develops from the same embryonic cells that give rise to the penis in males</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The </a:t>
            </a:r>
            <a:r>
              <a:rPr b="1"/>
              <a:t>vagina</a:t>
            </a:r>
            <a:r>
              <a:t>, the chamber where semen is deposited during sexual intercourse and through which a baby is delivered during childbirth</a:t>
            </a:r>
          </a:p>
        </p:txBody>
      </p:sp>
      <p:sp>
        <p:nvSpPr>
          <p:cNvPr id="632" name="Shape 63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34" name="Shape 634"/>
          <p:cNvSpPr/>
          <p:nvPr>
            <p:ph type="title" idx="4294967295"/>
          </p:nvPr>
        </p:nvSpPr>
        <p:spPr>
          <a:xfrm>
            <a:off x="97084" y="277706"/>
            <a:ext cx="1290771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External and Internal Anatomy of Human Females</a:t>
            </a:r>
          </a:p>
        </p:txBody>
      </p:sp>
      <p:sp>
        <p:nvSpPr>
          <p:cNvPr id="635" name="Shape 635"/>
          <p:cNvSpPr/>
          <p:nvPr>
            <p:ph type="body" idx="4294967295"/>
          </p:nvPr>
        </p:nvSpPr>
        <p:spPr>
          <a:xfrm>
            <a:off x="205457" y="1837830"/>
            <a:ext cx="12480997" cy="7649353"/>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The mammalian internal female reproductive system has two functions:</a:t>
            </a:r>
          </a:p>
          <a:p>
            <a:pPr lvl="1" marL="962660" indent="-518160" defTabSz="1300480">
              <a:spcBef>
                <a:spcPts val="800"/>
              </a:spcBef>
              <a:buClr>
                <a:srgbClr val="000000"/>
              </a:buClr>
              <a:buSzPct val="100000"/>
              <a:buAutoNum type="arabicPeriod" startAt="1"/>
              <a:defRPr sz="3400">
                <a:latin typeface="Arial"/>
                <a:ea typeface="Arial"/>
                <a:cs typeface="Arial"/>
                <a:sym typeface="Arial"/>
              </a:defRPr>
            </a:pPr>
            <a:r>
              <a:t>Production and transport of eggs</a:t>
            </a:r>
            <a:endParaRPr sz="3600"/>
          </a:p>
          <a:p>
            <a:pPr lvl="2" marL="1295400" indent="-406400" defTabSz="1300480">
              <a:spcBef>
                <a:spcPts val="700"/>
              </a:spcBef>
              <a:buClr>
                <a:srgbClr val="9D002D"/>
              </a:buClr>
              <a:buSzPct val="100000"/>
              <a:buChar char="–"/>
              <a:defRPr sz="3200">
                <a:latin typeface="Arial"/>
                <a:ea typeface="Arial"/>
                <a:cs typeface="Arial"/>
                <a:sym typeface="Arial"/>
              </a:defRPr>
            </a:pPr>
            <a:r>
              <a:t>Eggs are produced in the paired </a:t>
            </a:r>
            <a:r>
              <a:rPr b="1"/>
              <a:t>ovaries</a:t>
            </a:r>
            <a:r>
              <a:t> </a:t>
            </a:r>
          </a:p>
          <a:p>
            <a:pPr lvl="2" marL="1295400" indent="-406400" defTabSz="1300480">
              <a:spcBef>
                <a:spcPts val="700"/>
              </a:spcBef>
              <a:buClr>
                <a:srgbClr val="9D002D"/>
              </a:buClr>
              <a:buSzPct val="100000"/>
              <a:buChar char="–"/>
              <a:defRPr sz="3200">
                <a:latin typeface="Arial"/>
                <a:ea typeface="Arial"/>
                <a:cs typeface="Arial"/>
                <a:sym typeface="Arial"/>
              </a:defRPr>
            </a:pPr>
            <a:r>
              <a:t>During </a:t>
            </a:r>
            <a:r>
              <a:rPr b="1"/>
              <a:t>ovulation</a:t>
            </a:r>
            <a:r>
              <a:t>, an egg is expelled from the ovary and enters the </a:t>
            </a:r>
            <a:r>
              <a:rPr b="1"/>
              <a:t>oviduct</a:t>
            </a:r>
            <a:r>
              <a:t> (</a:t>
            </a:r>
            <a:r>
              <a:rPr b="1"/>
              <a:t>fallopian tube</a:t>
            </a:r>
            <a:r>
              <a:t>), where fertilization may take place </a:t>
            </a:r>
          </a:p>
          <a:p>
            <a:pPr lvl="2" marL="1295400" indent="-406400" defTabSz="1300480">
              <a:spcBef>
                <a:spcPts val="700"/>
              </a:spcBef>
              <a:buClr>
                <a:srgbClr val="9D002D"/>
              </a:buClr>
              <a:buSzPct val="100000"/>
              <a:buChar char="–"/>
              <a:defRPr sz="3200">
                <a:latin typeface="Arial"/>
                <a:ea typeface="Arial"/>
                <a:cs typeface="Arial"/>
                <a:sym typeface="Arial"/>
              </a:defRPr>
            </a:pPr>
            <a:r>
              <a:t>Fertilized eggs are then transported to the </a:t>
            </a:r>
            <a:r>
              <a:rPr b="1"/>
              <a:t>uterus</a:t>
            </a:r>
            <a:endParaRPr sz="1600"/>
          </a:p>
          <a:p>
            <a:pPr lvl="1" marL="962660" indent="-518160" defTabSz="1300480">
              <a:spcBef>
                <a:spcPts val="800"/>
              </a:spcBef>
              <a:buClr>
                <a:srgbClr val="000000"/>
              </a:buClr>
              <a:buSzPct val="100000"/>
              <a:buAutoNum type="arabicPeriod" startAt="1"/>
              <a:defRPr sz="3400">
                <a:latin typeface="Arial"/>
                <a:ea typeface="Arial"/>
                <a:cs typeface="Arial"/>
                <a:sym typeface="Arial"/>
              </a:defRPr>
            </a:pPr>
            <a:r>
              <a:t>Development of offspring</a:t>
            </a:r>
            <a:endParaRPr sz="3600"/>
          </a:p>
          <a:p>
            <a:pPr lvl="2" marL="1295400" indent="-406400" defTabSz="1300480">
              <a:spcBef>
                <a:spcPts val="700"/>
              </a:spcBef>
              <a:buClr>
                <a:srgbClr val="9D002D"/>
              </a:buClr>
              <a:buSzPct val="100000"/>
              <a:buChar char="–"/>
              <a:defRPr sz="3200">
                <a:latin typeface="Arial"/>
                <a:ea typeface="Arial"/>
                <a:cs typeface="Arial"/>
                <a:sym typeface="Arial"/>
              </a:defRPr>
            </a:pPr>
            <a:r>
              <a:t>Embryonic development takes place in the uterus</a:t>
            </a:r>
          </a:p>
          <a:p>
            <a:pPr lvl="2" marL="1295400" indent="-406400" defTabSz="1300480">
              <a:spcBef>
                <a:spcPts val="700"/>
              </a:spcBef>
              <a:buClr>
                <a:srgbClr val="9D002D"/>
              </a:buClr>
              <a:buSzPct val="100000"/>
              <a:buChar char="–"/>
              <a:defRPr sz="3200">
                <a:latin typeface="Arial"/>
                <a:ea typeface="Arial"/>
                <a:cs typeface="Arial"/>
                <a:sym typeface="Arial"/>
              </a:defRPr>
            </a:pPr>
            <a:r>
              <a:t>The developed fetus passes through its opening, the </a:t>
            </a:r>
            <a:r>
              <a:rPr b="1"/>
              <a:t>cervix</a:t>
            </a:r>
            <a:r>
              <a:t>, and into the </a:t>
            </a:r>
            <a:r>
              <a:rPr b="1"/>
              <a:t>vagina</a:t>
            </a:r>
            <a:r>
              <a:t> during </a:t>
            </a:r>
            <a:r>
              <a:rPr b="1"/>
              <a:t>childbirth</a:t>
            </a:r>
          </a:p>
        </p:txBody>
      </p:sp>
      <p:sp>
        <p:nvSpPr>
          <p:cNvPr id="636" name="Shape 63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38" name="Shape 638"/>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An Adaptation of the Hyena</a:t>
            </a:r>
          </a:p>
        </p:txBody>
      </p:sp>
      <p:sp>
        <p:nvSpPr>
          <p:cNvPr id="639" name="Shape 63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the spotted hyena, birth occurs through the clitoris, which is much longer than in most animals</a:t>
            </a:r>
          </a:p>
          <a:p>
            <a:pPr lvl="1" marL="831361" indent="-386861" defTabSz="1300480">
              <a:spcBef>
                <a:spcPts val="800"/>
              </a:spcBef>
              <a:buClr>
                <a:srgbClr val="9D002D"/>
              </a:buClr>
              <a:buSzPct val="100000"/>
              <a:buChar char="–"/>
              <a:defRPr>
                <a:latin typeface="Arial"/>
                <a:ea typeface="Arial"/>
                <a:cs typeface="Arial"/>
                <a:sym typeface="Arial"/>
              </a:defRPr>
            </a:pPr>
            <a:r>
              <a:t>The birth canal is enclosed in the clitoris structure </a:t>
            </a:r>
          </a:p>
          <a:p>
            <a:pPr lvl="1" marL="831361" indent="-386861" defTabSz="1300480">
              <a:spcBef>
                <a:spcPts val="800"/>
              </a:spcBef>
              <a:buClr>
                <a:srgbClr val="9D002D"/>
              </a:buClr>
              <a:buSzPct val="100000"/>
              <a:buChar char="–"/>
              <a:defRPr>
                <a:latin typeface="Arial"/>
                <a:ea typeface="Arial"/>
                <a:cs typeface="Arial"/>
                <a:sym typeface="Arial"/>
              </a:defRPr>
            </a:pPr>
            <a:r>
              <a:t>Mating and birthing occur through this organ</a:t>
            </a:r>
          </a:p>
          <a:p>
            <a:pPr lvl="1" marL="831361" indent="-386861" defTabSz="1300480">
              <a:spcBef>
                <a:spcPts val="800"/>
              </a:spcBef>
              <a:buClr>
                <a:srgbClr val="9D002D"/>
              </a:buClr>
              <a:buSzPct val="100000"/>
              <a:buChar char="–"/>
              <a:defRPr>
                <a:latin typeface="Arial"/>
                <a:ea typeface="Arial"/>
                <a:cs typeface="Arial"/>
                <a:sym typeface="Arial"/>
              </a:defRPr>
            </a:pPr>
            <a:r>
              <a:t>Because of the unusually high levels of the male hormone testosterone, females tend to be larger and more dominant</a:t>
            </a:r>
          </a:p>
        </p:txBody>
      </p:sp>
      <p:sp>
        <p:nvSpPr>
          <p:cNvPr id="640" name="Shape 64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Divergence on Hormones and more…</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642" name="50_13_human_female_U.jpg"/>
          <p:cNvPicPr>
            <a:picLocks noChangeAspect="1"/>
          </p:cNvPicPr>
          <p:nvPr/>
        </p:nvPicPr>
        <p:blipFill>
          <a:blip r:embed="rId3">
            <a:extLst/>
          </a:blip>
          <a:srcRect l="0" t="0" r="0" b="2580"/>
          <a:stretch>
            <a:fillRect/>
          </a:stretch>
        </p:blipFill>
        <p:spPr>
          <a:xfrm>
            <a:off x="557670" y="356729"/>
            <a:ext cx="11889460" cy="9123680"/>
          </a:xfrm>
          <a:prstGeom prst="rect">
            <a:avLst/>
          </a:prstGeom>
          <a:ln w="12700">
            <a:miter lim="400000"/>
          </a:ln>
        </p:spPr>
      </p:pic>
      <p:sp>
        <p:nvSpPr>
          <p:cNvPr id="643" name="Shape 643"/>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50.13</a:t>
            </a:r>
          </a:p>
        </p:txBody>
      </p:sp>
      <p:sp>
        <p:nvSpPr>
          <p:cNvPr id="644" name="Shape 644"/>
          <p:cNvSpPr/>
          <p:nvPr/>
        </p:nvSpPr>
        <p:spPr>
          <a:xfrm>
            <a:off x="8290560" y="5177084"/>
            <a:ext cx="1017489" cy="4505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Opening</a:t>
            </a:r>
          </a:p>
          <a:p>
            <a:pPr algn="l" defTabSz="1300480">
              <a:defRPr b="1" sz="1600">
                <a:latin typeface="Arial"/>
                <a:ea typeface="Arial"/>
                <a:cs typeface="Arial"/>
                <a:sym typeface="Arial"/>
              </a:defRPr>
            </a:pPr>
            <a:r>
              <a:t>of urethra </a:t>
            </a:r>
          </a:p>
        </p:txBody>
      </p:sp>
      <p:sp>
        <p:nvSpPr>
          <p:cNvPr id="645" name="Shape 645"/>
          <p:cNvSpPr/>
          <p:nvPr/>
        </p:nvSpPr>
        <p:spPr>
          <a:xfrm>
            <a:off x="7060071" y="5188373"/>
            <a:ext cx="904677" cy="4505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Opening</a:t>
            </a:r>
          </a:p>
          <a:p>
            <a:pPr algn="l" defTabSz="1300480">
              <a:defRPr b="1" sz="1600">
                <a:latin typeface="Arial"/>
                <a:ea typeface="Arial"/>
                <a:cs typeface="Arial"/>
                <a:sym typeface="Arial"/>
              </a:defRPr>
            </a:pPr>
            <a:r>
              <a:t>of vagina</a:t>
            </a:r>
          </a:p>
        </p:txBody>
      </p:sp>
      <p:sp>
        <p:nvSpPr>
          <p:cNvPr id="646" name="Shape 646"/>
          <p:cNvSpPr/>
          <p:nvPr/>
        </p:nvSpPr>
        <p:spPr>
          <a:xfrm>
            <a:off x="3172177" y="1505937"/>
            <a:ext cx="712789"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Uterus </a:t>
            </a:r>
          </a:p>
        </p:txBody>
      </p:sp>
      <p:sp>
        <p:nvSpPr>
          <p:cNvPr id="647" name="Shape 647"/>
          <p:cNvSpPr/>
          <p:nvPr/>
        </p:nvSpPr>
        <p:spPr>
          <a:xfrm>
            <a:off x="3169919" y="2587413"/>
            <a:ext cx="690465"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Cervix </a:t>
            </a:r>
          </a:p>
        </p:txBody>
      </p:sp>
      <p:sp>
        <p:nvSpPr>
          <p:cNvPr id="648" name="Shape 648"/>
          <p:cNvSpPr/>
          <p:nvPr/>
        </p:nvSpPr>
        <p:spPr>
          <a:xfrm>
            <a:off x="3156373" y="3011875"/>
            <a:ext cx="724198"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Vagina </a:t>
            </a:r>
          </a:p>
        </p:txBody>
      </p:sp>
      <p:sp>
        <p:nvSpPr>
          <p:cNvPr id="649" name="Shape 649"/>
          <p:cNvSpPr/>
          <p:nvPr/>
        </p:nvSpPr>
        <p:spPr>
          <a:xfrm>
            <a:off x="10778631" y="3709528"/>
            <a:ext cx="712689"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Clitoris</a:t>
            </a:r>
          </a:p>
        </p:txBody>
      </p:sp>
      <p:sp>
        <p:nvSpPr>
          <p:cNvPr id="650" name="Shape 650"/>
          <p:cNvSpPr/>
          <p:nvPr/>
        </p:nvSpPr>
        <p:spPr>
          <a:xfrm>
            <a:off x="10776373" y="1070186"/>
            <a:ext cx="645320"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Ovary </a:t>
            </a:r>
          </a:p>
        </p:txBody>
      </p:sp>
      <p:sp>
        <p:nvSpPr>
          <p:cNvPr id="651" name="Shape 651"/>
          <p:cNvSpPr/>
          <p:nvPr/>
        </p:nvSpPr>
        <p:spPr>
          <a:xfrm>
            <a:off x="10778631" y="643466"/>
            <a:ext cx="825600"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Oviduct </a:t>
            </a:r>
          </a:p>
        </p:txBody>
      </p:sp>
      <p:sp>
        <p:nvSpPr>
          <p:cNvPr id="652" name="Shape 652"/>
          <p:cNvSpPr/>
          <p:nvPr/>
        </p:nvSpPr>
        <p:spPr>
          <a:xfrm>
            <a:off x="598310" y="386079"/>
            <a:ext cx="1511996"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(a)</a:t>
            </a:r>
            <a:r>
              <a:rPr b="1">
                <a:latin typeface="Arial"/>
                <a:ea typeface="Arial"/>
                <a:cs typeface="Arial"/>
                <a:sym typeface="Arial"/>
              </a:rPr>
              <a:t> Side view </a:t>
            </a:r>
          </a:p>
        </p:txBody>
      </p:sp>
      <p:sp>
        <p:nvSpPr>
          <p:cNvPr id="653" name="Shape 653"/>
          <p:cNvSpPr/>
          <p:nvPr/>
        </p:nvSpPr>
        <p:spPr>
          <a:xfrm>
            <a:off x="10778631" y="2519679"/>
            <a:ext cx="1571030"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Urinary bladder </a:t>
            </a:r>
          </a:p>
        </p:txBody>
      </p:sp>
      <p:sp>
        <p:nvSpPr>
          <p:cNvPr id="654" name="Shape 654"/>
          <p:cNvSpPr/>
          <p:nvPr/>
        </p:nvSpPr>
        <p:spPr>
          <a:xfrm>
            <a:off x="10778631" y="3287324"/>
            <a:ext cx="791866"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Urethra </a:t>
            </a:r>
          </a:p>
        </p:txBody>
      </p:sp>
      <p:sp>
        <p:nvSpPr>
          <p:cNvPr id="655" name="Shape 655"/>
          <p:cNvSpPr/>
          <p:nvPr/>
        </p:nvSpPr>
        <p:spPr>
          <a:xfrm>
            <a:off x="10776373" y="4163342"/>
            <a:ext cx="1446511"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Labium minus </a:t>
            </a:r>
          </a:p>
        </p:txBody>
      </p:sp>
      <p:sp>
        <p:nvSpPr>
          <p:cNvPr id="656" name="Shape 656"/>
          <p:cNvSpPr/>
          <p:nvPr/>
        </p:nvSpPr>
        <p:spPr>
          <a:xfrm>
            <a:off x="609599" y="5897315"/>
            <a:ext cx="1613236"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(b)</a:t>
            </a:r>
            <a:r>
              <a:rPr b="1">
                <a:latin typeface="Arial"/>
                <a:ea typeface="Arial"/>
                <a:cs typeface="Arial"/>
                <a:sym typeface="Arial"/>
              </a:rPr>
              <a:t> Front view </a:t>
            </a:r>
          </a:p>
        </p:txBody>
      </p:sp>
      <p:sp>
        <p:nvSpPr>
          <p:cNvPr id="657" name="Shape 657"/>
          <p:cNvSpPr/>
          <p:nvPr/>
        </p:nvSpPr>
        <p:spPr>
          <a:xfrm>
            <a:off x="10776373" y="4601351"/>
            <a:ext cx="1435399"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Labium majus </a:t>
            </a:r>
          </a:p>
        </p:txBody>
      </p:sp>
      <p:sp>
        <p:nvSpPr>
          <p:cNvPr id="658" name="Shape 658"/>
          <p:cNvSpPr/>
          <p:nvPr/>
        </p:nvSpPr>
        <p:spPr>
          <a:xfrm>
            <a:off x="8547946" y="7850293"/>
            <a:ext cx="712789"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Uterus </a:t>
            </a:r>
          </a:p>
        </p:txBody>
      </p:sp>
      <p:sp>
        <p:nvSpPr>
          <p:cNvPr id="659" name="Shape 659"/>
          <p:cNvSpPr/>
          <p:nvPr/>
        </p:nvSpPr>
        <p:spPr>
          <a:xfrm>
            <a:off x="8545688" y="8457635"/>
            <a:ext cx="690465"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Cervix </a:t>
            </a:r>
          </a:p>
        </p:txBody>
      </p:sp>
      <p:sp>
        <p:nvSpPr>
          <p:cNvPr id="660" name="Shape 660"/>
          <p:cNvSpPr/>
          <p:nvPr/>
        </p:nvSpPr>
        <p:spPr>
          <a:xfrm>
            <a:off x="8532142" y="9125937"/>
            <a:ext cx="724198"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Vagina </a:t>
            </a:r>
          </a:p>
        </p:txBody>
      </p:sp>
      <p:sp>
        <p:nvSpPr>
          <p:cNvPr id="661" name="Shape 661"/>
          <p:cNvSpPr/>
          <p:nvPr/>
        </p:nvSpPr>
        <p:spPr>
          <a:xfrm>
            <a:off x="10787662" y="7184248"/>
            <a:ext cx="645320"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Ovary </a:t>
            </a:r>
          </a:p>
        </p:txBody>
      </p:sp>
      <p:sp>
        <p:nvSpPr>
          <p:cNvPr id="662" name="Shape 662"/>
          <p:cNvSpPr/>
          <p:nvPr/>
        </p:nvSpPr>
        <p:spPr>
          <a:xfrm>
            <a:off x="10789920" y="6114062"/>
            <a:ext cx="825600"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Oviduct </a:t>
            </a:r>
          </a:p>
        </p:txBody>
      </p:sp>
      <p:sp>
        <p:nvSpPr>
          <p:cNvPr id="663" name="Shape 663"/>
          <p:cNvSpPr/>
          <p:nvPr/>
        </p:nvSpPr>
        <p:spPr>
          <a:xfrm flipH="1" flipV="1">
            <a:off x="3919502" y="1643662"/>
            <a:ext cx="2824481"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64" name="Shape 664"/>
          <p:cNvSpPr/>
          <p:nvPr/>
        </p:nvSpPr>
        <p:spPr>
          <a:xfrm flipH="1" flipV="1">
            <a:off x="3912728" y="2727395"/>
            <a:ext cx="2492588"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65" name="Shape 665"/>
          <p:cNvSpPr/>
          <p:nvPr/>
        </p:nvSpPr>
        <p:spPr>
          <a:xfrm flipH="1" flipV="1">
            <a:off x="3912728" y="3160888"/>
            <a:ext cx="2788357"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66" name="Shape 666"/>
          <p:cNvSpPr/>
          <p:nvPr/>
        </p:nvSpPr>
        <p:spPr>
          <a:xfrm>
            <a:off x="7340035" y="751839"/>
            <a:ext cx="3370863"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67" name="Shape 667"/>
          <p:cNvSpPr/>
          <p:nvPr/>
        </p:nvSpPr>
        <p:spPr>
          <a:xfrm>
            <a:off x="7290364" y="1180817"/>
            <a:ext cx="3409245"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68" name="Shape 668"/>
          <p:cNvSpPr/>
          <p:nvPr/>
        </p:nvSpPr>
        <p:spPr>
          <a:xfrm>
            <a:off x="8554720" y="2648373"/>
            <a:ext cx="2149405"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69" name="Shape 669"/>
          <p:cNvSpPr/>
          <p:nvPr/>
        </p:nvSpPr>
        <p:spPr>
          <a:xfrm flipV="1">
            <a:off x="7723858" y="3404728"/>
            <a:ext cx="959556" cy="449299"/>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0" name="Shape 670"/>
          <p:cNvSpPr/>
          <p:nvPr/>
        </p:nvSpPr>
        <p:spPr>
          <a:xfrm>
            <a:off x="8676640" y="3406986"/>
            <a:ext cx="2027485"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1" name="Shape 671"/>
          <p:cNvSpPr/>
          <p:nvPr/>
        </p:nvSpPr>
        <p:spPr>
          <a:xfrm>
            <a:off x="9223022" y="3835964"/>
            <a:ext cx="148787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2" name="Shape 672"/>
          <p:cNvSpPr/>
          <p:nvPr/>
        </p:nvSpPr>
        <p:spPr>
          <a:xfrm>
            <a:off x="8712764" y="4287519"/>
            <a:ext cx="1991361"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3" name="Shape 673"/>
          <p:cNvSpPr/>
          <p:nvPr/>
        </p:nvSpPr>
        <p:spPr>
          <a:xfrm>
            <a:off x="8550204" y="4725528"/>
            <a:ext cx="2178756" cy="6775"/>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4" name="Shape 674"/>
          <p:cNvSpPr/>
          <p:nvPr/>
        </p:nvSpPr>
        <p:spPr>
          <a:xfrm>
            <a:off x="8008337" y="4172373"/>
            <a:ext cx="474134" cy="986650"/>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5" name="Shape 675"/>
          <p:cNvSpPr/>
          <p:nvPr/>
        </p:nvSpPr>
        <p:spPr>
          <a:xfrm>
            <a:off x="7398737" y="4292035"/>
            <a:ext cx="108375" cy="891823"/>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6" name="Shape 676"/>
          <p:cNvSpPr/>
          <p:nvPr/>
        </p:nvSpPr>
        <p:spPr>
          <a:xfrm>
            <a:off x="10132906" y="6231466"/>
            <a:ext cx="58476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7" name="Shape 677"/>
          <p:cNvSpPr/>
          <p:nvPr/>
        </p:nvSpPr>
        <p:spPr>
          <a:xfrm>
            <a:off x="9945511" y="7297137"/>
            <a:ext cx="765387"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8" name="Shape 678"/>
          <p:cNvSpPr/>
          <p:nvPr/>
        </p:nvSpPr>
        <p:spPr>
          <a:xfrm>
            <a:off x="7936088" y="7972213"/>
            <a:ext cx="528321"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79" name="Shape 679"/>
          <p:cNvSpPr/>
          <p:nvPr/>
        </p:nvSpPr>
        <p:spPr>
          <a:xfrm>
            <a:off x="7845777" y="8581361"/>
            <a:ext cx="625406" cy="1"/>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80" name="Shape 680"/>
          <p:cNvSpPr/>
          <p:nvPr/>
        </p:nvSpPr>
        <p:spPr>
          <a:xfrm flipV="1">
            <a:off x="7748693" y="9252373"/>
            <a:ext cx="704428" cy="2259"/>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84" name="Shape 684"/>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50.14</a:t>
            </a:r>
          </a:p>
        </p:txBody>
      </p:sp>
      <p:pic>
        <p:nvPicPr>
          <p:cNvPr id="685" name="50_14_hyena_clitoris_U.jpg"/>
          <p:cNvPicPr>
            <a:picLocks noChangeAspect="1"/>
          </p:cNvPicPr>
          <p:nvPr/>
        </p:nvPicPr>
        <p:blipFill>
          <a:blip r:embed="rId3">
            <a:extLst/>
          </a:blip>
          <a:srcRect l="0" t="0" r="0" b="3720"/>
          <a:stretch>
            <a:fillRect/>
          </a:stretch>
        </p:blipFill>
        <p:spPr>
          <a:xfrm>
            <a:off x="3285066" y="1749777"/>
            <a:ext cx="6434668" cy="6019237"/>
          </a:xfrm>
          <a:prstGeom prst="rect">
            <a:avLst/>
          </a:prstGeom>
          <a:ln w="12700">
            <a:miter lim="400000"/>
          </a:ln>
        </p:spPr>
      </p:pic>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9" name="Shape 689"/>
          <p:cNvSpPr/>
          <p:nvPr>
            <p:ph type="title" idx="4294967295"/>
          </p:nvPr>
        </p:nvSpPr>
        <p:spPr>
          <a:xfrm>
            <a:off x="97084" y="277706"/>
            <a:ext cx="12480997" cy="1169530"/>
          </a:xfrm>
          <a:prstGeom prst="rect">
            <a:avLst/>
          </a:prstGeom>
        </p:spPr>
        <p:txBody>
          <a:bodyPr lIns="0" tIns="0" rIns="0" bIns="0" anchor="t"/>
          <a:lstStyle>
            <a:lvl1pPr algn="l" defTabSz="1274470">
              <a:lnSpc>
                <a:spcPct val="90000"/>
              </a:lnSpc>
              <a:defRPr b="1" sz="4312">
                <a:solidFill>
                  <a:srgbClr val="9D002D"/>
                </a:solidFill>
                <a:latin typeface="Times New Roman"/>
                <a:ea typeface="Times New Roman"/>
                <a:cs typeface="Times New Roman"/>
                <a:sym typeface="Times New Roman"/>
              </a:defRPr>
            </a:lvl1pPr>
          </a:lstStyle>
          <a:p>
            <a:pPr/>
            <a:r>
              <a:t>The Role of Sex Hormones in Mammalian Reproduction</a:t>
            </a:r>
          </a:p>
        </p:txBody>
      </p:sp>
      <p:sp>
        <p:nvSpPr>
          <p:cNvPr id="690" name="Shape 690"/>
          <p:cNvSpPr/>
          <p:nvPr>
            <p:ph type="body" idx="4294967295"/>
          </p:nvPr>
        </p:nvSpPr>
        <p:spPr>
          <a:xfrm>
            <a:off x="205457" y="2162951"/>
            <a:ext cx="12480997" cy="721585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male sex hormone is </a:t>
            </a:r>
            <a:r>
              <a:rPr b="1"/>
              <a:t>testosterone</a:t>
            </a:r>
            <a:r>
              <a:t>; the main female sex hormone is </a:t>
            </a:r>
            <a:r>
              <a:rPr b="1"/>
              <a:t>estradiol</a:t>
            </a:r>
            <a:r>
              <a:t>, which belongs to a class of hormones called </a:t>
            </a:r>
            <a:r>
              <a:rPr b="1"/>
              <a:t>estrogens</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Testosterone is synthesized in specialized cells inside the testes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Estrogens are produced in the ovaries by cells that surround the developing egg, which form a structure called a </a:t>
            </a:r>
            <a:r>
              <a:rPr b="1"/>
              <a:t>follicle</a:t>
            </a:r>
          </a:p>
        </p:txBody>
      </p:sp>
      <p:sp>
        <p:nvSpPr>
          <p:cNvPr id="691" name="Shape 691"/>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3" name="Shape 693"/>
          <p:cNvSpPr/>
          <p:nvPr>
            <p:ph type="title" idx="4294967295"/>
          </p:nvPr>
        </p:nvSpPr>
        <p:spPr>
          <a:xfrm>
            <a:off x="97084" y="277706"/>
            <a:ext cx="12480997" cy="1169530"/>
          </a:xfrm>
          <a:prstGeom prst="rect">
            <a:avLst/>
          </a:prstGeom>
        </p:spPr>
        <p:txBody>
          <a:bodyPr lIns="0" tIns="0" rIns="0" bIns="0" anchor="t"/>
          <a:lstStyle>
            <a:lvl1pPr algn="l" defTabSz="1274470">
              <a:lnSpc>
                <a:spcPct val="90000"/>
              </a:lnSpc>
              <a:defRPr b="1" sz="4312">
                <a:solidFill>
                  <a:srgbClr val="9D002D"/>
                </a:solidFill>
                <a:latin typeface="Times New Roman"/>
                <a:ea typeface="Times New Roman"/>
                <a:cs typeface="Times New Roman"/>
                <a:sym typeface="Times New Roman"/>
              </a:defRPr>
            </a:lvl1pPr>
          </a:lstStyle>
          <a:p>
            <a:pPr/>
            <a:r>
              <a:t>The Role of Sex Hormones in Mammalian Reproduction</a:t>
            </a:r>
          </a:p>
        </p:txBody>
      </p:sp>
      <p:sp>
        <p:nvSpPr>
          <p:cNvPr id="694" name="Shape 694"/>
          <p:cNvSpPr/>
          <p:nvPr>
            <p:ph type="body" idx="4294967295"/>
          </p:nvPr>
        </p:nvSpPr>
        <p:spPr>
          <a:xfrm>
            <a:off x="205457" y="2162951"/>
            <a:ext cx="12480997" cy="651143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Human sex hormones play a key role in</a:t>
            </a:r>
            <a:endParaRPr sz="28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Development of the reproductive tract in embryos</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Maturation of the reproductive tract during the transition from childhood to adulthood</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Regulation of spermatogenesis and oogenesis in adults</a:t>
            </a:r>
          </a:p>
        </p:txBody>
      </p:sp>
      <p:sp>
        <p:nvSpPr>
          <p:cNvPr id="695" name="Shape 695"/>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7" name="Shape 697"/>
          <p:cNvSpPr/>
          <p:nvPr>
            <p:ph type="title" idx="4294967295"/>
          </p:nvPr>
        </p:nvSpPr>
        <p:spPr>
          <a:xfrm>
            <a:off x="79021" y="277706"/>
            <a:ext cx="1281740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Control of Puberty in Humans and Other Animals</a:t>
            </a:r>
          </a:p>
        </p:txBody>
      </p:sp>
      <p:sp>
        <p:nvSpPr>
          <p:cNvPr id="698" name="Shape 698"/>
          <p:cNvSpPr/>
          <p:nvPr>
            <p:ph type="body" idx="4294967295"/>
          </p:nvPr>
        </p:nvSpPr>
        <p:spPr>
          <a:xfrm>
            <a:off x="205458" y="1819768"/>
            <a:ext cx="12528409" cy="7215859"/>
          </a:xfrm>
          <a:prstGeom prst="rect">
            <a:avLst/>
          </a:prstGeom>
        </p:spPr>
        <p:txBody>
          <a:bodyPr lIns="0" tIns="0" rIns="0" bIns="0" anchor="t"/>
          <a:lstStyle/>
          <a:p>
            <a:pPr lvl="1" marL="378618" indent="-377031" defTabSz="1300480">
              <a:spcBef>
                <a:spcPts val="900"/>
              </a:spcBef>
              <a:buClr>
                <a:srgbClr val="9D002D"/>
              </a:buClr>
              <a:buSzPct val="100000"/>
              <a:buFont typeface="Wingdings"/>
              <a:buChar char="▪"/>
              <a:defRPr sz="3800">
                <a:latin typeface="Arial"/>
                <a:ea typeface="Arial"/>
                <a:cs typeface="Arial"/>
                <a:sym typeface="Arial"/>
              </a:defRPr>
            </a:pPr>
            <a:r>
              <a:t>A number of changes take place in boys and girls during </a:t>
            </a:r>
            <a:r>
              <a:rPr b="1"/>
              <a:t>puberty</a:t>
            </a:r>
            <a:r>
              <a:t>, the process that leads to sexual maturation in humans</a:t>
            </a:r>
          </a:p>
          <a:p>
            <a:pPr lvl="1" marL="378618" indent="-377031" defTabSz="1300480">
              <a:spcBef>
                <a:spcPts val="900"/>
              </a:spcBef>
              <a:buClr>
                <a:srgbClr val="9D002D"/>
              </a:buClr>
              <a:buSzPct val="100000"/>
              <a:buFont typeface="Wingdings"/>
              <a:buChar char="▪"/>
              <a:defRPr sz="3800">
                <a:latin typeface="Arial"/>
                <a:ea typeface="Arial"/>
                <a:cs typeface="Arial"/>
                <a:sym typeface="Arial"/>
              </a:defRPr>
            </a:pPr>
            <a:r>
              <a:t>In humans, these changes are triggered by increased levels of </a:t>
            </a:r>
            <a:r>
              <a:rPr b="1"/>
              <a:t>testosterone</a:t>
            </a:r>
            <a:r>
              <a:t> in boys and </a:t>
            </a:r>
            <a:r>
              <a:rPr b="1"/>
              <a:t>estradiol i</a:t>
            </a:r>
            <a:r>
              <a:t>n girls</a:t>
            </a:r>
          </a:p>
          <a:p>
            <a:pPr lvl="1" marL="378618" indent="-377031" defTabSz="1300480">
              <a:spcBef>
                <a:spcPts val="900"/>
              </a:spcBef>
              <a:buClr>
                <a:srgbClr val="9D002D"/>
              </a:buClr>
              <a:buSzPct val="100000"/>
              <a:buFont typeface="Wingdings"/>
              <a:buChar char="▪"/>
              <a:defRPr sz="3800">
                <a:latin typeface="Arial"/>
                <a:ea typeface="Arial"/>
                <a:cs typeface="Arial"/>
                <a:sym typeface="Arial"/>
              </a:defRPr>
            </a:pPr>
            <a:r>
              <a:t>In amphibians, the juvenile-to-adult transition is triggered by the hormone T</a:t>
            </a:r>
            <a:r>
              <a:rPr baseline="-20000"/>
              <a:t>3</a:t>
            </a:r>
            <a:r>
              <a:t> (triiodothyronine)</a:t>
            </a:r>
          </a:p>
          <a:p>
            <a:pPr lvl="1" marL="378618" indent="-377031" defTabSz="1300480">
              <a:spcBef>
                <a:spcPts val="900"/>
              </a:spcBef>
              <a:buClr>
                <a:srgbClr val="9D002D"/>
              </a:buClr>
              <a:buSzPct val="100000"/>
              <a:buFont typeface="Wingdings"/>
              <a:buChar char="▪"/>
              <a:defRPr sz="3800">
                <a:latin typeface="Arial"/>
                <a:ea typeface="Arial"/>
                <a:cs typeface="Arial"/>
                <a:sym typeface="Arial"/>
              </a:defRPr>
            </a:pPr>
            <a:r>
              <a:t>In insects, the transition to adulthood occurs in response to the hormone ecdysone</a:t>
            </a:r>
          </a:p>
        </p:txBody>
      </p:sp>
      <p:sp>
        <p:nvSpPr>
          <p:cNvPr id="699" name="Shape 69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Shape 701"/>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What Regulates the Gonadal Hormones?</a:t>
            </a:r>
          </a:p>
        </p:txBody>
      </p:sp>
      <p:sp>
        <p:nvSpPr>
          <p:cNvPr id="702" name="Shape 702"/>
          <p:cNvSpPr/>
          <p:nvPr>
            <p:ph type="body" idx="4294967295"/>
          </p:nvPr>
        </p:nvSpPr>
        <p:spPr>
          <a:xfrm>
            <a:off x="205457" y="1873955"/>
            <a:ext cx="12480997" cy="7215859"/>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Puberty is initiated when </a:t>
            </a:r>
            <a:r>
              <a:rPr b="1"/>
              <a:t>gonadotropin-releasing hormone </a:t>
            </a:r>
            <a:r>
              <a:t>(</a:t>
            </a:r>
            <a:r>
              <a:rPr b="1"/>
              <a:t>GnRH</a:t>
            </a:r>
            <a:r>
              <a:t>)</a:t>
            </a:r>
            <a:r>
              <a:rPr b="1"/>
              <a:t> </a:t>
            </a:r>
            <a:r>
              <a:t>is released from the hypothalamus</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This triggers release of </a:t>
            </a:r>
            <a:r>
              <a:rPr b="1"/>
              <a:t>luteinizing hormone </a:t>
            </a:r>
            <a:r>
              <a:t>(</a:t>
            </a:r>
            <a:r>
              <a:rPr b="1"/>
              <a:t>LH</a:t>
            </a:r>
            <a:r>
              <a:t>) </a:t>
            </a:r>
            <a:br/>
            <a:r>
              <a:t>and </a:t>
            </a:r>
            <a:r>
              <a:rPr b="1"/>
              <a:t>follicle-stimulating hormone </a:t>
            </a:r>
            <a:r>
              <a:t>(</a:t>
            </a:r>
            <a:r>
              <a:rPr b="1"/>
              <a:t>FSH</a:t>
            </a:r>
            <a:r>
              <a:t>) from the pituitary gland </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LH and FSH then trigger increases in testosterone and estradiol</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In adolescents experiencing delays in the onset of puberty, GnRH treatment induced surges in LH and FSH, followed by puberty onset</a:t>
            </a:r>
          </a:p>
        </p:txBody>
      </p:sp>
      <p:sp>
        <p:nvSpPr>
          <p:cNvPr id="703" name="Shape 70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05" name="50_15_puberty_U.jpg"/>
          <p:cNvPicPr>
            <a:picLocks noChangeAspect="1"/>
          </p:cNvPicPr>
          <p:nvPr/>
        </p:nvPicPr>
        <p:blipFill>
          <a:blip r:embed="rId3">
            <a:extLst/>
          </a:blip>
          <a:srcRect l="0" t="0" r="0" b="2723"/>
          <a:stretch>
            <a:fillRect/>
          </a:stretch>
        </p:blipFill>
        <p:spPr>
          <a:xfrm>
            <a:off x="2422595" y="194168"/>
            <a:ext cx="8159610" cy="9110135"/>
          </a:xfrm>
          <a:prstGeom prst="rect">
            <a:avLst/>
          </a:prstGeom>
          <a:ln w="12700">
            <a:miter lim="400000"/>
          </a:ln>
        </p:spPr>
      </p:pic>
      <p:sp>
        <p:nvSpPr>
          <p:cNvPr id="706" name="Shape 706"/>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50.15</a:t>
            </a:r>
          </a:p>
        </p:txBody>
      </p:sp>
      <p:sp>
        <p:nvSpPr>
          <p:cNvPr id="707" name="Shape 707"/>
          <p:cNvSpPr/>
          <p:nvPr/>
        </p:nvSpPr>
        <p:spPr>
          <a:xfrm>
            <a:off x="6425635" y="3558257"/>
            <a:ext cx="219757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GnRH</a:t>
            </a:r>
            <a:r>
              <a:rPr b="1">
                <a:latin typeface="Arial"/>
                <a:ea typeface="Arial"/>
                <a:cs typeface="Arial"/>
                <a:sym typeface="Arial"/>
              </a:rPr>
              <a:t> </a:t>
            </a:r>
            <a:endParaRPr b="1">
              <a:latin typeface="Arial"/>
              <a:ea typeface="Arial"/>
              <a:cs typeface="Arial"/>
              <a:sym typeface="Arial"/>
            </a:endParaRPr>
          </a:p>
          <a:p>
            <a:pPr algn="l" defTabSz="1300480">
              <a:defRPr b="1" sz="1800">
                <a:latin typeface="Arial"/>
                <a:ea typeface="Arial"/>
                <a:cs typeface="Arial"/>
                <a:sym typeface="Arial"/>
              </a:defRPr>
            </a:pPr>
            <a:r>
              <a:t>(gonadotropin-</a:t>
            </a:r>
          </a:p>
          <a:p>
            <a:pPr algn="l" defTabSz="1300480">
              <a:defRPr b="1" sz="1800">
                <a:latin typeface="Arial"/>
                <a:ea typeface="Arial"/>
                <a:cs typeface="Arial"/>
                <a:sym typeface="Arial"/>
              </a:defRPr>
            </a:pPr>
            <a:r>
              <a:t>releasing hormone) </a:t>
            </a:r>
          </a:p>
        </p:txBody>
      </p:sp>
      <p:sp>
        <p:nvSpPr>
          <p:cNvPr id="708" name="Shape 708"/>
          <p:cNvSpPr/>
          <p:nvPr/>
        </p:nvSpPr>
        <p:spPr>
          <a:xfrm>
            <a:off x="5508977" y="955039"/>
            <a:ext cx="1867286"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Adolescent brain</a:t>
            </a:r>
          </a:p>
        </p:txBody>
      </p:sp>
      <p:sp>
        <p:nvSpPr>
          <p:cNvPr id="709" name="Shape 709"/>
          <p:cNvSpPr/>
          <p:nvPr/>
        </p:nvSpPr>
        <p:spPr>
          <a:xfrm>
            <a:off x="5628639" y="2438399"/>
            <a:ext cx="1651299"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Hypothalamus </a:t>
            </a:r>
          </a:p>
        </p:txBody>
      </p:sp>
      <p:sp>
        <p:nvSpPr>
          <p:cNvPr id="710" name="Shape 710"/>
          <p:cNvSpPr/>
          <p:nvPr/>
        </p:nvSpPr>
        <p:spPr>
          <a:xfrm>
            <a:off x="3127022" y="4474915"/>
            <a:ext cx="1587563"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Anterior</a:t>
            </a:r>
          </a:p>
          <a:p>
            <a:pPr algn="l" defTabSz="1300480">
              <a:defRPr b="1" sz="1800">
                <a:latin typeface="Arial"/>
                <a:ea typeface="Arial"/>
                <a:cs typeface="Arial"/>
                <a:sym typeface="Arial"/>
              </a:defRPr>
            </a:pPr>
            <a:r>
              <a:t>pituitary gland</a:t>
            </a:r>
          </a:p>
        </p:txBody>
      </p:sp>
      <p:sp>
        <p:nvSpPr>
          <p:cNvPr id="711" name="Shape 711"/>
          <p:cNvSpPr/>
          <p:nvPr/>
        </p:nvSpPr>
        <p:spPr>
          <a:xfrm>
            <a:off x="2698044" y="6872675"/>
            <a:ext cx="1079799"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Testis</a:t>
            </a:r>
          </a:p>
          <a:p>
            <a:pPr algn="l" defTabSz="1300480">
              <a:defRPr b="1" sz="1800">
                <a:latin typeface="Arial"/>
                <a:ea typeface="Arial"/>
                <a:cs typeface="Arial"/>
                <a:sym typeface="Arial"/>
              </a:defRPr>
            </a:pPr>
            <a:r>
              <a:t>(in males)</a:t>
            </a:r>
          </a:p>
        </p:txBody>
      </p:sp>
      <p:sp>
        <p:nvSpPr>
          <p:cNvPr id="712" name="Shape 712"/>
          <p:cNvSpPr/>
          <p:nvPr/>
        </p:nvSpPr>
        <p:spPr>
          <a:xfrm>
            <a:off x="7531946" y="6881706"/>
            <a:ext cx="1346573" cy="5259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Ovary</a:t>
            </a:r>
          </a:p>
          <a:p>
            <a:pPr algn="l" defTabSz="1300480">
              <a:defRPr b="1" sz="1800">
                <a:latin typeface="Arial"/>
                <a:ea typeface="Arial"/>
                <a:cs typeface="Arial"/>
                <a:sym typeface="Arial"/>
              </a:defRPr>
            </a:pPr>
            <a:r>
              <a:t>(in females) </a:t>
            </a:r>
          </a:p>
        </p:txBody>
      </p:sp>
      <p:sp>
        <p:nvSpPr>
          <p:cNvPr id="713" name="Shape 713"/>
          <p:cNvSpPr/>
          <p:nvPr/>
        </p:nvSpPr>
        <p:spPr>
          <a:xfrm>
            <a:off x="3400014" y="8712764"/>
            <a:ext cx="1930798"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800">
                <a:latin typeface="Arial"/>
                <a:ea typeface="Arial"/>
                <a:cs typeface="Arial"/>
                <a:sym typeface="Arial"/>
              </a:defRPr>
            </a:pPr>
            <a:r>
              <a:t>Larynx and other</a:t>
            </a:r>
          </a:p>
          <a:p>
            <a:pPr defTabSz="1300480">
              <a:defRPr b="1" sz="1800">
                <a:latin typeface="Arial"/>
                <a:ea typeface="Arial"/>
                <a:cs typeface="Arial"/>
                <a:sym typeface="Arial"/>
              </a:defRPr>
            </a:pPr>
            <a:r>
              <a:t>target tissues </a:t>
            </a:r>
          </a:p>
        </p:txBody>
      </p:sp>
      <p:sp>
        <p:nvSpPr>
          <p:cNvPr id="714" name="Shape 714"/>
          <p:cNvSpPr/>
          <p:nvPr/>
        </p:nvSpPr>
        <p:spPr>
          <a:xfrm>
            <a:off x="5764526" y="8712764"/>
            <a:ext cx="2019872"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800">
                <a:latin typeface="Arial"/>
                <a:ea typeface="Arial"/>
                <a:cs typeface="Arial"/>
                <a:sym typeface="Arial"/>
              </a:defRPr>
            </a:pPr>
            <a:r>
              <a:t>Breasts and other</a:t>
            </a:r>
          </a:p>
          <a:p>
            <a:pPr defTabSz="1300480">
              <a:defRPr b="1" sz="1800">
                <a:latin typeface="Arial"/>
                <a:ea typeface="Arial"/>
                <a:cs typeface="Arial"/>
                <a:sym typeface="Arial"/>
              </a:defRPr>
            </a:pPr>
            <a:r>
              <a:t>target tissues </a:t>
            </a:r>
          </a:p>
        </p:txBody>
      </p:sp>
      <p:sp>
        <p:nvSpPr>
          <p:cNvPr id="715" name="Shape 715"/>
          <p:cNvSpPr/>
          <p:nvPr/>
        </p:nvSpPr>
        <p:spPr>
          <a:xfrm>
            <a:off x="5987626" y="5459306"/>
            <a:ext cx="2806466"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LH</a:t>
            </a:r>
            <a:r>
              <a:rPr b="1">
                <a:latin typeface="Arial"/>
                <a:ea typeface="Arial"/>
                <a:cs typeface="Arial"/>
                <a:sym typeface="Arial"/>
              </a:rPr>
              <a:t> (luteinizing hormone) </a:t>
            </a:r>
          </a:p>
        </p:txBody>
      </p:sp>
      <p:sp>
        <p:nvSpPr>
          <p:cNvPr id="716" name="Shape 716"/>
          <p:cNvSpPr/>
          <p:nvPr/>
        </p:nvSpPr>
        <p:spPr>
          <a:xfrm>
            <a:off x="6342097" y="5827324"/>
            <a:ext cx="3860838"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FSH</a:t>
            </a:r>
            <a:r>
              <a:rPr b="1">
                <a:latin typeface="Arial"/>
                <a:ea typeface="Arial"/>
                <a:cs typeface="Arial"/>
                <a:sym typeface="Arial"/>
              </a:rPr>
              <a:t> (follicle-stimulating hormone) </a:t>
            </a:r>
          </a:p>
        </p:txBody>
      </p:sp>
      <p:sp>
        <p:nvSpPr>
          <p:cNvPr id="717" name="Shape 717"/>
          <p:cNvSpPr/>
          <p:nvPr/>
        </p:nvSpPr>
        <p:spPr>
          <a:xfrm>
            <a:off x="4479431" y="5457048"/>
            <a:ext cx="355601"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LH</a:t>
            </a:r>
          </a:p>
        </p:txBody>
      </p:sp>
      <p:sp>
        <p:nvSpPr>
          <p:cNvPr id="718" name="Shape 718"/>
          <p:cNvSpPr/>
          <p:nvPr/>
        </p:nvSpPr>
        <p:spPr>
          <a:xfrm>
            <a:off x="3987235" y="5825066"/>
            <a:ext cx="520689"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FSH</a:t>
            </a:r>
          </a:p>
        </p:txBody>
      </p:sp>
      <p:sp>
        <p:nvSpPr>
          <p:cNvPr id="719" name="Shape 719"/>
          <p:cNvSpPr/>
          <p:nvPr/>
        </p:nvSpPr>
        <p:spPr>
          <a:xfrm>
            <a:off x="5271911" y="5784426"/>
            <a:ext cx="241301"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or</a:t>
            </a:r>
          </a:p>
        </p:txBody>
      </p:sp>
      <p:sp>
        <p:nvSpPr>
          <p:cNvPr id="720" name="Shape 720"/>
          <p:cNvSpPr/>
          <p:nvPr/>
        </p:nvSpPr>
        <p:spPr>
          <a:xfrm>
            <a:off x="2458719" y="8139288"/>
            <a:ext cx="1666256"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Testosterone</a:t>
            </a:r>
          </a:p>
        </p:txBody>
      </p:sp>
      <p:sp>
        <p:nvSpPr>
          <p:cNvPr id="721" name="Shape 721"/>
          <p:cNvSpPr/>
          <p:nvPr/>
        </p:nvSpPr>
        <p:spPr>
          <a:xfrm>
            <a:off x="6813973" y="8139288"/>
            <a:ext cx="1133935"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Estradiol</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25" name="Shape 725"/>
          <p:cNvSpPr/>
          <p:nvPr>
            <p:ph type="title" idx="4294967295"/>
          </p:nvPr>
        </p:nvSpPr>
        <p:spPr>
          <a:xfrm>
            <a:off x="90310" y="273190"/>
            <a:ext cx="12128784" cy="1388535"/>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Regulation of the Hypothalamic and Pituitary Hormones</a:t>
            </a:r>
          </a:p>
        </p:txBody>
      </p:sp>
      <p:sp>
        <p:nvSpPr>
          <p:cNvPr id="726" name="Shape 726"/>
          <p:cNvSpPr/>
          <p:nvPr>
            <p:ph type="body" idx="4294967295"/>
          </p:nvPr>
        </p:nvSpPr>
        <p:spPr>
          <a:xfrm>
            <a:off x="205457" y="2178755"/>
            <a:ext cx="12480997" cy="7358099"/>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There is some evidence that nutritional state is involved in triggering GnRH increases at the appropriate age</a:t>
            </a:r>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Puberty onset in the United States has dropped from age 17 during the eighteenth and nineteenth centuries, when the general nutritional state of the population was poorer, to age 12 today</a:t>
            </a:r>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Among girls living today, individuals with large fat stores tend to enter puberty earlier than do girls who are thin</a:t>
            </a:r>
          </a:p>
          <a:p>
            <a:pPr lvl="1" marL="824483" indent="-379983" defTabSz="1300480">
              <a:spcBef>
                <a:spcPts val="800"/>
              </a:spcBef>
              <a:buClr>
                <a:srgbClr val="9D002D"/>
              </a:buClr>
              <a:buSzPct val="100000"/>
              <a:buChar char="–"/>
              <a:defRPr sz="3400">
                <a:latin typeface="Arial"/>
                <a:ea typeface="Arial"/>
                <a:cs typeface="Arial"/>
                <a:sym typeface="Arial"/>
              </a:defRPr>
            </a:pPr>
            <a:r>
              <a:t>High fat stores are related to leptin, a hormone produced by fat cells, which in turn may trigger the GnRH and begin puberty</a:t>
            </a:r>
          </a:p>
        </p:txBody>
      </p:sp>
      <p:sp>
        <p:nvSpPr>
          <p:cNvPr id="727" name="Shape 727"/>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29" name="Shape 729"/>
          <p:cNvSpPr/>
          <p:nvPr>
            <p:ph type="title" idx="4294967295"/>
          </p:nvPr>
        </p:nvSpPr>
        <p:spPr>
          <a:xfrm>
            <a:off x="97084" y="277706"/>
            <a:ext cx="12480997" cy="1169530"/>
          </a:xfrm>
          <a:prstGeom prst="rect">
            <a:avLst/>
          </a:prstGeom>
        </p:spPr>
        <p:txBody>
          <a:bodyPr lIns="0" tIns="0" rIns="0" bIns="0" anchor="t"/>
          <a:lstStyle>
            <a:lvl1pPr algn="l" defTabSz="1287475">
              <a:lnSpc>
                <a:spcPct val="90000"/>
              </a:lnSpc>
              <a:defRPr b="1" sz="4356">
                <a:solidFill>
                  <a:srgbClr val="9D002D"/>
                </a:solidFill>
                <a:latin typeface="Times New Roman"/>
                <a:ea typeface="Times New Roman"/>
                <a:cs typeface="Times New Roman"/>
                <a:sym typeface="Times New Roman"/>
              </a:defRPr>
            </a:lvl1pPr>
          </a:lstStyle>
          <a:p>
            <a:pPr/>
            <a:r>
              <a:t>Hormones Control the Mammalian Menstrual Cycle</a:t>
            </a:r>
          </a:p>
        </p:txBody>
      </p:sp>
      <p:sp>
        <p:nvSpPr>
          <p:cNvPr id="730" name="Shape 730"/>
          <p:cNvSpPr/>
          <p:nvPr>
            <p:ph type="body" idx="4294967295"/>
          </p:nvPr>
        </p:nvSpPr>
        <p:spPr>
          <a:xfrm>
            <a:off x="205457" y="2162951"/>
            <a:ext cx="12582597" cy="728359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t>
            </a:r>
            <a:r>
              <a:rPr b="1"/>
              <a:t>menstrual cycle </a:t>
            </a:r>
            <a:r>
              <a:t>is a monthly reproductive cycle that occurs in the ovary and uterus. It averages 28 days in humans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conjunction with changes in the ovary, the uterine lining undergoes a dramatic thickening and regression, and a part of the lining ultimately sloughs off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onset of the combined ovarian and uterine cycles is the start of </a:t>
            </a:r>
            <a:r>
              <a:rPr b="1"/>
              <a:t>menstruation</a:t>
            </a:r>
            <a:r>
              <a:t>—the expulsion of the uterine lining through the vagina. This event is designated as day 0 in the cycle</a:t>
            </a:r>
          </a:p>
        </p:txBody>
      </p:sp>
      <p:sp>
        <p:nvSpPr>
          <p:cNvPr id="731" name="Shape 731"/>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ph type="title" idx="4294967295"/>
          </p:nvPr>
        </p:nvSpPr>
        <p:spPr>
          <a:xfrm>
            <a:off x="97084" y="277706"/>
            <a:ext cx="12480997" cy="1169530"/>
          </a:xfrm>
          <a:prstGeom prst="rect">
            <a:avLst/>
          </a:prstGeom>
        </p:spPr>
        <p:txBody>
          <a:bodyPr lIns="0" tIns="0" rIns="0" bIns="0" anchor="t"/>
          <a:lstStyle>
            <a:lvl1pPr algn="l" defTabSz="1287475">
              <a:lnSpc>
                <a:spcPct val="90000"/>
              </a:lnSpc>
              <a:defRPr b="1" sz="4356">
                <a:solidFill>
                  <a:srgbClr val="9D002D"/>
                </a:solidFill>
                <a:latin typeface="Times New Roman"/>
                <a:ea typeface="Times New Roman"/>
                <a:cs typeface="Times New Roman"/>
                <a:sym typeface="Times New Roman"/>
              </a:defRPr>
            </a:lvl1pPr>
          </a:lstStyle>
          <a:p>
            <a:pPr/>
            <a:r>
              <a:t>Hormones Control the Mammalian Menstrual Cycle</a:t>
            </a:r>
          </a:p>
        </p:txBody>
      </p:sp>
      <p:sp>
        <p:nvSpPr>
          <p:cNvPr id="734" name="Shape 734"/>
          <p:cNvSpPr/>
          <p:nvPr>
            <p:ph type="body" idx="4294967295"/>
          </p:nvPr>
        </p:nvSpPr>
        <p:spPr>
          <a:xfrm>
            <a:off x="203199" y="2212622"/>
            <a:ext cx="12480997" cy="7317458"/>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Only humans and other great apes menstruate. Female mammals that do not menstruate have what is called an </a:t>
            </a:r>
            <a:r>
              <a:rPr b="1"/>
              <a:t>estrous cycle</a:t>
            </a:r>
            <a:endParaRPr b="1"/>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The menstrual cycle has two phases:	</a:t>
            </a:r>
            <a:endParaRPr sz="3000"/>
          </a:p>
          <a:p>
            <a:pPr lvl="1" marL="954453" indent="-509953" defTabSz="1300480">
              <a:lnSpc>
                <a:spcPct val="90000"/>
              </a:lnSpc>
              <a:spcBef>
                <a:spcPts val="800"/>
              </a:spcBef>
              <a:buClr>
                <a:srgbClr val="000000"/>
              </a:buClr>
              <a:buSzPct val="100000"/>
              <a:buAutoNum type="arabicPeriod" startAt="1"/>
              <a:defRPr>
                <a:latin typeface="Arial"/>
                <a:ea typeface="Arial"/>
                <a:cs typeface="Arial"/>
                <a:sym typeface="Arial"/>
              </a:defRPr>
            </a:pPr>
            <a:r>
              <a:t>In the </a:t>
            </a:r>
            <a:r>
              <a:rPr b="1"/>
              <a:t>follicular phase</a:t>
            </a:r>
            <a:r>
              <a:t>, which lasts an average of 14 days, the follicle matures and ovulation occurs </a:t>
            </a:r>
          </a:p>
          <a:p>
            <a:pPr lvl="2" marL="1302808" indent="-413808" defTabSz="1300480">
              <a:lnSpc>
                <a:spcPct val="90000"/>
              </a:lnSpc>
              <a:spcBef>
                <a:spcPts val="800"/>
              </a:spcBef>
              <a:buClr>
                <a:srgbClr val="9D002D"/>
              </a:buClr>
              <a:buSzPct val="100000"/>
              <a:buChar char="–"/>
              <a:defRPr sz="3400">
                <a:latin typeface="Arial"/>
                <a:ea typeface="Arial"/>
                <a:cs typeface="Arial"/>
                <a:sym typeface="Arial"/>
              </a:defRPr>
            </a:pPr>
            <a:r>
              <a:t>Primary oocytes undergo meiosis to produce a mature ovum. When the ovum matures, ovulation occurs</a:t>
            </a:r>
          </a:p>
          <a:p>
            <a:pPr lvl="1" marL="954453" indent="-509953" defTabSz="1300480">
              <a:lnSpc>
                <a:spcPct val="90000"/>
              </a:lnSpc>
              <a:spcBef>
                <a:spcPts val="800"/>
              </a:spcBef>
              <a:buClr>
                <a:srgbClr val="000000"/>
              </a:buClr>
              <a:buSzPct val="100000"/>
              <a:buAutoNum type="arabicPeriod" startAt="2"/>
              <a:defRPr>
                <a:latin typeface="Arial"/>
                <a:ea typeface="Arial"/>
                <a:cs typeface="Arial"/>
                <a:sym typeface="Arial"/>
              </a:defRPr>
            </a:pPr>
            <a:r>
              <a:t>During the </a:t>
            </a:r>
            <a:r>
              <a:rPr b="1"/>
              <a:t>luteal phase</a:t>
            </a:r>
            <a:r>
              <a:t>, which also lasts an average of 14 days, a structure called a </a:t>
            </a:r>
            <a:r>
              <a:rPr b="1"/>
              <a:t>corpus luteum </a:t>
            </a:r>
            <a:r>
              <a:t>forms from the ruptured follicle and later degenerates</a:t>
            </a:r>
          </a:p>
        </p:txBody>
      </p:sp>
      <p:sp>
        <p:nvSpPr>
          <p:cNvPr id="735" name="Shape 735"/>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pasted-image.jpg"/>
          <p:cNvPicPr>
            <a:picLocks noChangeAspect="1"/>
          </p:cNvPicPr>
          <p:nvPr/>
        </p:nvPicPr>
        <p:blipFill>
          <a:blip r:embed="rId2">
            <a:extLst/>
          </a:blip>
          <a:stretch>
            <a:fillRect/>
          </a:stretch>
        </p:blipFill>
        <p:spPr>
          <a:xfrm>
            <a:off x="1130300" y="1162050"/>
            <a:ext cx="10744200" cy="7429500"/>
          </a:xfrm>
          <a:prstGeom prst="rect">
            <a:avLst/>
          </a:prstGeom>
          <a:ln w="12700">
            <a:miter lim="400000"/>
          </a:ln>
        </p:spPr>
      </p:pic>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37" name="50_16_menstrual_cycle1_U.jpg"/>
          <p:cNvPicPr>
            <a:picLocks noChangeAspect="1"/>
          </p:cNvPicPr>
          <p:nvPr/>
        </p:nvPicPr>
        <p:blipFill>
          <a:blip r:embed="rId3">
            <a:extLst/>
          </a:blip>
          <a:srcRect l="0" t="0" r="0" b="4066"/>
          <a:stretch>
            <a:fillRect/>
          </a:stretch>
        </p:blipFill>
        <p:spPr>
          <a:xfrm>
            <a:off x="422204" y="2045546"/>
            <a:ext cx="12158134" cy="5432215"/>
          </a:xfrm>
          <a:prstGeom prst="rect">
            <a:avLst/>
          </a:prstGeom>
          <a:ln w="12700">
            <a:miter lim="400000"/>
          </a:ln>
        </p:spPr>
      </p:pic>
      <p:sp>
        <p:nvSpPr>
          <p:cNvPr id="738" name="Shape 738"/>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50.16</a:t>
            </a:r>
          </a:p>
        </p:txBody>
      </p:sp>
      <p:sp>
        <p:nvSpPr>
          <p:cNvPr id="739" name="Shape 739"/>
          <p:cNvSpPr/>
          <p:nvPr/>
        </p:nvSpPr>
        <p:spPr>
          <a:xfrm>
            <a:off x="1975555" y="4497493"/>
            <a:ext cx="1998279"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FOLLICULAR PHASE</a:t>
            </a:r>
          </a:p>
        </p:txBody>
      </p:sp>
      <p:sp>
        <p:nvSpPr>
          <p:cNvPr id="740" name="Shape 740"/>
          <p:cNvSpPr/>
          <p:nvPr/>
        </p:nvSpPr>
        <p:spPr>
          <a:xfrm>
            <a:off x="6161475" y="3592124"/>
            <a:ext cx="67458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Oviduct</a:t>
            </a:r>
          </a:p>
        </p:txBody>
      </p:sp>
      <p:sp>
        <p:nvSpPr>
          <p:cNvPr id="741" name="Shape 741"/>
          <p:cNvSpPr/>
          <p:nvPr/>
        </p:nvSpPr>
        <p:spPr>
          <a:xfrm>
            <a:off x="4888088" y="2700302"/>
            <a:ext cx="516844"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Ovary</a:t>
            </a:r>
          </a:p>
        </p:txBody>
      </p:sp>
      <p:sp>
        <p:nvSpPr>
          <p:cNvPr id="742" name="Shape 742"/>
          <p:cNvSpPr/>
          <p:nvPr/>
        </p:nvSpPr>
        <p:spPr>
          <a:xfrm>
            <a:off x="9006275" y="4549422"/>
            <a:ext cx="1519400"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LUTEAL PHASE</a:t>
            </a:r>
          </a:p>
        </p:txBody>
      </p:sp>
      <p:sp>
        <p:nvSpPr>
          <p:cNvPr id="743" name="Shape 743"/>
          <p:cNvSpPr/>
          <p:nvPr/>
        </p:nvSpPr>
        <p:spPr>
          <a:xfrm>
            <a:off x="602826" y="6062133"/>
            <a:ext cx="61546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Oocyte</a:t>
            </a:r>
          </a:p>
        </p:txBody>
      </p:sp>
      <p:sp>
        <p:nvSpPr>
          <p:cNvPr id="744" name="Shape 744"/>
          <p:cNvSpPr/>
          <p:nvPr/>
        </p:nvSpPr>
        <p:spPr>
          <a:xfrm>
            <a:off x="1654950" y="6059875"/>
            <a:ext cx="1070125"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Follicle cells</a:t>
            </a:r>
          </a:p>
        </p:txBody>
      </p:sp>
      <p:sp>
        <p:nvSpPr>
          <p:cNvPr id="745" name="Shape 745"/>
          <p:cNvSpPr/>
          <p:nvPr/>
        </p:nvSpPr>
        <p:spPr>
          <a:xfrm>
            <a:off x="2711591" y="6563360"/>
            <a:ext cx="901874" cy="444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2.</a:t>
            </a:r>
            <a:r>
              <a:rPr b="1">
                <a:latin typeface="Arial"/>
                <a:ea typeface="Arial"/>
                <a:cs typeface="Arial"/>
                <a:sym typeface="Arial"/>
              </a:rPr>
              <a:t> Follicle</a:t>
            </a:r>
            <a:endParaRPr b="1">
              <a:latin typeface="Arial"/>
              <a:ea typeface="Arial"/>
              <a:cs typeface="Arial"/>
              <a:sym typeface="Arial"/>
            </a:endParaRPr>
          </a:p>
          <a:p>
            <a:pPr algn="l" defTabSz="1300480">
              <a:defRPr b="1" sz="1400">
                <a:latin typeface="Arial"/>
                <a:ea typeface="Arial"/>
                <a:cs typeface="Arial"/>
                <a:sym typeface="Arial"/>
              </a:defRPr>
            </a:pPr>
            <a:r>
              <a:t>growth</a:t>
            </a:r>
          </a:p>
        </p:txBody>
      </p:sp>
      <p:sp>
        <p:nvSpPr>
          <p:cNvPr id="746" name="Shape 746"/>
          <p:cNvSpPr/>
          <p:nvPr/>
        </p:nvSpPr>
        <p:spPr>
          <a:xfrm flipH="1">
            <a:off x="1246293" y="5741528"/>
            <a:ext cx="115147" cy="329637"/>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747" name="Shape 747"/>
          <p:cNvSpPr/>
          <p:nvPr/>
        </p:nvSpPr>
        <p:spPr>
          <a:xfrm>
            <a:off x="1476586" y="5802488"/>
            <a:ext cx="270934" cy="248357"/>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748" name="Shape 748"/>
          <p:cNvSpPr/>
          <p:nvPr/>
        </p:nvSpPr>
        <p:spPr>
          <a:xfrm flipH="1">
            <a:off x="2763520" y="5879253"/>
            <a:ext cx="194169" cy="225779"/>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749" name="Shape 749"/>
          <p:cNvSpPr/>
          <p:nvPr/>
        </p:nvSpPr>
        <p:spPr>
          <a:xfrm rot="16200000">
            <a:off x="3011875" y="2483555"/>
            <a:ext cx="108374" cy="47232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02"/>
                  <a:pt x="10800" y="227"/>
                </a:cubicBezTo>
                <a:lnTo>
                  <a:pt x="10800" y="10645"/>
                </a:lnTo>
                <a:cubicBezTo>
                  <a:pt x="10800" y="10770"/>
                  <a:pt x="15635" y="10872"/>
                  <a:pt x="21600" y="10872"/>
                </a:cubicBezTo>
                <a:cubicBezTo>
                  <a:pt x="15635" y="10872"/>
                  <a:pt x="10800" y="10974"/>
                  <a:pt x="10800" y="11099"/>
                </a:cubicBezTo>
                <a:lnTo>
                  <a:pt x="10800" y="21373"/>
                </a:lnTo>
                <a:cubicBezTo>
                  <a:pt x="10800" y="21498"/>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750" name="Shape 750"/>
          <p:cNvSpPr/>
          <p:nvPr/>
        </p:nvSpPr>
        <p:spPr>
          <a:xfrm rot="16200000">
            <a:off x="9810044" y="2720622"/>
            <a:ext cx="108374" cy="4276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02"/>
                  <a:pt x="10800" y="227"/>
                </a:cubicBezTo>
                <a:lnTo>
                  <a:pt x="10800" y="10550"/>
                </a:lnTo>
                <a:cubicBezTo>
                  <a:pt x="10800" y="10675"/>
                  <a:pt x="15635" y="10777"/>
                  <a:pt x="21600" y="10777"/>
                </a:cubicBezTo>
                <a:cubicBezTo>
                  <a:pt x="15635" y="10777"/>
                  <a:pt x="10800" y="10879"/>
                  <a:pt x="10800" y="11004"/>
                </a:cubicBezTo>
                <a:lnTo>
                  <a:pt x="10800" y="21373"/>
                </a:lnTo>
                <a:cubicBezTo>
                  <a:pt x="10800" y="21498"/>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751" name="Shape 751"/>
          <p:cNvSpPr/>
          <p:nvPr/>
        </p:nvSpPr>
        <p:spPr>
          <a:xfrm>
            <a:off x="584764" y="6554328"/>
            <a:ext cx="1435709"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1.</a:t>
            </a:r>
            <a:r>
              <a:rPr b="1">
                <a:latin typeface="Arial"/>
                <a:ea typeface="Arial"/>
                <a:cs typeface="Arial"/>
                <a:sym typeface="Arial"/>
              </a:rPr>
              <a:t> Formation of</a:t>
            </a:r>
            <a:endParaRPr b="1">
              <a:latin typeface="Arial"/>
              <a:ea typeface="Arial"/>
              <a:cs typeface="Arial"/>
              <a:sym typeface="Arial"/>
            </a:endParaRPr>
          </a:p>
          <a:p>
            <a:pPr algn="l" defTabSz="1300480">
              <a:defRPr b="1" sz="1400">
                <a:latin typeface="Arial"/>
                <a:ea typeface="Arial"/>
                <a:cs typeface="Arial"/>
                <a:sym typeface="Arial"/>
              </a:defRPr>
            </a:pPr>
            <a:r>
              <a:t>primary oocytes</a:t>
            </a:r>
          </a:p>
          <a:p>
            <a:pPr algn="l" defTabSz="1300480">
              <a:defRPr b="1" sz="1400">
                <a:latin typeface="Arial"/>
                <a:ea typeface="Arial"/>
                <a:cs typeface="Arial"/>
                <a:sym typeface="Arial"/>
              </a:defRPr>
            </a:pPr>
            <a:r>
              <a:t>within follicles</a:t>
            </a:r>
          </a:p>
        </p:txBody>
      </p:sp>
      <p:sp>
        <p:nvSpPr>
          <p:cNvPr id="752" name="Shape 752"/>
          <p:cNvSpPr/>
          <p:nvPr/>
        </p:nvSpPr>
        <p:spPr>
          <a:xfrm>
            <a:off x="4219786" y="6558844"/>
            <a:ext cx="1198006" cy="444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3.</a:t>
            </a:r>
            <a:r>
              <a:rPr b="1">
                <a:latin typeface="Arial"/>
                <a:ea typeface="Arial"/>
                <a:cs typeface="Arial"/>
                <a:sym typeface="Arial"/>
              </a:rPr>
              <a:t> Maturation</a:t>
            </a:r>
            <a:endParaRPr b="1">
              <a:latin typeface="Arial"/>
              <a:ea typeface="Arial"/>
              <a:cs typeface="Arial"/>
              <a:sym typeface="Arial"/>
            </a:endParaRPr>
          </a:p>
          <a:p>
            <a:pPr algn="l" defTabSz="1300480">
              <a:defRPr b="1" sz="1400">
                <a:latin typeface="Arial"/>
                <a:ea typeface="Arial"/>
                <a:cs typeface="Arial"/>
                <a:sym typeface="Arial"/>
              </a:defRPr>
            </a:pPr>
            <a:r>
              <a:t>of follicle</a:t>
            </a:r>
          </a:p>
        </p:txBody>
      </p:sp>
      <p:sp>
        <p:nvSpPr>
          <p:cNvPr id="753" name="Shape 753"/>
          <p:cNvSpPr/>
          <p:nvPr/>
        </p:nvSpPr>
        <p:spPr>
          <a:xfrm>
            <a:off x="5976337" y="6572391"/>
            <a:ext cx="1168749"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4.</a:t>
            </a:r>
            <a:r>
              <a:rPr b="1">
                <a:latin typeface="Arial"/>
                <a:ea typeface="Arial"/>
                <a:cs typeface="Arial"/>
                <a:sym typeface="Arial"/>
              </a:rPr>
              <a:t> Ovulation</a:t>
            </a:r>
            <a:endParaRPr b="1">
              <a:latin typeface="Arial"/>
              <a:ea typeface="Arial"/>
              <a:cs typeface="Arial"/>
              <a:sym typeface="Arial"/>
            </a:endParaRPr>
          </a:p>
          <a:p>
            <a:pPr algn="l" defTabSz="1300480">
              <a:defRPr b="1" sz="1400">
                <a:latin typeface="Arial"/>
                <a:ea typeface="Arial"/>
                <a:cs typeface="Arial"/>
                <a:sym typeface="Arial"/>
              </a:defRPr>
            </a:pPr>
            <a:r>
              <a:t>of secondary</a:t>
            </a:r>
          </a:p>
          <a:p>
            <a:pPr algn="l" defTabSz="1300480">
              <a:defRPr b="1" sz="1400">
                <a:latin typeface="Arial"/>
                <a:ea typeface="Arial"/>
                <a:cs typeface="Arial"/>
                <a:sym typeface="Arial"/>
              </a:defRPr>
            </a:pPr>
            <a:r>
              <a:t>oocyte</a:t>
            </a:r>
          </a:p>
        </p:txBody>
      </p:sp>
      <p:sp>
        <p:nvSpPr>
          <p:cNvPr id="754" name="Shape 754"/>
          <p:cNvSpPr/>
          <p:nvPr/>
        </p:nvSpPr>
        <p:spPr>
          <a:xfrm>
            <a:off x="7877386" y="6576906"/>
            <a:ext cx="911598" cy="444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5.</a:t>
            </a:r>
            <a:r>
              <a:rPr b="1">
                <a:latin typeface="Arial"/>
                <a:ea typeface="Arial"/>
                <a:cs typeface="Arial"/>
                <a:sym typeface="Arial"/>
              </a:rPr>
              <a:t> Corpus</a:t>
            </a:r>
            <a:endParaRPr b="1">
              <a:latin typeface="Arial"/>
              <a:ea typeface="Arial"/>
              <a:cs typeface="Arial"/>
              <a:sym typeface="Arial"/>
            </a:endParaRPr>
          </a:p>
          <a:p>
            <a:pPr algn="l" defTabSz="1300480">
              <a:defRPr b="1" sz="1400">
                <a:latin typeface="Arial"/>
                <a:ea typeface="Arial"/>
                <a:cs typeface="Arial"/>
                <a:sym typeface="Arial"/>
              </a:defRPr>
            </a:pPr>
            <a:r>
              <a:t>luteum</a:t>
            </a:r>
          </a:p>
        </p:txBody>
      </p:sp>
      <p:sp>
        <p:nvSpPr>
          <p:cNvPr id="755" name="Shape 755"/>
          <p:cNvSpPr/>
          <p:nvPr/>
        </p:nvSpPr>
        <p:spPr>
          <a:xfrm>
            <a:off x="9227537" y="6549813"/>
            <a:ext cx="1425465"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6.</a:t>
            </a:r>
            <a:r>
              <a:rPr b="1">
                <a:latin typeface="Arial"/>
                <a:ea typeface="Arial"/>
                <a:cs typeface="Arial"/>
                <a:sym typeface="Arial"/>
              </a:rPr>
              <a:t> Degeneration</a:t>
            </a:r>
            <a:endParaRPr b="1">
              <a:latin typeface="Arial"/>
              <a:ea typeface="Arial"/>
              <a:cs typeface="Arial"/>
              <a:sym typeface="Arial"/>
            </a:endParaRPr>
          </a:p>
          <a:p>
            <a:pPr algn="l" defTabSz="1300480">
              <a:defRPr b="1" sz="1400">
                <a:latin typeface="Arial"/>
                <a:ea typeface="Arial"/>
                <a:cs typeface="Arial"/>
                <a:sym typeface="Arial"/>
              </a:defRPr>
            </a:pPr>
            <a:r>
              <a:t>(if no</a:t>
            </a:r>
          </a:p>
          <a:p>
            <a:pPr algn="l" defTabSz="1300480">
              <a:defRPr b="1" sz="1400">
                <a:latin typeface="Arial"/>
                <a:ea typeface="Arial"/>
                <a:cs typeface="Arial"/>
                <a:sym typeface="Arial"/>
              </a:defRPr>
            </a:pPr>
            <a:r>
              <a:t>implantation)</a:t>
            </a:r>
          </a:p>
        </p:txBody>
      </p:sp>
      <p:sp>
        <p:nvSpPr>
          <p:cNvPr id="756" name="Shape 756"/>
          <p:cNvSpPr/>
          <p:nvPr/>
        </p:nvSpPr>
        <p:spPr>
          <a:xfrm>
            <a:off x="10916355" y="6567875"/>
            <a:ext cx="1376066"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7.</a:t>
            </a:r>
            <a:r>
              <a:rPr b="1">
                <a:latin typeface="Arial"/>
                <a:ea typeface="Arial"/>
                <a:cs typeface="Arial"/>
                <a:sym typeface="Arial"/>
              </a:rPr>
              <a:t> Degeneration</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0" name="Shape 760"/>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Hormones Change during a Menstrual Cycle</a:t>
            </a:r>
          </a:p>
        </p:txBody>
      </p:sp>
      <p:sp>
        <p:nvSpPr>
          <p:cNvPr id="761" name="Shape 76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During each cycle</a:t>
            </a:r>
            <a:endParaRPr sz="2200"/>
          </a:p>
          <a:p>
            <a:pPr lvl="1" marL="831361" indent="-386861" defTabSz="1300480">
              <a:spcBef>
                <a:spcPts val="800"/>
              </a:spcBef>
              <a:buClr>
                <a:srgbClr val="9D002D"/>
              </a:buClr>
              <a:buSzPct val="100000"/>
              <a:buChar char="–"/>
              <a:defRPr>
                <a:latin typeface="Arial"/>
                <a:ea typeface="Arial"/>
                <a:cs typeface="Arial"/>
                <a:sym typeface="Arial"/>
              </a:defRPr>
            </a:pPr>
            <a:r>
              <a:t>LH and FSH are produced in the anterior pituitary gland in response to GnRH</a:t>
            </a:r>
          </a:p>
          <a:p>
            <a:pPr lvl="1" marL="831361" indent="-386861" defTabSz="1300480">
              <a:spcBef>
                <a:spcPts val="800"/>
              </a:spcBef>
              <a:buClr>
                <a:srgbClr val="9D002D"/>
              </a:buClr>
              <a:buSzPct val="100000"/>
              <a:buChar char="–"/>
              <a:defRPr>
                <a:latin typeface="Arial"/>
                <a:ea typeface="Arial"/>
                <a:cs typeface="Arial"/>
                <a:sym typeface="Arial"/>
              </a:defRPr>
            </a:pPr>
            <a:r>
              <a:t>The steroid hormone </a:t>
            </a:r>
            <a:r>
              <a:rPr b="1"/>
              <a:t>progesterone </a:t>
            </a:r>
            <a:r>
              <a:t>is produced along with estrogens, including estradiol, in the ovaries</a:t>
            </a:r>
          </a:p>
        </p:txBody>
      </p:sp>
      <p:sp>
        <p:nvSpPr>
          <p:cNvPr id="762" name="Shape 76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Shape 764"/>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Hormones Change during a Menstrual Cycle</a:t>
            </a:r>
          </a:p>
        </p:txBody>
      </p:sp>
      <p:sp>
        <p:nvSpPr>
          <p:cNvPr id="765" name="Shape 765"/>
          <p:cNvSpPr/>
          <p:nvPr>
            <p:ph type="body" idx="4294967295"/>
          </p:nvPr>
        </p:nvSpPr>
        <p:spPr>
          <a:xfrm>
            <a:off x="205457" y="1819768"/>
            <a:ext cx="12799344" cy="766289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At least four changes have been observed:</a:t>
            </a:r>
            <a:endParaRPr sz="2200"/>
          </a:p>
          <a:p>
            <a:pPr lvl="1" marL="989623" indent="-545123" defTabSz="1300480">
              <a:spcBef>
                <a:spcPts val="800"/>
              </a:spcBef>
              <a:buClr>
                <a:srgbClr val="000000"/>
              </a:buClr>
              <a:buSzPct val="100000"/>
              <a:buAutoNum type="arabicPeriod" startAt="1"/>
              <a:defRPr>
                <a:latin typeface="Arial"/>
                <a:ea typeface="Arial"/>
                <a:cs typeface="Arial"/>
                <a:sym typeface="Arial"/>
              </a:defRPr>
            </a:pPr>
            <a:r>
              <a:t>LH stays fairly constant except for a spike that begins </a:t>
            </a:r>
            <a:br/>
            <a:r>
              <a:t>just before ovulation, suggesting LH might be the trigger for this event</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FSH levels are relatively high during the follicular </a:t>
            </a:r>
            <a:br/>
            <a:r>
              <a:t>phase and low during the luteal phase</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Progesterone is present at very low levels during the follicular phase but at high levels during the luteal phase</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Estradiol surges during the follicular phase, while progesterone surges during the luteal phase</a:t>
            </a:r>
          </a:p>
        </p:txBody>
      </p:sp>
      <p:sp>
        <p:nvSpPr>
          <p:cNvPr id="766" name="Shape 76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68" name="50_17_menstrual_cycle2_U.jpg"/>
          <p:cNvPicPr>
            <a:picLocks noChangeAspect="1"/>
          </p:cNvPicPr>
          <p:nvPr/>
        </p:nvPicPr>
        <p:blipFill>
          <a:blip r:embed="rId3">
            <a:extLst/>
          </a:blip>
          <a:srcRect l="0" t="0" r="0" b="2603"/>
          <a:stretch>
            <a:fillRect/>
          </a:stretch>
        </p:blipFill>
        <p:spPr>
          <a:xfrm>
            <a:off x="1844604" y="194168"/>
            <a:ext cx="9313334" cy="9121424"/>
          </a:xfrm>
          <a:prstGeom prst="rect">
            <a:avLst/>
          </a:prstGeom>
          <a:ln w="12700">
            <a:miter lim="400000"/>
          </a:ln>
        </p:spPr>
      </p:pic>
      <p:sp>
        <p:nvSpPr>
          <p:cNvPr id="769" name="Shape 769"/>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50.17</a:t>
            </a:r>
          </a:p>
        </p:txBody>
      </p:sp>
      <p:sp>
        <p:nvSpPr>
          <p:cNvPr id="770" name="Shape 770"/>
          <p:cNvSpPr/>
          <p:nvPr/>
        </p:nvSpPr>
        <p:spPr>
          <a:xfrm>
            <a:off x="3953368" y="223519"/>
            <a:ext cx="2281933"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FOLLICULAR PHASE</a:t>
            </a:r>
          </a:p>
        </p:txBody>
      </p:sp>
      <p:sp>
        <p:nvSpPr>
          <p:cNvPr id="771" name="Shape 771"/>
          <p:cNvSpPr/>
          <p:nvPr/>
        </p:nvSpPr>
        <p:spPr>
          <a:xfrm>
            <a:off x="4671342" y="6673991"/>
            <a:ext cx="1288356"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Menstruation</a:t>
            </a:r>
          </a:p>
        </p:txBody>
      </p:sp>
      <p:sp>
        <p:nvSpPr>
          <p:cNvPr id="772" name="Shape 772"/>
          <p:cNvSpPr/>
          <p:nvPr/>
        </p:nvSpPr>
        <p:spPr>
          <a:xfrm>
            <a:off x="8430542" y="2542257"/>
            <a:ext cx="1509416"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Progesterone</a:t>
            </a:r>
          </a:p>
        </p:txBody>
      </p:sp>
      <p:sp>
        <p:nvSpPr>
          <p:cNvPr id="773" name="Shape 773"/>
          <p:cNvSpPr/>
          <p:nvPr/>
        </p:nvSpPr>
        <p:spPr>
          <a:xfrm>
            <a:off x="6906542" y="361244"/>
            <a:ext cx="949723"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Ovulation</a:t>
            </a:r>
          </a:p>
        </p:txBody>
      </p:sp>
      <p:sp>
        <p:nvSpPr>
          <p:cNvPr id="774" name="Shape 774"/>
          <p:cNvSpPr/>
          <p:nvPr/>
        </p:nvSpPr>
        <p:spPr>
          <a:xfrm rot="16200000">
            <a:off x="5091288" y="-537352"/>
            <a:ext cx="164819" cy="2905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67"/>
                  <a:pt x="10800" y="596"/>
                </a:cubicBezTo>
                <a:lnTo>
                  <a:pt x="10800" y="10063"/>
                </a:lnTo>
                <a:cubicBezTo>
                  <a:pt x="10800" y="10392"/>
                  <a:pt x="15635" y="10659"/>
                  <a:pt x="21600" y="10659"/>
                </a:cubicBezTo>
                <a:cubicBezTo>
                  <a:pt x="15635" y="10659"/>
                  <a:pt x="10800" y="10926"/>
                  <a:pt x="10800" y="11255"/>
                </a:cubicBezTo>
                <a:lnTo>
                  <a:pt x="10800" y="21004"/>
                </a:lnTo>
                <a:cubicBezTo>
                  <a:pt x="10800" y="21333"/>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775" name="Shape 775"/>
          <p:cNvSpPr/>
          <p:nvPr/>
        </p:nvSpPr>
        <p:spPr>
          <a:xfrm>
            <a:off x="1894275" y="4754879"/>
            <a:ext cx="1061642" cy="876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Pituitary</a:t>
            </a:r>
          </a:p>
          <a:p>
            <a:pPr algn="l" defTabSz="1300480">
              <a:defRPr sz="1600">
                <a:latin typeface="Arial Black"/>
                <a:ea typeface="Arial Black"/>
                <a:cs typeface="Arial Black"/>
                <a:sym typeface="Arial Black"/>
              </a:defRPr>
            </a:pPr>
            <a:r>
              <a:t>hormone</a:t>
            </a:r>
          </a:p>
          <a:p>
            <a:pPr algn="l" defTabSz="1300480">
              <a:defRPr sz="1600">
                <a:latin typeface="Arial Black"/>
                <a:ea typeface="Arial Black"/>
                <a:cs typeface="Arial Black"/>
                <a:sym typeface="Arial Black"/>
              </a:defRPr>
            </a:pPr>
            <a:r>
              <a:t>cycle</a:t>
            </a:r>
          </a:p>
        </p:txBody>
      </p:sp>
      <p:sp>
        <p:nvSpPr>
          <p:cNvPr id="776" name="Shape 776"/>
          <p:cNvSpPr/>
          <p:nvPr/>
        </p:nvSpPr>
        <p:spPr>
          <a:xfrm>
            <a:off x="1896533" y="7161671"/>
            <a:ext cx="1193305" cy="876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Menstrual</a:t>
            </a:r>
          </a:p>
          <a:p>
            <a:pPr algn="l" defTabSz="1300480">
              <a:defRPr sz="1600">
                <a:latin typeface="Arial Black"/>
                <a:ea typeface="Arial Black"/>
                <a:cs typeface="Arial Black"/>
                <a:sym typeface="Arial Black"/>
              </a:defRPr>
            </a:pPr>
            <a:r>
              <a:t>(uterine)</a:t>
            </a:r>
          </a:p>
          <a:p>
            <a:pPr algn="l" defTabSz="1300480">
              <a:defRPr sz="1600">
                <a:latin typeface="Arial Black"/>
                <a:ea typeface="Arial Black"/>
                <a:cs typeface="Arial Black"/>
                <a:sym typeface="Arial Black"/>
              </a:defRPr>
            </a:pPr>
            <a:r>
              <a:t>cycle</a:t>
            </a:r>
          </a:p>
        </p:txBody>
      </p:sp>
      <p:sp>
        <p:nvSpPr>
          <p:cNvPr id="777" name="Shape 777"/>
          <p:cNvSpPr/>
          <p:nvPr/>
        </p:nvSpPr>
        <p:spPr>
          <a:xfrm>
            <a:off x="8572782" y="228035"/>
            <a:ext cx="1734642"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LUTEAL PHASE</a:t>
            </a:r>
          </a:p>
        </p:txBody>
      </p:sp>
      <p:sp>
        <p:nvSpPr>
          <p:cNvPr id="778" name="Shape 778"/>
          <p:cNvSpPr/>
          <p:nvPr/>
        </p:nvSpPr>
        <p:spPr>
          <a:xfrm rot="16200000">
            <a:off x="9410417" y="-399627"/>
            <a:ext cx="133210" cy="26303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91"/>
                  <a:pt x="10800" y="426"/>
                </a:cubicBezTo>
                <a:lnTo>
                  <a:pt x="10800" y="10351"/>
                </a:lnTo>
                <a:cubicBezTo>
                  <a:pt x="10800" y="10586"/>
                  <a:pt x="15635" y="10777"/>
                  <a:pt x="21600" y="10777"/>
                </a:cubicBezTo>
                <a:cubicBezTo>
                  <a:pt x="15635" y="10777"/>
                  <a:pt x="10800" y="10968"/>
                  <a:pt x="10800" y="11203"/>
                </a:cubicBezTo>
                <a:lnTo>
                  <a:pt x="10800" y="21174"/>
                </a:lnTo>
                <a:cubicBezTo>
                  <a:pt x="10800" y="21409"/>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779" name="Shape 779"/>
          <p:cNvSpPr/>
          <p:nvPr/>
        </p:nvSpPr>
        <p:spPr>
          <a:xfrm>
            <a:off x="4341706" y="559928"/>
            <a:ext cx="1559819"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Follicle matures</a:t>
            </a:r>
          </a:p>
        </p:txBody>
      </p:sp>
      <p:sp>
        <p:nvSpPr>
          <p:cNvPr id="780" name="Shape 780"/>
          <p:cNvSpPr/>
          <p:nvPr/>
        </p:nvSpPr>
        <p:spPr>
          <a:xfrm>
            <a:off x="8035431" y="559928"/>
            <a:ext cx="2700040"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latin typeface="Arial"/>
                <a:ea typeface="Arial"/>
                <a:cs typeface="Arial"/>
                <a:sym typeface="Arial"/>
              </a:defRPr>
            </a:lvl1pPr>
          </a:lstStyle>
          <a:p>
            <a:pPr/>
            <a:r>
              <a:t>Corpus luteum degenerates</a:t>
            </a:r>
          </a:p>
        </p:txBody>
      </p:sp>
      <p:sp>
        <p:nvSpPr>
          <p:cNvPr id="781" name="Shape 781"/>
          <p:cNvSpPr/>
          <p:nvPr/>
        </p:nvSpPr>
        <p:spPr>
          <a:xfrm>
            <a:off x="6215662" y="3221848"/>
            <a:ext cx="1009353"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Estradiol</a:t>
            </a:r>
          </a:p>
        </p:txBody>
      </p:sp>
      <p:sp>
        <p:nvSpPr>
          <p:cNvPr id="782" name="Shape 782"/>
          <p:cNvSpPr/>
          <p:nvPr/>
        </p:nvSpPr>
        <p:spPr>
          <a:xfrm>
            <a:off x="7245208" y="4312355"/>
            <a:ext cx="317501"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LH</a:t>
            </a:r>
          </a:p>
        </p:txBody>
      </p:sp>
      <p:sp>
        <p:nvSpPr>
          <p:cNvPr id="783" name="Shape 783"/>
          <p:cNvSpPr/>
          <p:nvPr/>
        </p:nvSpPr>
        <p:spPr>
          <a:xfrm>
            <a:off x="7127804" y="5922151"/>
            <a:ext cx="464245"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FSH</a:t>
            </a:r>
          </a:p>
        </p:txBody>
      </p:sp>
      <p:sp>
        <p:nvSpPr>
          <p:cNvPr id="784" name="Shape 784"/>
          <p:cNvSpPr/>
          <p:nvPr/>
        </p:nvSpPr>
        <p:spPr>
          <a:xfrm>
            <a:off x="7132320" y="9042400"/>
            <a:ext cx="430411"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Day</a:t>
            </a:r>
          </a:p>
        </p:txBody>
      </p:sp>
      <p:sp>
        <p:nvSpPr>
          <p:cNvPr id="785" name="Shape 785"/>
          <p:cNvSpPr/>
          <p:nvPr/>
        </p:nvSpPr>
        <p:spPr>
          <a:xfrm>
            <a:off x="1896533" y="2470008"/>
            <a:ext cx="1061641" cy="876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Ovarian</a:t>
            </a:r>
          </a:p>
          <a:p>
            <a:pPr algn="l" defTabSz="1300480">
              <a:defRPr sz="1600">
                <a:latin typeface="Arial Black"/>
                <a:ea typeface="Arial Black"/>
                <a:cs typeface="Arial Black"/>
                <a:sym typeface="Arial Black"/>
              </a:defRPr>
            </a:pPr>
            <a:r>
              <a:t>hormone</a:t>
            </a:r>
          </a:p>
          <a:p>
            <a:pPr algn="l" defTabSz="1300480">
              <a:defRPr sz="1600">
                <a:latin typeface="Arial Black"/>
                <a:ea typeface="Arial Black"/>
                <a:cs typeface="Arial Black"/>
                <a:sym typeface="Arial Black"/>
              </a:defRPr>
            </a:pPr>
            <a:r>
              <a:t>cycle</a:t>
            </a:r>
          </a:p>
        </p:txBody>
      </p:sp>
      <p:sp>
        <p:nvSpPr>
          <p:cNvPr id="786" name="Shape 786"/>
          <p:cNvSpPr/>
          <p:nvPr/>
        </p:nvSpPr>
        <p:spPr>
          <a:xfrm>
            <a:off x="1892017" y="1291448"/>
            <a:ext cx="938313" cy="584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Ovarian</a:t>
            </a:r>
          </a:p>
          <a:p>
            <a:pPr algn="l" defTabSz="1300480">
              <a:defRPr sz="1600">
                <a:latin typeface="Arial Black"/>
                <a:ea typeface="Arial Black"/>
                <a:cs typeface="Arial Black"/>
                <a:sym typeface="Arial Black"/>
              </a:defRPr>
            </a:pPr>
            <a:r>
              <a:t>cycle</a:t>
            </a: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0" name="Shape 790"/>
          <p:cNvSpPr/>
          <p:nvPr/>
        </p:nvSpPr>
        <p:spPr>
          <a:xfrm>
            <a:off x="90310" y="219004"/>
            <a:ext cx="12128784" cy="623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650240">
              <a:defRPr b="1" sz="4400">
                <a:solidFill>
                  <a:srgbClr val="9D002D"/>
                </a:solidFill>
                <a:latin typeface="Times New Roman"/>
                <a:ea typeface="Times New Roman"/>
                <a:cs typeface="Times New Roman"/>
                <a:sym typeface="Times New Roman"/>
              </a:defRPr>
            </a:lvl1pPr>
          </a:lstStyle>
          <a:p>
            <a:pPr/>
            <a:r>
              <a:t>Human Reproduction</a:t>
            </a:r>
          </a:p>
        </p:txBody>
      </p:sp>
      <p:sp>
        <p:nvSpPr>
          <p:cNvPr id="791" name="Shape 79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pic>
        <p:nvPicPr>
          <p:cNvPr id="792" name="Freeman_btn_Blacktxt.png">
            <a:hlinkClick r:id="rId2" invalidUrl="" action="" tgtFrame="" tooltip="" history="1" highlightClick="0" endSnd="0"/>
          </p:cNvPr>
          <p:cNvPicPr>
            <a:picLocks noChangeAspect="1"/>
          </p:cNvPicPr>
          <p:nvPr/>
        </p:nvPicPr>
        <p:blipFill>
          <a:blip r:embed="rId3">
            <a:extLst/>
          </a:blip>
          <a:stretch>
            <a:fillRect/>
          </a:stretch>
        </p:blipFill>
        <p:spPr>
          <a:xfrm>
            <a:off x="2609991" y="4377831"/>
            <a:ext cx="1797192" cy="889565"/>
          </a:xfrm>
          <a:prstGeom prst="rect">
            <a:avLst/>
          </a:prstGeom>
          <a:ln w="12700">
            <a:miter lim="400000"/>
          </a:ln>
        </p:spPr>
      </p:pic>
      <p:sp>
        <p:nvSpPr>
          <p:cNvPr id="793" name="Shape 793"/>
          <p:cNvSpPr/>
          <p:nvPr/>
        </p:nvSpPr>
        <p:spPr>
          <a:xfrm>
            <a:off x="4474915" y="4569742"/>
            <a:ext cx="4830835"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650240">
              <a:defRPr sz="2400">
                <a:latin typeface="Tahoma"/>
                <a:ea typeface="Tahoma"/>
                <a:cs typeface="Tahoma"/>
                <a:sym typeface="Tahoma"/>
              </a:defRPr>
            </a:lvl1pPr>
          </a:lstStyle>
          <a:p>
            <a:pPr/>
            <a:r>
              <a:t>Web Activity: Human Reproduction</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95" name="Shape 795"/>
          <p:cNvSpPr/>
          <p:nvPr>
            <p:ph type="title" idx="4294967295"/>
          </p:nvPr>
        </p:nvSpPr>
        <p:spPr>
          <a:xfrm>
            <a:off x="97084" y="277706"/>
            <a:ext cx="12600659"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How Do Pituitary and Ovarian Hormones Interact?</a:t>
            </a:r>
          </a:p>
        </p:txBody>
      </p:sp>
      <p:sp>
        <p:nvSpPr>
          <p:cNvPr id="796" name="Shape 796"/>
          <p:cNvSpPr/>
          <p:nvPr>
            <p:ph type="body" idx="4294967295"/>
          </p:nvPr>
        </p:nvSpPr>
        <p:spPr>
          <a:xfrm>
            <a:off x="205457" y="2162951"/>
            <a:ext cx="12480997" cy="755904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Changes in the concentration of estradiol and progesterone affect the release of the pituitary hormones LH and FSH</a:t>
            </a:r>
          </a:p>
          <a:p>
            <a:pPr lvl="1" marL="831361" indent="-386861" defTabSz="1300480">
              <a:spcBef>
                <a:spcPts val="800"/>
              </a:spcBef>
              <a:buClr>
                <a:srgbClr val="9D002D"/>
              </a:buClr>
              <a:buSzPct val="100000"/>
              <a:buChar char="–"/>
              <a:defRPr>
                <a:latin typeface="Arial"/>
                <a:ea typeface="Arial"/>
                <a:cs typeface="Arial"/>
                <a:sym typeface="Arial"/>
              </a:defRPr>
            </a:pPr>
            <a:r>
              <a:t>Estradiol exerts negative feedback on LH and FSH at low levels, but positive feedback at high levels</a:t>
            </a:r>
          </a:p>
          <a:p>
            <a:pPr lvl="2" marL="1302808" indent="-413808" defTabSz="1300480">
              <a:spcBef>
                <a:spcPts val="800"/>
              </a:spcBef>
              <a:buClr>
                <a:srgbClr val="9D002D"/>
              </a:buClr>
              <a:buSzPct val="100000"/>
              <a:buChar char="–"/>
              <a:defRPr sz="3400">
                <a:latin typeface="Arial"/>
                <a:ea typeface="Arial"/>
                <a:cs typeface="Arial"/>
                <a:sym typeface="Arial"/>
              </a:defRPr>
            </a:pPr>
            <a:r>
              <a:t>In other words, estradiol’s effect on the pituitary hormones is dosage dependent</a:t>
            </a:r>
          </a:p>
          <a:p>
            <a:pPr lvl="1" marL="831361" indent="-386861" defTabSz="1300480">
              <a:spcBef>
                <a:spcPts val="800"/>
              </a:spcBef>
              <a:buClr>
                <a:srgbClr val="9D002D"/>
              </a:buClr>
              <a:buSzPct val="100000"/>
              <a:buChar char="–"/>
              <a:defRPr>
                <a:latin typeface="Arial"/>
                <a:ea typeface="Arial"/>
                <a:cs typeface="Arial"/>
                <a:sym typeface="Arial"/>
              </a:defRPr>
            </a:pPr>
            <a:r>
              <a:t>Progesterone exerts only negative feedback on the two pituitary hormones,</a:t>
            </a:r>
            <a:r>
              <a:rPr>
                <a:solidFill>
                  <a:srgbClr val="FF0000"/>
                </a:solidFill>
              </a:rPr>
              <a:t> </a:t>
            </a:r>
            <a:r>
              <a:t>inhibiting their effect</a:t>
            </a:r>
          </a:p>
        </p:txBody>
      </p:sp>
      <p:sp>
        <p:nvSpPr>
          <p:cNvPr id="797" name="Shape 797"/>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99" name="Shape 799"/>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Day 0–7 of the Menstrual Cycle</a:t>
            </a:r>
          </a:p>
        </p:txBody>
      </p:sp>
      <p:sp>
        <p:nvSpPr>
          <p:cNvPr id="800" name="Shape 80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As the uterus is shedding much of its lining, a follicle is beginning to develop in one ovary under the influence of FSH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follicle produces estradiol and a small amount of progesterone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While its levels are still relatively low, estradiol suppresses LH secretion through negative feedback inhibition</a:t>
            </a:r>
          </a:p>
        </p:txBody>
      </p:sp>
      <p:sp>
        <p:nvSpPr>
          <p:cNvPr id="801" name="Shape 80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03" name="Shape 803"/>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Day 8–14 of the Menstrual Cycle</a:t>
            </a:r>
          </a:p>
        </p:txBody>
      </p:sp>
      <p:sp>
        <p:nvSpPr>
          <p:cNvPr id="804" name="Shape 804"/>
          <p:cNvSpPr/>
          <p:nvPr>
            <p:ph type="body" idx="4294967295"/>
          </p:nvPr>
        </p:nvSpPr>
        <p:spPr>
          <a:xfrm>
            <a:off x="205457" y="1873955"/>
            <a:ext cx="12480997" cy="7215859"/>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As the follicle grows, its production of estradiol gradually increases</a:t>
            </a:r>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Estradiol stimulates mitosis and an increase in cell number in the uterine lining</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The enlarged follicle produces large quantities of estradiol, which begin to exert positive feedback on LH secretion</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Positive feedback results in a spike in LH levels, just after estradiol concentrations peak</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The LH surge triggers ovulation and ends the follicular phase</a:t>
            </a:r>
          </a:p>
        </p:txBody>
      </p:sp>
      <p:sp>
        <p:nvSpPr>
          <p:cNvPr id="805" name="Shape 80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07" name="Shape 807"/>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Day 15–21 of the Menstrual Cycle</a:t>
            </a:r>
          </a:p>
        </p:txBody>
      </p:sp>
      <p:sp>
        <p:nvSpPr>
          <p:cNvPr id="808" name="Shape 808"/>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As the corpus luteum develops from the remains of the ruptured follicle, it secretes large amounts of progesterone and small quantities of estradiol, in response to LH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rise in progesterone lowers production of LH and FSH and activates the thickened uterine lining, creating a spongy tissue with a well-developed blood supply </a:t>
            </a:r>
          </a:p>
          <a:p>
            <a:pPr lvl="1" marL="831361" indent="-386861" defTabSz="1300480">
              <a:spcBef>
                <a:spcPts val="800"/>
              </a:spcBef>
              <a:buClr>
                <a:srgbClr val="9D002D"/>
              </a:buClr>
              <a:buSzPct val="100000"/>
              <a:buChar char="–"/>
              <a:defRPr>
                <a:latin typeface="Arial"/>
                <a:ea typeface="Arial"/>
                <a:cs typeface="Arial"/>
                <a:sym typeface="Arial"/>
              </a:defRPr>
            </a:pPr>
            <a:r>
              <a:t>In this way, progesterone fosters an environment that supports embryonic development if fertilization occurs</a:t>
            </a:r>
          </a:p>
        </p:txBody>
      </p:sp>
      <p:sp>
        <p:nvSpPr>
          <p:cNvPr id="809" name="Shape 80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11" name="Shape 811"/>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Day 22–28 of the Menstrual Cycle</a:t>
            </a:r>
          </a:p>
        </p:txBody>
      </p:sp>
      <p:sp>
        <p:nvSpPr>
          <p:cNvPr id="812" name="Shape 812"/>
          <p:cNvSpPr/>
          <p:nvPr>
            <p:ph type="body" idx="4294967295"/>
          </p:nvPr>
        </p:nvSpPr>
        <p:spPr>
          <a:xfrm>
            <a:off x="205457" y="1855893"/>
            <a:ext cx="12480997" cy="7595165"/>
          </a:xfrm>
          <a:prstGeom prst="rect">
            <a:avLst/>
          </a:prstGeom>
        </p:spPr>
        <p:txBody>
          <a:bodyPr lIns="0" tIns="0" rIns="0" bIns="0" anchor="t"/>
          <a:lstStyle/>
          <a:p>
            <a:pPr marL="379185" indent="-379185" defTabSz="1300480">
              <a:lnSpc>
                <a:spcPct val="95000"/>
              </a:lnSpc>
              <a:spcBef>
                <a:spcPts val="900"/>
              </a:spcBef>
              <a:buClr>
                <a:srgbClr val="9D002D"/>
              </a:buClr>
              <a:buSzPct val="100000"/>
              <a:buFont typeface="Wingdings"/>
              <a:buChar char="▪"/>
              <a:defRPr sz="3800">
                <a:latin typeface="Arial"/>
                <a:ea typeface="Arial"/>
                <a:cs typeface="Arial"/>
                <a:sym typeface="Arial"/>
              </a:defRPr>
            </a:pPr>
            <a:r>
              <a:t>If fertilization does not occur, the corpus luteum degenerates</a:t>
            </a:r>
          </a:p>
          <a:p>
            <a:pPr marL="379185" indent="-379185" defTabSz="1300480">
              <a:lnSpc>
                <a:spcPct val="95000"/>
              </a:lnSpc>
              <a:spcBef>
                <a:spcPts val="900"/>
              </a:spcBef>
              <a:buClr>
                <a:srgbClr val="9D002D"/>
              </a:buClr>
              <a:buSzPct val="100000"/>
              <a:buFont typeface="Wingdings"/>
              <a:buChar char="▪"/>
              <a:defRPr sz="3800">
                <a:latin typeface="Arial"/>
                <a:ea typeface="Arial"/>
                <a:cs typeface="Arial"/>
                <a:sym typeface="Arial"/>
              </a:defRPr>
            </a:pPr>
            <a:r>
              <a:t>Progesterone levels fall as the corpus luteum shrinks</a:t>
            </a:r>
          </a:p>
          <a:p>
            <a:pPr marL="379185" indent="-379185" defTabSz="1300480">
              <a:lnSpc>
                <a:spcPct val="95000"/>
              </a:lnSpc>
              <a:spcBef>
                <a:spcPts val="900"/>
              </a:spcBef>
              <a:buClr>
                <a:srgbClr val="9D002D"/>
              </a:buClr>
              <a:buSzPct val="100000"/>
              <a:buFont typeface="Wingdings"/>
              <a:buChar char="▪"/>
              <a:defRPr sz="3800">
                <a:latin typeface="Arial"/>
                <a:ea typeface="Arial"/>
                <a:cs typeface="Arial"/>
                <a:sym typeface="Arial"/>
              </a:defRPr>
            </a:pPr>
            <a:r>
              <a:t>When progesterone declines, the thickened lining of the uterus degenerates</a:t>
            </a:r>
          </a:p>
          <a:p>
            <a:pPr marL="379185" indent="-379185" defTabSz="1300480">
              <a:lnSpc>
                <a:spcPct val="95000"/>
              </a:lnSpc>
              <a:spcBef>
                <a:spcPts val="900"/>
              </a:spcBef>
              <a:buClr>
                <a:srgbClr val="9D002D"/>
              </a:buClr>
              <a:buSzPct val="100000"/>
              <a:buFont typeface="Wingdings"/>
              <a:buChar char="▪"/>
              <a:defRPr sz="3800">
                <a:latin typeface="Arial"/>
                <a:ea typeface="Arial"/>
                <a:cs typeface="Arial"/>
                <a:sym typeface="Arial"/>
              </a:defRPr>
            </a:pPr>
            <a:r>
              <a:t>GnRH, LH, and FSH are released from the inhibitory control that progesterone exerts</a:t>
            </a:r>
          </a:p>
          <a:p>
            <a:pPr marL="379185" indent="-379185" defTabSz="1300480">
              <a:lnSpc>
                <a:spcPct val="95000"/>
              </a:lnSpc>
              <a:spcBef>
                <a:spcPts val="900"/>
              </a:spcBef>
              <a:buClr>
                <a:srgbClr val="9D002D"/>
              </a:buClr>
              <a:buSzPct val="100000"/>
              <a:buFont typeface="Wingdings"/>
              <a:buChar char="▪"/>
              <a:defRPr sz="3800">
                <a:latin typeface="Arial"/>
                <a:ea typeface="Arial"/>
                <a:cs typeface="Arial"/>
                <a:sym typeface="Arial"/>
              </a:defRPr>
            </a:pPr>
            <a:r>
              <a:t>LH and FSH levels rise, and a new menstrual cycle begins</a:t>
            </a:r>
            <a:endParaRPr>
              <a:solidFill>
                <a:srgbClr val="FF0000"/>
              </a:solidFill>
            </a:endParaRPr>
          </a:p>
          <a:p>
            <a:pPr marL="379185" indent="-379185" defTabSz="1300480">
              <a:lnSpc>
                <a:spcPct val="95000"/>
              </a:lnSpc>
              <a:spcBef>
                <a:spcPts val="900"/>
              </a:spcBef>
              <a:buClr>
                <a:srgbClr val="9D002D"/>
              </a:buClr>
              <a:buSzPct val="100000"/>
              <a:buFont typeface="Wingdings"/>
              <a:buChar char="▪"/>
              <a:defRPr sz="3800">
                <a:latin typeface="Arial"/>
                <a:ea typeface="Arial"/>
                <a:cs typeface="Arial"/>
                <a:sym typeface="Arial"/>
              </a:defRPr>
            </a:pPr>
            <a:r>
              <a:t>The relationship between the ovarian and pituitary hormones is similar in other animals</a:t>
            </a:r>
          </a:p>
        </p:txBody>
      </p:sp>
      <p:sp>
        <p:nvSpPr>
          <p:cNvPr id="813" name="Shape 81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1" name="pasted-image.jpg"/>
          <p:cNvPicPr>
            <a:picLocks noChangeAspect="1"/>
          </p:cNvPicPr>
          <p:nvPr/>
        </p:nvPicPr>
        <p:blipFill>
          <a:blip r:embed="rId2">
            <a:extLst/>
          </a:blip>
          <a:stretch>
            <a:fillRect/>
          </a:stretch>
        </p:blipFill>
        <p:spPr>
          <a:xfrm>
            <a:off x="1308100" y="895350"/>
            <a:ext cx="10388600" cy="7962900"/>
          </a:xfrm>
          <a:prstGeom prst="rect">
            <a:avLst/>
          </a:prstGeom>
          <a:ln w="12700">
            <a:miter lim="400000"/>
          </a:ln>
        </p:spPr>
      </p:pic>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815" name="50_18_cycle_regulation_U.jpg"/>
          <p:cNvPicPr>
            <a:picLocks noChangeAspect="1"/>
          </p:cNvPicPr>
          <p:nvPr/>
        </p:nvPicPr>
        <p:blipFill>
          <a:blip r:embed="rId3">
            <a:extLst/>
          </a:blip>
          <a:srcRect l="0" t="0" r="0" b="2999"/>
          <a:stretch>
            <a:fillRect/>
          </a:stretch>
        </p:blipFill>
        <p:spPr>
          <a:xfrm>
            <a:off x="422204" y="774417"/>
            <a:ext cx="12158134" cy="7956410"/>
          </a:xfrm>
          <a:prstGeom prst="rect">
            <a:avLst/>
          </a:prstGeom>
          <a:ln w="12700">
            <a:miter lim="400000"/>
          </a:ln>
        </p:spPr>
      </p:pic>
      <p:sp>
        <p:nvSpPr>
          <p:cNvPr id="816" name="Shape 816"/>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50.18</a:t>
            </a:r>
          </a:p>
        </p:txBody>
      </p:sp>
      <p:sp>
        <p:nvSpPr>
          <p:cNvPr id="817" name="Shape 817"/>
          <p:cNvSpPr/>
          <p:nvPr/>
        </p:nvSpPr>
        <p:spPr>
          <a:xfrm>
            <a:off x="2677724" y="767644"/>
            <a:ext cx="2565587"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FOLLICULAR PHASE</a:t>
            </a:r>
          </a:p>
        </p:txBody>
      </p:sp>
      <p:sp>
        <p:nvSpPr>
          <p:cNvPr id="818" name="Shape 818"/>
          <p:cNvSpPr/>
          <p:nvPr/>
        </p:nvSpPr>
        <p:spPr>
          <a:xfrm>
            <a:off x="2822222" y="5901831"/>
            <a:ext cx="1067297" cy="766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solidFill>
                  <a:srgbClr val="C82C31"/>
                </a:solidFill>
                <a:latin typeface="Arial"/>
                <a:ea typeface="Arial"/>
                <a:cs typeface="Arial"/>
                <a:sym typeface="Arial"/>
              </a:defRPr>
            </a:pPr>
            <a:r>
              <a:t>Negative</a:t>
            </a:r>
          </a:p>
          <a:p>
            <a:pPr algn="l" defTabSz="1300480">
              <a:lnSpc>
                <a:spcPct val="95000"/>
              </a:lnSpc>
              <a:defRPr b="1" sz="1800">
                <a:solidFill>
                  <a:srgbClr val="C82C31"/>
                </a:solidFill>
                <a:latin typeface="Arial"/>
                <a:ea typeface="Arial"/>
                <a:cs typeface="Arial"/>
                <a:sym typeface="Arial"/>
              </a:defRPr>
            </a:pPr>
            <a:r>
              <a:t>feedback</a:t>
            </a:r>
          </a:p>
          <a:p>
            <a:pPr algn="l" defTabSz="1300480">
              <a:lnSpc>
                <a:spcPct val="95000"/>
              </a:lnSpc>
              <a:defRPr b="1" sz="1800">
                <a:solidFill>
                  <a:srgbClr val="C82C31"/>
                </a:solidFill>
                <a:latin typeface="Arial"/>
                <a:ea typeface="Arial"/>
                <a:cs typeface="Arial"/>
                <a:sym typeface="Arial"/>
              </a:defRPr>
            </a:pPr>
            <a:r>
              <a:t>on LH</a:t>
            </a:r>
          </a:p>
        </p:txBody>
      </p:sp>
      <p:sp>
        <p:nvSpPr>
          <p:cNvPr id="819" name="Shape 819"/>
          <p:cNvSpPr/>
          <p:nvPr/>
        </p:nvSpPr>
        <p:spPr>
          <a:xfrm>
            <a:off x="7956408" y="2752231"/>
            <a:ext cx="1696506"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Progesterone</a:t>
            </a:r>
          </a:p>
        </p:txBody>
      </p:sp>
      <p:sp>
        <p:nvSpPr>
          <p:cNvPr id="820" name="Shape 820"/>
          <p:cNvSpPr/>
          <p:nvPr/>
        </p:nvSpPr>
        <p:spPr>
          <a:xfrm>
            <a:off x="6147928" y="950524"/>
            <a:ext cx="1066851"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Ovulation</a:t>
            </a:r>
          </a:p>
        </p:txBody>
      </p:sp>
      <p:sp>
        <p:nvSpPr>
          <p:cNvPr id="821" name="Shape 821"/>
          <p:cNvSpPr/>
          <p:nvPr/>
        </p:nvSpPr>
        <p:spPr>
          <a:xfrm rot="16200000">
            <a:off x="3909342" y="-161432"/>
            <a:ext cx="178365" cy="3513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18"/>
                  <a:pt x="10800" y="263"/>
                </a:cubicBezTo>
                <a:lnTo>
                  <a:pt x="10800" y="10467"/>
                </a:lnTo>
                <a:cubicBezTo>
                  <a:pt x="10800" y="10612"/>
                  <a:pt x="15635" y="10730"/>
                  <a:pt x="21600" y="10730"/>
                </a:cubicBezTo>
                <a:cubicBezTo>
                  <a:pt x="15635" y="10730"/>
                  <a:pt x="10800" y="10848"/>
                  <a:pt x="10800" y="10993"/>
                </a:cubicBezTo>
                <a:lnTo>
                  <a:pt x="10800" y="21337"/>
                </a:lnTo>
                <a:cubicBezTo>
                  <a:pt x="10800" y="21482"/>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822" name="Shape 822"/>
          <p:cNvSpPr/>
          <p:nvPr/>
        </p:nvSpPr>
        <p:spPr>
          <a:xfrm>
            <a:off x="456070" y="6303715"/>
            <a:ext cx="1192760" cy="990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Pituitary</a:t>
            </a:r>
          </a:p>
          <a:p>
            <a:pPr algn="l" defTabSz="1300480">
              <a:defRPr sz="1800">
                <a:latin typeface="Arial Black"/>
                <a:ea typeface="Arial Black"/>
                <a:cs typeface="Arial Black"/>
                <a:sym typeface="Arial Black"/>
              </a:defRPr>
            </a:pPr>
            <a:r>
              <a:t>hormone</a:t>
            </a:r>
          </a:p>
          <a:p>
            <a:pPr algn="l" defTabSz="1300480">
              <a:defRPr sz="1800">
                <a:latin typeface="Arial Black"/>
                <a:ea typeface="Arial Black"/>
                <a:cs typeface="Arial Black"/>
                <a:sym typeface="Arial Black"/>
              </a:defRPr>
            </a:pPr>
            <a:r>
              <a:t>cycle</a:t>
            </a:r>
          </a:p>
        </p:txBody>
      </p:sp>
      <p:sp>
        <p:nvSpPr>
          <p:cNvPr id="823" name="Shape 823"/>
          <p:cNvSpPr/>
          <p:nvPr/>
        </p:nvSpPr>
        <p:spPr>
          <a:xfrm>
            <a:off x="8234115" y="790222"/>
            <a:ext cx="1949885"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LUTEAL PHASE</a:t>
            </a:r>
          </a:p>
        </p:txBody>
      </p:sp>
      <p:sp>
        <p:nvSpPr>
          <p:cNvPr id="824" name="Shape 824"/>
          <p:cNvSpPr/>
          <p:nvPr/>
        </p:nvSpPr>
        <p:spPr>
          <a:xfrm rot="16200000">
            <a:off x="9171093" y="-9032"/>
            <a:ext cx="144499" cy="3228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35"/>
                  <a:pt x="10800" y="302"/>
                </a:cubicBezTo>
                <a:lnTo>
                  <a:pt x="10800" y="10475"/>
                </a:lnTo>
                <a:cubicBezTo>
                  <a:pt x="10800" y="10642"/>
                  <a:pt x="15635" y="10777"/>
                  <a:pt x="21600" y="10777"/>
                </a:cubicBezTo>
                <a:cubicBezTo>
                  <a:pt x="15635" y="10777"/>
                  <a:pt x="10800" y="10912"/>
                  <a:pt x="10800" y="11079"/>
                </a:cubicBezTo>
                <a:lnTo>
                  <a:pt x="10800" y="21298"/>
                </a:lnTo>
                <a:cubicBezTo>
                  <a:pt x="10800" y="21465"/>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825" name="Shape 825"/>
          <p:cNvSpPr/>
          <p:nvPr/>
        </p:nvSpPr>
        <p:spPr>
          <a:xfrm>
            <a:off x="3093155" y="1185333"/>
            <a:ext cx="1753209"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Follicle matures</a:t>
            </a:r>
          </a:p>
        </p:txBody>
      </p:sp>
      <p:sp>
        <p:nvSpPr>
          <p:cNvPr id="826" name="Shape 826"/>
          <p:cNvSpPr/>
          <p:nvPr/>
        </p:nvSpPr>
        <p:spPr>
          <a:xfrm>
            <a:off x="7683217" y="1189848"/>
            <a:ext cx="3035959"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Corpus luteum degenerates</a:t>
            </a:r>
          </a:p>
        </p:txBody>
      </p:sp>
      <p:sp>
        <p:nvSpPr>
          <p:cNvPr id="827" name="Shape 827"/>
          <p:cNvSpPr/>
          <p:nvPr/>
        </p:nvSpPr>
        <p:spPr>
          <a:xfrm>
            <a:off x="3488266" y="4111413"/>
            <a:ext cx="1133935"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Estradiol</a:t>
            </a:r>
          </a:p>
        </p:txBody>
      </p:sp>
      <p:sp>
        <p:nvSpPr>
          <p:cNvPr id="828" name="Shape 828"/>
          <p:cNvSpPr/>
          <p:nvPr/>
        </p:nvSpPr>
        <p:spPr>
          <a:xfrm>
            <a:off x="6513688" y="5730240"/>
            <a:ext cx="355601"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LH</a:t>
            </a:r>
          </a:p>
        </p:txBody>
      </p:sp>
      <p:sp>
        <p:nvSpPr>
          <p:cNvPr id="829" name="Shape 829"/>
          <p:cNvSpPr/>
          <p:nvPr/>
        </p:nvSpPr>
        <p:spPr>
          <a:xfrm>
            <a:off x="6409831" y="7678702"/>
            <a:ext cx="520688"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800">
                <a:latin typeface="Arial Black"/>
                <a:ea typeface="Arial Black"/>
                <a:cs typeface="Arial Black"/>
                <a:sym typeface="Arial Black"/>
              </a:defRPr>
            </a:lvl1pPr>
          </a:lstStyle>
          <a:p>
            <a:pPr/>
            <a:r>
              <a:t>FSH</a:t>
            </a:r>
          </a:p>
        </p:txBody>
      </p:sp>
      <p:sp>
        <p:nvSpPr>
          <p:cNvPr id="830" name="Shape 830"/>
          <p:cNvSpPr/>
          <p:nvPr/>
        </p:nvSpPr>
        <p:spPr>
          <a:xfrm>
            <a:off x="458328" y="3515359"/>
            <a:ext cx="1192759" cy="990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Ovarian</a:t>
            </a:r>
          </a:p>
          <a:p>
            <a:pPr algn="l" defTabSz="1300480">
              <a:defRPr sz="1800">
                <a:latin typeface="Arial Black"/>
                <a:ea typeface="Arial Black"/>
                <a:cs typeface="Arial Black"/>
                <a:sym typeface="Arial Black"/>
              </a:defRPr>
            </a:pPr>
            <a:r>
              <a:t>hormone</a:t>
            </a:r>
          </a:p>
          <a:p>
            <a:pPr algn="l" defTabSz="1300480">
              <a:defRPr sz="1800">
                <a:latin typeface="Arial Black"/>
                <a:ea typeface="Arial Black"/>
                <a:cs typeface="Arial Black"/>
                <a:sym typeface="Arial Black"/>
              </a:defRPr>
            </a:pPr>
            <a:r>
              <a:t>cycle</a:t>
            </a:r>
          </a:p>
        </p:txBody>
      </p:sp>
      <p:sp>
        <p:nvSpPr>
          <p:cNvPr id="831" name="Shape 831"/>
          <p:cNvSpPr/>
          <p:nvPr/>
        </p:nvSpPr>
        <p:spPr>
          <a:xfrm>
            <a:off x="467359" y="2063608"/>
            <a:ext cx="1054015" cy="660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Ovarian</a:t>
            </a:r>
          </a:p>
          <a:p>
            <a:pPr algn="l" defTabSz="1300480">
              <a:defRPr sz="1800">
                <a:latin typeface="Arial Black"/>
                <a:ea typeface="Arial Black"/>
                <a:cs typeface="Arial Black"/>
                <a:sym typeface="Arial Black"/>
              </a:defRPr>
            </a:pPr>
            <a:r>
              <a:t>cycle</a:t>
            </a:r>
          </a:p>
        </p:txBody>
      </p:sp>
      <p:sp>
        <p:nvSpPr>
          <p:cNvPr id="832" name="Shape 832"/>
          <p:cNvSpPr/>
          <p:nvPr/>
        </p:nvSpPr>
        <p:spPr>
          <a:xfrm>
            <a:off x="6425635" y="8444088"/>
            <a:ext cx="430412"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Day</a:t>
            </a:r>
          </a:p>
        </p:txBody>
      </p:sp>
      <p:sp>
        <p:nvSpPr>
          <p:cNvPr id="833" name="Shape 833"/>
          <p:cNvSpPr/>
          <p:nvPr/>
        </p:nvSpPr>
        <p:spPr>
          <a:xfrm>
            <a:off x="7581617" y="5881511"/>
            <a:ext cx="1067297" cy="10204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solidFill>
                  <a:srgbClr val="C82C31"/>
                </a:solidFill>
                <a:latin typeface="Arial"/>
                <a:ea typeface="Arial"/>
                <a:cs typeface="Arial"/>
                <a:sym typeface="Arial"/>
              </a:defRPr>
            </a:pPr>
            <a:r>
              <a:t>Negative</a:t>
            </a:r>
          </a:p>
          <a:p>
            <a:pPr algn="l" defTabSz="1300480">
              <a:lnSpc>
                <a:spcPct val="95000"/>
              </a:lnSpc>
              <a:defRPr b="1" sz="1800">
                <a:solidFill>
                  <a:srgbClr val="C82C31"/>
                </a:solidFill>
                <a:latin typeface="Arial"/>
                <a:ea typeface="Arial"/>
                <a:cs typeface="Arial"/>
                <a:sym typeface="Arial"/>
              </a:defRPr>
            </a:pPr>
            <a:r>
              <a:t>feedback</a:t>
            </a:r>
          </a:p>
          <a:p>
            <a:pPr algn="l" defTabSz="1300480">
              <a:lnSpc>
                <a:spcPct val="95000"/>
              </a:lnSpc>
              <a:defRPr b="1" sz="1800">
                <a:solidFill>
                  <a:srgbClr val="C82C31"/>
                </a:solidFill>
                <a:latin typeface="Arial"/>
                <a:ea typeface="Arial"/>
                <a:cs typeface="Arial"/>
                <a:sym typeface="Arial"/>
              </a:defRPr>
            </a:pPr>
            <a:r>
              <a:t>on LH,</a:t>
            </a:r>
          </a:p>
          <a:p>
            <a:pPr algn="l" defTabSz="1300480">
              <a:lnSpc>
                <a:spcPct val="95000"/>
              </a:lnSpc>
              <a:defRPr b="1" sz="1800">
                <a:solidFill>
                  <a:srgbClr val="C82C31"/>
                </a:solidFill>
                <a:latin typeface="Arial"/>
                <a:ea typeface="Arial"/>
                <a:cs typeface="Arial"/>
                <a:sym typeface="Arial"/>
              </a:defRPr>
            </a:pPr>
            <a:r>
              <a:t>FSH</a:t>
            </a:r>
          </a:p>
        </p:txBody>
      </p:sp>
      <p:sp>
        <p:nvSpPr>
          <p:cNvPr id="834" name="Shape 834"/>
          <p:cNvSpPr/>
          <p:nvPr/>
        </p:nvSpPr>
        <p:spPr>
          <a:xfrm>
            <a:off x="4921955" y="5901831"/>
            <a:ext cx="1067297" cy="766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solidFill>
                  <a:srgbClr val="0DA055"/>
                </a:solidFill>
                <a:latin typeface="Arial"/>
                <a:ea typeface="Arial"/>
                <a:cs typeface="Arial"/>
                <a:sym typeface="Arial"/>
              </a:defRPr>
            </a:pPr>
            <a:r>
              <a:t>Positive</a:t>
            </a:r>
          </a:p>
          <a:p>
            <a:pPr algn="l" defTabSz="1300480">
              <a:lnSpc>
                <a:spcPct val="95000"/>
              </a:lnSpc>
              <a:defRPr b="1" sz="1800">
                <a:solidFill>
                  <a:srgbClr val="0DA055"/>
                </a:solidFill>
                <a:latin typeface="Arial"/>
                <a:ea typeface="Arial"/>
                <a:cs typeface="Arial"/>
                <a:sym typeface="Arial"/>
              </a:defRPr>
            </a:pPr>
            <a:r>
              <a:t>feedback</a:t>
            </a:r>
          </a:p>
          <a:p>
            <a:pPr algn="l" defTabSz="1300480">
              <a:lnSpc>
                <a:spcPct val="95000"/>
              </a:lnSpc>
              <a:defRPr b="1" sz="1800">
                <a:solidFill>
                  <a:srgbClr val="0DA055"/>
                </a:solidFill>
                <a:latin typeface="Arial"/>
                <a:ea typeface="Arial"/>
                <a:cs typeface="Arial"/>
                <a:sym typeface="Arial"/>
              </a:defRPr>
            </a:pPr>
            <a:r>
              <a:t>on LH</a:t>
            </a:r>
          </a:p>
        </p:txBody>
      </p:sp>
      <p:sp>
        <p:nvSpPr>
          <p:cNvPr id="835" name="Shape 835"/>
          <p:cNvSpPr/>
          <p:nvPr/>
        </p:nvSpPr>
        <p:spPr>
          <a:xfrm>
            <a:off x="9848426" y="5917635"/>
            <a:ext cx="2756571" cy="766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solidFill>
                  <a:srgbClr val="808080"/>
                </a:solidFill>
                <a:latin typeface="Arial"/>
                <a:ea typeface="Arial"/>
                <a:cs typeface="Arial"/>
                <a:sym typeface="Arial"/>
              </a:defRPr>
            </a:pPr>
            <a:r>
              <a:t>Ovarian hormones and</a:t>
            </a:r>
          </a:p>
          <a:p>
            <a:pPr algn="l" defTabSz="1300480">
              <a:lnSpc>
                <a:spcPct val="95000"/>
              </a:lnSpc>
              <a:defRPr b="1" sz="1800">
                <a:solidFill>
                  <a:srgbClr val="808080"/>
                </a:solidFill>
                <a:latin typeface="Arial"/>
                <a:ea typeface="Arial"/>
                <a:cs typeface="Arial"/>
                <a:sym typeface="Arial"/>
              </a:defRPr>
            </a:pPr>
            <a:r>
              <a:t>pituitary hormones exert</a:t>
            </a:r>
          </a:p>
          <a:p>
            <a:pPr algn="l" defTabSz="1300480">
              <a:lnSpc>
                <a:spcPct val="95000"/>
              </a:lnSpc>
              <a:defRPr b="1" sz="1800">
                <a:solidFill>
                  <a:srgbClr val="808080"/>
                </a:solidFill>
                <a:latin typeface="Arial"/>
                <a:ea typeface="Arial"/>
                <a:cs typeface="Arial"/>
                <a:sym typeface="Arial"/>
              </a:defRPr>
            </a:pPr>
            <a:r>
              <a:t>feedback on each other</a:t>
            </a:r>
          </a:p>
        </p:txBody>
      </p:sp>
      <p:sp>
        <p:nvSpPr>
          <p:cNvPr id="836" name="Shape 836"/>
          <p:cNvSpPr/>
          <p:nvPr/>
        </p:nvSpPr>
        <p:spPr>
          <a:xfrm>
            <a:off x="9771662" y="5949244"/>
            <a:ext cx="1" cy="69765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37" name="Shape 837"/>
          <p:cNvSpPr/>
          <p:nvPr/>
        </p:nvSpPr>
        <p:spPr>
          <a:xfrm rot="20471129">
            <a:off x="9008179" y="6071538"/>
            <a:ext cx="724774" cy="291247"/>
          </a:xfrm>
          <a:custGeom>
            <a:avLst/>
            <a:gdLst/>
            <a:ahLst/>
            <a:cxnLst>
              <a:cxn ang="0">
                <a:pos x="wd2" y="hd2"/>
              </a:cxn>
              <a:cxn ang="5400000">
                <a:pos x="wd2" y="hd2"/>
              </a:cxn>
              <a:cxn ang="10800000">
                <a:pos x="wd2" y="hd2"/>
              </a:cxn>
              <a:cxn ang="16200000">
                <a:pos x="wd2" y="hd2"/>
              </a:cxn>
            </a:cxnLst>
            <a:rect l="0" t="0" r="r" b="b"/>
            <a:pathLst>
              <a:path w="21600" h="21139" fill="norm" stroke="1" extrusionOk="0">
                <a:moveTo>
                  <a:pt x="0" y="21"/>
                </a:moveTo>
                <a:cubicBezTo>
                  <a:pt x="8671" y="-461"/>
                  <a:pt x="16852" y="7538"/>
                  <a:pt x="21600" y="21139"/>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41" name="Shape 841"/>
          <p:cNvSpPr/>
          <p:nvPr>
            <p:ph type="title" idx="4294967295"/>
          </p:nvPr>
        </p:nvSpPr>
        <p:spPr>
          <a:xfrm>
            <a:off x="97084" y="295768"/>
            <a:ext cx="1290771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Manipulating Hormone Levels to Prevent Pregnancy</a:t>
            </a:r>
          </a:p>
        </p:txBody>
      </p:sp>
      <p:sp>
        <p:nvSpPr>
          <p:cNvPr id="842" name="Shape 842"/>
          <p:cNvSpPr/>
          <p:nvPr>
            <p:ph type="body" idx="4294967295"/>
          </p:nvPr>
        </p:nvSpPr>
        <p:spPr>
          <a:xfrm>
            <a:off x="205457" y="1873955"/>
            <a:ext cx="12480997" cy="7432606"/>
          </a:xfrm>
          <a:prstGeom prst="rect">
            <a:avLst/>
          </a:prstGeom>
        </p:spPr>
        <p:txBody>
          <a:bodyPr lIns="0" tIns="0" rIns="0" bIns="0" anchor="t"/>
          <a:lstStyle/>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Manipulating levels of progesterone and estrogen can prevent ovulation and serve as a safe and effective method of preventing unwanted pregnancies</a:t>
            </a:r>
            <a:r>
              <a:rPr>
                <a:solidFill>
                  <a:srgbClr val="FF0000"/>
                </a:solidFill>
              </a:rPr>
              <a:t> </a:t>
            </a:r>
            <a:endParaRPr sz="2800"/>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Hormone-based birth-control methods deliver synthetic versions of progesterone, or progesterone and estradiol</a:t>
            </a:r>
            <a:endParaRPr sz="1400"/>
          </a:p>
          <a:p>
            <a:pPr lvl="1" marL="831361" indent="-386861" defTabSz="1300480">
              <a:lnSpc>
                <a:spcPct val="90000"/>
              </a:lnSpc>
              <a:spcBef>
                <a:spcPts val="800"/>
              </a:spcBef>
              <a:buClr>
                <a:srgbClr val="9D002D"/>
              </a:buClr>
              <a:buSzPct val="100000"/>
              <a:buChar char="–"/>
              <a:defRPr>
                <a:latin typeface="Arial"/>
                <a:ea typeface="Arial"/>
                <a:cs typeface="Arial"/>
                <a:sym typeface="Arial"/>
              </a:defRPr>
            </a:pPr>
            <a:r>
              <a:t>Because an LH spike does not occur during the follicular phase of the cycle, the follicle does not mature and ovulation does not occur</a:t>
            </a:r>
          </a:p>
          <a:p>
            <a:pPr marL="379185" indent="-379185" defTabSz="1300480">
              <a:lnSpc>
                <a:spcPct val="90000"/>
              </a:lnSpc>
              <a:spcBef>
                <a:spcPts val="900"/>
              </a:spcBef>
              <a:buClr>
                <a:srgbClr val="9D002D"/>
              </a:buClr>
              <a:buSzPct val="100000"/>
              <a:buFont typeface="Wingdings"/>
              <a:buChar char="▪"/>
              <a:defRPr sz="3800">
                <a:latin typeface="Arial"/>
                <a:ea typeface="Arial"/>
                <a:cs typeface="Arial"/>
                <a:sym typeface="Arial"/>
              </a:defRPr>
            </a:pPr>
            <a:r>
              <a:t>In addition to hormone-based methods, there are </a:t>
            </a:r>
            <a:br/>
            <a:r>
              <a:t>also barrier, behavioral, and preventing embryo implantation approaches to preventing pregnancy</a:t>
            </a:r>
          </a:p>
        </p:txBody>
      </p:sp>
      <p:sp>
        <p:nvSpPr>
          <p:cNvPr id="843" name="Shape 84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45" name="Shape 845"/>
          <p:cNvSpPr/>
          <p:nvPr>
            <p:ph type="title" idx="4294967295"/>
          </p:nvPr>
        </p:nvSpPr>
        <p:spPr>
          <a:xfrm>
            <a:off x="27093" y="-1"/>
            <a:ext cx="28177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Summary Table 50.2</a:t>
            </a:r>
          </a:p>
        </p:txBody>
      </p:sp>
      <p:pic>
        <p:nvPicPr>
          <p:cNvPr id="846" name="TB50_2_birth_control_L.jpg"/>
          <p:cNvPicPr>
            <a:picLocks noChangeAspect="1"/>
          </p:cNvPicPr>
          <p:nvPr/>
        </p:nvPicPr>
        <p:blipFill>
          <a:blip r:embed="rId3">
            <a:extLst/>
          </a:blip>
          <a:srcRect l="0" t="0" r="0" b="2862"/>
          <a:stretch>
            <a:fillRect/>
          </a:stretch>
        </p:blipFill>
        <p:spPr>
          <a:xfrm>
            <a:off x="422204" y="812799"/>
            <a:ext cx="12158134" cy="7893193"/>
          </a:xfrm>
          <a:prstGeom prst="rect">
            <a:avLst/>
          </a:prstGeom>
          <a:ln w="12700">
            <a:miter lim="400000"/>
          </a:ln>
        </p:spPr>
      </p:pic>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50" name="Shape 850"/>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Pregnancy and Birth in Mammals</a:t>
            </a:r>
          </a:p>
        </p:txBody>
      </p:sp>
      <p:sp>
        <p:nvSpPr>
          <p:cNvPr id="851" name="Shape 85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Pregnancy and </a:t>
            </a:r>
            <a:r>
              <a:rPr b="1"/>
              <a:t>lactation</a:t>
            </a:r>
            <a:r>
              <a:t>, providing milk that nourishes offspring after birth, represent some of </a:t>
            </a:r>
            <a:br/>
            <a:r>
              <a:t>the most extreme forms of parental care known in animals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some mammal species, parental care continues long after lactation ends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humans, care of the offspring can last until puberty or longer </a:t>
            </a:r>
          </a:p>
          <a:p>
            <a:pPr lvl="1" marL="836246" indent="-404446" defTabSz="1300480">
              <a:spcBef>
                <a:spcPts val="800"/>
              </a:spcBef>
              <a:buClr>
                <a:srgbClr val="9D002D"/>
              </a:buClr>
              <a:buSzPct val="100000"/>
              <a:buChar char="–"/>
              <a:defRPr>
                <a:latin typeface="Arial"/>
                <a:ea typeface="Arial"/>
                <a:cs typeface="Arial"/>
                <a:sym typeface="Arial"/>
              </a:defRPr>
            </a:pPr>
            <a:r>
              <a:t>Other animals may care for their young for a period </a:t>
            </a:r>
            <a:br/>
            <a:r>
              <a:t>of time</a:t>
            </a:r>
          </a:p>
        </p:txBody>
      </p:sp>
      <p:sp>
        <p:nvSpPr>
          <p:cNvPr id="852" name="Shape 85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54" name="Shape 854"/>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Three Lineages and Modes of Reproduction </a:t>
            </a:r>
          </a:p>
        </p:txBody>
      </p:sp>
      <p:sp>
        <p:nvSpPr>
          <p:cNvPr id="855" name="Shape 855"/>
          <p:cNvSpPr/>
          <p:nvPr>
            <p:ph type="body" idx="4294967295"/>
          </p:nvPr>
        </p:nvSpPr>
        <p:spPr>
          <a:xfrm>
            <a:off x="205457" y="1837831"/>
            <a:ext cx="12480997" cy="7577103"/>
          </a:xfrm>
          <a:prstGeom prst="rect">
            <a:avLst/>
          </a:prstGeom>
        </p:spPr>
        <p:txBody>
          <a:bodyPr lIns="0" tIns="0" rIns="0" bIns="0" anchor="t"/>
          <a:lstStyle/>
          <a:p>
            <a:pPr marL="393229" indent="-393229"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The three mammalian lineages are distinguished by their mode of reproduction:</a:t>
            </a:r>
          </a:p>
          <a:p>
            <a:pPr lvl="1" marL="824483" indent="-379983" defTabSz="1300480">
              <a:spcBef>
                <a:spcPts val="800"/>
              </a:spcBef>
              <a:buClr>
                <a:srgbClr val="000000"/>
              </a:buClr>
              <a:buSzPct val="100000"/>
              <a:buAutoNum type="arabicPeriod" startAt="1"/>
              <a:tabLst>
                <a:tab pos="1155700" algn="l"/>
              </a:tabLst>
              <a:defRPr sz="3400">
                <a:latin typeface="Arial"/>
                <a:ea typeface="Arial"/>
                <a:cs typeface="Arial"/>
                <a:sym typeface="Arial"/>
              </a:defRPr>
            </a:pPr>
            <a:r>
              <a:t> </a:t>
            </a:r>
            <a:r>
              <a:rPr b="1"/>
              <a:t>Monotremes </a:t>
            </a:r>
            <a:r>
              <a:t>lay eggs and incubate them until hatching</a:t>
            </a:r>
          </a:p>
          <a:p>
            <a:pPr lvl="1" marL="824483" indent="-379983" defTabSz="1300480">
              <a:spcBef>
                <a:spcPts val="800"/>
              </a:spcBef>
              <a:buClr>
                <a:srgbClr val="000000"/>
              </a:buClr>
              <a:buSzPct val="100000"/>
              <a:buAutoNum type="arabicPeriod" startAt="1"/>
              <a:tabLst>
                <a:tab pos="1155700" algn="l"/>
              </a:tabLst>
              <a:defRPr sz="3400">
                <a:latin typeface="Arial"/>
                <a:ea typeface="Arial"/>
                <a:cs typeface="Arial"/>
                <a:sym typeface="Arial"/>
              </a:defRPr>
            </a:pPr>
            <a:r>
              <a:t> </a:t>
            </a:r>
            <a:r>
              <a:rPr b="1"/>
              <a:t>Eutherian </a:t>
            </a:r>
            <a:r>
              <a:t>mothers carry offspring for relatively long 	periods of development during gestation and nourish 	them via a placenta</a:t>
            </a:r>
          </a:p>
          <a:p>
            <a:pPr lvl="1" marL="824483" indent="-379983" defTabSz="1300480">
              <a:spcBef>
                <a:spcPts val="800"/>
              </a:spcBef>
              <a:buClr>
                <a:srgbClr val="000000"/>
              </a:buClr>
              <a:buSzPct val="100000"/>
              <a:buAutoNum type="arabicPeriod" startAt="1"/>
              <a:tabLst>
                <a:tab pos="1155700" algn="l"/>
              </a:tabLst>
              <a:defRPr sz="3400">
                <a:latin typeface="Arial"/>
                <a:ea typeface="Arial"/>
                <a:cs typeface="Arial"/>
                <a:sym typeface="Arial"/>
              </a:defRPr>
            </a:pPr>
            <a:r>
              <a:t> In </a:t>
            </a:r>
            <a:r>
              <a:rPr b="1"/>
              <a:t>marsupials</a:t>
            </a:r>
            <a:r>
              <a:t>, the corpus luteum is not maintained as </a:t>
            </a:r>
            <a:br/>
            <a:r>
              <a:t>	it is in eutherians, and no placenta forms. The young are 	ejected from the mother’s body at the end of the estrous 	cycle. The young climbs into the mother’s pouch and 	clings to a nipple from which it gets its nourishment</a:t>
            </a:r>
          </a:p>
        </p:txBody>
      </p:sp>
      <p:sp>
        <p:nvSpPr>
          <p:cNvPr id="856" name="Shape 85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858" name="50_19_marsupials_U.jpg"/>
          <p:cNvPicPr>
            <a:picLocks noChangeAspect="1"/>
          </p:cNvPicPr>
          <p:nvPr/>
        </p:nvPicPr>
        <p:blipFill>
          <a:blip r:embed="rId3">
            <a:extLst/>
          </a:blip>
          <a:srcRect l="0" t="0" r="0" b="6684"/>
          <a:stretch>
            <a:fillRect/>
          </a:stretch>
        </p:blipFill>
        <p:spPr>
          <a:xfrm>
            <a:off x="422204" y="3237653"/>
            <a:ext cx="12158134" cy="3057032"/>
          </a:xfrm>
          <a:prstGeom prst="rect">
            <a:avLst/>
          </a:prstGeom>
          <a:ln w="12700">
            <a:miter lim="400000"/>
          </a:ln>
        </p:spPr>
      </p:pic>
      <p:sp>
        <p:nvSpPr>
          <p:cNvPr id="859" name="Shape 859"/>
          <p:cNvSpPr/>
          <p:nvPr/>
        </p:nvSpPr>
        <p:spPr>
          <a:xfrm>
            <a:off x="559928" y="5856675"/>
            <a:ext cx="749583" cy="275450"/>
          </a:xfrm>
          <a:prstGeom prst="rect">
            <a:avLst/>
          </a:prstGeom>
          <a:solidFill>
            <a:srgbClr val="1D100D">
              <a:alpha val="53999"/>
            </a:srgbClr>
          </a:solidFill>
          <a:ln w="12700">
            <a:miter lim="400000"/>
          </a:ln>
        </p:spPr>
        <p:txBody>
          <a:bodyPr lIns="65023" tIns="65023" rIns="65023" bIns="65023" anchor="ctr"/>
          <a:lstStyle/>
          <a:p>
            <a:pPr algn="l" defTabSz="1300480">
              <a:defRPr sz="3400">
                <a:latin typeface="Arial"/>
                <a:ea typeface="Arial"/>
                <a:cs typeface="Arial"/>
                <a:sym typeface="Arial"/>
              </a:defRPr>
            </a:pPr>
          </a:p>
        </p:txBody>
      </p:sp>
      <p:sp>
        <p:nvSpPr>
          <p:cNvPr id="860" name="Shape 860"/>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50.19</a:t>
            </a:r>
          </a:p>
        </p:txBody>
      </p:sp>
      <p:sp>
        <p:nvSpPr>
          <p:cNvPr id="861" name="Shape 861"/>
          <p:cNvSpPr/>
          <p:nvPr/>
        </p:nvSpPr>
        <p:spPr>
          <a:xfrm>
            <a:off x="697653" y="5834097"/>
            <a:ext cx="477168"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solidFill>
                  <a:srgbClr val="FFFFFF"/>
                </a:solidFill>
                <a:latin typeface="Arial"/>
                <a:ea typeface="Arial"/>
                <a:cs typeface="Arial"/>
                <a:sym typeface="Arial"/>
              </a:defRPr>
            </a:lvl1pPr>
          </a:lstStyle>
          <a:p>
            <a:pPr/>
            <a:r>
              <a:t>5 mm</a:t>
            </a:r>
          </a:p>
        </p:txBody>
      </p:sp>
      <p:sp>
        <p:nvSpPr>
          <p:cNvPr id="862" name="Shape 862"/>
          <p:cNvSpPr/>
          <p:nvPr/>
        </p:nvSpPr>
        <p:spPr>
          <a:xfrm>
            <a:off x="489937" y="3246684"/>
            <a:ext cx="3342110"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(a)</a:t>
            </a:r>
            <a:r>
              <a:rPr b="1">
                <a:latin typeface="Arial"/>
                <a:ea typeface="Arial"/>
                <a:cs typeface="Arial"/>
                <a:sym typeface="Arial"/>
              </a:rPr>
              <a:t> Brushtail possum shortly after birth</a:t>
            </a:r>
          </a:p>
        </p:txBody>
      </p:sp>
      <p:sp>
        <p:nvSpPr>
          <p:cNvPr id="863" name="Shape 863"/>
          <p:cNvSpPr/>
          <p:nvPr/>
        </p:nvSpPr>
        <p:spPr>
          <a:xfrm>
            <a:off x="4553937" y="3246684"/>
            <a:ext cx="2136838"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(b)</a:t>
            </a:r>
            <a:r>
              <a:rPr b="1">
                <a:latin typeface="Arial"/>
                <a:ea typeface="Arial"/>
                <a:cs typeface="Arial"/>
                <a:sym typeface="Arial"/>
              </a:rPr>
              <a:t> 1.5 months after birth</a:t>
            </a:r>
          </a:p>
        </p:txBody>
      </p:sp>
      <p:sp>
        <p:nvSpPr>
          <p:cNvPr id="864" name="Shape 864"/>
          <p:cNvSpPr/>
          <p:nvPr/>
        </p:nvSpPr>
        <p:spPr>
          <a:xfrm>
            <a:off x="8626968" y="3255715"/>
            <a:ext cx="2136838"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(c)</a:t>
            </a:r>
            <a:r>
              <a:rPr b="1">
                <a:latin typeface="Arial"/>
                <a:ea typeface="Arial"/>
                <a:cs typeface="Arial"/>
                <a:sym typeface="Arial"/>
              </a:rPr>
              <a:t> 3.5 months after birth</a:t>
            </a:r>
          </a:p>
        </p:txBody>
      </p:sp>
      <p:sp>
        <p:nvSpPr>
          <p:cNvPr id="865" name="Shape 865"/>
          <p:cNvSpPr/>
          <p:nvPr/>
        </p:nvSpPr>
        <p:spPr>
          <a:xfrm flipH="1">
            <a:off x="614115" y="6086968"/>
            <a:ext cx="659272" cy="1"/>
          </a:xfrm>
          <a:prstGeom prst="line">
            <a:avLst/>
          </a:prstGeom>
          <a:ln w="50800">
            <a:solidFill>
              <a:srgbClr val="FFFFFF"/>
            </a:solidFill>
          </a:ln>
        </p:spPr>
        <p:txBody>
          <a:bodyPr lIns="65023" tIns="65023" rIns="65023" bIns="65023"/>
          <a:lstStyle/>
          <a:p>
            <a:pPr algn="l" defTabSz="1300480">
              <a:defRPr sz="3400">
                <a:latin typeface="Arial"/>
                <a:ea typeface="Arial"/>
                <a:cs typeface="Arial"/>
                <a:sym typeface="Arial"/>
              </a:defRPr>
            </a:pPr>
          </a:p>
        </p:txBody>
      </p:sp>
      <p:sp>
        <p:nvSpPr>
          <p:cNvPr id="866" name="Shape 866"/>
          <p:cNvSpPr/>
          <p:nvPr/>
        </p:nvSpPr>
        <p:spPr>
          <a:xfrm>
            <a:off x="4725528" y="5838613"/>
            <a:ext cx="576053"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solidFill>
                  <a:srgbClr val="FFFFFF"/>
                </a:solidFill>
                <a:latin typeface="Arial"/>
                <a:ea typeface="Arial"/>
                <a:cs typeface="Arial"/>
                <a:sym typeface="Arial"/>
              </a:defRPr>
            </a:lvl1pPr>
          </a:lstStyle>
          <a:p>
            <a:pPr/>
            <a:r>
              <a:t>20 mm</a:t>
            </a:r>
          </a:p>
        </p:txBody>
      </p:sp>
      <p:sp>
        <p:nvSpPr>
          <p:cNvPr id="867" name="Shape 867"/>
          <p:cNvSpPr/>
          <p:nvPr/>
        </p:nvSpPr>
        <p:spPr>
          <a:xfrm flipH="1">
            <a:off x="4678115" y="6082453"/>
            <a:ext cx="659272" cy="1"/>
          </a:xfrm>
          <a:prstGeom prst="line">
            <a:avLst/>
          </a:prstGeom>
          <a:ln w="50800">
            <a:solidFill>
              <a:srgbClr val="FFFFFF"/>
            </a:solidFill>
          </a:ln>
        </p:spPr>
        <p:txBody>
          <a:bodyPr lIns="65023" tIns="65023" rIns="65023" bIns="65023"/>
          <a:lstStyle/>
          <a:p>
            <a:pPr algn="l" defTabSz="1300480">
              <a:defRPr sz="3400">
                <a:latin typeface="Arial"/>
                <a:ea typeface="Arial"/>
                <a:cs typeface="Arial"/>
                <a:sym typeface="Arial"/>
              </a:defRPr>
            </a:pPr>
          </a:p>
        </p:txBody>
      </p:sp>
      <p:sp>
        <p:nvSpPr>
          <p:cNvPr id="868" name="Shape 868"/>
          <p:cNvSpPr/>
          <p:nvPr/>
        </p:nvSpPr>
        <p:spPr>
          <a:xfrm>
            <a:off x="8775982" y="5834097"/>
            <a:ext cx="576052"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solidFill>
                  <a:srgbClr val="FFFFFF"/>
                </a:solidFill>
                <a:latin typeface="Arial"/>
                <a:ea typeface="Arial"/>
                <a:cs typeface="Arial"/>
                <a:sym typeface="Arial"/>
              </a:defRPr>
            </a:lvl1pPr>
          </a:lstStyle>
          <a:p>
            <a:pPr/>
            <a:r>
              <a:t>20 mm</a:t>
            </a:r>
          </a:p>
        </p:txBody>
      </p:sp>
      <p:sp>
        <p:nvSpPr>
          <p:cNvPr id="869" name="Shape 869"/>
          <p:cNvSpPr/>
          <p:nvPr/>
        </p:nvSpPr>
        <p:spPr>
          <a:xfrm flipH="1">
            <a:off x="8782755" y="6077937"/>
            <a:ext cx="568961" cy="1"/>
          </a:xfrm>
          <a:prstGeom prst="line">
            <a:avLst/>
          </a:prstGeom>
          <a:ln w="50800">
            <a:solidFill>
              <a:srgbClr val="FFFFFF"/>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73" name="Shape 873"/>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Major Events during Human Pregnancy</a:t>
            </a:r>
          </a:p>
        </p:txBody>
      </p:sp>
      <p:sp>
        <p:nvSpPr>
          <p:cNvPr id="874" name="Shape 874"/>
          <p:cNvSpPr/>
          <p:nvPr>
            <p:ph type="body" idx="4294967295"/>
          </p:nvPr>
        </p:nvSpPr>
        <p:spPr>
          <a:xfrm>
            <a:off x="198684" y="1824284"/>
            <a:ext cx="12128783" cy="729713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Humans are examples of eutherian reproduction </a:t>
            </a:r>
          </a:p>
          <a:p>
            <a:pPr lvl="1" marL="831361" indent="-386861" defTabSz="1300480">
              <a:spcBef>
                <a:spcPts val="800"/>
              </a:spcBef>
              <a:buClr>
                <a:srgbClr val="9D002D"/>
              </a:buClr>
              <a:buSzPct val="100000"/>
              <a:buChar char="–"/>
              <a:defRPr>
                <a:latin typeface="Arial"/>
                <a:ea typeface="Arial"/>
                <a:cs typeface="Arial"/>
                <a:sym typeface="Arial"/>
              </a:defRPr>
            </a:pPr>
            <a:r>
              <a:t>Many events occur before and during pregnancy</a:t>
            </a:r>
          </a:p>
          <a:p>
            <a:pPr lvl="1" marL="831361" indent="-386861" defTabSz="1300480">
              <a:spcBef>
                <a:spcPts val="800"/>
              </a:spcBef>
              <a:buClr>
                <a:srgbClr val="9D002D"/>
              </a:buClr>
              <a:buSzPct val="100000"/>
              <a:buChar char="–"/>
              <a:defRPr>
                <a:latin typeface="Arial"/>
                <a:ea typeface="Arial"/>
                <a:cs typeface="Arial"/>
                <a:sym typeface="Arial"/>
              </a:defRPr>
            </a:pPr>
            <a:r>
              <a:t>An egg released from the ovary is viable for less </a:t>
            </a:r>
            <a:br/>
            <a:r>
              <a:t>than 24 hours</a:t>
            </a:r>
          </a:p>
          <a:p>
            <a:pPr lvl="1" marL="831361" indent="-386861" defTabSz="1300480">
              <a:spcBef>
                <a:spcPts val="800"/>
              </a:spcBef>
              <a:buClr>
                <a:srgbClr val="9D002D"/>
              </a:buClr>
              <a:buSzPct val="100000"/>
              <a:buChar char="–"/>
              <a:defRPr>
                <a:latin typeface="Arial"/>
                <a:ea typeface="Arial"/>
                <a:cs typeface="Arial"/>
                <a:sym typeface="Arial"/>
              </a:defRPr>
            </a:pPr>
            <a:r>
              <a:t>Sperm remain capable of fertilizing an egg for up to </a:t>
            </a:r>
            <a:br/>
            <a:r>
              <a:t>5 days</a:t>
            </a:r>
          </a:p>
        </p:txBody>
      </p:sp>
      <p:sp>
        <p:nvSpPr>
          <p:cNvPr id="875" name="Shape 87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77" name="Shape 877"/>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Major Events during Human Pregnancy</a:t>
            </a:r>
          </a:p>
        </p:txBody>
      </p:sp>
      <p:sp>
        <p:nvSpPr>
          <p:cNvPr id="878" name="Shape 878"/>
          <p:cNvSpPr/>
          <p:nvPr>
            <p:ph type="body" idx="4294967295"/>
          </p:nvPr>
        </p:nvSpPr>
        <p:spPr>
          <a:xfrm>
            <a:off x="198684" y="1824284"/>
            <a:ext cx="12128783" cy="7116517"/>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the sperm and oocyte meet, enzymes released from the head of the sperm create a path through the material surrounding the oocyte membrane </a:t>
            </a:r>
          </a:p>
          <a:p>
            <a:pPr lvl="1" marL="831361" indent="-386861" defTabSz="1300480">
              <a:spcBef>
                <a:spcPts val="800"/>
              </a:spcBef>
              <a:buClr>
                <a:srgbClr val="9D002D"/>
              </a:buClr>
              <a:buSzPct val="100000"/>
              <a:buChar char="–"/>
              <a:defRPr>
                <a:latin typeface="Arial"/>
                <a:ea typeface="Arial"/>
                <a:cs typeface="Arial"/>
                <a:sym typeface="Arial"/>
              </a:defRPr>
            </a:pPr>
            <a:r>
              <a:t>Once the membranes of the oocyte and sperm have fused, the oocyte nucleus completes meiosis II </a:t>
            </a:r>
          </a:p>
          <a:p>
            <a:pPr lvl="1" marL="831361" indent="-386861" defTabSz="1300480">
              <a:spcBef>
                <a:spcPts val="800"/>
              </a:spcBef>
              <a:buClr>
                <a:srgbClr val="9D002D"/>
              </a:buClr>
              <a:buSzPct val="100000"/>
              <a:buChar char="–"/>
              <a:defRPr>
                <a:latin typeface="Arial"/>
                <a:ea typeface="Arial"/>
                <a:cs typeface="Arial"/>
                <a:sym typeface="Arial"/>
              </a:defRPr>
            </a:pPr>
            <a:r>
              <a:t>The two nuclei then unite to form a diploid zygote</a:t>
            </a:r>
          </a:p>
        </p:txBody>
      </p:sp>
      <p:sp>
        <p:nvSpPr>
          <p:cNvPr id="879" name="Shape 87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81" name="Shape 881"/>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Implantation</a:t>
            </a:r>
          </a:p>
        </p:txBody>
      </p:sp>
      <p:sp>
        <p:nvSpPr>
          <p:cNvPr id="882" name="Shape 88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Smooth muscle contractions in the oviduct move </a:t>
            </a:r>
            <a:br/>
            <a:r>
              <a:t>the zygote toward the uterus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By the time the embryo reaches the uterus, it </a:t>
            </a:r>
            <a:br/>
            <a:r>
              <a:t>consists of a hollow ball of cells, which then undergoes </a:t>
            </a:r>
            <a:r>
              <a:rPr b="1"/>
              <a:t>implantation</a:t>
            </a:r>
            <a:r>
              <a:t> in the wall of the uterus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embryo secretes a hormone called </a:t>
            </a:r>
            <a:r>
              <a:rPr b="1"/>
              <a:t>human chorionic gonadotropin</a:t>
            </a:r>
            <a:r>
              <a:t> (</a:t>
            </a:r>
            <a:r>
              <a:rPr b="1"/>
              <a:t>hCG</a:t>
            </a:r>
            <a:r>
              <a:t>) after implanting. When hCG is present, the corpus luteum does not disintegrate, the ovary continues to secrete progesterone, and the menstrual cycle is arrested</a:t>
            </a:r>
          </a:p>
        </p:txBody>
      </p:sp>
      <p:sp>
        <p:nvSpPr>
          <p:cNvPr id="883" name="Shape 88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85" name="Shape 885"/>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First Trimester</a:t>
            </a:r>
          </a:p>
        </p:txBody>
      </p:sp>
      <p:sp>
        <p:nvSpPr>
          <p:cNvPr id="886" name="Shape 886"/>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humans, </a:t>
            </a:r>
            <a:r>
              <a:rPr b="1"/>
              <a:t>gestation</a:t>
            </a:r>
            <a:r>
              <a:t> is divided into three 3-month stages called </a:t>
            </a:r>
            <a:r>
              <a:rPr b="1"/>
              <a:t>trimesters</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Shortly after implantation, the three major embryonic tissues—ectoderm, endoderm, and mesoderm—form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By 8 weeks, these tissues have differentiated into the organs and systems of the body, and the heart has begun pumping blood through a circulatory system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embryo at this stage is called a </a:t>
            </a:r>
            <a:r>
              <a:rPr b="1"/>
              <a:t>fetus</a:t>
            </a:r>
          </a:p>
        </p:txBody>
      </p:sp>
      <p:sp>
        <p:nvSpPr>
          <p:cNvPr id="887" name="Shape 88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