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media/image9.jpeg" ContentType="image/jpeg"/>
  <Override PartName="/ppt/notesSlides/notesSlide1.xml" ContentType="application/vnd.openxmlformats-officedocument.presentationml.notesSlide+xml"/>
  <Override PartName="/ppt/media/image10.jpeg" ContentType="image/jpeg"/>
  <Override PartName="/ppt/notesSlides/notesSlide2.xml" ContentType="application/vnd.openxmlformats-officedocument.presentationml.notesSlide+xml"/>
  <Override PartName="/ppt/media/image11.jpeg" ContentType="image/jpeg"/>
  <Override PartName="/ppt/media/image12.jpeg" ContentType="image/jpeg"/>
  <Override PartName="/ppt/notesSlides/notesSlide3.xml" ContentType="application/vnd.openxmlformats-officedocument.presentationml.notesSlide+xml"/>
  <Override PartName="/ppt/media/image13.jpeg" ContentType="image/jpeg"/>
  <Override PartName="/ppt/media/image14.jpeg" ContentType="image/jpeg"/>
  <Override PartName="/ppt/media/image15.jpeg" ContentType="image/jpeg"/>
  <Override PartName="/ppt/media/image16.jpeg" ContentType="image/jpeg"/>
  <Override PartName="/ppt/media/image17.jpeg" ContentType="image/jpeg"/>
  <Override PartName="/ppt/media/image18.jpeg" ContentType="image/jpeg"/>
  <Override PartName="/ppt/notesSlides/notesSlide4.xml" ContentType="application/vnd.openxmlformats-officedocument.presentationml.notesSlide+xml"/>
  <Override PartName="/ppt/media/image19.jpeg" ContentType="image/jpeg"/>
  <Override PartName="/ppt/notesSlides/notesSlide5.xml" ContentType="application/vnd.openxmlformats-officedocument.presentationml.notesSlide+xml"/>
  <Override PartName="/ppt/media/image20.jpeg" ContentType="image/jpeg"/>
  <Override PartName="/ppt/notesSlides/notesSlide6.xml" ContentType="application/vnd.openxmlformats-officedocument.presentationml.notesSlide+xml"/>
  <Override PartName="/ppt/media/image21.jpeg" ContentType="image/jpeg"/>
  <Override PartName="/ppt/notesSlides/notesSlide7.xml" ContentType="application/vnd.openxmlformats-officedocument.presentationml.notesSlide+xml"/>
  <Override PartName="/ppt/media/image22.jpeg" ContentType="image/jpeg"/>
  <Override PartName="/ppt/notesSlides/notesSlide8.xml" ContentType="application/vnd.openxmlformats-officedocument.presentationml.notesSlide+xml"/>
  <Override PartName="/ppt/media/image23.jpeg" ContentType="image/jpeg"/>
  <Override PartName="/ppt/notesSlides/notesSlide9.xml" ContentType="application/vnd.openxmlformats-officedocument.presentationml.notesSlide+xml"/>
  <Override PartName="/ppt/media/image24.jpeg" ContentType="image/jpeg"/>
  <Override PartName="/ppt/notesSlides/notesSlide10.xml" ContentType="application/vnd.openxmlformats-officedocument.presentationml.notesSlide+xml"/>
  <Override PartName="/ppt/media/image25.jpeg" ContentType="image/jpeg"/>
  <Override PartName="/ppt/notesSlides/notesSlide11.xml" ContentType="application/vnd.openxmlformats-officedocument.presentationml.notesSlide+xml"/>
  <Override PartName="/ppt/media/image26.jpeg" ContentType="image/jpeg"/>
  <Override PartName="/ppt/notesSlides/notesSlide12.xml" ContentType="application/vnd.openxmlformats-officedocument.presentationml.notesSlide+xml"/>
  <Override PartName="/ppt/media/image27.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p:nvPr>
            <p:ph type="sldImg"/>
          </p:nvPr>
        </p:nvSpPr>
        <p:spPr>
          <a:xfrm>
            <a:off x="1143000" y="685800"/>
            <a:ext cx="4572000" cy="3429000"/>
          </a:xfrm>
          <a:prstGeom prst="rect">
            <a:avLst/>
          </a:prstGeom>
        </p:spPr>
        <p:txBody>
          <a:bodyPr/>
          <a:lstStyle/>
          <a:p>
            <a:pPr/>
          </a:p>
        </p:txBody>
      </p:sp>
      <p:sp>
        <p:nvSpPr>
          <p:cNvPr id="133" name="Shape 13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73.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74.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85.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6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Shape 199"/>
          <p:cNvSpPr/>
          <p:nvPr>
            <p:ph type="sldImg"/>
          </p:nvPr>
        </p:nvSpPr>
        <p:spPr>
          <a:prstGeom prst="rect">
            <a:avLst/>
          </a:prstGeom>
        </p:spPr>
        <p:txBody>
          <a:bodyPr/>
          <a:lstStyle/>
          <a:p>
            <a:pPr/>
          </a:p>
        </p:txBody>
      </p:sp>
      <p:sp>
        <p:nvSpPr>
          <p:cNvPr id="200" name="Shape 200"/>
          <p:cNvSpPr/>
          <p:nvPr>
            <p:ph type="body" sz="quarter" idx="1"/>
          </p:nvPr>
        </p:nvSpPr>
        <p:spPr>
          <a:prstGeom prst="rect">
            <a:avLst/>
          </a:prstGeom>
        </p:spPr>
        <p:txBody>
          <a:bodyPr/>
          <a:lstStyle>
            <a:lvl1pPr defTabSz="914400">
              <a:lnSpc>
                <a:spcPct val="100000"/>
              </a:lnSpc>
              <a:spcBef>
                <a:spcPts val="400"/>
              </a:spcBef>
              <a:defRPr sz="1200">
                <a:latin typeface="Times New Roman"/>
                <a:ea typeface="Times New Roman"/>
                <a:cs typeface="Times New Roman"/>
                <a:sym typeface="Times New Roman"/>
              </a:defRPr>
            </a:lvl1pPr>
          </a:lstStyle>
          <a:p>
            <a:pPr/>
            <a:r>
              <a:t>Table 44.1 Some Important Vitamins Required by Humans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5" name="Shape 505"/>
          <p:cNvSpPr/>
          <p:nvPr>
            <p:ph type="sldImg"/>
          </p:nvPr>
        </p:nvSpPr>
        <p:spPr>
          <a:prstGeom prst="rect">
            <a:avLst/>
          </a:prstGeom>
        </p:spPr>
        <p:txBody>
          <a:bodyPr/>
          <a:lstStyle/>
          <a:p>
            <a:pPr/>
          </a:p>
        </p:txBody>
      </p:sp>
      <p:sp>
        <p:nvSpPr>
          <p:cNvPr id="506" name="Shape 506"/>
          <p:cNvSpPr/>
          <p:nvPr>
            <p:ph type="body" sz="quarter" idx="1"/>
          </p:nvPr>
        </p:nvSpPr>
        <p:spPr>
          <a:prstGeom prst="rect">
            <a:avLst/>
          </a:prstGeom>
        </p:spPr>
        <p:txBody>
          <a:bodyPr/>
          <a:lstStyle>
            <a:lvl1pPr defTabSz="914400">
              <a:lnSpc>
                <a:spcPct val="100000"/>
              </a:lnSpc>
              <a:spcBef>
                <a:spcPts val="400"/>
              </a:spcBef>
              <a:defRPr sz="1200">
                <a:latin typeface="Times New Roman"/>
                <a:ea typeface="Times New Roman"/>
                <a:cs typeface="Times New Roman"/>
                <a:sym typeface="Times New Roman"/>
              </a:defRPr>
            </a:lvl1pPr>
          </a:lstStyle>
          <a:p>
            <a:pPr/>
            <a:r>
              <a:t>Figure 44.15 Emulsifying Agents and Lipases Digest Lipids in the Small Intestine.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0" name="Shape 510"/>
          <p:cNvSpPr/>
          <p:nvPr>
            <p:ph type="sldImg"/>
          </p:nvPr>
        </p:nvSpPr>
        <p:spPr>
          <a:prstGeom prst="rect">
            <a:avLst/>
          </a:prstGeom>
        </p:spPr>
        <p:txBody>
          <a:bodyPr/>
          <a:lstStyle/>
          <a:p>
            <a:pPr/>
          </a:p>
        </p:txBody>
      </p:sp>
      <p:sp>
        <p:nvSpPr>
          <p:cNvPr id="511" name="Shape 511"/>
          <p:cNvSpPr/>
          <p:nvPr>
            <p:ph type="body" sz="quarter" idx="1"/>
          </p:nvPr>
        </p:nvSpPr>
        <p:spPr>
          <a:prstGeom prst="rect">
            <a:avLst/>
          </a:prstGeom>
        </p:spPr>
        <p:txBody>
          <a:bodyPr/>
          <a:lstStyle>
            <a:lvl1pPr defTabSz="914400">
              <a:lnSpc>
                <a:spcPct val="100000"/>
              </a:lnSpc>
              <a:spcBef>
                <a:spcPts val="400"/>
              </a:spcBef>
              <a:defRPr sz="1200">
                <a:latin typeface="Times New Roman"/>
                <a:ea typeface="Times New Roman"/>
                <a:cs typeface="Times New Roman"/>
                <a:sym typeface="Times New Roman"/>
              </a:defRPr>
            </a:lvl1pPr>
          </a:lstStyle>
          <a:p>
            <a:pPr/>
            <a:r>
              <a:t>Table 44.3 Digestive Enzymes in Mammals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0" name="Shape 570"/>
          <p:cNvSpPr/>
          <p:nvPr>
            <p:ph type="sldImg"/>
          </p:nvPr>
        </p:nvSpPr>
        <p:spPr>
          <a:prstGeom prst="rect">
            <a:avLst/>
          </a:prstGeom>
        </p:spPr>
        <p:txBody>
          <a:bodyPr/>
          <a:lstStyle/>
          <a:p>
            <a:pPr/>
          </a:p>
        </p:txBody>
      </p:sp>
      <p:sp>
        <p:nvSpPr>
          <p:cNvPr id="571" name="Shape 571"/>
          <p:cNvSpPr/>
          <p:nvPr>
            <p:ph type="body" sz="quarter" idx="1"/>
          </p:nvPr>
        </p:nvSpPr>
        <p:spPr>
          <a:prstGeom prst="rect">
            <a:avLst/>
          </a:prstGeom>
        </p:spPr>
        <p:txBody>
          <a:bodyPr/>
          <a:lstStyle>
            <a:lvl1pPr defTabSz="914400">
              <a:lnSpc>
                <a:spcPct val="100000"/>
              </a:lnSpc>
              <a:spcBef>
                <a:spcPts val="400"/>
              </a:spcBef>
              <a:defRPr sz="1200">
                <a:latin typeface="Times New Roman"/>
                <a:ea typeface="Times New Roman"/>
                <a:cs typeface="Times New Roman"/>
                <a:sym typeface="Times New Roman"/>
              </a:defRPr>
            </a:lvl1pPr>
          </a:lstStyle>
          <a:p>
            <a:pPr/>
            <a:r>
              <a:t>Figure 44.16 Insulin and Glucagon Provide Negative Feedback in a Homeostatic System.</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 name="Shape 204"/>
          <p:cNvSpPr/>
          <p:nvPr>
            <p:ph type="sldImg"/>
          </p:nvPr>
        </p:nvSpPr>
        <p:spPr>
          <a:prstGeom prst="rect">
            <a:avLst/>
          </a:prstGeom>
        </p:spPr>
        <p:txBody>
          <a:bodyPr/>
          <a:lstStyle/>
          <a:p>
            <a:pPr/>
          </a:p>
        </p:txBody>
      </p:sp>
      <p:sp>
        <p:nvSpPr>
          <p:cNvPr id="205" name="Shape 205"/>
          <p:cNvSpPr/>
          <p:nvPr>
            <p:ph type="body" sz="quarter" idx="1"/>
          </p:nvPr>
        </p:nvSpPr>
        <p:spPr>
          <a:prstGeom prst="rect">
            <a:avLst/>
          </a:prstGeom>
        </p:spPr>
        <p:txBody>
          <a:bodyPr/>
          <a:lstStyle>
            <a:lvl1pPr defTabSz="914400">
              <a:lnSpc>
                <a:spcPct val="100000"/>
              </a:lnSpc>
              <a:spcBef>
                <a:spcPts val="400"/>
              </a:spcBef>
              <a:defRPr sz="1200">
                <a:latin typeface="Times New Roman"/>
                <a:ea typeface="Times New Roman"/>
                <a:cs typeface="Times New Roman"/>
                <a:sym typeface="Times New Roman"/>
              </a:defRPr>
            </a:lvl1pPr>
          </a:lstStyle>
          <a:p>
            <a:pPr/>
            <a:r>
              <a:t>Table 44.2 Major Minerals and Electrolytes Required by Humans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2" name="Shape 222"/>
          <p:cNvSpPr/>
          <p:nvPr>
            <p:ph type="sldImg"/>
          </p:nvPr>
        </p:nvSpPr>
        <p:spPr>
          <a:prstGeom prst="rect">
            <a:avLst/>
          </a:prstGeom>
        </p:spPr>
        <p:txBody>
          <a:bodyPr/>
          <a:lstStyle/>
          <a:p>
            <a:pPr/>
          </a:p>
        </p:txBody>
      </p:sp>
      <p:sp>
        <p:nvSpPr>
          <p:cNvPr id="223" name="Shape 223"/>
          <p:cNvSpPr/>
          <p:nvPr>
            <p:ph type="body" sz="quarter" idx="1"/>
          </p:nvPr>
        </p:nvSpPr>
        <p:spPr>
          <a:prstGeom prst="rect">
            <a:avLst/>
          </a:prstGeom>
        </p:spPr>
        <p:txBody>
          <a:bodyPr/>
          <a:lstStyle>
            <a:lvl1pPr defTabSz="914400">
              <a:lnSpc>
                <a:spcPct val="100000"/>
              </a:lnSpc>
              <a:spcBef>
                <a:spcPts val="400"/>
              </a:spcBef>
              <a:defRPr sz="1200">
                <a:latin typeface="Times New Roman"/>
                <a:ea typeface="Times New Roman"/>
                <a:cs typeface="Times New Roman"/>
                <a:sym typeface="Times New Roman"/>
              </a:defRPr>
            </a:lvl1pPr>
          </a:lstStyle>
          <a:p>
            <a:pPr/>
            <a:r>
              <a:t>Figure 44.2 Mouthpart Structure Correlates with Function.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7" name="Shape 307"/>
          <p:cNvSpPr/>
          <p:nvPr>
            <p:ph type="sldImg"/>
          </p:nvPr>
        </p:nvSpPr>
        <p:spPr>
          <a:prstGeom prst="rect">
            <a:avLst/>
          </a:prstGeom>
        </p:spPr>
        <p:txBody>
          <a:bodyPr/>
          <a:lstStyle/>
          <a:p>
            <a:pPr/>
          </a:p>
        </p:txBody>
      </p:sp>
      <p:sp>
        <p:nvSpPr>
          <p:cNvPr id="308" name="Shape 308"/>
          <p:cNvSpPr/>
          <p:nvPr>
            <p:ph type="body" sz="quarter" idx="1"/>
          </p:nvPr>
        </p:nvSpPr>
        <p:spPr>
          <a:prstGeom prst="rect">
            <a:avLst/>
          </a:prstGeom>
        </p:spPr>
        <p:txBody>
          <a:bodyPr/>
          <a:lstStyle>
            <a:lvl1pPr defTabSz="914400">
              <a:lnSpc>
                <a:spcPct val="100000"/>
              </a:lnSpc>
              <a:spcBef>
                <a:spcPts val="400"/>
              </a:spcBef>
              <a:defRPr sz="1200">
                <a:latin typeface="Times New Roman"/>
                <a:ea typeface="Times New Roman"/>
                <a:cs typeface="Times New Roman"/>
                <a:sym typeface="Times New Roman"/>
              </a:defRPr>
            </a:lvl1pPr>
          </a:lstStyle>
          <a:p>
            <a:pPr/>
            <a:r>
              <a:t>Figure 44.8 In the Esophagus, Peristalsis Transports Food to the Stomach.</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7" name="Shape 337"/>
          <p:cNvSpPr/>
          <p:nvPr>
            <p:ph type="sldImg"/>
          </p:nvPr>
        </p:nvSpPr>
        <p:spPr>
          <a:prstGeom prst="rect">
            <a:avLst/>
          </a:prstGeom>
        </p:spPr>
        <p:txBody>
          <a:bodyPr/>
          <a:lstStyle/>
          <a:p>
            <a:pPr/>
          </a:p>
        </p:txBody>
      </p:sp>
      <p:sp>
        <p:nvSpPr>
          <p:cNvPr id="338" name="Shape 338"/>
          <p:cNvSpPr/>
          <p:nvPr>
            <p:ph type="body" sz="quarter" idx="1"/>
          </p:nvPr>
        </p:nvSpPr>
        <p:spPr>
          <a:prstGeom prst="rect">
            <a:avLst/>
          </a:prstGeom>
        </p:spPr>
        <p:txBody>
          <a:bodyPr/>
          <a:lstStyle>
            <a:lvl1pPr defTabSz="914400">
              <a:lnSpc>
                <a:spcPct val="100000"/>
              </a:lnSpc>
              <a:spcBef>
                <a:spcPts val="400"/>
              </a:spcBef>
              <a:defRPr sz="1200">
                <a:latin typeface="Times New Roman"/>
                <a:ea typeface="Times New Roman"/>
                <a:cs typeface="Times New Roman"/>
                <a:sym typeface="Times New Roman"/>
              </a:defRPr>
            </a:lvl1pPr>
          </a:lstStyle>
          <a:p>
            <a:pPr/>
            <a:r>
              <a:t>Figure 44.9 The Stomach Is a Muscular Pocket of the Digestive Tract.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4" name="Shape 374"/>
          <p:cNvSpPr/>
          <p:nvPr>
            <p:ph type="sldImg"/>
          </p:nvPr>
        </p:nvSpPr>
        <p:spPr>
          <a:prstGeom prst="rect">
            <a:avLst/>
          </a:prstGeom>
        </p:spPr>
        <p:txBody>
          <a:bodyPr/>
          <a:lstStyle/>
          <a:p>
            <a:pPr/>
          </a:p>
        </p:txBody>
      </p:sp>
      <p:sp>
        <p:nvSpPr>
          <p:cNvPr id="375" name="Shape 375"/>
          <p:cNvSpPr/>
          <p:nvPr>
            <p:ph type="body" sz="quarter" idx="1"/>
          </p:nvPr>
        </p:nvSpPr>
        <p:spPr>
          <a:prstGeom prst="rect">
            <a:avLst/>
          </a:prstGeom>
        </p:spPr>
        <p:txBody>
          <a:bodyPr/>
          <a:lstStyle>
            <a:lvl1pPr defTabSz="914400">
              <a:lnSpc>
                <a:spcPct val="100000"/>
              </a:lnSpc>
              <a:spcBef>
                <a:spcPts val="400"/>
              </a:spcBef>
              <a:defRPr sz="1200">
                <a:latin typeface="Times New Roman"/>
                <a:ea typeface="Times New Roman"/>
                <a:cs typeface="Times New Roman"/>
                <a:sym typeface="Times New Roman"/>
              </a:defRPr>
            </a:lvl1pPr>
          </a:lstStyle>
          <a:p>
            <a:pPr/>
            <a:r>
              <a:t>Figure 44.10 Cells in the Stomach Lining Secrete Mucus, Pepsinogen, and Hydrochloric Acid.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4" name="Shape 414"/>
          <p:cNvSpPr/>
          <p:nvPr>
            <p:ph type="sldImg"/>
          </p:nvPr>
        </p:nvSpPr>
        <p:spPr>
          <a:prstGeom prst="rect">
            <a:avLst/>
          </a:prstGeom>
        </p:spPr>
        <p:txBody>
          <a:bodyPr/>
          <a:lstStyle/>
          <a:p>
            <a:pPr/>
          </a:p>
        </p:txBody>
      </p:sp>
      <p:sp>
        <p:nvSpPr>
          <p:cNvPr id="415" name="Shape 415"/>
          <p:cNvSpPr/>
          <p:nvPr>
            <p:ph type="body" sz="quarter" idx="1"/>
          </p:nvPr>
        </p:nvSpPr>
        <p:spPr>
          <a:prstGeom prst="rect">
            <a:avLst/>
          </a:prstGeom>
        </p:spPr>
        <p:txBody>
          <a:bodyPr/>
          <a:lstStyle>
            <a:lvl1pPr defTabSz="914400">
              <a:lnSpc>
                <a:spcPct val="100000"/>
              </a:lnSpc>
              <a:spcBef>
                <a:spcPts val="400"/>
              </a:spcBef>
              <a:defRPr sz="1200">
                <a:latin typeface="Times New Roman"/>
                <a:ea typeface="Times New Roman"/>
                <a:cs typeface="Times New Roman"/>
                <a:sym typeface="Times New Roman"/>
              </a:defRPr>
            </a:lvl1pPr>
          </a:lstStyle>
          <a:p>
            <a:pPr/>
            <a:r>
              <a:t>Figure 44.12 The Small Intestine Has an Extremely Large Surface Area.</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7" name="Shape 437"/>
          <p:cNvSpPr/>
          <p:nvPr>
            <p:ph type="sldImg"/>
          </p:nvPr>
        </p:nvSpPr>
        <p:spPr>
          <a:prstGeom prst="rect">
            <a:avLst/>
          </a:prstGeom>
        </p:spPr>
        <p:txBody>
          <a:bodyPr/>
          <a:lstStyle/>
          <a:p>
            <a:pPr/>
          </a:p>
        </p:txBody>
      </p:sp>
      <p:sp>
        <p:nvSpPr>
          <p:cNvPr id="438" name="Shape 438"/>
          <p:cNvSpPr/>
          <p:nvPr>
            <p:ph type="body" sz="quarter" idx="1"/>
          </p:nvPr>
        </p:nvSpPr>
        <p:spPr>
          <a:prstGeom prst="rect">
            <a:avLst/>
          </a:prstGeom>
        </p:spPr>
        <p:txBody>
          <a:bodyPr/>
          <a:lstStyle>
            <a:lvl1pPr defTabSz="914400">
              <a:lnSpc>
                <a:spcPct val="100000"/>
              </a:lnSpc>
              <a:spcBef>
                <a:spcPts val="400"/>
              </a:spcBef>
              <a:defRPr sz="1200">
                <a:latin typeface="Times New Roman"/>
                <a:ea typeface="Times New Roman"/>
                <a:cs typeface="Times New Roman"/>
                <a:sym typeface="Times New Roman"/>
              </a:defRPr>
            </a:lvl1pPr>
          </a:lstStyle>
          <a:p>
            <a:pPr/>
            <a:r>
              <a:t>Figure 44.13 Enterokinase Triggers an Enzyme-Activation Cascade in the Small Intestine.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6" name="Shape 476"/>
          <p:cNvSpPr/>
          <p:nvPr>
            <p:ph type="sldImg"/>
          </p:nvPr>
        </p:nvSpPr>
        <p:spPr>
          <a:prstGeom prst="rect">
            <a:avLst/>
          </a:prstGeom>
        </p:spPr>
        <p:txBody>
          <a:bodyPr/>
          <a:lstStyle/>
          <a:p>
            <a:pPr/>
          </a:p>
        </p:txBody>
      </p:sp>
      <p:sp>
        <p:nvSpPr>
          <p:cNvPr id="477" name="Shape 477"/>
          <p:cNvSpPr/>
          <p:nvPr>
            <p:ph type="body" sz="quarter" idx="1"/>
          </p:nvPr>
        </p:nvSpPr>
        <p:spPr>
          <a:prstGeom prst="rect">
            <a:avLst/>
          </a:prstGeom>
        </p:spPr>
        <p:txBody>
          <a:bodyPr/>
          <a:lstStyle/>
          <a:p>
            <a:pPr defTabSz="914400">
              <a:lnSpc>
                <a:spcPct val="100000"/>
              </a:lnSpc>
              <a:spcBef>
                <a:spcPts val="500"/>
              </a:spcBef>
              <a:defRPr sz="1200">
                <a:latin typeface="Times New Roman"/>
                <a:ea typeface="Times New Roman"/>
                <a:cs typeface="Times New Roman"/>
                <a:sym typeface="Times New Roman"/>
              </a:defRPr>
            </a:pPr>
            <a:r>
              <a:t>Figure 44.14 The Experimental Protocol for Locating the Na</a:t>
            </a:r>
            <a:r>
              <a:rPr baseline="30444" sz="1800"/>
              <a:t>+</a:t>
            </a:r>
            <a:r>
              <a:t>-Glucose Cotransporter Gene.</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117" name="Shape 117"/>
          <p:cNvSpPr/>
          <p:nvPr/>
        </p:nvSpPr>
        <p:spPr>
          <a:xfrm>
            <a:off x="-1" y="9429891"/>
            <a:ext cx="9785210"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650240">
              <a:spcBef>
                <a:spcPts val="700"/>
              </a:spcBef>
              <a:defRPr sz="1200">
                <a:latin typeface="Tahoma"/>
                <a:ea typeface="Tahoma"/>
                <a:cs typeface="Tahoma"/>
                <a:sym typeface="Tahoma"/>
              </a:defRPr>
            </a:lvl1pPr>
          </a:lstStyle>
          <a:p>
            <a:pPr/>
            <a:r>
              <a:t>     © 2014 Pearson Education, Inc.</a:t>
            </a:r>
          </a:p>
        </p:txBody>
      </p:sp>
      <p:sp>
        <p:nvSpPr>
          <p:cNvPr id="118" name="Shape 118"/>
          <p:cNvSpPr/>
          <p:nvPr>
            <p:ph type="sldNum" sz="quarter" idx="2"/>
          </p:nvPr>
        </p:nvSpPr>
        <p:spPr>
          <a:xfrm>
            <a:off x="6285653" y="8779792"/>
            <a:ext cx="3034455" cy="520701"/>
          </a:xfrm>
          <a:prstGeom prst="rect">
            <a:avLst/>
          </a:prstGeom>
        </p:spPr>
        <p:txBody>
          <a:bodyPr lIns="65023" tIns="65023" rIns="65023" bIns="65023" anchor="ctr"/>
          <a:lstStyle>
            <a:lvl1pPr algn="r" defTabSz="1300480">
              <a:defRPr sz="1600">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125" name="Shape 125"/>
          <p:cNvSpPr/>
          <p:nvPr/>
        </p:nvSpPr>
        <p:spPr>
          <a:xfrm>
            <a:off x="38382" y="9460089"/>
            <a:ext cx="4118187" cy="302863"/>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lgn="l" defTabSz="1300480">
              <a:defRPr sz="1200">
                <a:latin typeface="Arial"/>
                <a:ea typeface="Arial"/>
                <a:cs typeface="Arial"/>
                <a:sym typeface="Arial"/>
              </a:defRPr>
            </a:lvl1pPr>
          </a:lstStyle>
          <a:p>
            <a:pPr/>
            <a:r>
              <a:t>© 2014 Pearson Education, Inc.</a:t>
            </a:r>
          </a:p>
        </p:txBody>
      </p:sp>
      <p:sp>
        <p:nvSpPr>
          <p:cNvPr id="126" name="Shape 126"/>
          <p:cNvSpPr/>
          <p:nvPr>
            <p:ph type="sldNum" sz="quarter" idx="2"/>
          </p:nvPr>
        </p:nvSpPr>
        <p:spPr>
          <a:xfrm>
            <a:off x="6285653" y="8779792"/>
            <a:ext cx="3034455" cy="520701"/>
          </a:xfrm>
          <a:prstGeom prst="rect">
            <a:avLst/>
          </a:prstGeom>
        </p:spPr>
        <p:txBody>
          <a:bodyPr lIns="65023" tIns="65023" rIns="65023" bIns="65023" anchor="ctr"/>
          <a:lstStyle>
            <a:lvl1pPr algn="r" defTabSz="1300480">
              <a:defRPr sz="1600">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Shape 40"/>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jpe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jpe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jpeg"/><Relationship Id="rId3" Type="http://schemas.openxmlformats.org/officeDocument/2006/relationships/image" Target="../media/image1.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jpeg"/><Relationship Id="rId3" Type="http://schemas.openxmlformats.org/officeDocument/2006/relationships/image" Target="../media/image8.jpe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9.jpe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10.jpe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1.jpe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jpe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3.jpe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jpe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jpe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jpe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jpe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8.jpeg"/></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9.jpeg"/></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20.jpeg"/></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1.jpeg"/></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22.jpe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23.jpeg"/></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24.jpeg"/></Relationships>

</file>

<file path=ppt/slides/_rels/slide69.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DigestionOfFood.html" TargetMode="External"/><Relationship Id="rId3" Type="http://schemas.openxmlformats.org/officeDocument/2006/relationships/image" Target="../media/image6.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jpeg"/></Relationships>

</file>

<file path=ppt/slides/_rels/slide70.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25.jpeg"/></Relationships>

</file>

<file path=ppt/slides/_rels/slide74.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26.jpeg"/></Relationships>

</file>

<file path=ppt/slides/_rels/slide75.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jpeg"/></Relationships>

</file>

<file path=ppt/slides/_rels/slide80.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27.jpe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jpeg"/><Relationship Id="rId3"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ctrTitle"/>
          </p:nvPr>
        </p:nvSpPr>
        <p:spPr>
          <a:prstGeom prst="rect">
            <a:avLst/>
          </a:prstGeom>
        </p:spPr>
        <p:txBody>
          <a:bodyPr/>
          <a:lstStyle/>
          <a:p>
            <a:pPr lvl="1"/>
            <a:r>
              <a:t>FISH270</a:t>
            </a:r>
          </a:p>
        </p:txBody>
      </p:sp>
      <p:sp>
        <p:nvSpPr>
          <p:cNvPr id="136" name="Shape 136"/>
          <p:cNvSpPr/>
          <p:nvPr>
            <p:ph type="subTitle" sz="quarter" idx="1"/>
          </p:nvPr>
        </p:nvSpPr>
        <p:spPr>
          <a:prstGeom prst="rect">
            <a:avLst/>
          </a:prstGeom>
        </p:spPr>
        <p:txBody>
          <a:bodyPr/>
          <a:lstStyle/>
          <a:p>
            <a:pPr/>
            <a:r>
              <a:t>Lecture 5</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Shape 159"/>
          <p:cNvSpPr/>
          <p:nvPr>
            <p:ph type="title"/>
          </p:nvPr>
        </p:nvSpPr>
        <p:spPr>
          <a:prstGeom prst="rect">
            <a:avLst/>
          </a:prstGeom>
        </p:spPr>
        <p:txBody>
          <a:bodyPr/>
          <a:lstStyle/>
          <a:p>
            <a:pP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title"/>
          </p:nvPr>
        </p:nvSpPr>
        <p:spPr>
          <a:prstGeom prst="rect">
            <a:avLst/>
          </a:prstGeom>
        </p:spPr>
        <p:txBody>
          <a:bodyPr/>
          <a:lstStyle/>
          <a:p>
            <a:pPr/>
            <a:r>
              <a:t>Nutrition</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3" name="pasted-image.jpg"/>
          <p:cNvPicPr>
            <a:picLocks noChangeAspect="1"/>
          </p:cNvPicPr>
          <p:nvPr/>
        </p:nvPicPr>
        <p:blipFill>
          <a:blip r:embed="rId2">
            <a:extLst/>
          </a:blip>
          <a:stretch>
            <a:fillRect/>
          </a:stretch>
        </p:blipFill>
        <p:spPr>
          <a:xfrm>
            <a:off x="2171700" y="488950"/>
            <a:ext cx="8661400" cy="8775700"/>
          </a:xfrm>
          <a:prstGeom prst="rect">
            <a:avLst/>
          </a:prstGeom>
          <a:ln w="12700">
            <a:miter lim="400000"/>
          </a:ln>
        </p:spPr>
      </p:pic>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65"/>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Introduction to Animal Nutrition</a:t>
            </a:r>
          </a:p>
        </p:txBody>
      </p:sp>
      <p:sp>
        <p:nvSpPr>
          <p:cNvPr id="166" name="Shape 166"/>
          <p:cNvSpPr/>
          <p:nvPr>
            <p:ph type="body" idx="4294967295"/>
          </p:nvPr>
        </p:nvSpPr>
        <p:spPr>
          <a:xfrm>
            <a:off x="205457" y="1819768"/>
            <a:ext cx="12480997" cy="754097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Animals have two basic requirements:</a:t>
            </a:r>
          </a:p>
          <a:p>
            <a:pPr lvl="1" marL="831361" indent="-386861" defTabSz="1300480">
              <a:spcBef>
                <a:spcPts val="800"/>
              </a:spcBef>
              <a:buClr>
                <a:srgbClr val="000000"/>
              </a:buClr>
              <a:buSzPct val="100000"/>
              <a:buAutoNum type="arabicPeriod" startAt="1"/>
              <a:defRPr>
                <a:latin typeface="Arial"/>
                <a:ea typeface="Arial"/>
                <a:cs typeface="Arial"/>
                <a:sym typeface="Arial"/>
              </a:defRPr>
            </a:pPr>
            <a:r>
              <a:t> Chemical energy from ATP</a:t>
            </a:r>
          </a:p>
          <a:p>
            <a:pPr lvl="1" marL="831361" indent="-386861" defTabSz="1300480">
              <a:spcBef>
                <a:spcPts val="800"/>
              </a:spcBef>
              <a:buClr>
                <a:srgbClr val="000000"/>
              </a:buClr>
              <a:buSzPct val="100000"/>
              <a:buAutoNum type="arabicPeriod" startAt="1"/>
              <a:defRPr>
                <a:latin typeface="Arial"/>
                <a:ea typeface="Arial"/>
                <a:cs typeface="Arial"/>
                <a:sym typeface="Arial"/>
              </a:defRPr>
            </a:pPr>
            <a:r>
              <a:t> Carbon-containing molecules</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Animals are </a:t>
            </a:r>
            <a:r>
              <a:rPr b="1"/>
              <a:t>heterotrophs</a:t>
            </a:r>
            <a:endParaRPr b="1"/>
          </a:p>
          <a:p>
            <a:pPr lvl="1" marL="831361" indent="-386861" defTabSz="1300480">
              <a:spcBef>
                <a:spcPts val="800"/>
              </a:spcBef>
              <a:buClr>
                <a:srgbClr val="9D002D"/>
              </a:buClr>
              <a:buSzPct val="100000"/>
              <a:buChar char="–"/>
              <a:defRPr>
                <a:latin typeface="Arial"/>
                <a:ea typeface="Arial"/>
                <a:cs typeface="Arial"/>
                <a:sym typeface="Arial"/>
              </a:defRPr>
            </a:pPr>
            <a:r>
              <a:t>They obtain the energy and nutrients they need from other organisms rather than making their own food as plants do</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Four processes are needed to obtain energy from food:</a:t>
            </a:r>
          </a:p>
          <a:p>
            <a:pPr lvl="1" marL="831361" indent="-386861" defTabSz="1300480">
              <a:spcBef>
                <a:spcPts val="800"/>
              </a:spcBef>
              <a:buClr>
                <a:srgbClr val="9D002D"/>
              </a:buClr>
              <a:buSzPct val="100000"/>
              <a:buChar char="–"/>
              <a:defRPr>
                <a:latin typeface="Arial"/>
                <a:ea typeface="Arial"/>
                <a:cs typeface="Arial"/>
                <a:sym typeface="Arial"/>
              </a:defRPr>
            </a:pPr>
            <a:r>
              <a:t>Ingestion, digestion, absorption, and elimination</a:t>
            </a:r>
          </a:p>
        </p:txBody>
      </p:sp>
      <p:sp>
        <p:nvSpPr>
          <p:cNvPr id="167" name="Shape 167"/>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Shape 169"/>
          <p:cNvSpPr/>
          <p:nvPr>
            <p:ph type="title"/>
          </p:nvPr>
        </p:nvSpPr>
        <p:spPr>
          <a:prstGeom prst="rect">
            <a:avLst/>
          </a:prstGeom>
        </p:spPr>
        <p:txBody>
          <a:bodyPr/>
          <a:lstStyle/>
          <a:p>
            <a:pPr/>
            <a:r>
              <a:t>Requirements for Life</a:t>
            </a:r>
          </a:p>
        </p:txBody>
      </p:sp>
      <p:sp>
        <p:nvSpPr>
          <p:cNvPr id="170" name="Shape 170"/>
          <p:cNvSpPr/>
          <p:nvPr>
            <p:ph type="body" idx="1"/>
          </p:nvPr>
        </p:nvSpPr>
        <p:spPr>
          <a:prstGeom prst="rect">
            <a:avLst/>
          </a:prstGeom>
        </p:spPr>
        <p:txBody>
          <a:bodyPr/>
          <a:lstStyle/>
          <a:p>
            <a:pPr/>
            <a:r>
              <a:t>Chemical energy for synthesizing ATP</a:t>
            </a:r>
          </a:p>
          <a:p>
            <a:pPr/>
            <a:r>
              <a:t>Carbon containing compounds for building complex macromolecules</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72" name="pasted-image.jpg"/>
          <p:cNvPicPr>
            <a:picLocks noChangeAspect="1"/>
          </p:cNvPicPr>
          <p:nvPr/>
        </p:nvPicPr>
        <p:blipFill>
          <a:blip r:embed="rId2">
            <a:extLst/>
          </a:blip>
          <a:stretch>
            <a:fillRect/>
          </a:stretch>
        </p:blipFill>
        <p:spPr>
          <a:xfrm>
            <a:off x="139700" y="2496298"/>
            <a:ext cx="13004800" cy="5167404"/>
          </a:xfrm>
          <a:prstGeom prst="rect">
            <a:avLst/>
          </a:prstGeom>
          <a:ln w="12700">
            <a:miter lim="400000"/>
          </a:ln>
        </p:spPr>
      </p:pic>
      <p:sp>
        <p:nvSpPr>
          <p:cNvPr id="173" name="Shape 173"/>
          <p:cNvSpPr/>
          <p:nvPr/>
        </p:nvSpPr>
        <p:spPr>
          <a:xfrm>
            <a:off x="9814610" y="666750"/>
            <a:ext cx="234178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Big Picture</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75" name="pasted-image.jpg"/>
          <p:cNvPicPr>
            <a:picLocks noChangeAspect="1"/>
          </p:cNvPicPr>
          <p:nvPr/>
        </p:nvPicPr>
        <p:blipFill>
          <a:blip r:embed="rId2">
            <a:extLst/>
          </a:blip>
          <a:stretch>
            <a:fillRect/>
          </a:stretch>
        </p:blipFill>
        <p:spPr>
          <a:xfrm>
            <a:off x="139700" y="2496298"/>
            <a:ext cx="13004800" cy="5167404"/>
          </a:xfrm>
          <a:prstGeom prst="rect">
            <a:avLst/>
          </a:prstGeom>
          <a:ln w="12700">
            <a:miter lim="400000"/>
          </a:ln>
        </p:spPr>
      </p:pic>
      <p:sp>
        <p:nvSpPr>
          <p:cNvPr id="176" name="Shape 176"/>
          <p:cNvSpPr/>
          <p:nvPr/>
        </p:nvSpPr>
        <p:spPr>
          <a:xfrm>
            <a:off x="9814610" y="666750"/>
            <a:ext cx="234178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Big Picture</a:t>
            </a:r>
          </a:p>
        </p:txBody>
      </p:sp>
      <p:sp>
        <p:nvSpPr>
          <p:cNvPr id="177" name="Shape 177"/>
          <p:cNvSpPr/>
          <p:nvPr/>
        </p:nvSpPr>
        <p:spPr>
          <a:xfrm>
            <a:off x="3094887" y="7556500"/>
            <a:ext cx="1328626" cy="1263599"/>
          </a:xfrm>
          <a:prstGeom prst="star5">
            <a:avLst>
              <a:gd name="adj" fmla="val 19100"/>
              <a:gd name="hf" fmla="val 105146"/>
              <a:gd name="vf" fmla="val 110557"/>
            </a:avLst>
          </a:prstGeom>
          <a:blipFill>
            <a:blip r:embed="rId3"/>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nvSpPr>
        <p:spPr>
          <a:xfrm>
            <a:off x="9814610" y="666750"/>
            <a:ext cx="234178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Big Picture</a:t>
            </a:r>
          </a:p>
        </p:txBody>
      </p:sp>
      <p:pic>
        <p:nvPicPr>
          <p:cNvPr id="180" name="pasted-image.jpg"/>
          <p:cNvPicPr>
            <a:picLocks noChangeAspect="1"/>
          </p:cNvPicPr>
          <p:nvPr/>
        </p:nvPicPr>
        <p:blipFill>
          <a:blip r:embed="rId2">
            <a:extLst/>
          </a:blip>
          <a:stretch>
            <a:fillRect/>
          </a:stretch>
        </p:blipFill>
        <p:spPr>
          <a:xfrm>
            <a:off x="1301750" y="234950"/>
            <a:ext cx="3086100" cy="9283700"/>
          </a:xfrm>
          <a:prstGeom prst="rect">
            <a:avLst/>
          </a:prstGeom>
          <a:ln w="12700">
            <a:miter lim="400000"/>
          </a:ln>
        </p:spPr>
      </p:pic>
      <p:pic>
        <p:nvPicPr>
          <p:cNvPr id="181" name="pasted-image.jpg"/>
          <p:cNvPicPr>
            <a:picLocks noChangeAspect="1"/>
          </p:cNvPicPr>
          <p:nvPr/>
        </p:nvPicPr>
        <p:blipFill>
          <a:blip r:embed="rId3">
            <a:extLst/>
          </a:blip>
          <a:stretch>
            <a:fillRect/>
          </a:stretch>
        </p:blipFill>
        <p:spPr>
          <a:xfrm>
            <a:off x="4273550" y="1403350"/>
            <a:ext cx="1663700" cy="8318500"/>
          </a:xfrm>
          <a:prstGeom prst="rect">
            <a:avLst/>
          </a:prstGeom>
          <a:ln w="12700">
            <a:miter lim="400000"/>
          </a:ln>
        </p:spPr>
      </p:pic>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3" name="pasted-image.jpg"/>
          <p:cNvPicPr>
            <a:picLocks noChangeAspect="1"/>
          </p:cNvPicPr>
          <p:nvPr/>
        </p:nvPicPr>
        <p:blipFill>
          <a:blip r:embed="rId2">
            <a:extLst/>
          </a:blip>
          <a:stretch>
            <a:fillRect/>
          </a:stretch>
        </p:blipFill>
        <p:spPr>
          <a:xfrm>
            <a:off x="603250" y="2609850"/>
            <a:ext cx="11798300" cy="4533900"/>
          </a:xfrm>
          <a:prstGeom prst="rect">
            <a:avLst/>
          </a:prstGeom>
          <a:ln w="12700">
            <a:miter lim="400000"/>
          </a:ln>
        </p:spPr>
      </p:pic>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Shape 185"/>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Nutritional Requirements</a:t>
            </a:r>
          </a:p>
        </p:txBody>
      </p:sp>
      <p:sp>
        <p:nvSpPr>
          <p:cNvPr id="186" name="Shape 186"/>
          <p:cNvSpPr/>
          <p:nvPr>
            <p:ph type="body" idx="4294967295"/>
          </p:nvPr>
        </p:nvSpPr>
        <p:spPr>
          <a:xfrm>
            <a:off x="205457" y="1819768"/>
            <a:ext cx="12480997" cy="7559041"/>
          </a:xfrm>
          <a:prstGeom prst="rect">
            <a:avLst/>
          </a:prstGeom>
        </p:spPr>
        <p:txBody>
          <a:bodyPr lIns="0" tIns="0" rIns="0" bIns="0" anchor="t"/>
          <a:lstStyle/>
          <a:p>
            <a:pPr marL="396421" indent="-396421" defTabSz="1300480">
              <a:spcBef>
                <a:spcPts val="900"/>
              </a:spcBef>
              <a:buClr>
                <a:srgbClr val="9D002D"/>
              </a:buClr>
              <a:buSzPct val="100000"/>
              <a:buFont typeface="Wingdings"/>
              <a:buChar char="▪"/>
              <a:defRPr sz="3800">
                <a:latin typeface="Arial"/>
                <a:ea typeface="Arial"/>
                <a:cs typeface="Arial"/>
                <a:sym typeface="Arial"/>
              </a:defRPr>
            </a:pPr>
            <a:r>
              <a:t>Animals get the chemical energy and carbon-containing building blocks they need from carbohydrates and fats</a:t>
            </a:r>
          </a:p>
          <a:p>
            <a:pPr marL="396421" indent="-396421" defTabSz="1300480">
              <a:spcBef>
                <a:spcPts val="900"/>
              </a:spcBef>
              <a:buClr>
                <a:srgbClr val="9D002D"/>
              </a:buClr>
              <a:buSzPct val="100000"/>
              <a:buFont typeface="Wingdings"/>
              <a:buChar char="▪"/>
              <a:defRPr b="1" sz="3800">
                <a:latin typeface="Arial"/>
                <a:ea typeface="Arial"/>
                <a:cs typeface="Arial"/>
                <a:sym typeface="Arial"/>
              </a:defRPr>
            </a:pPr>
            <a:r>
              <a:t>Food</a:t>
            </a:r>
            <a:r>
              <a:rPr b="0"/>
              <a:t> is any material that contains nutrients</a:t>
            </a:r>
            <a:endParaRPr b="0"/>
          </a:p>
          <a:p>
            <a:pPr marL="396421" indent="-396421" defTabSz="1300480">
              <a:spcBef>
                <a:spcPts val="900"/>
              </a:spcBef>
              <a:buClr>
                <a:srgbClr val="9D002D"/>
              </a:buClr>
              <a:buSzPct val="100000"/>
              <a:buFont typeface="Wingdings"/>
              <a:buChar char="▪"/>
              <a:defRPr sz="3800">
                <a:latin typeface="Arial"/>
                <a:ea typeface="Arial"/>
                <a:cs typeface="Arial"/>
                <a:sym typeface="Arial"/>
              </a:defRPr>
            </a:pPr>
            <a:r>
              <a:t>Animals as well as humans require other </a:t>
            </a:r>
            <a:r>
              <a:rPr b="1"/>
              <a:t>nutrients</a:t>
            </a:r>
            <a:endParaRPr b="1"/>
          </a:p>
          <a:p>
            <a:pPr marL="396421" indent="-396421" defTabSz="1300480">
              <a:spcBef>
                <a:spcPts val="900"/>
              </a:spcBef>
              <a:buClr>
                <a:srgbClr val="9D002D"/>
              </a:buClr>
              <a:buSzPct val="100000"/>
              <a:buFont typeface="Wingdings"/>
              <a:buChar char="▪"/>
              <a:defRPr sz="3800">
                <a:latin typeface="Arial"/>
                <a:ea typeface="Arial"/>
                <a:cs typeface="Arial"/>
                <a:sym typeface="Arial"/>
              </a:defRPr>
            </a:pPr>
            <a:r>
              <a:t>Nutrients are substances an organism needs to remain alive, such as</a:t>
            </a:r>
          </a:p>
          <a:p>
            <a:pPr lvl="1" marL="831361" indent="-386861" defTabSz="1300480">
              <a:spcBef>
                <a:spcPts val="800"/>
              </a:spcBef>
              <a:buClr>
                <a:srgbClr val="9D002D"/>
              </a:buClr>
              <a:buSzPct val="100000"/>
              <a:buChar char="–"/>
              <a:defRPr>
                <a:latin typeface="Arial"/>
                <a:ea typeface="Arial"/>
                <a:cs typeface="Arial"/>
                <a:sym typeface="Arial"/>
              </a:defRPr>
            </a:pPr>
            <a:r>
              <a:t>Amino acids, vitamins, minerals, and electrolytes</a:t>
            </a:r>
          </a:p>
        </p:txBody>
      </p:sp>
      <p:sp>
        <p:nvSpPr>
          <p:cNvPr id="187" name="Shape 187"/>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ph type="title"/>
          </p:nvPr>
        </p:nvSpPr>
        <p:spPr>
          <a:prstGeom prst="rect">
            <a:avLst/>
          </a:prstGeom>
        </p:spPr>
        <p:txBody>
          <a:bodyPr/>
          <a:lstStyle/>
          <a:p>
            <a:pPr/>
            <a:r>
              <a:t>Reminders</a:t>
            </a:r>
          </a:p>
        </p:txBody>
      </p:sp>
      <p:sp>
        <p:nvSpPr>
          <p:cNvPr id="139" name="Shape 139"/>
          <p:cNvSpPr/>
          <p:nvPr>
            <p:ph type="body" idx="1"/>
          </p:nvPr>
        </p:nvSpPr>
        <p:spPr>
          <a:prstGeom prst="rect">
            <a:avLst/>
          </a:prstGeom>
        </p:spPr>
        <p:txBody>
          <a:bodyPr/>
          <a:lstStyle/>
          <a:p>
            <a:pP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Shape 189"/>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Essential Nutrients</a:t>
            </a:r>
          </a:p>
        </p:txBody>
      </p:sp>
      <p:sp>
        <p:nvSpPr>
          <p:cNvPr id="190" name="Shape 190"/>
          <p:cNvSpPr/>
          <p:nvPr>
            <p:ph type="body" idx="4294967295"/>
          </p:nvPr>
        </p:nvSpPr>
        <p:spPr>
          <a:xfrm>
            <a:off x="205457" y="1819768"/>
            <a:ext cx="12480997" cy="6994597"/>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Of the 20 </a:t>
            </a:r>
            <a:r>
              <a:rPr b="1"/>
              <a:t>amino acids</a:t>
            </a:r>
            <a:r>
              <a:t>, 12 can be made</a:t>
            </a:r>
            <a:endParaRPr sz="3600"/>
          </a:p>
          <a:p>
            <a:pPr lvl="1" marL="831361" indent="-386861" defTabSz="1300480">
              <a:spcBef>
                <a:spcPts val="800"/>
              </a:spcBef>
              <a:buClr>
                <a:srgbClr val="9D002D"/>
              </a:buClr>
              <a:buSzPct val="100000"/>
              <a:buChar char="–"/>
              <a:defRPr>
                <a:latin typeface="Arial"/>
                <a:ea typeface="Arial"/>
                <a:cs typeface="Arial"/>
                <a:sym typeface="Arial"/>
              </a:defRPr>
            </a:pPr>
            <a:r>
              <a:t>The so-called </a:t>
            </a:r>
            <a:r>
              <a:rPr b="1"/>
              <a:t>essential</a:t>
            </a:r>
            <a:r>
              <a:t> </a:t>
            </a:r>
            <a:r>
              <a:rPr b="1"/>
              <a:t>amino</a:t>
            </a:r>
            <a:r>
              <a:t> </a:t>
            </a:r>
            <a:r>
              <a:rPr b="1"/>
              <a:t>acids</a:t>
            </a:r>
            <a:r>
              <a:t> cannot be synthesized by humans and must be obtained from food</a:t>
            </a:r>
          </a:p>
          <a:p>
            <a:pPr marL="379185" indent="-379185" defTabSz="1300480">
              <a:spcBef>
                <a:spcPts val="900"/>
              </a:spcBef>
              <a:buClr>
                <a:srgbClr val="9D002D"/>
              </a:buClr>
              <a:buSzPct val="100000"/>
              <a:buFont typeface="Wingdings"/>
              <a:buChar char="▪"/>
              <a:defRPr b="1" sz="3800">
                <a:latin typeface="Arial"/>
                <a:ea typeface="Arial"/>
                <a:cs typeface="Arial"/>
                <a:sym typeface="Arial"/>
              </a:defRPr>
            </a:pPr>
            <a:r>
              <a:t>Vitamins</a:t>
            </a:r>
            <a:r>
              <a:rPr b="0"/>
              <a:t> are organic compounds that are vital for health but are required only in minute amounts</a:t>
            </a:r>
            <a:endParaRPr sz="4400"/>
          </a:p>
          <a:p>
            <a:pPr lvl="1" marL="831361" indent="-386861" defTabSz="1300480">
              <a:spcBef>
                <a:spcPts val="800"/>
              </a:spcBef>
              <a:buClr>
                <a:srgbClr val="9D002D"/>
              </a:buClr>
              <a:buSzPct val="100000"/>
              <a:buChar char="–"/>
              <a:defRPr>
                <a:latin typeface="Arial"/>
                <a:ea typeface="Arial"/>
                <a:cs typeface="Arial"/>
                <a:sym typeface="Arial"/>
              </a:defRPr>
            </a:pPr>
            <a:r>
              <a:t>Vitamins function as coenzymes</a:t>
            </a:r>
          </a:p>
        </p:txBody>
      </p:sp>
      <p:sp>
        <p:nvSpPr>
          <p:cNvPr id="191" name="Shape 191"/>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Shape 193"/>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Essential Nutrients</a:t>
            </a:r>
          </a:p>
        </p:txBody>
      </p:sp>
      <p:sp>
        <p:nvSpPr>
          <p:cNvPr id="194" name="Shape 194"/>
          <p:cNvSpPr/>
          <p:nvPr>
            <p:ph type="body" idx="4294967295"/>
          </p:nvPr>
        </p:nvSpPr>
        <p:spPr>
          <a:xfrm>
            <a:off x="205458" y="1819768"/>
            <a:ext cx="12300373" cy="7283592"/>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b="1" sz="3800">
                <a:latin typeface="Arial"/>
                <a:ea typeface="Arial"/>
                <a:cs typeface="Arial"/>
                <a:sym typeface="Arial"/>
              </a:defRPr>
            </a:pPr>
            <a:r>
              <a:t>Minerals</a:t>
            </a:r>
            <a:r>
              <a:rPr b="0"/>
              <a:t> are important components of cofactors or structural materials, such as Ca, Fe, and Mg</a:t>
            </a:r>
            <a:endParaRPr b="0"/>
          </a:p>
          <a:p>
            <a:pPr marL="379185" indent="-379185" defTabSz="1300480">
              <a:spcBef>
                <a:spcPts val="900"/>
              </a:spcBef>
              <a:buClr>
                <a:srgbClr val="9D002D"/>
              </a:buClr>
              <a:buSzPct val="100000"/>
              <a:buFont typeface="Wingdings"/>
              <a:buChar char="▪"/>
              <a:defRPr b="1" sz="3800">
                <a:latin typeface="Arial"/>
                <a:ea typeface="Arial"/>
                <a:cs typeface="Arial"/>
                <a:sym typeface="Arial"/>
              </a:defRPr>
            </a:pPr>
            <a:r>
              <a:t>Electrolytes</a:t>
            </a:r>
            <a:r>
              <a:rPr b="0"/>
              <a:t> are inorganic ions that influence osmotic balance</a:t>
            </a:r>
            <a:endParaRPr b="0"/>
          </a:p>
          <a:p>
            <a:pPr lvl="1" marL="831361" indent="-386861" defTabSz="1300480">
              <a:spcBef>
                <a:spcPts val="800"/>
              </a:spcBef>
              <a:buClr>
                <a:srgbClr val="9D002D"/>
              </a:buClr>
              <a:buSzPct val="100000"/>
              <a:buChar char="–"/>
              <a:defRPr>
                <a:latin typeface="Arial"/>
                <a:ea typeface="Arial"/>
                <a:cs typeface="Arial"/>
                <a:sym typeface="Arial"/>
              </a:defRPr>
            </a:pPr>
            <a:r>
              <a:t>Are required for normal membrane function</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Although not considered by many as a nutrient, </a:t>
            </a:r>
            <a:r>
              <a:rPr b="1"/>
              <a:t>water </a:t>
            </a:r>
            <a:r>
              <a:t>is important</a:t>
            </a:r>
          </a:p>
        </p:txBody>
      </p:sp>
      <p:sp>
        <p:nvSpPr>
          <p:cNvPr id="195" name="Shape 195"/>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7" name="TB44_1_vitamins_L.jpg"/>
          <p:cNvPicPr>
            <a:picLocks noChangeAspect="1"/>
          </p:cNvPicPr>
          <p:nvPr/>
        </p:nvPicPr>
        <p:blipFill>
          <a:blip r:embed="rId3">
            <a:extLst/>
          </a:blip>
          <a:srcRect l="0" t="0" r="0" b="3894"/>
          <a:stretch>
            <a:fillRect/>
          </a:stretch>
        </p:blipFill>
        <p:spPr>
          <a:xfrm>
            <a:off x="422204" y="1919110"/>
            <a:ext cx="12158135" cy="5682828"/>
          </a:xfrm>
          <a:prstGeom prst="rect">
            <a:avLst/>
          </a:prstGeom>
          <a:ln w="12700">
            <a:miter lim="400000"/>
          </a:ln>
        </p:spPr>
      </p:pic>
      <p:sp>
        <p:nvSpPr>
          <p:cNvPr id="198" name="Shape 198"/>
          <p:cNvSpPr/>
          <p:nvPr>
            <p:ph type="title" idx="4294967295"/>
          </p:nvPr>
        </p:nvSpPr>
        <p:spPr>
          <a:xfrm>
            <a:off x="27093" y="-1"/>
            <a:ext cx="2817707" cy="433495"/>
          </a:xfrm>
          <a:prstGeom prst="rect">
            <a:avLst/>
          </a:prstGeom>
        </p:spPr>
        <p:txBody>
          <a:bodyPr lIns="65023" tIns="65023" rIns="65023" bIns="65023" anchor="t"/>
          <a:lstStyle>
            <a:lvl1pPr algn="l" defTabSz="1300480">
              <a:defRPr sz="1600">
                <a:latin typeface="Arial"/>
                <a:ea typeface="Arial"/>
                <a:cs typeface="Arial"/>
                <a:sym typeface="Arial"/>
              </a:defRPr>
            </a:lvl1pPr>
          </a:lstStyle>
          <a:p>
            <a:pPr/>
            <a:r>
              <a:t>Table 44.1</a:t>
            </a:r>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02" name="TB44_2_essential_elements_L.jpg"/>
          <p:cNvPicPr>
            <a:picLocks noChangeAspect="1"/>
          </p:cNvPicPr>
          <p:nvPr/>
        </p:nvPicPr>
        <p:blipFill>
          <a:blip r:embed="rId3">
            <a:extLst/>
          </a:blip>
          <a:srcRect l="0" t="0" r="0" b="2754"/>
          <a:stretch>
            <a:fillRect/>
          </a:stretch>
        </p:blipFill>
        <p:spPr>
          <a:xfrm>
            <a:off x="422204" y="982133"/>
            <a:ext cx="12158135" cy="7572587"/>
          </a:xfrm>
          <a:prstGeom prst="rect">
            <a:avLst/>
          </a:prstGeom>
          <a:ln w="12700">
            <a:miter lim="400000"/>
          </a:ln>
        </p:spPr>
      </p:pic>
      <p:sp>
        <p:nvSpPr>
          <p:cNvPr id="203" name="Shape 203"/>
          <p:cNvSpPr/>
          <p:nvPr>
            <p:ph type="title" idx="4294967295"/>
          </p:nvPr>
        </p:nvSpPr>
        <p:spPr>
          <a:xfrm>
            <a:off x="27093" y="-1"/>
            <a:ext cx="2817707" cy="433495"/>
          </a:xfrm>
          <a:prstGeom prst="rect">
            <a:avLst/>
          </a:prstGeom>
        </p:spPr>
        <p:txBody>
          <a:bodyPr lIns="65023" tIns="65023" rIns="65023" bIns="65023" anchor="t"/>
          <a:lstStyle>
            <a:lvl1pPr algn="l" defTabSz="1300480">
              <a:defRPr sz="1600">
                <a:latin typeface="Arial"/>
                <a:ea typeface="Arial"/>
                <a:cs typeface="Arial"/>
                <a:sym typeface="Arial"/>
              </a:defRPr>
            </a:lvl1pPr>
          </a:lstStyle>
          <a:p>
            <a:pPr/>
            <a:r>
              <a:t>Table 44.2</a:t>
            </a:r>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7" name="Shape 207"/>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Capturing Food: The Structure of Mouthparts</a:t>
            </a:r>
          </a:p>
        </p:txBody>
      </p:sp>
      <p:sp>
        <p:nvSpPr>
          <p:cNvPr id="208" name="Shape 208"/>
          <p:cNvSpPr/>
          <p:nvPr>
            <p:ph type="body" idx="4294967295"/>
          </p:nvPr>
        </p:nvSpPr>
        <p:spPr>
          <a:xfrm>
            <a:off x="205457" y="1819768"/>
            <a:ext cx="12480997" cy="7613228"/>
          </a:xfrm>
          <a:prstGeom prst="rect">
            <a:avLst/>
          </a:prstGeom>
        </p:spPr>
        <p:txBody>
          <a:bodyPr lIns="0" tIns="0" rIns="0" bIns="0" anchor="t"/>
          <a:lstStyle/>
          <a:p>
            <a:pPr marL="379185" indent="-379185" defTabSz="1300480">
              <a:spcBef>
                <a:spcPts val="900"/>
              </a:spcBef>
              <a:buClr>
                <a:srgbClr val="9D002D"/>
              </a:buClr>
              <a:buSzPct val="100000"/>
              <a:buFont typeface="Wingdings"/>
              <a:buChar char="▪"/>
              <a:tabLst>
                <a:tab pos="1155700" algn="l"/>
              </a:tabLst>
              <a:defRPr sz="3800">
                <a:latin typeface="Arial"/>
                <a:ea typeface="Arial"/>
                <a:cs typeface="Arial"/>
                <a:sym typeface="Arial"/>
              </a:defRPr>
            </a:pPr>
            <a:r>
              <a:t>Biologists assign animal food-getting techniques to one of four strategies:</a:t>
            </a:r>
          </a:p>
          <a:p>
            <a:pPr lvl="1" marL="831361" indent="-386861" defTabSz="1300480">
              <a:spcBef>
                <a:spcPts val="800"/>
              </a:spcBef>
              <a:buClr>
                <a:srgbClr val="000000"/>
              </a:buClr>
              <a:buSzPct val="100000"/>
              <a:buAutoNum type="arabicPeriod" startAt="1"/>
              <a:tabLst>
                <a:tab pos="1155700" algn="l"/>
              </a:tabLst>
              <a:defRPr>
                <a:latin typeface="Arial"/>
                <a:ea typeface="Arial"/>
                <a:cs typeface="Arial"/>
                <a:sym typeface="Arial"/>
              </a:defRPr>
            </a:pPr>
            <a:r>
              <a:t> </a:t>
            </a:r>
            <a:r>
              <a:rPr b="1"/>
              <a:t>Suspension feeders </a:t>
            </a:r>
            <a:r>
              <a:t>filter small organisms or bits of 	organic debris from water, by means of cilia, mucus-	lined “nets,” or other structures</a:t>
            </a:r>
          </a:p>
          <a:p>
            <a:pPr lvl="1" marL="831361" indent="-386861" defTabSz="1300480">
              <a:spcBef>
                <a:spcPts val="800"/>
              </a:spcBef>
              <a:buClr>
                <a:srgbClr val="000000"/>
              </a:buClr>
              <a:buSzPct val="100000"/>
              <a:buAutoNum type="arabicPeriod" startAt="1"/>
              <a:tabLst>
                <a:tab pos="1155700" algn="l"/>
              </a:tabLst>
              <a:defRPr>
                <a:latin typeface="Arial"/>
                <a:ea typeface="Arial"/>
                <a:cs typeface="Arial"/>
                <a:sym typeface="Arial"/>
              </a:defRPr>
            </a:pPr>
            <a:r>
              <a:t> </a:t>
            </a:r>
            <a:r>
              <a:rPr b="1"/>
              <a:t>Deposit feeders </a:t>
            </a:r>
            <a:r>
              <a:t>swallow organic-rich sediments and 	other types of deposited material</a:t>
            </a:r>
          </a:p>
          <a:p>
            <a:pPr lvl="1" marL="831361" indent="-386861" defTabSz="1300480">
              <a:spcBef>
                <a:spcPts val="800"/>
              </a:spcBef>
              <a:buClr>
                <a:srgbClr val="000000"/>
              </a:buClr>
              <a:buSzPct val="100000"/>
              <a:buAutoNum type="arabicPeriod" startAt="1"/>
              <a:tabLst>
                <a:tab pos="1155700" algn="l"/>
              </a:tabLst>
              <a:defRPr>
                <a:latin typeface="Arial"/>
                <a:ea typeface="Arial"/>
                <a:cs typeface="Arial"/>
                <a:sym typeface="Arial"/>
              </a:defRPr>
            </a:pPr>
            <a:r>
              <a:t> </a:t>
            </a:r>
            <a:r>
              <a:rPr b="1"/>
              <a:t>Fluid feeders </a:t>
            </a:r>
            <a:r>
              <a:t>suck or lap up fluids</a:t>
            </a:r>
          </a:p>
          <a:p>
            <a:pPr lvl="1" marL="831361" indent="-386861" defTabSz="1300480">
              <a:spcBef>
                <a:spcPts val="800"/>
              </a:spcBef>
              <a:buClr>
                <a:srgbClr val="000000"/>
              </a:buClr>
              <a:buSzPct val="100000"/>
              <a:buAutoNum type="arabicPeriod" startAt="1"/>
              <a:tabLst>
                <a:tab pos="1155700" algn="l"/>
              </a:tabLst>
              <a:defRPr>
                <a:latin typeface="Arial"/>
                <a:ea typeface="Arial"/>
                <a:cs typeface="Arial"/>
                <a:sym typeface="Arial"/>
              </a:defRPr>
            </a:pPr>
            <a:r>
              <a:t> </a:t>
            </a:r>
            <a:r>
              <a:rPr b="1"/>
              <a:t>Mass feeders</a:t>
            </a:r>
            <a:r>
              <a:t> seize and manipulate chunks of food 	by using jaws, teeth, beaks, or special toxin-injecting 	organs</a:t>
            </a:r>
          </a:p>
        </p:txBody>
      </p:sp>
      <p:sp>
        <p:nvSpPr>
          <p:cNvPr id="209" name="Shape 209"/>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Shape 211"/>
          <p:cNvSpPr/>
          <p:nvPr>
            <p:ph type="title"/>
          </p:nvPr>
        </p:nvSpPr>
        <p:spPr>
          <a:prstGeom prst="rect">
            <a:avLst/>
          </a:prstGeom>
        </p:spPr>
        <p:txBody>
          <a:bodyPr/>
          <a:lstStyle/>
          <a:p>
            <a:pPr/>
            <a:r>
              <a:t>Capturing Food</a:t>
            </a:r>
          </a:p>
        </p:txBody>
      </p:sp>
      <p:pic>
        <p:nvPicPr>
          <p:cNvPr id="212" name="pasted-image.jpg"/>
          <p:cNvPicPr>
            <a:picLocks noChangeAspect="1"/>
          </p:cNvPicPr>
          <p:nvPr/>
        </p:nvPicPr>
        <p:blipFill>
          <a:blip r:embed="rId2">
            <a:extLst/>
          </a:blip>
          <a:stretch>
            <a:fillRect/>
          </a:stretch>
        </p:blipFill>
        <p:spPr>
          <a:xfrm>
            <a:off x="7499350" y="4318000"/>
            <a:ext cx="5499100" cy="2870200"/>
          </a:xfrm>
          <a:prstGeom prst="rect">
            <a:avLst/>
          </a:prstGeom>
          <a:ln w="12700">
            <a:miter lim="400000"/>
          </a:ln>
        </p:spPr>
      </p:pic>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 name="Shape 214"/>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Mouthparts as Adaptations</a:t>
            </a:r>
          </a:p>
        </p:txBody>
      </p:sp>
      <p:sp>
        <p:nvSpPr>
          <p:cNvPr id="215" name="Shape 215"/>
          <p:cNvSpPr/>
          <p:nvPr>
            <p:ph type="body" idx="4294967295"/>
          </p:nvPr>
        </p:nvSpPr>
        <p:spPr>
          <a:xfrm>
            <a:off x="205457" y="1819768"/>
            <a:ext cx="12480997"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Natural selection has tightly matched the structure of animal mouthparts to their method of obtaining food</a:t>
            </a:r>
          </a:p>
          <a:p>
            <a:pPr lvl="1" marL="831361" indent="-386861" defTabSz="1300480">
              <a:spcBef>
                <a:spcPts val="800"/>
              </a:spcBef>
              <a:buClr>
                <a:srgbClr val="9D002D"/>
              </a:buClr>
              <a:buSzPct val="100000"/>
              <a:buChar char="–"/>
              <a:defRPr>
                <a:latin typeface="Arial"/>
                <a:ea typeface="Arial"/>
                <a:cs typeface="Arial"/>
                <a:sym typeface="Arial"/>
              </a:defRPr>
            </a:pPr>
            <a:r>
              <a:t>Evolution is not progressive—animal mouthparts do not get “better” over time in the sense of being more complex</a:t>
            </a:r>
          </a:p>
          <a:p>
            <a:pPr lvl="1" marL="831361" indent="-386861" defTabSz="1300480">
              <a:spcBef>
                <a:spcPts val="800"/>
              </a:spcBef>
              <a:buClr>
                <a:srgbClr val="9D002D"/>
              </a:buClr>
              <a:buSzPct val="100000"/>
              <a:buChar char="–"/>
              <a:defRPr>
                <a:latin typeface="Arial"/>
                <a:ea typeface="Arial"/>
                <a:cs typeface="Arial"/>
                <a:sym typeface="Arial"/>
              </a:defRPr>
            </a:pPr>
            <a:r>
              <a:t>Adaptation is not perfect—some structures are actually maladaptive</a:t>
            </a:r>
          </a:p>
        </p:txBody>
      </p:sp>
      <p:sp>
        <p:nvSpPr>
          <p:cNvPr id="216" name="Shape 216"/>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18" name="44_02_mouthpart_structr_U.jpg"/>
          <p:cNvPicPr>
            <a:picLocks noChangeAspect="1"/>
          </p:cNvPicPr>
          <p:nvPr/>
        </p:nvPicPr>
        <p:blipFill>
          <a:blip r:embed="rId3">
            <a:extLst/>
          </a:blip>
          <a:srcRect l="0" t="0" r="0" b="4162"/>
          <a:stretch>
            <a:fillRect/>
          </a:stretch>
        </p:blipFill>
        <p:spPr>
          <a:xfrm>
            <a:off x="422204" y="2111022"/>
            <a:ext cx="12158135" cy="5301263"/>
          </a:xfrm>
          <a:prstGeom prst="rect">
            <a:avLst/>
          </a:prstGeom>
          <a:ln w="12700">
            <a:miter lim="400000"/>
          </a:ln>
        </p:spPr>
      </p:pic>
      <p:sp>
        <p:nvSpPr>
          <p:cNvPr id="219" name="Shape 219"/>
          <p:cNvSpPr/>
          <p:nvPr>
            <p:ph type="title" idx="4294967295"/>
          </p:nvPr>
        </p:nvSpPr>
        <p:spPr>
          <a:xfrm>
            <a:off x="29350" y="-1"/>
            <a:ext cx="8556979" cy="433495"/>
          </a:xfrm>
          <a:prstGeom prst="rect">
            <a:avLst/>
          </a:prstGeom>
        </p:spPr>
        <p:txBody>
          <a:bodyPr lIns="65023" tIns="65023" rIns="65023" bIns="65023" anchor="t"/>
          <a:lstStyle>
            <a:lvl1pPr algn="l" defTabSz="1300480">
              <a:defRPr sz="1600">
                <a:latin typeface="Arial"/>
                <a:ea typeface="Arial"/>
                <a:cs typeface="Arial"/>
                <a:sym typeface="Arial"/>
              </a:defRPr>
            </a:lvl1pPr>
          </a:lstStyle>
          <a:p>
            <a:pPr/>
            <a:r>
              <a:t>Figure 44.2</a:t>
            </a:r>
          </a:p>
        </p:txBody>
      </p:sp>
      <p:sp>
        <p:nvSpPr>
          <p:cNvPr id="220" name="Shape 220"/>
          <p:cNvSpPr/>
          <p:nvPr/>
        </p:nvSpPr>
        <p:spPr>
          <a:xfrm>
            <a:off x="517030" y="2104248"/>
            <a:ext cx="4268144" cy="596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sz="1800">
                <a:latin typeface="Arial Black"/>
                <a:ea typeface="Arial Black"/>
                <a:cs typeface="Arial Black"/>
                <a:sym typeface="Arial Black"/>
              </a:defRPr>
            </a:pPr>
            <a:r>
              <a:t>(a)</a:t>
            </a:r>
            <a:r>
              <a:rPr b="1">
                <a:latin typeface="Arial"/>
                <a:ea typeface="Arial"/>
                <a:cs typeface="Arial"/>
                <a:sym typeface="Arial"/>
              </a:rPr>
              <a:t> The large canines of saber-toothed</a:t>
            </a:r>
            <a:endParaRPr b="1">
              <a:latin typeface="Arial"/>
              <a:ea typeface="Arial"/>
              <a:cs typeface="Arial"/>
              <a:sym typeface="Arial"/>
            </a:endParaRPr>
          </a:p>
          <a:p>
            <a:pPr algn="l" defTabSz="1300480">
              <a:defRPr b="1" sz="1800">
                <a:latin typeface="Arial"/>
                <a:ea typeface="Arial"/>
                <a:cs typeface="Arial"/>
                <a:sym typeface="Arial"/>
              </a:defRPr>
            </a:pPr>
            <a:r>
              <a:t>cats stabbed and sliced prey.</a:t>
            </a:r>
          </a:p>
        </p:txBody>
      </p:sp>
      <p:sp>
        <p:nvSpPr>
          <p:cNvPr id="221" name="Shape 221"/>
          <p:cNvSpPr/>
          <p:nvPr/>
        </p:nvSpPr>
        <p:spPr>
          <a:xfrm>
            <a:off x="6044070" y="2104248"/>
            <a:ext cx="5801483" cy="596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sz="1800">
                <a:latin typeface="Arial Black"/>
                <a:ea typeface="Arial Black"/>
                <a:cs typeface="Arial Black"/>
                <a:sym typeface="Arial Black"/>
              </a:defRPr>
            </a:pPr>
            <a:r>
              <a:t>(b)</a:t>
            </a:r>
            <a:r>
              <a:rPr b="1">
                <a:latin typeface="Arial"/>
                <a:ea typeface="Arial"/>
                <a:cs typeface="Arial"/>
                <a:sym typeface="Arial"/>
              </a:rPr>
              <a:t>  A highly mobile cranium and jaws allows snakes</a:t>
            </a:r>
            <a:endParaRPr b="1">
              <a:latin typeface="Arial"/>
              <a:ea typeface="Arial"/>
              <a:cs typeface="Arial"/>
              <a:sym typeface="Arial"/>
            </a:endParaRPr>
          </a:p>
          <a:p>
            <a:pPr algn="l" defTabSz="1300480">
              <a:defRPr b="1" sz="1800">
                <a:latin typeface="Arial"/>
                <a:ea typeface="Arial"/>
                <a:cs typeface="Arial"/>
                <a:sym typeface="Arial"/>
              </a:defRPr>
            </a:pPr>
            <a:r>
              <a:t>to swallow large prey whole.</a:t>
            </a:r>
          </a:p>
        </p:txBody>
      </p:sp>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5" name="Shape 225"/>
          <p:cNvSpPr/>
          <p:nvPr>
            <p:ph type="title" idx="4294967295"/>
          </p:nvPr>
        </p:nvSpPr>
        <p:spPr>
          <a:xfrm>
            <a:off x="97084" y="279964"/>
            <a:ext cx="12480996" cy="625405"/>
          </a:xfrm>
          <a:prstGeom prst="rect">
            <a:avLst/>
          </a:prstGeom>
        </p:spPr>
        <p:txBody>
          <a:bodyPr lIns="58352" tIns="58352" rIns="58352" bIns="58352"/>
          <a:lstStyle>
            <a:lvl1pPr marL="512967" indent="-512967" algn="l" defTabSz="1040384">
              <a:lnSpc>
                <a:spcPct val="90000"/>
              </a:lnSpc>
              <a:defRPr b="1" sz="3520">
                <a:solidFill>
                  <a:srgbClr val="9D002D"/>
                </a:solidFill>
                <a:latin typeface="Times New Roman"/>
                <a:ea typeface="Times New Roman"/>
                <a:cs typeface="Times New Roman"/>
                <a:sym typeface="Times New Roman"/>
              </a:defRPr>
            </a:lvl1pPr>
          </a:lstStyle>
          <a:p>
            <a:pPr/>
            <a:r>
              <a:t>Mouthparts and Adaptations</a:t>
            </a:r>
          </a:p>
        </p:txBody>
      </p:sp>
      <p:sp>
        <p:nvSpPr>
          <p:cNvPr id="226" name="Shape 226"/>
          <p:cNvSpPr/>
          <p:nvPr>
            <p:ph type="body" idx="4294967295"/>
          </p:nvPr>
        </p:nvSpPr>
        <p:spPr>
          <a:xfrm>
            <a:off x="79022" y="1783644"/>
            <a:ext cx="12480996" cy="7215859"/>
          </a:xfrm>
          <a:prstGeom prst="rect">
            <a:avLst/>
          </a:prstGeom>
        </p:spPr>
        <p:txBody>
          <a:bodyPr lIns="58352" tIns="58352" rIns="58352" bIns="58352" anchor="t"/>
          <a:lstStyle/>
          <a:p>
            <a:pPr marL="379185" indent="-379185" defTabSz="1167271">
              <a:spcBef>
                <a:spcPts val="900"/>
              </a:spcBef>
              <a:buClr>
                <a:srgbClr val="9D002D"/>
              </a:buClr>
              <a:buSzPct val="100000"/>
              <a:buFont typeface="Wingdings"/>
              <a:buChar char="▪"/>
              <a:defRPr sz="3800">
                <a:latin typeface="Arial"/>
                <a:ea typeface="Arial"/>
                <a:cs typeface="Arial"/>
                <a:sym typeface="Arial"/>
              </a:defRPr>
            </a:pPr>
            <a:r>
              <a:t>One example of natural selection is the mammal, which must chew its food</a:t>
            </a:r>
          </a:p>
          <a:p>
            <a:pPr lvl="1" marL="831361" indent="-386861" defTabSz="1167271">
              <a:spcBef>
                <a:spcPts val="800"/>
              </a:spcBef>
              <a:buClr>
                <a:srgbClr val="9D002D"/>
              </a:buClr>
              <a:buSzPct val="100000"/>
              <a:buFont typeface="Times New Roman"/>
              <a:buChar char="–"/>
              <a:defRPr>
                <a:latin typeface="Arial"/>
                <a:ea typeface="Arial"/>
                <a:cs typeface="Arial"/>
                <a:sym typeface="Arial"/>
              </a:defRPr>
            </a:pPr>
            <a:r>
              <a:t>A variety of tooth shapes used to achieve this function</a:t>
            </a:r>
          </a:p>
          <a:p>
            <a:pPr marL="379185" indent="-379185" defTabSz="1167271">
              <a:spcBef>
                <a:spcPts val="900"/>
              </a:spcBef>
              <a:buClr>
                <a:srgbClr val="9D002D"/>
              </a:buClr>
              <a:buSzPct val="100000"/>
              <a:buFont typeface="Wingdings"/>
              <a:buChar char="▪"/>
              <a:defRPr sz="3800">
                <a:latin typeface="Arial"/>
                <a:ea typeface="Arial"/>
                <a:cs typeface="Arial"/>
                <a:sym typeface="Arial"/>
              </a:defRPr>
            </a:pPr>
            <a:r>
              <a:t>Other adaptations are the skull, jawbone, and related muscles</a:t>
            </a:r>
          </a:p>
        </p:txBody>
      </p:sp>
      <p:sp>
        <p:nvSpPr>
          <p:cNvPr id="227" name="Shape 227"/>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9" name="Shape 229"/>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A Case Study: The Cichlid Jaw</a:t>
            </a:r>
          </a:p>
        </p:txBody>
      </p:sp>
      <p:sp>
        <p:nvSpPr>
          <p:cNvPr id="230" name="Shape 230"/>
          <p:cNvSpPr/>
          <p:nvPr>
            <p:ph type="body" idx="4294967295"/>
          </p:nvPr>
        </p:nvSpPr>
        <p:spPr>
          <a:xfrm>
            <a:off x="205457" y="1819768"/>
            <a:ext cx="12480997" cy="7432606"/>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correlation between the mouthpart morphology and the size and shape of food can be seen in the structure and function of jaws and teeth in the cichlid fishes that inhabit the Rift Lakes of East Africa</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These fish exemplify </a:t>
            </a:r>
            <a:r>
              <a:rPr b="1"/>
              <a:t>adaptive radiation</a:t>
            </a:r>
            <a:endParaRPr b="1"/>
          </a:p>
          <a:p>
            <a:pPr lvl="1" marL="831361" indent="-386861" defTabSz="1300480">
              <a:spcBef>
                <a:spcPts val="800"/>
              </a:spcBef>
              <a:buClr>
                <a:srgbClr val="9D002D"/>
              </a:buClr>
              <a:buSzPct val="100000"/>
              <a:buChar char="–"/>
              <a:defRPr>
                <a:latin typeface="Arial"/>
                <a:ea typeface="Arial"/>
                <a:cs typeface="Arial"/>
                <a:sym typeface="Arial"/>
              </a:defRPr>
            </a:pPr>
            <a:r>
              <a:t>The diversification of a single ancestral lineage into many species, each of which lives in a different habitat or employs a distinct feeding method</a:t>
            </a:r>
          </a:p>
          <a:p>
            <a:pPr lvl="1" marL="831361" indent="-386861" defTabSz="1300480">
              <a:spcBef>
                <a:spcPts val="800"/>
              </a:spcBef>
              <a:buClr>
                <a:srgbClr val="9D002D"/>
              </a:buClr>
              <a:buSzPct val="100000"/>
              <a:buChar char="–"/>
              <a:defRPr>
                <a:latin typeface="Arial"/>
                <a:ea typeface="Arial"/>
                <a:cs typeface="Arial"/>
                <a:sym typeface="Arial"/>
              </a:defRPr>
            </a:pPr>
            <a:r>
              <a:t>For example, Lake Victoria is home to 300 </a:t>
            </a:r>
            <a:r>
              <a:rPr b="1"/>
              <a:t>endemic </a:t>
            </a:r>
            <a:r>
              <a:t>cichlids—meaning species that live nowhere else</a:t>
            </a:r>
          </a:p>
        </p:txBody>
      </p:sp>
      <p:sp>
        <p:nvSpPr>
          <p:cNvPr id="231" name="Shape 231"/>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Shape 141"/>
          <p:cNvSpPr/>
          <p:nvPr>
            <p:ph type="title"/>
          </p:nvPr>
        </p:nvSpPr>
        <p:spPr>
          <a:prstGeom prst="rect">
            <a:avLst/>
          </a:prstGeom>
        </p:spPr>
        <p:txBody>
          <a:bodyPr/>
          <a:lstStyle/>
          <a:p>
            <a:pPr/>
            <a:r>
              <a:t>Monday</a:t>
            </a:r>
          </a:p>
        </p:txBody>
      </p:sp>
    </p:spTree>
  </p:cSld>
  <p:clrMapOvr>
    <a:masterClrMapping/>
  </p:clrMapOvr>
  <p:transition xmlns:p14="http://schemas.microsoft.com/office/powerpoint/2010/main" spd="med" advClick="1" p14:dur="1000"/>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3" name="Shape 233"/>
          <p:cNvSpPr/>
          <p:nvPr>
            <p:ph type="title" idx="4294967295"/>
          </p:nvPr>
        </p:nvSpPr>
        <p:spPr>
          <a:xfrm>
            <a:off x="97084"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A Case Study: The Cichlid Jaw</a:t>
            </a:r>
          </a:p>
        </p:txBody>
      </p:sp>
      <p:sp>
        <p:nvSpPr>
          <p:cNvPr id="234" name="Shape 234"/>
          <p:cNvSpPr/>
          <p:nvPr>
            <p:ph type="body" idx="4294967295"/>
          </p:nvPr>
        </p:nvSpPr>
        <p:spPr>
          <a:xfrm>
            <a:off x="205457" y="1819768"/>
            <a:ext cx="12517122" cy="7554526"/>
          </a:xfrm>
          <a:prstGeom prst="rect">
            <a:avLst/>
          </a:prstGeom>
        </p:spPr>
        <p:txBody>
          <a:bodyPr lIns="0" tIns="0" rIns="0" bIns="0" anchor="t"/>
          <a:lstStyle>
            <a:lvl1pPr marL="379185" indent="-379185" defTabSz="1300480">
              <a:spcBef>
                <a:spcPts val="900"/>
              </a:spcBef>
              <a:buClr>
                <a:srgbClr val="9D002D"/>
              </a:buClr>
              <a:buSzPct val="100000"/>
              <a:buFont typeface="Wingdings"/>
              <a:buChar char="▪"/>
              <a:defRPr sz="3800">
                <a:latin typeface="Arial"/>
                <a:ea typeface="Arial"/>
                <a:cs typeface="Arial"/>
                <a:sym typeface="Arial"/>
              </a:defRPr>
            </a:lvl1pPr>
            <a:lvl2pPr marL="831361" indent="-386861" defTabSz="1300480">
              <a:spcBef>
                <a:spcPts val="800"/>
              </a:spcBef>
              <a:buClr>
                <a:srgbClr val="9D002D"/>
              </a:buClr>
              <a:buSzPct val="100000"/>
              <a:buChar char="–"/>
              <a:defRPr>
                <a:latin typeface="Arial"/>
                <a:ea typeface="Arial"/>
                <a:cs typeface="Arial"/>
                <a:sym typeface="Arial"/>
              </a:defRPr>
            </a:lvl2pPr>
          </a:lstStyle>
          <a:p>
            <a:pPr/>
            <a:r>
              <a:t>Most of these species feed on a specific item, but as a group they exploit almost every conceivable food source in the lake</a:t>
            </a:r>
          </a:p>
          <a:p>
            <a:pPr lvl="1"/>
            <a:r>
              <a:t>Planktonic organisms, algae on rocks, algae with leaflike blades, eggs, fish scales, fish fins, whole fish, plants, insects, and snails</a:t>
            </a:r>
          </a:p>
        </p:txBody>
      </p:sp>
      <p:sp>
        <p:nvSpPr>
          <p:cNvPr id="235" name="Shape 235"/>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7" name="Shape 237"/>
          <p:cNvSpPr/>
          <p:nvPr>
            <p:ph type="title" idx="4294967295"/>
          </p:nvPr>
        </p:nvSpPr>
        <p:spPr>
          <a:xfrm>
            <a:off x="97084"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A Case Study: The Cichlid Jaw</a:t>
            </a:r>
          </a:p>
        </p:txBody>
      </p:sp>
      <p:sp>
        <p:nvSpPr>
          <p:cNvPr id="238" name="Shape 238"/>
          <p:cNvSpPr/>
          <p:nvPr>
            <p:ph type="body" idx="4294967295"/>
          </p:nvPr>
        </p:nvSpPr>
        <p:spPr>
          <a:xfrm>
            <a:off x="205457" y="1819768"/>
            <a:ext cx="12517122" cy="7446152"/>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cichlids can exploit so many food sources because they have an extra set of </a:t>
            </a:r>
            <a:r>
              <a:rPr b="1"/>
              <a:t>pharyngeal jaws </a:t>
            </a:r>
            <a:r>
              <a:t>located behind the normal oral jaws</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Non-cichlid fishes have jaws behind the mouth opening also (pharyngeal jaws)</a:t>
            </a:r>
          </a:p>
          <a:p>
            <a:pPr lvl="1" marL="831361" indent="-386861" defTabSz="1300480">
              <a:spcBef>
                <a:spcPts val="800"/>
              </a:spcBef>
              <a:buClr>
                <a:srgbClr val="9D002D"/>
              </a:buClr>
              <a:buSzPct val="100000"/>
              <a:buChar char="–"/>
              <a:defRPr>
                <a:latin typeface="Arial"/>
                <a:ea typeface="Arial"/>
                <a:cs typeface="Arial"/>
                <a:sym typeface="Arial"/>
              </a:defRPr>
            </a:pPr>
            <a:r>
              <a:t>But use the pharyngeal jaw only to move food down into the throat</a:t>
            </a:r>
          </a:p>
        </p:txBody>
      </p:sp>
      <p:sp>
        <p:nvSpPr>
          <p:cNvPr id="239" name="Shape 239"/>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1" name="Shape 241"/>
          <p:cNvSpPr/>
          <p:nvPr>
            <p:ph type="title"/>
          </p:nvPr>
        </p:nvSpPr>
        <p:spPr>
          <a:prstGeom prst="rect">
            <a:avLst/>
          </a:prstGeom>
        </p:spPr>
        <p:txBody>
          <a:bodyPr/>
          <a:lstStyle/>
          <a:p>
            <a:pPr/>
            <a:r>
              <a:t>Cichlid Jaw</a:t>
            </a:r>
          </a:p>
        </p:txBody>
      </p:sp>
      <p:sp>
        <p:nvSpPr>
          <p:cNvPr id="242" name="Shape 242"/>
          <p:cNvSpPr/>
          <p:nvPr/>
        </p:nvSpPr>
        <p:spPr>
          <a:xfrm>
            <a:off x="4501464" y="4552950"/>
            <a:ext cx="400187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Adaptive Radiation</a:t>
            </a:r>
          </a:p>
        </p:txBody>
      </p:sp>
      <p:pic>
        <p:nvPicPr>
          <p:cNvPr id="243" name="pasted-image.jpg"/>
          <p:cNvPicPr>
            <a:picLocks noChangeAspect="1"/>
          </p:cNvPicPr>
          <p:nvPr/>
        </p:nvPicPr>
        <p:blipFill>
          <a:blip r:embed="rId2">
            <a:extLst/>
          </a:blip>
          <a:stretch>
            <a:fillRect/>
          </a:stretch>
        </p:blipFill>
        <p:spPr>
          <a:xfrm>
            <a:off x="276073" y="5824507"/>
            <a:ext cx="4600727" cy="3459193"/>
          </a:xfrm>
          <a:prstGeom prst="rect">
            <a:avLst/>
          </a:prstGeom>
          <a:ln w="12700">
            <a:miter lim="400000"/>
          </a:ln>
        </p:spPr>
      </p:pic>
    </p:spTree>
  </p:cSld>
  <p:clrMapOvr>
    <a:masterClrMapping/>
  </p:clrMapOvr>
  <p:transition xmlns:p14="http://schemas.microsoft.com/office/powerpoint/2010/main" spd="med" advClick="1" p14:dur="1000"/>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5" name="Shape 245"/>
          <p:cNvSpPr/>
          <p:nvPr>
            <p:ph type="title" idx="4294967295"/>
          </p:nvPr>
        </p:nvSpPr>
        <p:spPr>
          <a:xfrm>
            <a:off x="97084" y="243839"/>
            <a:ext cx="12480996" cy="679593"/>
          </a:xfrm>
          <a:prstGeom prst="rect">
            <a:avLst/>
          </a:prstGeom>
        </p:spPr>
        <p:txBody>
          <a:bodyPr lIns="58352" tIns="58352" rIns="58352" bIns="58352"/>
          <a:lstStyle>
            <a:lvl1pPr marL="596324" indent="-596324" algn="l" defTabSz="1209446">
              <a:lnSpc>
                <a:spcPct val="90000"/>
              </a:lnSpc>
              <a:defRPr b="1" sz="4092">
                <a:solidFill>
                  <a:srgbClr val="9D002D"/>
                </a:solidFill>
                <a:latin typeface="Times New Roman"/>
                <a:ea typeface="Times New Roman"/>
                <a:cs typeface="Times New Roman"/>
                <a:sym typeface="Times New Roman"/>
              </a:defRPr>
            </a:lvl1pPr>
          </a:lstStyle>
          <a:p>
            <a:pPr/>
            <a:r>
              <a:t>The Cichlid Pharyngeal Jaw</a:t>
            </a:r>
          </a:p>
        </p:txBody>
      </p:sp>
      <p:sp>
        <p:nvSpPr>
          <p:cNvPr id="246" name="Shape 246"/>
          <p:cNvSpPr/>
          <p:nvPr>
            <p:ph type="body" idx="4294967295"/>
          </p:nvPr>
        </p:nvSpPr>
        <p:spPr>
          <a:xfrm>
            <a:off x="79022" y="1783644"/>
            <a:ext cx="12480996" cy="7215859"/>
          </a:xfrm>
          <a:prstGeom prst="rect">
            <a:avLst/>
          </a:prstGeom>
        </p:spPr>
        <p:txBody>
          <a:bodyPr lIns="58352" tIns="58352" rIns="58352" bIns="58352" anchor="t"/>
          <a:lstStyle/>
          <a:p>
            <a:pPr marL="379185" indent="-379185" defTabSz="1167271">
              <a:spcBef>
                <a:spcPts val="900"/>
              </a:spcBef>
              <a:buClr>
                <a:srgbClr val="9D002D"/>
              </a:buClr>
              <a:buSzPct val="100000"/>
              <a:buFont typeface="Wingdings"/>
              <a:buChar char="▪"/>
              <a:defRPr sz="3800">
                <a:latin typeface="Arial"/>
                <a:ea typeface="Arial"/>
                <a:cs typeface="Arial"/>
                <a:sym typeface="Arial"/>
              </a:defRPr>
            </a:pPr>
            <a:r>
              <a:t>How can one closely related group of fish exploit different food sources?</a:t>
            </a:r>
          </a:p>
          <a:p>
            <a:pPr lvl="1" marL="831361" indent="-386861" defTabSz="1167271">
              <a:spcBef>
                <a:spcPts val="800"/>
              </a:spcBef>
              <a:buClr>
                <a:srgbClr val="9D002D"/>
              </a:buClr>
              <a:buSzPct val="100000"/>
              <a:buChar char="–"/>
              <a:defRPr>
                <a:latin typeface="Arial"/>
                <a:ea typeface="Arial"/>
                <a:cs typeface="Arial"/>
                <a:sym typeface="Arial"/>
              </a:defRPr>
            </a:pPr>
            <a:r>
              <a:t>The pharyngeal jaw is attached to the skull</a:t>
            </a:r>
          </a:p>
          <a:p>
            <a:pPr lvl="1" marL="831361" indent="-386861" defTabSz="1167271">
              <a:spcBef>
                <a:spcPts val="800"/>
              </a:spcBef>
              <a:buClr>
                <a:srgbClr val="9D002D"/>
              </a:buClr>
              <a:buSzPct val="100000"/>
              <a:buChar char="–"/>
              <a:defRPr>
                <a:latin typeface="Arial"/>
                <a:ea typeface="Arial"/>
                <a:cs typeface="Arial"/>
                <a:sym typeface="Arial"/>
              </a:defRPr>
            </a:pPr>
            <a:r>
              <a:t>Muscles of the lower jaw allow it to move up against the upper jaw</a:t>
            </a:r>
          </a:p>
          <a:p>
            <a:pPr lvl="1" marL="831361" indent="-386861" defTabSz="1167271">
              <a:spcBef>
                <a:spcPts val="800"/>
              </a:spcBef>
              <a:buClr>
                <a:srgbClr val="9D002D"/>
              </a:buClr>
              <a:buSzPct val="100000"/>
              <a:buChar char="–"/>
              <a:defRPr>
                <a:latin typeface="Arial"/>
                <a:ea typeface="Arial"/>
                <a:cs typeface="Arial"/>
                <a:sym typeface="Arial"/>
              </a:defRPr>
            </a:pPr>
            <a:r>
              <a:t>Have a set of specialized tooth structures that are adapted to the type of food</a:t>
            </a:r>
          </a:p>
        </p:txBody>
      </p:sp>
      <p:sp>
        <p:nvSpPr>
          <p:cNvPr id="247" name="Shape 247"/>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9" name="Shape 249"/>
          <p:cNvSpPr/>
          <p:nvPr>
            <p:ph type="title"/>
          </p:nvPr>
        </p:nvSpPr>
        <p:spPr>
          <a:prstGeom prst="rect">
            <a:avLst/>
          </a:prstGeom>
        </p:spPr>
        <p:txBody>
          <a:bodyPr/>
          <a:lstStyle/>
          <a:p>
            <a:pPr/>
            <a:r>
              <a:t>Cichlid Jaw</a:t>
            </a:r>
          </a:p>
        </p:txBody>
      </p:sp>
      <p:sp>
        <p:nvSpPr>
          <p:cNvPr id="250" name="Shape 250"/>
          <p:cNvSpPr/>
          <p:nvPr/>
        </p:nvSpPr>
        <p:spPr>
          <a:xfrm>
            <a:off x="4501464" y="4552950"/>
            <a:ext cx="400187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Adaptive Radiation</a:t>
            </a:r>
          </a:p>
        </p:txBody>
      </p:sp>
      <p:pic>
        <p:nvPicPr>
          <p:cNvPr id="251" name="pasted-image.jpg"/>
          <p:cNvPicPr>
            <a:picLocks noChangeAspect="1"/>
          </p:cNvPicPr>
          <p:nvPr/>
        </p:nvPicPr>
        <p:blipFill>
          <a:blip r:embed="rId2">
            <a:extLst/>
          </a:blip>
          <a:stretch>
            <a:fillRect/>
          </a:stretch>
        </p:blipFill>
        <p:spPr>
          <a:xfrm>
            <a:off x="-177800" y="2869991"/>
            <a:ext cx="13004800" cy="5969418"/>
          </a:xfrm>
          <a:prstGeom prst="rect">
            <a:avLst/>
          </a:prstGeom>
          <a:ln w="12700">
            <a:miter lim="400000"/>
          </a:ln>
        </p:spPr>
      </p:pic>
    </p:spTree>
  </p:cSld>
  <p:clrMapOvr>
    <a:masterClrMapping/>
  </p:clrMapOvr>
  <p:transition xmlns:p14="http://schemas.microsoft.com/office/powerpoint/2010/main" spd="med" advClick="1" p14:dur="1000"/>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3" name="Shape 253"/>
          <p:cNvSpPr/>
          <p:nvPr>
            <p:ph type="title"/>
          </p:nvPr>
        </p:nvSpPr>
        <p:spPr>
          <a:prstGeom prst="rect">
            <a:avLst/>
          </a:prstGeom>
        </p:spPr>
        <p:txBody>
          <a:bodyPr/>
          <a:lstStyle>
            <a:lvl1pPr defTabSz="554990">
              <a:defRPr sz="7600"/>
            </a:lvl1pPr>
          </a:lstStyle>
          <a:p>
            <a:pPr/>
            <a:r>
              <a:t>Digestion and Absorption</a:t>
            </a:r>
          </a:p>
        </p:txBody>
      </p:sp>
    </p:spTree>
  </p:cSld>
  <p:clrMapOvr>
    <a:masterClrMapping/>
  </p:clrMapOvr>
  <p:transition xmlns:p14="http://schemas.microsoft.com/office/powerpoint/2010/main" spd="med" advClick="1" p14:dur="1000"/>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5" name="Shape 255"/>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How Are Nutrients Digested and Absorbed? </a:t>
            </a:r>
          </a:p>
        </p:txBody>
      </p:sp>
      <p:sp>
        <p:nvSpPr>
          <p:cNvPr id="256" name="Shape 256"/>
          <p:cNvSpPr/>
          <p:nvPr>
            <p:ph type="body" idx="4294967295"/>
          </p:nvPr>
        </p:nvSpPr>
        <p:spPr>
          <a:xfrm>
            <a:off x="205457" y="1819768"/>
            <a:ext cx="12282313" cy="7522917"/>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b="1" sz="3800">
                <a:latin typeface="Arial"/>
                <a:ea typeface="Arial"/>
                <a:cs typeface="Arial"/>
                <a:sym typeface="Arial"/>
              </a:defRPr>
            </a:pPr>
            <a:r>
              <a:t>Digestion</a:t>
            </a:r>
            <a:r>
              <a:rPr b="0"/>
              <a:t> is the breakdown of food into small enough pieces to allow for </a:t>
            </a:r>
            <a:r>
              <a:t>absorption</a:t>
            </a:r>
            <a:r>
              <a:rPr b="0"/>
              <a:t>—the uptake of nutrients</a:t>
            </a:r>
            <a:endParaRPr b="0"/>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Digestion occurs in a tube like structure known as the gastrointestinal tract (GI tract)</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Absorption takes place through the membranes of the cells of the GI tract</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Along the GI tract are glands that secrete enzymes that break down the food into small enough molecules to be absorbed</a:t>
            </a:r>
          </a:p>
        </p:txBody>
      </p:sp>
      <p:sp>
        <p:nvSpPr>
          <p:cNvPr id="257" name="Shape 257"/>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9" name="Shape 259"/>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An Introduction to the Digestive Tract</a:t>
            </a:r>
          </a:p>
        </p:txBody>
      </p:sp>
      <p:sp>
        <p:nvSpPr>
          <p:cNvPr id="260" name="Shape 260"/>
          <p:cNvSpPr/>
          <p:nvPr>
            <p:ph type="body" idx="4294967295"/>
          </p:nvPr>
        </p:nvSpPr>
        <p:spPr>
          <a:xfrm>
            <a:off x="205457" y="1819768"/>
            <a:ext cx="12480997" cy="6890740"/>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Digestion takes place in the </a:t>
            </a:r>
            <a:r>
              <a:rPr b="1"/>
              <a:t>digestive tract</a:t>
            </a:r>
            <a:r>
              <a:t>—also called the </a:t>
            </a:r>
            <a:r>
              <a:rPr b="1"/>
              <a:t>alimentary canal </a:t>
            </a:r>
            <a:r>
              <a:t>or </a:t>
            </a:r>
            <a:r>
              <a:rPr b="1"/>
              <a:t>gastrointestinal (GI) tract</a:t>
            </a:r>
            <a:endParaRPr b="1"/>
          </a:p>
          <a:p>
            <a:pPr lvl="1" marL="831361" indent="-386861" defTabSz="1300480">
              <a:spcBef>
                <a:spcPts val="800"/>
              </a:spcBef>
              <a:buClr>
                <a:srgbClr val="9D002D"/>
              </a:buClr>
              <a:buSzPct val="100000"/>
              <a:buChar char="–"/>
              <a:defRPr>
                <a:latin typeface="Arial"/>
                <a:ea typeface="Arial"/>
                <a:cs typeface="Arial"/>
                <a:sym typeface="Arial"/>
              </a:defRPr>
            </a:pPr>
            <a:r>
              <a:t>Beginning at the mouth and ending at the anus</a:t>
            </a:r>
          </a:p>
        </p:txBody>
      </p:sp>
      <p:sp>
        <p:nvSpPr>
          <p:cNvPr id="261" name="Shape 261"/>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3" name="Shape 263"/>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An Introduction to the Digestive Tract</a:t>
            </a:r>
          </a:p>
        </p:txBody>
      </p:sp>
      <p:sp>
        <p:nvSpPr>
          <p:cNvPr id="264" name="Shape 264"/>
          <p:cNvSpPr/>
          <p:nvPr>
            <p:ph type="body" idx="4294967295"/>
          </p:nvPr>
        </p:nvSpPr>
        <p:spPr>
          <a:xfrm>
            <a:off x="205457" y="1819768"/>
            <a:ext cx="12553246" cy="7355841"/>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Digestive tracts come in two general designs:</a:t>
            </a:r>
            <a:endParaRPr sz="2400"/>
          </a:p>
          <a:p>
            <a:pPr lvl="1" marL="866530" indent="-422030" defTabSz="1300480">
              <a:spcBef>
                <a:spcPts val="800"/>
              </a:spcBef>
              <a:buClr>
                <a:srgbClr val="000000"/>
              </a:buClr>
              <a:buSzPct val="100000"/>
              <a:buAutoNum type="arabicPeriod" startAt="1"/>
              <a:defRPr>
                <a:latin typeface="Arial"/>
                <a:ea typeface="Arial"/>
                <a:cs typeface="Arial"/>
                <a:sym typeface="Arial"/>
              </a:defRPr>
            </a:pPr>
            <a:r>
              <a:t> </a:t>
            </a:r>
            <a:r>
              <a:rPr b="1"/>
              <a:t>Incomplete digestive tracts</a:t>
            </a:r>
            <a:endParaRPr sz="3000"/>
          </a:p>
          <a:p>
            <a:pPr lvl="2" marL="1308100" indent="-431800" defTabSz="1300480">
              <a:spcBef>
                <a:spcPts val="800"/>
              </a:spcBef>
              <a:buClr>
                <a:srgbClr val="9D002D"/>
              </a:buClr>
              <a:buSzPct val="100000"/>
              <a:buChar char="–"/>
              <a:defRPr sz="3400">
                <a:latin typeface="Arial"/>
                <a:ea typeface="Arial"/>
                <a:cs typeface="Arial"/>
                <a:sym typeface="Arial"/>
              </a:defRPr>
            </a:pPr>
            <a:r>
              <a:t>Have one opening for both ingestion of food and elimination of wastes</a:t>
            </a:r>
          </a:p>
          <a:p>
            <a:pPr lvl="2" marL="1308100" indent="-431800" defTabSz="1300480">
              <a:spcBef>
                <a:spcPts val="800"/>
              </a:spcBef>
              <a:buClr>
                <a:srgbClr val="9D002D"/>
              </a:buClr>
              <a:buSzPct val="100000"/>
              <a:buChar char="–"/>
              <a:defRPr sz="3400">
                <a:latin typeface="Arial"/>
                <a:ea typeface="Arial"/>
                <a:cs typeface="Arial"/>
                <a:sym typeface="Arial"/>
              </a:defRPr>
            </a:pPr>
            <a:r>
              <a:t>Digestion takes place in a </a:t>
            </a:r>
            <a:r>
              <a:rPr b="1"/>
              <a:t>gastrovascular cavity</a:t>
            </a:r>
          </a:p>
          <a:p>
            <a:pPr lvl="1" marL="866530" indent="-422030" defTabSz="1300480">
              <a:spcBef>
                <a:spcPts val="800"/>
              </a:spcBef>
              <a:buClr>
                <a:srgbClr val="000000"/>
              </a:buClr>
              <a:buSzPct val="100000"/>
              <a:buAutoNum type="arabicPeriod" startAt="1"/>
              <a:defRPr>
                <a:latin typeface="Arial"/>
                <a:ea typeface="Arial"/>
                <a:cs typeface="Arial"/>
                <a:sym typeface="Arial"/>
              </a:defRPr>
            </a:pPr>
            <a:r>
              <a:t> </a:t>
            </a:r>
            <a:r>
              <a:rPr b="1"/>
              <a:t>Complete digestive tracts</a:t>
            </a:r>
            <a:endParaRPr sz="3000"/>
          </a:p>
          <a:p>
            <a:pPr lvl="2" marL="1308100" indent="-431800" defTabSz="1300480">
              <a:spcBef>
                <a:spcPts val="800"/>
              </a:spcBef>
              <a:buClr>
                <a:srgbClr val="9D002D"/>
              </a:buClr>
              <a:buSzPct val="100000"/>
              <a:buChar char="–"/>
              <a:defRPr sz="3400">
                <a:latin typeface="Arial"/>
                <a:ea typeface="Arial"/>
                <a:cs typeface="Arial"/>
                <a:sym typeface="Arial"/>
              </a:defRPr>
            </a:pPr>
            <a:r>
              <a:t>Have two openings, the mouth for ingestion, and the anus, for elimination of wastes</a:t>
            </a:r>
          </a:p>
          <a:p>
            <a:pPr lvl="2" marL="1308100" indent="-431800" defTabSz="1300480">
              <a:spcBef>
                <a:spcPts val="800"/>
              </a:spcBef>
              <a:buClr>
                <a:srgbClr val="9D002D"/>
              </a:buClr>
              <a:buSzPct val="100000"/>
              <a:buChar char="–"/>
              <a:defRPr sz="3400">
                <a:latin typeface="Arial"/>
                <a:ea typeface="Arial"/>
                <a:cs typeface="Arial"/>
                <a:sym typeface="Arial"/>
              </a:defRPr>
            </a:pPr>
            <a:r>
              <a:t>In addition to the GI tract, several auxilary organs  contribute to the digestion process</a:t>
            </a:r>
          </a:p>
        </p:txBody>
      </p:sp>
      <p:sp>
        <p:nvSpPr>
          <p:cNvPr id="265" name="Shape 265"/>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7" name="Shape 267"/>
          <p:cNvSpPr/>
          <p:nvPr>
            <p:ph type="title"/>
          </p:nvPr>
        </p:nvSpPr>
        <p:spPr>
          <a:prstGeom prst="rect">
            <a:avLst/>
          </a:prstGeom>
        </p:spPr>
        <p:txBody>
          <a:bodyPr/>
          <a:lstStyle>
            <a:lvl1pPr defTabSz="554990">
              <a:defRPr sz="7600"/>
            </a:lvl1pPr>
          </a:lstStyle>
          <a:p>
            <a:pPr/>
            <a:r>
              <a:t>Digestion and Absorption</a:t>
            </a:r>
          </a:p>
        </p:txBody>
      </p:sp>
      <p:pic>
        <p:nvPicPr>
          <p:cNvPr id="268" name="pasted-image.jpg"/>
          <p:cNvPicPr>
            <a:picLocks noChangeAspect="1"/>
          </p:cNvPicPr>
          <p:nvPr/>
        </p:nvPicPr>
        <p:blipFill>
          <a:blip r:embed="rId2">
            <a:extLst/>
          </a:blip>
          <a:stretch>
            <a:fillRect/>
          </a:stretch>
        </p:blipFill>
        <p:spPr>
          <a:xfrm>
            <a:off x="2698750" y="2717800"/>
            <a:ext cx="6845300" cy="6604000"/>
          </a:xfrm>
          <a:prstGeom prst="rect">
            <a:avLst/>
          </a:prstGeom>
          <a:ln w="12700">
            <a:miter lim="400000"/>
          </a:ln>
        </p:spPr>
      </p:pic>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3" name="pasted-image.png"/>
          <p:cNvPicPr>
            <a:picLocks noChangeAspect="1"/>
          </p:cNvPicPr>
          <p:nvPr/>
        </p:nvPicPr>
        <p:blipFill>
          <a:blip r:embed="rId2">
            <a:extLst/>
          </a:blip>
          <a:stretch>
            <a:fillRect/>
          </a:stretch>
        </p:blipFill>
        <p:spPr>
          <a:xfrm>
            <a:off x="4660900" y="2946400"/>
            <a:ext cx="3683000" cy="3860800"/>
          </a:xfrm>
          <a:prstGeom prst="rect">
            <a:avLst/>
          </a:prstGeom>
          <a:ln w="12700">
            <a:miter lim="400000"/>
          </a:ln>
        </p:spPr>
      </p:pic>
      <p:pic>
        <p:nvPicPr>
          <p:cNvPr id="144" name="pasted-image.png"/>
          <p:cNvPicPr>
            <a:picLocks noChangeAspect="1"/>
          </p:cNvPicPr>
          <p:nvPr/>
        </p:nvPicPr>
        <p:blipFill>
          <a:blip r:embed="rId3">
            <a:extLst/>
          </a:blip>
          <a:stretch>
            <a:fillRect/>
          </a:stretch>
        </p:blipFill>
        <p:spPr>
          <a:xfrm>
            <a:off x="501650" y="2978150"/>
            <a:ext cx="3644900" cy="5778500"/>
          </a:xfrm>
          <a:prstGeom prst="rect">
            <a:avLst/>
          </a:prstGeom>
          <a:ln w="12700">
            <a:miter lim="400000"/>
          </a:ln>
        </p:spPr>
      </p:pic>
      <p:pic>
        <p:nvPicPr>
          <p:cNvPr id="145" name="pasted-image.png"/>
          <p:cNvPicPr>
            <a:picLocks noChangeAspect="1"/>
          </p:cNvPicPr>
          <p:nvPr/>
        </p:nvPicPr>
        <p:blipFill>
          <a:blip r:embed="rId4">
            <a:extLst/>
          </a:blip>
          <a:stretch>
            <a:fillRect/>
          </a:stretch>
        </p:blipFill>
        <p:spPr>
          <a:xfrm>
            <a:off x="8693150" y="2965450"/>
            <a:ext cx="3670300" cy="3822700"/>
          </a:xfrm>
          <a:prstGeom prst="rect">
            <a:avLst/>
          </a:prstGeom>
          <a:ln w="12700">
            <a:miter lim="400000"/>
          </a:ln>
        </p:spPr>
      </p:pic>
      <p:pic>
        <p:nvPicPr>
          <p:cNvPr id="146" name="pasted-image.png"/>
          <p:cNvPicPr>
            <a:picLocks noChangeAspect="1"/>
          </p:cNvPicPr>
          <p:nvPr/>
        </p:nvPicPr>
        <p:blipFill>
          <a:blip r:embed="rId5">
            <a:extLst/>
          </a:blip>
          <a:stretch>
            <a:fillRect/>
          </a:stretch>
        </p:blipFill>
        <p:spPr>
          <a:xfrm>
            <a:off x="11132223" y="7350001"/>
            <a:ext cx="1770977" cy="2149599"/>
          </a:xfrm>
          <a:prstGeom prst="rect">
            <a:avLst/>
          </a:prstGeom>
          <a:ln w="12700">
            <a:miter lim="400000"/>
          </a:ln>
        </p:spPr>
      </p:pic>
    </p:spTree>
  </p:cSld>
  <p:clrMapOvr>
    <a:masterClrMapping/>
  </p:clrMapOvr>
  <p:transition xmlns:p14="http://schemas.microsoft.com/office/powerpoint/2010/main" spd="med" advClick="1" p14:dur="1000"/>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0" name="Shape 270"/>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The Complete Digestive Tract</a:t>
            </a:r>
          </a:p>
        </p:txBody>
      </p:sp>
      <p:sp>
        <p:nvSpPr>
          <p:cNvPr id="271" name="Shape 271"/>
          <p:cNvSpPr/>
          <p:nvPr>
            <p:ph type="body" idx="4294967295"/>
          </p:nvPr>
        </p:nvSpPr>
        <p:spPr>
          <a:xfrm>
            <a:off x="205457" y="1819768"/>
            <a:ext cx="12480997" cy="7577104"/>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b="1" sz="3800">
                <a:latin typeface="Arial"/>
                <a:ea typeface="Arial"/>
                <a:cs typeface="Arial"/>
                <a:sym typeface="Arial"/>
              </a:defRPr>
            </a:pPr>
            <a:r>
              <a:t>Complete digestive tracts</a:t>
            </a:r>
          </a:p>
          <a:p>
            <a:pPr lvl="1" marL="831361" indent="-386861" defTabSz="1300480">
              <a:spcBef>
                <a:spcPts val="800"/>
              </a:spcBef>
              <a:buClr>
                <a:srgbClr val="9D002D"/>
              </a:buClr>
              <a:buSzPct val="100000"/>
              <a:buChar char="–"/>
              <a:defRPr>
                <a:latin typeface="Arial"/>
                <a:ea typeface="Arial"/>
                <a:cs typeface="Arial"/>
                <a:sym typeface="Arial"/>
              </a:defRPr>
            </a:pPr>
            <a:r>
              <a:t>Have two openings—they start at the mouth and end at the anus</a:t>
            </a:r>
          </a:p>
          <a:p>
            <a:pPr lvl="1" marL="831361" indent="-386861" defTabSz="1300480">
              <a:spcBef>
                <a:spcPts val="800"/>
              </a:spcBef>
              <a:buClr>
                <a:srgbClr val="9D002D"/>
              </a:buClr>
              <a:buSzPct val="100000"/>
              <a:buChar char="–"/>
              <a:defRPr>
                <a:latin typeface="Arial"/>
                <a:ea typeface="Arial"/>
                <a:cs typeface="Arial"/>
                <a:sym typeface="Arial"/>
              </a:defRPr>
            </a:pPr>
            <a:r>
              <a:t>The interior of this tube communicates directly with the external environment via these openings</a:t>
            </a:r>
          </a:p>
        </p:txBody>
      </p:sp>
      <p:sp>
        <p:nvSpPr>
          <p:cNvPr id="272" name="Shape 272"/>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4" name="Shape 274"/>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The Complete Digestive Tract</a:t>
            </a:r>
          </a:p>
        </p:txBody>
      </p:sp>
      <p:sp>
        <p:nvSpPr>
          <p:cNvPr id="275" name="Shape 275"/>
          <p:cNvSpPr/>
          <p:nvPr>
            <p:ph type="body" idx="4294967295"/>
          </p:nvPr>
        </p:nvSpPr>
        <p:spPr>
          <a:xfrm>
            <a:off x="205457" y="1819768"/>
            <a:ext cx="12480997" cy="7649353"/>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Complete digestive tracts have three advantages:</a:t>
            </a:r>
            <a:endParaRPr sz="2400"/>
          </a:p>
          <a:p>
            <a:pPr lvl="1" marL="972038" indent="-527538" defTabSz="1300480">
              <a:spcBef>
                <a:spcPts val="800"/>
              </a:spcBef>
              <a:buClr>
                <a:srgbClr val="000000"/>
              </a:buClr>
              <a:buSzPct val="100000"/>
              <a:buAutoNum type="arabicPeriod" startAt="1"/>
              <a:defRPr>
                <a:latin typeface="Arial"/>
                <a:ea typeface="Arial"/>
                <a:cs typeface="Arial"/>
                <a:sym typeface="Arial"/>
              </a:defRPr>
            </a:pPr>
            <a:r>
              <a:t>Animals can feed on large pieces of food</a:t>
            </a:r>
          </a:p>
          <a:p>
            <a:pPr lvl="1" marL="972038" indent="-527538" defTabSz="1300480">
              <a:spcBef>
                <a:spcPts val="800"/>
              </a:spcBef>
              <a:buClr>
                <a:srgbClr val="000000"/>
              </a:buClr>
              <a:buSzPct val="100000"/>
              <a:buAutoNum type="arabicPeriod" startAt="1"/>
              <a:defRPr>
                <a:latin typeface="Arial"/>
                <a:ea typeface="Arial"/>
                <a:cs typeface="Arial"/>
                <a:sym typeface="Arial"/>
              </a:defRPr>
            </a:pPr>
            <a:r>
              <a:t>Chemical and physical processes can be separated within the canal, so that they occur independently of each other and in a prescribed sequence</a:t>
            </a:r>
          </a:p>
          <a:p>
            <a:pPr lvl="1" marL="972038" indent="-527538" defTabSz="1300480">
              <a:spcBef>
                <a:spcPts val="800"/>
              </a:spcBef>
              <a:buClr>
                <a:srgbClr val="000000"/>
              </a:buClr>
              <a:buSzPct val="100000"/>
              <a:buAutoNum type="arabicPeriod" startAt="1"/>
              <a:defRPr>
                <a:latin typeface="Arial"/>
                <a:ea typeface="Arial"/>
                <a:cs typeface="Arial"/>
                <a:sym typeface="Arial"/>
              </a:defRPr>
            </a:pPr>
            <a:r>
              <a:t>Material can be ingested and digested continuously.</a:t>
            </a:r>
            <a:r>
              <a:rPr>
                <a:solidFill>
                  <a:srgbClr val="FF0000"/>
                </a:solidFill>
              </a:rPr>
              <a:t> </a:t>
            </a:r>
            <a:r>
              <a:t>The flow of the food is in one direction</a:t>
            </a:r>
          </a:p>
        </p:txBody>
      </p:sp>
      <p:sp>
        <p:nvSpPr>
          <p:cNvPr id="276" name="Shape 276"/>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8" name="Shape 278"/>
          <p:cNvSpPr/>
          <p:nvPr>
            <p:ph type="title"/>
          </p:nvPr>
        </p:nvSpPr>
        <p:spPr>
          <a:prstGeom prst="rect">
            <a:avLst/>
          </a:prstGeom>
        </p:spPr>
        <p:txBody>
          <a:bodyPr/>
          <a:lstStyle>
            <a:lvl1pPr defTabSz="554990">
              <a:defRPr sz="7600"/>
            </a:lvl1pPr>
          </a:lstStyle>
          <a:p>
            <a:pPr/>
            <a:r>
              <a:t>Digestion and Absorption</a:t>
            </a:r>
          </a:p>
        </p:txBody>
      </p:sp>
      <p:pic>
        <p:nvPicPr>
          <p:cNvPr id="279" name="pasted-image.jpg"/>
          <p:cNvPicPr>
            <a:picLocks noChangeAspect="1"/>
          </p:cNvPicPr>
          <p:nvPr/>
        </p:nvPicPr>
        <p:blipFill>
          <a:blip r:embed="rId2">
            <a:extLst/>
          </a:blip>
          <a:stretch>
            <a:fillRect/>
          </a:stretch>
        </p:blipFill>
        <p:spPr>
          <a:xfrm>
            <a:off x="1311271" y="2178484"/>
            <a:ext cx="10086979" cy="7587816"/>
          </a:xfrm>
          <a:prstGeom prst="rect">
            <a:avLst/>
          </a:prstGeom>
          <a:ln w="12700">
            <a:miter lim="400000"/>
          </a:ln>
        </p:spPr>
      </p:pic>
    </p:spTree>
  </p:cSld>
  <p:clrMapOvr>
    <a:masterClrMapping/>
  </p:clrMapOvr>
  <p:transition xmlns:p14="http://schemas.microsoft.com/office/powerpoint/2010/main" spd="med" advClick="1" p14:dur="1000"/>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1" name="Shape 281"/>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Overview of the Digestive Process</a:t>
            </a:r>
          </a:p>
        </p:txBody>
      </p:sp>
      <p:sp>
        <p:nvSpPr>
          <p:cNvPr id="282" name="Shape 282"/>
          <p:cNvSpPr/>
          <p:nvPr>
            <p:ph type="body" idx="4294967295"/>
          </p:nvPr>
        </p:nvSpPr>
        <p:spPr>
          <a:xfrm>
            <a:off x="205457" y="1819768"/>
            <a:ext cx="12438100"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Digestion begins in the mouth, starting with the tearing and crushing activity of teeth during chewing</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Protein digestion begins in the acid environment of the stomach</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Each of the three major types of macromolecules—carbohydrates, lipids, and proteins—must be broken down during digestion</a:t>
            </a:r>
          </a:p>
          <a:p>
            <a:pPr lvl="1" marL="831361" indent="-386861" defTabSz="1300480">
              <a:spcBef>
                <a:spcPts val="800"/>
              </a:spcBef>
              <a:buClr>
                <a:srgbClr val="9D002D"/>
              </a:buClr>
              <a:buSzPct val="100000"/>
              <a:buChar char="–"/>
              <a:defRPr>
                <a:latin typeface="Arial"/>
                <a:ea typeface="Arial"/>
                <a:cs typeface="Arial"/>
                <a:sym typeface="Arial"/>
              </a:defRPr>
            </a:pPr>
            <a:r>
              <a:t>This chemical processing, started in the mouth, continues in the stomach and finishes in the small intestine</a:t>
            </a:r>
          </a:p>
        </p:txBody>
      </p:sp>
      <p:sp>
        <p:nvSpPr>
          <p:cNvPr id="283" name="Shape 283"/>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5" name="Shape 285"/>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Overview of the Digestive Process</a:t>
            </a:r>
          </a:p>
        </p:txBody>
      </p:sp>
      <p:sp>
        <p:nvSpPr>
          <p:cNvPr id="286" name="Shape 286"/>
          <p:cNvSpPr/>
          <p:nvPr>
            <p:ph type="body" idx="4294967295"/>
          </p:nvPr>
        </p:nvSpPr>
        <p:spPr>
          <a:xfrm>
            <a:off x="205457" y="1819768"/>
            <a:ext cx="12480997"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small molecules that result from this digestion are absorbed in the small intestine, along with water, vitamins, and ions</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More water is absorbed in the large intestine, producing feces that eventually exit the body at </a:t>
            </a:r>
            <a:br/>
            <a:r>
              <a:t>the anus</a:t>
            </a:r>
          </a:p>
        </p:txBody>
      </p:sp>
      <p:sp>
        <p:nvSpPr>
          <p:cNvPr id="287" name="Shape 287"/>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89" name="pasted-image.jpg"/>
          <p:cNvPicPr>
            <a:picLocks noChangeAspect="1"/>
          </p:cNvPicPr>
          <p:nvPr/>
        </p:nvPicPr>
        <p:blipFill>
          <a:blip r:embed="rId2">
            <a:extLst/>
          </a:blip>
          <a:stretch>
            <a:fillRect/>
          </a:stretch>
        </p:blipFill>
        <p:spPr>
          <a:xfrm>
            <a:off x="0" y="318937"/>
            <a:ext cx="13004800" cy="9115726"/>
          </a:xfrm>
          <a:prstGeom prst="rect">
            <a:avLst/>
          </a:prstGeom>
          <a:ln w="12700">
            <a:miter lim="400000"/>
          </a:ln>
        </p:spPr>
      </p:pic>
    </p:spTree>
  </p:cSld>
  <p:clrMapOvr>
    <a:masterClrMapping/>
  </p:clrMapOvr>
  <p:transition xmlns:p14="http://schemas.microsoft.com/office/powerpoint/2010/main" spd="med" advClick="1" p14:dur="1000"/>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1" name="Shape 291"/>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The Mouth and Esophagus</a:t>
            </a:r>
          </a:p>
        </p:txBody>
      </p:sp>
      <p:sp>
        <p:nvSpPr>
          <p:cNvPr id="292" name="Shape 292"/>
          <p:cNvSpPr/>
          <p:nvPr>
            <p:ph type="body" idx="4294967295"/>
          </p:nvPr>
        </p:nvSpPr>
        <p:spPr>
          <a:xfrm>
            <a:off x="205457" y="1819768"/>
            <a:ext cx="12571308" cy="7667415"/>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Digestion begins in the mouth</a:t>
            </a:r>
          </a:p>
          <a:p>
            <a:pPr lvl="1" marL="831361" indent="-386861" defTabSz="1300480">
              <a:spcBef>
                <a:spcPts val="800"/>
              </a:spcBef>
              <a:buClr>
                <a:srgbClr val="9D002D"/>
              </a:buClr>
              <a:buSzPct val="100000"/>
              <a:buChar char="–"/>
              <a:defRPr>
                <a:latin typeface="Arial"/>
                <a:ea typeface="Arial"/>
                <a:cs typeface="Arial"/>
                <a:sym typeface="Arial"/>
              </a:defRPr>
            </a:pPr>
            <a:r>
              <a:t>Salivary </a:t>
            </a:r>
            <a:r>
              <a:rPr b="1"/>
              <a:t>amylase</a:t>
            </a:r>
            <a:r>
              <a:t> begins the breakdown of carbohydrates</a:t>
            </a:r>
          </a:p>
          <a:p>
            <a:pPr lvl="1" marL="831361" indent="-386861" defTabSz="1300480">
              <a:spcBef>
                <a:spcPts val="800"/>
              </a:spcBef>
              <a:buClr>
                <a:srgbClr val="9D002D"/>
              </a:buClr>
              <a:buSzPct val="100000"/>
              <a:buChar char="–"/>
              <a:defRPr>
                <a:latin typeface="Arial"/>
                <a:ea typeface="Arial"/>
                <a:cs typeface="Arial"/>
                <a:sym typeface="Arial"/>
              </a:defRPr>
            </a:pPr>
            <a:r>
              <a:t>Starches break down to sugar</a:t>
            </a:r>
          </a:p>
          <a:p>
            <a:pPr marL="379185" indent="-379185" defTabSz="1300480">
              <a:spcBef>
                <a:spcPts val="900"/>
              </a:spcBef>
              <a:buClr>
                <a:srgbClr val="9D002D"/>
              </a:buClr>
              <a:buSzPct val="100000"/>
              <a:buFont typeface="Wingdings"/>
              <a:buChar char="▪"/>
              <a:defRPr b="1" sz="3800">
                <a:latin typeface="Arial"/>
                <a:ea typeface="Arial"/>
                <a:cs typeface="Arial"/>
                <a:sym typeface="Arial"/>
              </a:defRPr>
            </a:pPr>
            <a:r>
              <a:t>Salivary glands</a:t>
            </a:r>
            <a:r>
              <a:rPr b="0"/>
              <a:t> in the mouth release water and glycoproteins called </a:t>
            </a:r>
            <a:r>
              <a:t>mucins</a:t>
            </a:r>
          </a:p>
          <a:p>
            <a:pPr lvl="1" marL="831361" indent="-386861" defTabSz="1300480">
              <a:spcBef>
                <a:spcPts val="800"/>
              </a:spcBef>
              <a:buClr>
                <a:srgbClr val="9D002D"/>
              </a:buClr>
              <a:buSzPct val="100000"/>
              <a:buChar char="–"/>
              <a:defRPr>
                <a:latin typeface="Arial"/>
                <a:ea typeface="Arial"/>
                <a:cs typeface="Arial"/>
                <a:sym typeface="Arial"/>
              </a:defRPr>
            </a:pPr>
            <a:r>
              <a:t>When mucins contact water, they form the slimy substance called </a:t>
            </a:r>
            <a:r>
              <a:rPr b="1"/>
              <a:t>mucus</a:t>
            </a:r>
          </a:p>
          <a:p>
            <a:pPr lvl="2" marL="1308100" indent="-431800" defTabSz="1300480">
              <a:spcBef>
                <a:spcPts val="800"/>
              </a:spcBef>
              <a:buClr>
                <a:srgbClr val="9D002D"/>
              </a:buClr>
              <a:buSzPct val="100000"/>
              <a:buChar char="–"/>
              <a:defRPr sz="3400">
                <a:latin typeface="Arial"/>
                <a:ea typeface="Arial"/>
                <a:cs typeface="Arial"/>
                <a:sym typeface="Arial"/>
              </a:defRPr>
            </a:pPr>
            <a:r>
              <a:t>The mucus allows for food to be swallowed	</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Cells in the tongue also secrete </a:t>
            </a:r>
            <a:r>
              <a:rPr b="1"/>
              <a:t>lipase</a:t>
            </a:r>
            <a:r>
              <a:t>, which begins the breakdown of lipids</a:t>
            </a:r>
          </a:p>
        </p:txBody>
      </p:sp>
      <p:sp>
        <p:nvSpPr>
          <p:cNvPr id="293" name="Shape 293"/>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5" name="Shape 295"/>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The Mouth and Esophagus</a:t>
            </a:r>
          </a:p>
        </p:txBody>
      </p:sp>
      <p:sp>
        <p:nvSpPr>
          <p:cNvPr id="296" name="Shape 296"/>
          <p:cNvSpPr/>
          <p:nvPr>
            <p:ph type="body" idx="4294967295"/>
          </p:nvPr>
        </p:nvSpPr>
        <p:spPr>
          <a:xfrm>
            <a:off x="205457" y="1819768"/>
            <a:ext cx="12480997"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Food then enters the </a:t>
            </a:r>
            <a:r>
              <a:rPr b="1"/>
              <a:t>esophagus</a:t>
            </a:r>
            <a:r>
              <a:t>—a muscular tube connecting the mouth and stomach—and is propelled to the stomach by a wave of muscle contractions called </a:t>
            </a:r>
            <a:r>
              <a:rPr b="1"/>
              <a:t>peristalsis</a:t>
            </a:r>
            <a:endParaRPr b="1"/>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system is a </a:t>
            </a:r>
            <a:r>
              <a:rPr b="1"/>
              <a:t>reflex</a:t>
            </a:r>
            <a:r>
              <a:t>—an automatic reaction to a stimulus—that is stimulated by the act of swallowing</a:t>
            </a:r>
          </a:p>
        </p:txBody>
      </p:sp>
      <p:sp>
        <p:nvSpPr>
          <p:cNvPr id="297" name="Shape 297"/>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99" name="44_08_peristalsis_U.jpg"/>
          <p:cNvPicPr>
            <a:picLocks noChangeAspect="1"/>
          </p:cNvPicPr>
          <p:nvPr/>
        </p:nvPicPr>
        <p:blipFill>
          <a:blip r:embed="rId3">
            <a:extLst/>
          </a:blip>
          <a:srcRect l="0" t="0" r="0" b="3222"/>
          <a:stretch>
            <a:fillRect/>
          </a:stretch>
        </p:blipFill>
        <p:spPr>
          <a:xfrm>
            <a:off x="1503679" y="496710"/>
            <a:ext cx="9997442" cy="8475700"/>
          </a:xfrm>
          <a:prstGeom prst="rect">
            <a:avLst/>
          </a:prstGeom>
          <a:ln w="12700">
            <a:miter lim="400000"/>
          </a:ln>
        </p:spPr>
      </p:pic>
      <p:sp>
        <p:nvSpPr>
          <p:cNvPr id="300" name="Shape 300"/>
          <p:cNvSpPr/>
          <p:nvPr>
            <p:ph type="title" idx="4294967295"/>
          </p:nvPr>
        </p:nvSpPr>
        <p:spPr>
          <a:xfrm>
            <a:off x="29350" y="-1"/>
            <a:ext cx="8556979" cy="433495"/>
          </a:xfrm>
          <a:prstGeom prst="rect">
            <a:avLst/>
          </a:prstGeom>
        </p:spPr>
        <p:txBody>
          <a:bodyPr lIns="65023" tIns="65023" rIns="65023" bIns="65023" anchor="t"/>
          <a:lstStyle>
            <a:lvl1pPr algn="l" defTabSz="1300480">
              <a:defRPr sz="1600">
                <a:latin typeface="Arial"/>
                <a:ea typeface="Arial"/>
                <a:cs typeface="Arial"/>
                <a:sym typeface="Arial"/>
              </a:defRPr>
            </a:lvl1pPr>
          </a:lstStyle>
          <a:p>
            <a:pPr/>
            <a:r>
              <a:t>Figure 44.8</a:t>
            </a:r>
          </a:p>
        </p:txBody>
      </p:sp>
      <p:sp>
        <p:nvSpPr>
          <p:cNvPr id="301" name="Shape 301"/>
          <p:cNvSpPr/>
          <p:nvPr/>
        </p:nvSpPr>
        <p:spPr>
          <a:xfrm>
            <a:off x="8288302" y="1740746"/>
            <a:ext cx="3061594" cy="105382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650240" indent="-650240" algn="l" defTabSz="1300480">
              <a:lnSpc>
                <a:spcPct val="90000"/>
              </a:lnSpc>
              <a:defRPr sz="2400">
                <a:solidFill>
                  <a:srgbClr val="808080"/>
                </a:solidFill>
                <a:latin typeface="Arial Black"/>
                <a:ea typeface="Arial Black"/>
                <a:cs typeface="Arial Black"/>
                <a:sym typeface="Arial Black"/>
              </a:defRPr>
            </a:pPr>
            <a:r>
              <a:t>1.</a:t>
            </a:r>
            <a:r>
              <a:rPr b="1">
                <a:latin typeface="Arial"/>
                <a:ea typeface="Arial"/>
                <a:cs typeface="Arial"/>
                <a:sym typeface="Arial"/>
              </a:rPr>
              <a:t> Muscle constricts</a:t>
            </a:r>
            <a:endParaRPr b="1">
              <a:latin typeface="Arial"/>
              <a:ea typeface="Arial"/>
              <a:cs typeface="Arial"/>
              <a:sym typeface="Arial"/>
            </a:endParaRPr>
          </a:p>
          <a:p>
            <a:pPr marL="650240" indent="-650240" algn="l" defTabSz="1300480">
              <a:lnSpc>
                <a:spcPct val="90000"/>
              </a:lnSpc>
              <a:defRPr b="1" sz="2400">
                <a:solidFill>
                  <a:srgbClr val="808080"/>
                </a:solidFill>
                <a:latin typeface="Arial"/>
                <a:ea typeface="Arial"/>
                <a:cs typeface="Arial"/>
                <a:sym typeface="Arial"/>
              </a:defRPr>
            </a:pPr>
            <a:r>
              <a:t>esophagus above</a:t>
            </a:r>
          </a:p>
          <a:p>
            <a:pPr marL="650240" indent="-650240" algn="l" defTabSz="1300480">
              <a:lnSpc>
                <a:spcPct val="90000"/>
              </a:lnSpc>
              <a:defRPr b="1" sz="2400">
                <a:solidFill>
                  <a:srgbClr val="808080"/>
                </a:solidFill>
                <a:latin typeface="Arial"/>
                <a:ea typeface="Arial"/>
                <a:cs typeface="Arial"/>
                <a:sym typeface="Arial"/>
              </a:defRPr>
            </a:pPr>
            <a:r>
              <a:t>food </a:t>
            </a:r>
          </a:p>
        </p:txBody>
      </p:sp>
      <p:sp>
        <p:nvSpPr>
          <p:cNvPr id="302" name="Shape 302"/>
          <p:cNvSpPr/>
          <p:nvPr/>
        </p:nvSpPr>
        <p:spPr>
          <a:xfrm>
            <a:off x="8667608" y="3282808"/>
            <a:ext cx="2569122" cy="265901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650240" indent="-650240" algn="l" defTabSz="1300480">
              <a:lnSpc>
                <a:spcPct val="90000"/>
              </a:lnSpc>
              <a:defRPr sz="2400">
                <a:solidFill>
                  <a:srgbClr val="808080"/>
                </a:solidFill>
                <a:latin typeface="Arial Black"/>
                <a:ea typeface="Arial Black"/>
                <a:cs typeface="Arial Black"/>
                <a:sym typeface="Arial Black"/>
              </a:defRPr>
            </a:pPr>
            <a:r>
              <a:t>2.</a:t>
            </a:r>
            <a:r>
              <a:rPr b="1">
                <a:latin typeface="Arial"/>
                <a:ea typeface="Arial"/>
                <a:cs typeface="Arial"/>
                <a:sym typeface="Arial"/>
              </a:rPr>
              <a:t> Muscle</a:t>
            </a:r>
            <a:endParaRPr b="1">
              <a:latin typeface="Arial"/>
              <a:ea typeface="Arial"/>
              <a:cs typeface="Arial"/>
              <a:sym typeface="Arial"/>
            </a:endParaRPr>
          </a:p>
          <a:p>
            <a:pPr marL="650240" indent="-650240" algn="l" defTabSz="1300480">
              <a:lnSpc>
                <a:spcPct val="90000"/>
              </a:lnSpc>
              <a:defRPr b="1" sz="2400">
                <a:solidFill>
                  <a:srgbClr val="808080"/>
                </a:solidFill>
                <a:latin typeface="Arial"/>
                <a:ea typeface="Arial"/>
                <a:cs typeface="Arial"/>
                <a:sym typeface="Arial"/>
              </a:defRPr>
            </a:pPr>
            <a:r>
              <a:t>contraction</a:t>
            </a:r>
          </a:p>
          <a:p>
            <a:pPr marL="650240" indent="-650240" algn="l" defTabSz="1300480">
              <a:lnSpc>
                <a:spcPct val="90000"/>
              </a:lnSpc>
              <a:defRPr b="1" sz="2400">
                <a:solidFill>
                  <a:srgbClr val="808080"/>
                </a:solidFill>
                <a:latin typeface="Arial"/>
                <a:ea typeface="Arial"/>
                <a:cs typeface="Arial"/>
                <a:sym typeface="Arial"/>
              </a:defRPr>
            </a:pPr>
            <a:r>
              <a:t>moves like a</a:t>
            </a:r>
          </a:p>
          <a:p>
            <a:pPr marL="650240" indent="-650240" algn="l" defTabSz="1300480">
              <a:lnSpc>
                <a:spcPct val="90000"/>
              </a:lnSpc>
              <a:defRPr b="1" sz="2400">
                <a:solidFill>
                  <a:srgbClr val="808080"/>
                </a:solidFill>
                <a:latin typeface="Arial"/>
                <a:ea typeface="Arial"/>
                <a:cs typeface="Arial"/>
                <a:sym typeface="Arial"/>
              </a:defRPr>
            </a:pPr>
            <a:r>
              <a:t>wave down the</a:t>
            </a:r>
          </a:p>
          <a:p>
            <a:pPr marL="650240" indent="-650240" algn="l" defTabSz="1300480">
              <a:lnSpc>
                <a:spcPct val="90000"/>
              </a:lnSpc>
              <a:defRPr b="1" sz="2400">
                <a:solidFill>
                  <a:srgbClr val="808080"/>
                </a:solidFill>
                <a:latin typeface="Arial"/>
                <a:ea typeface="Arial"/>
                <a:cs typeface="Arial"/>
                <a:sym typeface="Arial"/>
              </a:defRPr>
            </a:pPr>
            <a:r>
              <a:t>esophagus,</a:t>
            </a:r>
          </a:p>
          <a:p>
            <a:pPr marL="650240" indent="-650240" algn="l" defTabSz="1300480">
              <a:lnSpc>
                <a:spcPct val="90000"/>
              </a:lnSpc>
              <a:defRPr b="1" sz="2400">
                <a:solidFill>
                  <a:srgbClr val="808080"/>
                </a:solidFill>
                <a:latin typeface="Arial"/>
                <a:ea typeface="Arial"/>
                <a:cs typeface="Arial"/>
                <a:sym typeface="Arial"/>
              </a:defRPr>
            </a:pPr>
            <a:r>
              <a:t>pushing the food</a:t>
            </a:r>
          </a:p>
          <a:p>
            <a:pPr marL="650240" indent="-650240" algn="l" defTabSz="1300480">
              <a:lnSpc>
                <a:spcPct val="90000"/>
              </a:lnSpc>
              <a:defRPr b="1" sz="2400">
                <a:solidFill>
                  <a:srgbClr val="808080"/>
                </a:solidFill>
                <a:latin typeface="Arial"/>
                <a:ea typeface="Arial"/>
                <a:cs typeface="Arial"/>
                <a:sym typeface="Arial"/>
              </a:defRPr>
            </a:pPr>
            <a:r>
              <a:t>below it into the</a:t>
            </a:r>
          </a:p>
          <a:p>
            <a:pPr marL="650240" indent="-650240" algn="l" defTabSz="1300480">
              <a:lnSpc>
                <a:spcPct val="90000"/>
              </a:lnSpc>
              <a:defRPr b="1" sz="2400">
                <a:solidFill>
                  <a:srgbClr val="808080"/>
                </a:solidFill>
                <a:latin typeface="Arial"/>
                <a:ea typeface="Arial"/>
                <a:cs typeface="Arial"/>
                <a:sym typeface="Arial"/>
              </a:defRPr>
            </a:pPr>
            <a:r>
              <a:t>stomach</a:t>
            </a:r>
          </a:p>
        </p:txBody>
      </p:sp>
      <p:sp>
        <p:nvSpPr>
          <p:cNvPr id="303" name="Shape 303"/>
          <p:cNvSpPr/>
          <p:nvPr/>
        </p:nvSpPr>
        <p:spPr>
          <a:xfrm>
            <a:off x="8182186" y="1752035"/>
            <a:ext cx="1" cy="1034063"/>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304" name="Shape 304"/>
          <p:cNvSpPr/>
          <p:nvPr/>
        </p:nvSpPr>
        <p:spPr>
          <a:xfrm>
            <a:off x="8545688" y="3271519"/>
            <a:ext cx="1" cy="2801904"/>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305" name="Shape 305"/>
          <p:cNvSpPr/>
          <p:nvPr/>
        </p:nvSpPr>
        <p:spPr>
          <a:xfrm flipH="1" rot="3969276">
            <a:off x="7670372" y="1862551"/>
            <a:ext cx="338104" cy="5363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1904" y="926"/>
                  <a:pt x="21191" y="10213"/>
                  <a:pt x="21600" y="21600"/>
                </a:cubicBezTo>
              </a:path>
            </a:pathLst>
          </a:custGeom>
          <a:ln w="25400">
            <a:solidFill>
              <a:srgbClr val="808080"/>
            </a:solidFill>
            <a:prstDash val="sysDot"/>
            <a:tailEnd type="triangle"/>
          </a:ln>
        </p:spPr>
        <p:txBody>
          <a:bodyPr lIns="65023" tIns="65023" rIns="65023" bIns="65023" anchor="ctr"/>
          <a:lstStyle/>
          <a:p>
            <a:pPr algn="l" defTabSz="1300480">
              <a:defRPr sz="3400">
                <a:latin typeface="Arial"/>
                <a:ea typeface="Arial"/>
                <a:cs typeface="Arial"/>
                <a:sym typeface="Arial"/>
              </a:defRPr>
            </a:pPr>
          </a:p>
        </p:txBody>
      </p:sp>
      <p:sp>
        <p:nvSpPr>
          <p:cNvPr id="306" name="Shape 306"/>
          <p:cNvSpPr/>
          <p:nvPr/>
        </p:nvSpPr>
        <p:spPr>
          <a:xfrm flipH="1" rot="3969276">
            <a:off x="7876192" y="4061473"/>
            <a:ext cx="584940" cy="5058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1904" y="926"/>
                  <a:pt x="21191" y="10213"/>
                  <a:pt x="21600" y="21600"/>
                </a:cubicBezTo>
              </a:path>
            </a:pathLst>
          </a:custGeom>
          <a:ln w="25400">
            <a:solidFill>
              <a:srgbClr val="808080"/>
            </a:solidFill>
            <a:prstDash val="sysDot"/>
            <a:tailEnd type="triangle"/>
          </a:ln>
        </p:spPr>
        <p:txBody>
          <a:bodyPr lIns="65023" tIns="65023" rIns="65023" bIns="65023" anchor="ctr"/>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0" name="Shape 310"/>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The Stomach</a:t>
            </a:r>
          </a:p>
        </p:txBody>
      </p:sp>
      <p:sp>
        <p:nvSpPr>
          <p:cNvPr id="311" name="Shape 311"/>
          <p:cNvSpPr/>
          <p:nvPr>
            <p:ph type="body" idx="4294967295"/>
          </p:nvPr>
        </p:nvSpPr>
        <p:spPr>
          <a:xfrm>
            <a:off x="205457" y="1819768"/>
            <a:ext cx="12510348" cy="6759788"/>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a:t>
            </a:r>
            <a:r>
              <a:rPr b="1"/>
              <a:t>stomach</a:t>
            </a:r>
            <a:r>
              <a:t> is</a:t>
            </a:r>
          </a:p>
          <a:p>
            <a:pPr lvl="1" marL="831361" indent="-386861" defTabSz="1300480">
              <a:spcBef>
                <a:spcPts val="800"/>
              </a:spcBef>
              <a:buClr>
                <a:srgbClr val="9D002D"/>
              </a:buClr>
              <a:buSzPct val="100000"/>
              <a:buChar char="–"/>
              <a:defRPr>
                <a:latin typeface="Arial"/>
                <a:ea typeface="Arial"/>
                <a:cs typeface="Arial"/>
                <a:sym typeface="Arial"/>
              </a:defRPr>
            </a:pPr>
            <a:r>
              <a:t>A tough, muscular pouch</a:t>
            </a:r>
          </a:p>
          <a:p>
            <a:pPr lvl="1" marL="831361" indent="-386861" defTabSz="1300480">
              <a:spcBef>
                <a:spcPts val="800"/>
              </a:spcBef>
              <a:buClr>
                <a:srgbClr val="9D002D"/>
              </a:buClr>
              <a:buSzPct val="100000"/>
              <a:buChar char="–"/>
              <a:defRPr>
                <a:latin typeface="Arial"/>
                <a:ea typeface="Arial"/>
                <a:cs typeface="Arial"/>
                <a:sym typeface="Arial"/>
              </a:defRPr>
            </a:pPr>
            <a:r>
              <a:t>Bracketed on both ends by valves called </a:t>
            </a:r>
            <a:br/>
            <a:r>
              <a:rPr b="1"/>
              <a:t>sphincters</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When food enters the stomach, muscular contractions result in churning that mixes and breaks down the food mechanically</a:t>
            </a:r>
          </a:p>
        </p:txBody>
      </p:sp>
      <p:sp>
        <p:nvSpPr>
          <p:cNvPr id="312" name="Shape 312"/>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title"/>
          </p:nvPr>
        </p:nvSpPr>
        <p:spPr>
          <a:prstGeom prst="rect">
            <a:avLst/>
          </a:prstGeom>
        </p:spPr>
        <p:txBody>
          <a:bodyPr/>
          <a:lstStyle/>
          <a:p>
            <a:pPr/>
            <a:r>
              <a:t>Metazoan centric</a:t>
            </a:r>
          </a:p>
        </p:txBody>
      </p:sp>
    </p:spTree>
  </p:cSld>
  <p:clrMapOvr>
    <a:masterClrMapping/>
  </p:clrMapOvr>
  <p:transition xmlns:p14="http://schemas.microsoft.com/office/powerpoint/2010/main" spd="med" advClick="1" p14:dur="1000"/>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4" name="Shape 314"/>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The Stomach</a:t>
            </a:r>
          </a:p>
        </p:txBody>
      </p:sp>
      <p:sp>
        <p:nvSpPr>
          <p:cNvPr id="315" name="Shape 315"/>
          <p:cNvSpPr/>
          <p:nvPr>
            <p:ph type="body" idx="4294967295"/>
          </p:nvPr>
        </p:nvSpPr>
        <p:spPr>
          <a:xfrm>
            <a:off x="205457" y="1819768"/>
            <a:ext cx="12293601" cy="7084908"/>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lumen of the stomach is highly acidic; the predominant acid in the stomach is hydrochloric </a:t>
            </a:r>
            <a:br/>
            <a:r>
              <a:t>acid (HCl)</a:t>
            </a:r>
            <a:endParaRPr sz="4400"/>
          </a:p>
          <a:p>
            <a:pPr lvl="1" marL="831361" indent="-386861" defTabSz="1300480">
              <a:spcBef>
                <a:spcPts val="800"/>
              </a:spcBef>
              <a:buClr>
                <a:srgbClr val="9D002D"/>
              </a:buClr>
              <a:buSzPct val="100000"/>
              <a:buChar char="–"/>
              <a:defRPr>
                <a:latin typeface="Arial"/>
                <a:ea typeface="Arial"/>
                <a:cs typeface="Arial"/>
                <a:sym typeface="Arial"/>
              </a:defRPr>
            </a:pPr>
            <a:r>
              <a:t>Protein digestion begins in the stomach</a:t>
            </a:r>
          </a:p>
          <a:p>
            <a:pPr lvl="1" marL="831361" indent="-386861" defTabSz="1300480">
              <a:spcBef>
                <a:spcPts val="800"/>
              </a:spcBef>
              <a:buClr>
                <a:srgbClr val="9D002D"/>
              </a:buClr>
              <a:buSzPct val="100000"/>
              <a:buChar char="–"/>
              <a:defRPr>
                <a:latin typeface="Arial"/>
                <a:ea typeface="Arial"/>
                <a:cs typeface="Arial"/>
                <a:sym typeface="Arial"/>
              </a:defRPr>
            </a:pPr>
            <a:r>
              <a:t>Much of the knowledge of digestion in the stomach came from Dr. Beaumont, who nursed a gunshot victim (whose wound left a hole into the stomach) </a:t>
            </a:r>
            <a:br/>
            <a:r>
              <a:t>back to health</a:t>
            </a:r>
          </a:p>
        </p:txBody>
      </p:sp>
      <p:sp>
        <p:nvSpPr>
          <p:cNvPr id="316" name="Shape 316"/>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18" name="44_09_stomach_U.jpg"/>
          <p:cNvPicPr>
            <a:picLocks noChangeAspect="1"/>
          </p:cNvPicPr>
          <p:nvPr/>
        </p:nvPicPr>
        <p:blipFill>
          <a:blip r:embed="rId3">
            <a:extLst/>
          </a:blip>
          <a:srcRect l="0" t="0" r="0" b="2844"/>
          <a:stretch>
            <a:fillRect/>
          </a:stretch>
        </p:blipFill>
        <p:spPr>
          <a:xfrm>
            <a:off x="2131342" y="589279"/>
            <a:ext cx="8739859" cy="8331201"/>
          </a:xfrm>
          <a:prstGeom prst="rect">
            <a:avLst/>
          </a:prstGeom>
          <a:ln w="12700">
            <a:miter lim="400000"/>
          </a:ln>
        </p:spPr>
      </p:pic>
      <p:sp>
        <p:nvSpPr>
          <p:cNvPr id="319" name="Shape 319"/>
          <p:cNvSpPr/>
          <p:nvPr>
            <p:ph type="title" idx="4294967295"/>
          </p:nvPr>
        </p:nvSpPr>
        <p:spPr>
          <a:xfrm>
            <a:off x="29350" y="-1"/>
            <a:ext cx="8556979" cy="433495"/>
          </a:xfrm>
          <a:prstGeom prst="rect">
            <a:avLst/>
          </a:prstGeom>
        </p:spPr>
        <p:txBody>
          <a:bodyPr lIns="65023" tIns="65023" rIns="65023" bIns="65023" anchor="t"/>
          <a:lstStyle>
            <a:lvl1pPr algn="l" defTabSz="1300480">
              <a:defRPr sz="1600">
                <a:latin typeface="Arial"/>
                <a:ea typeface="Arial"/>
                <a:cs typeface="Arial"/>
                <a:sym typeface="Arial"/>
              </a:defRPr>
            </a:lvl1pPr>
          </a:lstStyle>
          <a:p>
            <a:pPr/>
            <a:r>
              <a:t>Figure 44.9</a:t>
            </a:r>
          </a:p>
        </p:txBody>
      </p:sp>
      <p:sp>
        <p:nvSpPr>
          <p:cNvPr id="320" name="Shape 320"/>
          <p:cNvSpPr/>
          <p:nvPr/>
        </p:nvSpPr>
        <p:spPr>
          <a:xfrm>
            <a:off x="2673208" y="1438204"/>
            <a:ext cx="3145236" cy="34562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2400">
                <a:latin typeface="Arial"/>
                <a:ea typeface="Arial"/>
                <a:cs typeface="Arial"/>
                <a:sym typeface="Arial"/>
              </a:defRPr>
            </a:lvl1pPr>
          </a:lstStyle>
          <a:p>
            <a:pPr/>
            <a:r>
              <a:t>Bottom of esophagus</a:t>
            </a:r>
          </a:p>
        </p:txBody>
      </p:sp>
      <p:sp>
        <p:nvSpPr>
          <p:cNvPr id="321" name="Shape 321"/>
          <p:cNvSpPr/>
          <p:nvPr/>
        </p:nvSpPr>
        <p:spPr>
          <a:xfrm>
            <a:off x="2673208" y="2880924"/>
            <a:ext cx="3721796" cy="70122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b="1" sz="2400">
                <a:latin typeface="Arial"/>
                <a:ea typeface="Arial"/>
                <a:cs typeface="Arial"/>
                <a:sym typeface="Arial"/>
              </a:defRPr>
            </a:pPr>
            <a:r>
              <a:t>Sphincter seals off</a:t>
            </a:r>
          </a:p>
          <a:p>
            <a:pPr algn="l" defTabSz="1300480">
              <a:defRPr b="1" sz="2400">
                <a:latin typeface="Arial"/>
                <a:ea typeface="Arial"/>
                <a:cs typeface="Arial"/>
                <a:sym typeface="Arial"/>
              </a:defRPr>
            </a:pPr>
            <a:r>
              <a:t>stomach from esophagus</a:t>
            </a:r>
          </a:p>
        </p:txBody>
      </p:sp>
      <p:sp>
        <p:nvSpPr>
          <p:cNvPr id="322" name="Shape 322"/>
          <p:cNvSpPr/>
          <p:nvPr/>
        </p:nvSpPr>
        <p:spPr>
          <a:xfrm>
            <a:off x="2659662" y="4039164"/>
            <a:ext cx="2976910" cy="98770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0000"/>
              </a:lnSpc>
              <a:defRPr b="1" sz="2400">
                <a:latin typeface="Arial"/>
                <a:ea typeface="Arial"/>
                <a:cs typeface="Arial"/>
                <a:sym typeface="Arial"/>
              </a:defRPr>
            </a:pPr>
            <a:r>
              <a:t>Sphincter seals off</a:t>
            </a:r>
          </a:p>
          <a:p>
            <a:pPr algn="l" defTabSz="1300480">
              <a:lnSpc>
                <a:spcPct val="90000"/>
              </a:lnSpc>
              <a:defRPr b="1" sz="2400">
                <a:latin typeface="Arial"/>
                <a:ea typeface="Arial"/>
                <a:cs typeface="Arial"/>
                <a:sym typeface="Arial"/>
              </a:defRPr>
            </a:pPr>
            <a:r>
              <a:t>stomach from small</a:t>
            </a:r>
          </a:p>
          <a:p>
            <a:pPr algn="l" defTabSz="1300480">
              <a:lnSpc>
                <a:spcPct val="90000"/>
              </a:lnSpc>
              <a:defRPr b="1" sz="2400">
                <a:latin typeface="Arial"/>
                <a:ea typeface="Arial"/>
                <a:cs typeface="Arial"/>
                <a:sym typeface="Arial"/>
              </a:defRPr>
            </a:pPr>
            <a:r>
              <a:t>intestine</a:t>
            </a:r>
          </a:p>
        </p:txBody>
      </p:sp>
      <p:sp>
        <p:nvSpPr>
          <p:cNvPr id="323" name="Shape 323"/>
          <p:cNvSpPr/>
          <p:nvPr/>
        </p:nvSpPr>
        <p:spPr>
          <a:xfrm>
            <a:off x="2228426" y="8204764"/>
            <a:ext cx="2130079" cy="66666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0000"/>
              </a:lnSpc>
              <a:defRPr b="1" sz="2400">
                <a:latin typeface="Arial"/>
                <a:ea typeface="Arial"/>
                <a:cs typeface="Arial"/>
                <a:sym typeface="Arial"/>
              </a:defRPr>
            </a:pPr>
            <a:r>
              <a:t>Beginning of</a:t>
            </a:r>
          </a:p>
          <a:p>
            <a:pPr algn="l" defTabSz="1300480">
              <a:lnSpc>
                <a:spcPct val="90000"/>
              </a:lnSpc>
              <a:defRPr b="1" sz="2400">
                <a:latin typeface="Arial"/>
                <a:ea typeface="Arial"/>
                <a:cs typeface="Arial"/>
                <a:sym typeface="Arial"/>
              </a:defRPr>
            </a:pPr>
            <a:r>
              <a:t>small intestine</a:t>
            </a:r>
          </a:p>
        </p:txBody>
      </p:sp>
      <p:sp>
        <p:nvSpPr>
          <p:cNvPr id="324" name="Shape 324"/>
          <p:cNvSpPr/>
          <p:nvPr/>
        </p:nvSpPr>
        <p:spPr>
          <a:xfrm>
            <a:off x="5933440" y="8177671"/>
            <a:ext cx="1265685" cy="66666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0000"/>
              </a:lnSpc>
              <a:defRPr b="1" sz="2400">
                <a:latin typeface="Arial"/>
                <a:ea typeface="Arial"/>
                <a:cs typeface="Arial"/>
                <a:sym typeface="Arial"/>
              </a:defRPr>
            </a:pPr>
            <a:r>
              <a:t>Lumen</a:t>
            </a:r>
          </a:p>
          <a:p>
            <a:pPr algn="l" defTabSz="1300480">
              <a:lnSpc>
                <a:spcPct val="90000"/>
              </a:lnSpc>
              <a:defRPr b="1" sz="2400">
                <a:latin typeface="Arial"/>
                <a:ea typeface="Arial"/>
                <a:cs typeface="Arial"/>
                <a:sym typeface="Arial"/>
              </a:defRPr>
            </a:pPr>
            <a:r>
              <a:t>(interior)</a:t>
            </a:r>
          </a:p>
        </p:txBody>
      </p:sp>
      <p:sp>
        <p:nvSpPr>
          <p:cNvPr id="325" name="Shape 325"/>
          <p:cNvSpPr/>
          <p:nvPr/>
        </p:nvSpPr>
        <p:spPr>
          <a:xfrm>
            <a:off x="9304302" y="6938150"/>
            <a:ext cx="1435498" cy="66666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0000"/>
              </a:lnSpc>
              <a:defRPr b="1" sz="2400">
                <a:latin typeface="Arial"/>
                <a:ea typeface="Arial"/>
                <a:cs typeface="Arial"/>
                <a:sym typeface="Arial"/>
              </a:defRPr>
            </a:pPr>
            <a:r>
              <a:t>Layers</a:t>
            </a:r>
          </a:p>
          <a:p>
            <a:pPr algn="l" defTabSz="1300480">
              <a:lnSpc>
                <a:spcPct val="90000"/>
              </a:lnSpc>
              <a:defRPr b="1" sz="2400">
                <a:latin typeface="Arial"/>
                <a:ea typeface="Arial"/>
                <a:cs typeface="Arial"/>
                <a:sym typeface="Arial"/>
              </a:defRPr>
            </a:pPr>
            <a:r>
              <a:t>of muscle</a:t>
            </a:r>
          </a:p>
        </p:txBody>
      </p:sp>
      <p:sp>
        <p:nvSpPr>
          <p:cNvPr id="326" name="Shape 326"/>
          <p:cNvSpPr/>
          <p:nvPr/>
        </p:nvSpPr>
        <p:spPr>
          <a:xfrm>
            <a:off x="6082453" y="1636888"/>
            <a:ext cx="740552" cy="1"/>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grpSp>
        <p:nvGrpSpPr>
          <p:cNvPr id="329" name="Group 329"/>
          <p:cNvGrpSpPr/>
          <p:nvPr/>
        </p:nvGrpSpPr>
        <p:grpSpPr>
          <a:xfrm>
            <a:off x="5642186" y="3102186"/>
            <a:ext cx="1668499" cy="309317"/>
            <a:chOff x="0" y="0"/>
            <a:chExt cx="1668497" cy="309315"/>
          </a:xfrm>
        </p:grpSpPr>
        <p:sp>
          <p:nvSpPr>
            <p:cNvPr id="327" name="Shape 327"/>
            <p:cNvSpPr/>
            <p:nvPr/>
          </p:nvSpPr>
          <p:spPr>
            <a:xfrm>
              <a:off x="0" y="2257"/>
              <a:ext cx="478649" cy="1"/>
            </a:xfrm>
            <a:prstGeom prst="line">
              <a:avLst/>
            </a:prstGeom>
            <a:noFill/>
            <a:ln w="25400" cap="flat">
              <a:solidFill>
                <a:srgbClr val="808080"/>
              </a:solidFill>
              <a:prstDash val="solid"/>
              <a:round/>
            </a:ln>
            <a:effectLst/>
          </p:spPr>
          <p:txBody>
            <a:bodyPr wrap="square" lIns="65023" tIns="65023" rIns="65023" bIns="65023" numCol="1" anchor="t">
              <a:noAutofit/>
            </a:bodyPr>
            <a:lstStyle/>
            <a:p>
              <a:pPr algn="l" defTabSz="1300480">
                <a:defRPr sz="3400">
                  <a:latin typeface="Arial"/>
                  <a:ea typeface="Arial"/>
                  <a:cs typeface="Arial"/>
                  <a:sym typeface="Arial"/>
                </a:defRPr>
              </a:pPr>
            </a:p>
          </p:txBody>
        </p:sp>
        <p:sp>
          <p:nvSpPr>
            <p:cNvPr id="328" name="Shape 328"/>
            <p:cNvSpPr/>
            <p:nvPr/>
          </p:nvSpPr>
          <p:spPr>
            <a:xfrm>
              <a:off x="471875" y="0"/>
              <a:ext cx="1196623" cy="309316"/>
            </a:xfrm>
            <a:prstGeom prst="line">
              <a:avLst/>
            </a:prstGeom>
            <a:noFill/>
            <a:ln w="25400" cap="flat">
              <a:solidFill>
                <a:srgbClr val="808080"/>
              </a:solidFill>
              <a:prstDash val="solid"/>
              <a:round/>
            </a:ln>
            <a:effectLst/>
          </p:spPr>
          <p:txBody>
            <a:bodyPr wrap="square" lIns="65023" tIns="65023" rIns="65023" bIns="65023" numCol="1" anchor="t">
              <a:noAutofit/>
            </a:bodyPr>
            <a:lstStyle/>
            <a:p>
              <a:pPr algn="l" defTabSz="1300480">
                <a:defRPr sz="3400">
                  <a:latin typeface="Arial"/>
                  <a:ea typeface="Arial"/>
                  <a:cs typeface="Arial"/>
                  <a:sym typeface="Arial"/>
                </a:defRPr>
              </a:pPr>
            </a:p>
          </p:txBody>
        </p:sp>
      </p:grpSp>
      <p:sp>
        <p:nvSpPr>
          <p:cNvPr id="330" name="Shape 330"/>
          <p:cNvSpPr/>
          <p:nvPr/>
        </p:nvSpPr>
        <p:spPr>
          <a:xfrm>
            <a:off x="4059484" y="4946791"/>
            <a:ext cx="325121" cy="711201"/>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331" name="Shape 331"/>
          <p:cNvSpPr/>
          <p:nvPr/>
        </p:nvSpPr>
        <p:spPr>
          <a:xfrm>
            <a:off x="2747715" y="7247466"/>
            <a:ext cx="1" cy="950525"/>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332" name="Shape 332"/>
          <p:cNvSpPr/>
          <p:nvPr/>
        </p:nvSpPr>
        <p:spPr>
          <a:xfrm>
            <a:off x="6360159" y="6775591"/>
            <a:ext cx="1" cy="1422401"/>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grpSp>
        <p:nvGrpSpPr>
          <p:cNvPr id="336" name="Group 336"/>
          <p:cNvGrpSpPr/>
          <p:nvPr/>
        </p:nvGrpSpPr>
        <p:grpSpPr>
          <a:xfrm>
            <a:off x="9031111" y="4091093"/>
            <a:ext cx="787965" cy="2817707"/>
            <a:chOff x="0" y="0"/>
            <a:chExt cx="787964" cy="2817706"/>
          </a:xfrm>
        </p:grpSpPr>
        <p:sp>
          <p:nvSpPr>
            <p:cNvPr id="333" name="Shape 333"/>
            <p:cNvSpPr/>
            <p:nvPr/>
          </p:nvSpPr>
          <p:spPr>
            <a:xfrm>
              <a:off x="-1" y="1573671"/>
              <a:ext cx="711202" cy="1235005"/>
            </a:xfrm>
            <a:prstGeom prst="line">
              <a:avLst/>
            </a:prstGeom>
            <a:noFill/>
            <a:ln w="25400" cap="flat">
              <a:solidFill>
                <a:srgbClr val="808080"/>
              </a:solidFill>
              <a:prstDash val="solid"/>
              <a:round/>
            </a:ln>
            <a:effectLst/>
          </p:spPr>
          <p:txBody>
            <a:bodyPr wrap="square" lIns="65023" tIns="65023" rIns="65023" bIns="65023" numCol="1" anchor="t">
              <a:noAutofit/>
            </a:bodyPr>
            <a:lstStyle/>
            <a:p>
              <a:pPr algn="l" defTabSz="1300480">
                <a:defRPr sz="3400">
                  <a:latin typeface="Arial"/>
                  <a:ea typeface="Arial"/>
                  <a:cs typeface="Arial"/>
                  <a:sym typeface="Arial"/>
                </a:defRPr>
              </a:pPr>
            </a:p>
          </p:txBody>
        </p:sp>
        <p:sp>
          <p:nvSpPr>
            <p:cNvPr id="334" name="Shape 334"/>
            <p:cNvSpPr/>
            <p:nvPr/>
          </p:nvSpPr>
          <p:spPr>
            <a:xfrm flipH="1" flipV="1">
              <a:off x="408657" y="756355"/>
              <a:ext cx="309317" cy="2052321"/>
            </a:xfrm>
            <a:prstGeom prst="line">
              <a:avLst/>
            </a:prstGeom>
            <a:noFill/>
            <a:ln w="25400" cap="flat">
              <a:solidFill>
                <a:srgbClr val="808080"/>
              </a:solidFill>
              <a:prstDash val="solid"/>
              <a:round/>
            </a:ln>
            <a:effectLst/>
          </p:spPr>
          <p:txBody>
            <a:bodyPr wrap="square" lIns="65023" tIns="65023" rIns="65023" bIns="65023" numCol="1" anchor="t">
              <a:noAutofit/>
            </a:bodyPr>
            <a:lstStyle/>
            <a:p>
              <a:pPr algn="l" defTabSz="1300480">
                <a:defRPr sz="3400">
                  <a:latin typeface="Arial"/>
                  <a:ea typeface="Arial"/>
                  <a:cs typeface="Arial"/>
                  <a:sym typeface="Arial"/>
                </a:defRPr>
              </a:pPr>
            </a:p>
          </p:txBody>
        </p:sp>
        <p:sp>
          <p:nvSpPr>
            <p:cNvPr id="335" name="Shape 335"/>
            <p:cNvSpPr/>
            <p:nvPr/>
          </p:nvSpPr>
          <p:spPr>
            <a:xfrm flipV="1">
              <a:off x="717973" y="0"/>
              <a:ext cx="69992" cy="2817707"/>
            </a:xfrm>
            <a:prstGeom prst="line">
              <a:avLst/>
            </a:prstGeom>
            <a:noFill/>
            <a:ln w="25400" cap="flat">
              <a:solidFill>
                <a:srgbClr val="808080"/>
              </a:solidFill>
              <a:prstDash val="solid"/>
              <a:round/>
            </a:ln>
            <a:effectLst/>
          </p:spPr>
          <p:txBody>
            <a:bodyPr wrap="square" lIns="65023" tIns="65023" rIns="65023" bIns="65023" numCol="1" anchor="t">
              <a:noAutofit/>
            </a:bodyPr>
            <a:lstStyle/>
            <a:p>
              <a:pPr algn="l" defTabSz="1300480">
                <a:defRPr sz="3400">
                  <a:latin typeface="Arial"/>
                  <a:ea typeface="Arial"/>
                  <a:cs typeface="Arial"/>
                  <a:sym typeface="Arial"/>
                </a:defRPr>
              </a:pPr>
            </a:p>
          </p:txBody>
        </p:sp>
      </p:grpSp>
    </p:spTree>
  </p:cSld>
  <p:clrMapOvr>
    <a:masterClrMapping/>
  </p:clrMapOvr>
  <p:transition xmlns:p14="http://schemas.microsoft.com/office/powerpoint/2010/main" spd="med" advClick="1" p14:dur="1000"/>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0" name="Shape 340"/>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The Stomach as a Site of Protein Digestion</a:t>
            </a:r>
          </a:p>
        </p:txBody>
      </p:sp>
      <p:sp>
        <p:nvSpPr>
          <p:cNvPr id="341" name="Shape 341"/>
          <p:cNvSpPr/>
          <p:nvPr>
            <p:ph type="body" idx="4294967295"/>
          </p:nvPr>
        </p:nvSpPr>
        <p:spPr>
          <a:xfrm>
            <a:off x="205457" y="1819768"/>
            <a:ext cx="12480997" cy="7396482"/>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Churning mixes the food with </a:t>
            </a:r>
            <a:r>
              <a:rPr b="1"/>
              <a:t>gastric juice</a:t>
            </a:r>
            <a:r>
              <a:t>, which contains hydrochloric acid (HCl) and the enzyme </a:t>
            </a:r>
            <a:r>
              <a:rPr b="1"/>
              <a:t>pepsin</a:t>
            </a:r>
            <a:r>
              <a:t> to begin the digestion of proteins</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Specialized stomach cells called </a:t>
            </a:r>
            <a:r>
              <a:rPr b="1"/>
              <a:t>chief cells </a:t>
            </a:r>
            <a:r>
              <a:t>contain a pepsin precursor called </a:t>
            </a:r>
            <a:r>
              <a:rPr b="1"/>
              <a:t>pepsinogen</a:t>
            </a:r>
            <a:r>
              <a:t> that is converted to pepsin in the presence of the HCl</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Secretion of a protein-digesting enzyme in inactive form is important</a:t>
            </a:r>
          </a:p>
          <a:p>
            <a:pPr lvl="1" marL="831361" indent="-386861" defTabSz="1300480">
              <a:spcBef>
                <a:spcPts val="800"/>
              </a:spcBef>
              <a:buClr>
                <a:srgbClr val="9D002D"/>
              </a:buClr>
              <a:buSzPct val="100000"/>
              <a:buChar char="–"/>
              <a:defRPr>
                <a:latin typeface="Arial"/>
                <a:ea typeface="Arial"/>
                <a:cs typeface="Arial"/>
                <a:sym typeface="Arial"/>
              </a:defRPr>
            </a:pPr>
            <a:r>
              <a:t>It prevents destruction of proteins in the cells where the enzyme is synthesized</a:t>
            </a:r>
          </a:p>
        </p:txBody>
      </p:sp>
      <p:sp>
        <p:nvSpPr>
          <p:cNvPr id="342" name="Shape 342"/>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4" name="Shape 344"/>
          <p:cNvSpPr/>
          <p:nvPr>
            <p:ph type="title" idx="4294967295"/>
          </p:nvPr>
        </p:nvSpPr>
        <p:spPr>
          <a:xfrm>
            <a:off x="97084"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Which Cells Produce Stomach Acid?</a:t>
            </a:r>
          </a:p>
        </p:txBody>
      </p:sp>
      <p:sp>
        <p:nvSpPr>
          <p:cNvPr id="345" name="Shape 345"/>
          <p:cNvSpPr/>
          <p:nvPr>
            <p:ph type="body" idx="4294967295"/>
          </p:nvPr>
        </p:nvSpPr>
        <p:spPr>
          <a:xfrm>
            <a:off x="205457" y="1819768"/>
            <a:ext cx="12480997"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stomach epithelium contains several types of secretory cells, each of which is specialized for a particular function</a:t>
            </a:r>
          </a:p>
          <a:p>
            <a:pPr marL="379185" indent="-379185" defTabSz="1300480">
              <a:spcBef>
                <a:spcPts val="900"/>
              </a:spcBef>
              <a:buClr>
                <a:srgbClr val="9D002D"/>
              </a:buClr>
              <a:buSzPct val="100000"/>
              <a:buFont typeface="Wingdings"/>
              <a:buChar char="▪"/>
              <a:defRPr b="1" sz="3800">
                <a:latin typeface="Arial"/>
                <a:ea typeface="Arial"/>
                <a:cs typeface="Arial"/>
                <a:sym typeface="Arial"/>
              </a:defRPr>
            </a:pPr>
            <a:r>
              <a:t>Parietal cells</a:t>
            </a:r>
            <a:r>
              <a:rPr b="0"/>
              <a:t> are the source of HCl in gastric juice</a:t>
            </a:r>
            <a:endParaRPr b="0"/>
          </a:p>
          <a:p>
            <a:pPr lvl="1" marL="831361" indent="-386861" defTabSz="1300480">
              <a:spcBef>
                <a:spcPts val="800"/>
              </a:spcBef>
              <a:buClr>
                <a:srgbClr val="9D002D"/>
              </a:buClr>
              <a:buSzPct val="100000"/>
              <a:buChar char="–"/>
              <a:defRPr>
                <a:latin typeface="Arial"/>
                <a:ea typeface="Arial"/>
                <a:cs typeface="Arial"/>
                <a:sym typeface="Arial"/>
              </a:defRPr>
            </a:pPr>
            <a:r>
              <a:t>Gastric juice can have a pH as low as 1</a:t>
            </a:r>
          </a:p>
          <a:p>
            <a:pPr lvl="1" marL="831361" indent="-386861" defTabSz="1300480">
              <a:spcBef>
                <a:spcPts val="800"/>
              </a:spcBef>
              <a:buClr>
                <a:srgbClr val="9D002D"/>
              </a:buClr>
              <a:buSzPct val="100000"/>
              <a:buChar char="–"/>
              <a:defRPr>
                <a:latin typeface="Arial"/>
                <a:ea typeface="Arial"/>
                <a:cs typeface="Arial"/>
                <a:sym typeface="Arial"/>
              </a:defRPr>
            </a:pPr>
            <a:r>
              <a:t>This acid condition helps to denature the proteins aiding in their digestion</a:t>
            </a:r>
          </a:p>
          <a:p>
            <a:pPr marL="379185" indent="-379185" defTabSz="1300480">
              <a:spcBef>
                <a:spcPts val="900"/>
              </a:spcBef>
              <a:buClr>
                <a:srgbClr val="9D002D"/>
              </a:buClr>
              <a:buSzPct val="100000"/>
              <a:buFont typeface="Wingdings"/>
              <a:buChar char="▪"/>
              <a:defRPr b="1" sz="3800">
                <a:latin typeface="Arial"/>
                <a:ea typeface="Arial"/>
                <a:cs typeface="Arial"/>
                <a:sym typeface="Arial"/>
              </a:defRPr>
            </a:pPr>
            <a:r>
              <a:t>Mucous cells</a:t>
            </a:r>
            <a:r>
              <a:rPr b="0"/>
              <a:t> secrete mucus, which lines the </a:t>
            </a:r>
            <a:br>
              <a:rPr b="0"/>
            </a:br>
            <a:r>
              <a:rPr b="0"/>
              <a:t>gastric epithelium and protects the stomach from damage by HCl</a:t>
            </a:r>
          </a:p>
        </p:txBody>
      </p:sp>
      <p:sp>
        <p:nvSpPr>
          <p:cNvPr id="346" name="Shape 346"/>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8" name="Shape 348"/>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Parietal Cells Secrete HCl</a:t>
            </a:r>
          </a:p>
        </p:txBody>
      </p:sp>
      <p:sp>
        <p:nvSpPr>
          <p:cNvPr id="349" name="Shape 349"/>
          <p:cNvSpPr/>
          <p:nvPr>
            <p:ph type="body" idx="4294967295"/>
          </p:nvPr>
        </p:nvSpPr>
        <p:spPr>
          <a:xfrm>
            <a:off x="194168" y="1819769"/>
            <a:ext cx="12232641" cy="7152640"/>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enzyme </a:t>
            </a:r>
            <a:r>
              <a:rPr b="1"/>
              <a:t>carbonic anhydrase</a:t>
            </a:r>
            <a:r>
              <a:t> is found in high concentration in parietal cells</a:t>
            </a:r>
          </a:p>
          <a:p>
            <a:pPr lvl="1" marL="831361" indent="-386861" defTabSz="1300480">
              <a:spcBef>
                <a:spcPts val="800"/>
              </a:spcBef>
              <a:buClr>
                <a:srgbClr val="9D002D"/>
              </a:buClr>
              <a:buSzPct val="100000"/>
              <a:buChar char="–"/>
              <a:defRPr>
                <a:latin typeface="Arial"/>
                <a:ea typeface="Arial"/>
                <a:cs typeface="Arial"/>
                <a:sym typeface="Arial"/>
              </a:defRPr>
            </a:pPr>
            <a:r>
              <a:t>This enzyme catalyzes the formation of carbonic acid (H</a:t>
            </a:r>
            <a:r>
              <a:rPr baseline="-23333"/>
              <a:t>2</a:t>
            </a:r>
            <a:r>
              <a:t>CO</a:t>
            </a:r>
            <a:r>
              <a:rPr baseline="-23333"/>
              <a:t>3</a:t>
            </a:r>
            <a:r>
              <a:t>), which immediately dissociates into the bicarbonate ion (HCO</a:t>
            </a:r>
            <a:r>
              <a:rPr baseline="-23333"/>
              <a:t>3</a:t>
            </a:r>
            <a:r>
              <a:rPr baseline="30555"/>
              <a:t>–</a:t>
            </a:r>
            <a:r>
              <a:t>) and a proton:</a:t>
            </a:r>
          </a:p>
          <a:p>
            <a:pPr marL="397368" indent="-397368" defTabSz="1300480">
              <a:spcBef>
                <a:spcPts val="900"/>
              </a:spcBef>
              <a:buClr>
                <a:srgbClr val="9D002D"/>
              </a:buClr>
              <a:buSzTx/>
              <a:buFont typeface="Wingdings"/>
              <a:buNone/>
              <a:defRPr sz="3800">
                <a:latin typeface="Arial"/>
                <a:ea typeface="Arial"/>
                <a:cs typeface="Arial"/>
                <a:sym typeface="Arial"/>
              </a:defRPr>
            </a:pPr>
            <a:r>
              <a:t>		CO</a:t>
            </a:r>
            <a:r>
              <a:rPr baseline="-23684"/>
              <a:t>2</a:t>
            </a:r>
            <a:r>
              <a:t> </a:t>
            </a:r>
            <a:r>
              <a:rPr>
                <a:latin typeface="Symbol"/>
                <a:ea typeface="Symbol"/>
                <a:cs typeface="Symbol"/>
                <a:sym typeface="Symbol"/>
              </a:rPr>
              <a:t>+</a:t>
            </a:r>
            <a:r>
              <a:t> H</a:t>
            </a:r>
            <a:r>
              <a:rPr baseline="-23684"/>
              <a:t>2</a:t>
            </a:r>
            <a:r>
              <a:t>O </a:t>
            </a:r>
            <a:r>
              <a:rPr>
                <a:latin typeface="Symbol"/>
                <a:ea typeface="Symbol"/>
                <a:cs typeface="Symbol"/>
                <a:sym typeface="Symbol"/>
              </a:rPr>
              <a:t>↔</a:t>
            </a:r>
            <a:r>
              <a:t> H</a:t>
            </a:r>
            <a:r>
              <a:rPr baseline="-23684"/>
              <a:t>2</a:t>
            </a:r>
            <a:r>
              <a:t>CO</a:t>
            </a:r>
            <a:r>
              <a:rPr baseline="-23684"/>
              <a:t>3</a:t>
            </a:r>
            <a:r>
              <a:t> </a:t>
            </a:r>
            <a:r>
              <a:rPr>
                <a:latin typeface="Symbol"/>
                <a:ea typeface="Symbol"/>
                <a:cs typeface="Symbol"/>
                <a:sym typeface="Symbol"/>
              </a:rPr>
              <a:t>↔</a:t>
            </a:r>
            <a:r>
              <a:t> H</a:t>
            </a:r>
            <a:r>
              <a:rPr baseline="30526">
                <a:latin typeface="Symbol"/>
                <a:ea typeface="Symbol"/>
                <a:cs typeface="Symbol"/>
                <a:sym typeface="Symbol"/>
              </a:rPr>
              <a:t>+</a:t>
            </a:r>
            <a:r>
              <a:t> </a:t>
            </a:r>
            <a:r>
              <a:rPr>
                <a:latin typeface="Symbol"/>
                <a:ea typeface="Symbol"/>
                <a:cs typeface="Symbol"/>
                <a:sym typeface="Symbol"/>
              </a:rPr>
              <a:t>+</a:t>
            </a:r>
            <a:r>
              <a:t> HCO</a:t>
            </a:r>
            <a:r>
              <a:rPr baseline="-23684"/>
              <a:t>3</a:t>
            </a:r>
            <a:r>
              <a:rPr baseline="30526"/>
              <a:t>– </a:t>
            </a:r>
          </a:p>
        </p:txBody>
      </p:sp>
      <p:sp>
        <p:nvSpPr>
          <p:cNvPr id="350" name="Shape 350"/>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2" name="Shape 352"/>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Parietal Cells Secrete HCl</a:t>
            </a:r>
          </a:p>
        </p:txBody>
      </p:sp>
      <p:sp>
        <p:nvSpPr>
          <p:cNvPr id="353" name="Shape 353"/>
          <p:cNvSpPr/>
          <p:nvPr>
            <p:ph type="body" idx="4294967295"/>
          </p:nvPr>
        </p:nvSpPr>
        <p:spPr>
          <a:xfrm>
            <a:off x="194168" y="1819768"/>
            <a:ext cx="12503575" cy="7242952"/>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protons formed by the dissociation of carbonic </a:t>
            </a:r>
            <a:br/>
            <a:r>
              <a:t>acid are actively pumped into the lumen of the stomach</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proton (H+ ion) is combined with the Cl</a:t>
            </a:r>
            <a:r>
              <a:rPr baseline="30526"/>
              <a:t>–</a:t>
            </a:r>
            <a:r>
              <a:t> from </a:t>
            </a:r>
            <a:br/>
            <a:r>
              <a:t>the blood which is transported into the lumen via </a:t>
            </a:r>
            <a:br/>
            <a:r>
              <a:t>Cl</a:t>
            </a:r>
            <a:r>
              <a:rPr baseline="30526"/>
              <a:t>–</a:t>
            </a:r>
            <a:r>
              <a:t> channel</a:t>
            </a:r>
          </a:p>
        </p:txBody>
      </p:sp>
      <p:sp>
        <p:nvSpPr>
          <p:cNvPr id="354" name="Shape 354"/>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56" name="44_10_secretory_cells_U.jpg"/>
          <p:cNvPicPr>
            <a:picLocks noChangeAspect="1"/>
          </p:cNvPicPr>
          <p:nvPr/>
        </p:nvPicPr>
        <p:blipFill>
          <a:blip r:embed="rId3">
            <a:extLst/>
          </a:blip>
          <a:srcRect l="0" t="0" r="0" b="2459"/>
          <a:stretch>
            <a:fillRect/>
          </a:stretch>
        </p:blipFill>
        <p:spPr>
          <a:xfrm>
            <a:off x="3276035" y="194168"/>
            <a:ext cx="6450472" cy="9134970"/>
          </a:xfrm>
          <a:prstGeom prst="rect">
            <a:avLst/>
          </a:prstGeom>
          <a:ln w="12700">
            <a:miter lim="400000"/>
          </a:ln>
        </p:spPr>
      </p:pic>
      <p:sp>
        <p:nvSpPr>
          <p:cNvPr id="357" name="Shape 357"/>
          <p:cNvSpPr/>
          <p:nvPr>
            <p:ph type="title" idx="4294967295"/>
          </p:nvPr>
        </p:nvSpPr>
        <p:spPr>
          <a:xfrm>
            <a:off x="29350" y="-1"/>
            <a:ext cx="8556979" cy="433495"/>
          </a:xfrm>
          <a:prstGeom prst="rect">
            <a:avLst/>
          </a:prstGeom>
        </p:spPr>
        <p:txBody>
          <a:bodyPr lIns="65023" tIns="65023" rIns="65023" bIns="65023" anchor="t"/>
          <a:lstStyle>
            <a:lvl1pPr algn="l" defTabSz="1300480">
              <a:defRPr sz="1600">
                <a:latin typeface="Arial"/>
                <a:ea typeface="Arial"/>
                <a:cs typeface="Arial"/>
                <a:sym typeface="Arial"/>
              </a:defRPr>
            </a:lvl1pPr>
          </a:lstStyle>
          <a:p>
            <a:pPr/>
            <a:r>
              <a:t>Figure 44.10</a:t>
            </a:r>
          </a:p>
        </p:txBody>
      </p:sp>
      <p:sp>
        <p:nvSpPr>
          <p:cNvPr id="358" name="Shape 358"/>
          <p:cNvSpPr/>
          <p:nvPr/>
        </p:nvSpPr>
        <p:spPr>
          <a:xfrm>
            <a:off x="3325706" y="223519"/>
            <a:ext cx="2102248" cy="5207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sz="1600">
                <a:latin typeface="Arial Black"/>
                <a:ea typeface="Arial Black"/>
                <a:cs typeface="Arial Black"/>
                <a:sym typeface="Arial Black"/>
              </a:defRPr>
            </a:pPr>
            <a:r>
              <a:t>(a)</a:t>
            </a:r>
            <a:r>
              <a:rPr b="1">
                <a:latin typeface="Arial"/>
                <a:ea typeface="Arial"/>
                <a:cs typeface="Arial"/>
                <a:sym typeface="Arial"/>
              </a:rPr>
              <a:t> Secretory cells in</a:t>
            </a:r>
            <a:endParaRPr b="1">
              <a:latin typeface="Arial"/>
              <a:ea typeface="Arial"/>
              <a:cs typeface="Arial"/>
              <a:sym typeface="Arial"/>
            </a:endParaRPr>
          </a:p>
          <a:p>
            <a:pPr algn="l" defTabSz="1300480">
              <a:defRPr b="1" sz="1600">
                <a:latin typeface="Arial"/>
                <a:ea typeface="Arial"/>
                <a:cs typeface="Arial"/>
                <a:sym typeface="Arial"/>
              </a:defRPr>
            </a:pPr>
            <a:r>
              <a:t>the stomach lining</a:t>
            </a:r>
          </a:p>
        </p:txBody>
      </p:sp>
      <p:sp>
        <p:nvSpPr>
          <p:cNvPr id="359" name="Shape 359"/>
          <p:cNvSpPr/>
          <p:nvPr/>
        </p:nvSpPr>
        <p:spPr>
          <a:xfrm>
            <a:off x="3813386" y="1673013"/>
            <a:ext cx="869145" cy="2413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sz="1400">
                <a:latin typeface="Arial Black"/>
                <a:ea typeface="Arial Black"/>
                <a:cs typeface="Arial Black"/>
                <a:sym typeface="Arial Black"/>
              </a:defRPr>
            </a:lvl1pPr>
          </a:lstStyle>
          <a:p>
            <a:pPr/>
            <a:r>
              <a:t>Stomach</a:t>
            </a:r>
          </a:p>
        </p:txBody>
      </p:sp>
      <p:sp>
        <p:nvSpPr>
          <p:cNvPr id="360" name="Shape 360"/>
          <p:cNvSpPr/>
          <p:nvPr/>
        </p:nvSpPr>
        <p:spPr>
          <a:xfrm>
            <a:off x="3325706" y="5592515"/>
            <a:ext cx="1999954" cy="5207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650240" indent="-650240" algn="l" defTabSz="1300480">
              <a:defRPr sz="1600">
                <a:latin typeface="Arial Black"/>
                <a:ea typeface="Arial Black"/>
                <a:cs typeface="Arial Black"/>
                <a:sym typeface="Arial Black"/>
              </a:defRPr>
            </a:pPr>
            <a:r>
              <a:t>(b)</a:t>
            </a:r>
            <a:r>
              <a:rPr b="1">
                <a:latin typeface="Arial"/>
                <a:ea typeface="Arial"/>
                <a:cs typeface="Arial"/>
                <a:sym typeface="Arial"/>
              </a:rPr>
              <a:t> Secretion of HCI</a:t>
            </a:r>
            <a:endParaRPr b="1">
              <a:latin typeface="Arial"/>
              <a:ea typeface="Arial"/>
              <a:cs typeface="Arial"/>
              <a:sym typeface="Arial"/>
            </a:endParaRPr>
          </a:p>
          <a:p>
            <a:pPr marL="650240" indent="-650240" algn="l" defTabSz="1300480">
              <a:defRPr b="1" sz="1600">
                <a:latin typeface="Arial"/>
                <a:ea typeface="Arial"/>
                <a:cs typeface="Arial"/>
                <a:sym typeface="Arial"/>
              </a:defRPr>
            </a:pPr>
            <a:r>
              <a:t>by parietal cells</a:t>
            </a:r>
          </a:p>
        </p:txBody>
      </p:sp>
      <p:sp>
        <p:nvSpPr>
          <p:cNvPr id="361" name="Shape 361"/>
          <p:cNvSpPr/>
          <p:nvPr/>
        </p:nvSpPr>
        <p:spPr>
          <a:xfrm>
            <a:off x="7913510" y="250613"/>
            <a:ext cx="1642853" cy="4005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b="1" sz="1400">
                <a:solidFill>
                  <a:srgbClr val="808080"/>
                </a:solidFill>
                <a:latin typeface="Arial"/>
                <a:ea typeface="Arial"/>
                <a:cs typeface="Arial"/>
                <a:sym typeface="Arial"/>
              </a:defRPr>
            </a:pPr>
            <a:r>
              <a:t>Canal empties into</a:t>
            </a:r>
          </a:p>
          <a:p>
            <a:pPr algn="l" defTabSz="1300480">
              <a:defRPr b="1" sz="1400">
                <a:solidFill>
                  <a:srgbClr val="808080"/>
                </a:solidFill>
                <a:latin typeface="Arial"/>
                <a:ea typeface="Arial"/>
                <a:cs typeface="Arial"/>
                <a:sym typeface="Arial"/>
              </a:defRPr>
            </a:pPr>
            <a:r>
              <a:t>lumen of stomach</a:t>
            </a:r>
          </a:p>
        </p:txBody>
      </p:sp>
      <p:sp>
        <p:nvSpPr>
          <p:cNvPr id="362" name="Shape 362"/>
          <p:cNvSpPr/>
          <p:nvPr/>
        </p:nvSpPr>
        <p:spPr>
          <a:xfrm>
            <a:off x="7949635" y="2169724"/>
            <a:ext cx="1129247"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400">
                <a:latin typeface="Arial"/>
                <a:ea typeface="Arial"/>
                <a:cs typeface="Arial"/>
                <a:sym typeface="Arial"/>
              </a:defRPr>
            </a:lvl1pPr>
          </a:lstStyle>
          <a:p>
            <a:pPr/>
            <a:r>
              <a:t>Mucous cells</a:t>
            </a:r>
          </a:p>
        </p:txBody>
      </p:sp>
      <p:sp>
        <p:nvSpPr>
          <p:cNvPr id="363" name="Shape 363"/>
          <p:cNvSpPr/>
          <p:nvPr/>
        </p:nvSpPr>
        <p:spPr>
          <a:xfrm>
            <a:off x="7949635" y="3795324"/>
            <a:ext cx="1069604" cy="6037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b="1" sz="1400">
                <a:latin typeface="Arial"/>
                <a:ea typeface="Arial"/>
                <a:cs typeface="Arial"/>
                <a:sym typeface="Arial"/>
              </a:defRPr>
            </a:pPr>
            <a:r>
              <a:t>Chief cells</a:t>
            </a:r>
          </a:p>
          <a:p>
            <a:pPr algn="l" defTabSz="1300480">
              <a:defRPr b="1" sz="1400">
                <a:latin typeface="Arial"/>
                <a:ea typeface="Arial"/>
                <a:cs typeface="Arial"/>
                <a:sym typeface="Arial"/>
              </a:defRPr>
            </a:pPr>
            <a:r>
              <a:t>(secrete</a:t>
            </a:r>
          </a:p>
          <a:p>
            <a:pPr algn="l" defTabSz="1300480">
              <a:defRPr b="1" sz="1400">
                <a:latin typeface="Arial"/>
                <a:ea typeface="Arial"/>
                <a:cs typeface="Arial"/>
                <a:sym typeface="Arial"/>
              </a:defRPr>
            </a:pPr>
            <a:r>
              <a:t>pepsinogen)</a:t>
            </a:r>
          </a:p>
        </p:txBody>
      </p:sp>
      <p:sp>
        <p:nvSpPr>
          <p:cNvPr id="364" name="Shape 364"/>
          <p:cNvSpPr/>
          <p:nvPr/>
        </p:nvSpPr>
        <p:spPr>
          <a:xfrm>
            <a:off x="7949635" y="5046133"/>
            <a:ext cx="1149388" cy="4005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b="1" sz="1400">
                <a:latin typeface="Arial"/>
                <a:ea typeface="Arial"/>
                <a:cs typeface="Arial"/>
                <a:sym typeface="Arial"/>
              </a:defRPr>
            </a:pPr>
            <a:r>
              <a:t>Parietal cells</a:t>
            </a:r>
          </a:p>
          <a:p>
            <a:pPr algn="l" defTabSz="1300480">
              <a:defRPr b="1" sz="1400">
                <a:latin typeface="Arial"/>
                <a:ea typeface="Arial"/>
                <a:cs typeface="Arial"/>
                <a:sym typeface="Arial"/>
              </a:defRPr>
            </a:pPr>
            <a:r>
              <a:t>(secrete HCI)</a:t>
            </a:r>
          </a:p>
        </p:txBody>
      </p:sp>
      <p:sp>
        <p:nvSpPr>
          <p:cNvPr id="365" name="Shape 365"/>
          <p:cNvSpPr/>
          <p:nvPr/>
        </p:nvSpPr>
        <p:spPr>
          <a:xfrm>
            <a:off x="8024011" y="5899573"/>
            <a:ext cx="1158503" cy="4005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defTabSz="1300480">
              <a:defRPr b="1" sz="1400">
                <a:latin typeface="Arial"/>
                <a:ea typeface="Arial"/>
                <a:cs typeface="Arial"/>
                <a:sym typeface="Arial"/>
              </a:defRPr>
            </a:pPr>
            <a:r>
              <a:t>HCI to lumen</a:t>
            </a:r>
          </a:p>
          <a:p>
            <a:pPr defTabSz="1300480">
              <a:defRPr b="1" sz="1400">
                <a:latin typeface="Arial"/>
                <a:ea typeface="Arial"/>
                <a:cs typeface="Arial"/>
                <a:sym typeface="Arial"/>
              </a:defRPr>
            </a:pPr>
            <a:r>
              <a:t>of stomach</a:t>
            </a:r>
          </a:p>
        </p:txBody>
      </p:sp>
      <p:sp>
        <p:nvSpPr>
          <p:cNvPr id="366" name="Shape 366"/>
          <p:cNvSpPr/>
          <p:nvPr/>
        </p:nvSpPr>
        <p:spPr>
          <a:xfrm>
            <a:off x="7193280" y="2278097"/>
            <a:ext cx="722490" cy="1"/>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367" name="Shape 367"/>
          <p:cNvSpPr/>
          <p:nvPr/>
        </p:nvSpPr>
        <p:spPr>
          <a:xfrm>
            <a:off x="7468728" y="3905955"/>
            <a:ext cx="447041" cy="1"/>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368" name="Shape 368"/>
          <p:cNvSpPr/>
          <p:nvPr/>
        </p:nvSpPr>
        <p:spPr>
          <a:xfrm>
            <a:off x="7572586" y="5192888"/>
            <a:ext cx="343183" cy="1"/>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369" name="Shape 369"/>
          <p:cNvSpPr/>
          <p:nvPr/>
        </p:nvSpPr>
        <p:spPr>
          <a:xfrm>
            <a:off x="7350710" y="7592907"/>
            <a:ext cx="1118829"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1300480">
              <a:defRPr b="1" sz="1400">
                <a:latin typeface="Arial"/>
                <a:ea typeface="Arial"/>
                <a:cs typeface="Arial"/>
                <a:sym typeface="Arial"/>
              </a:defRPr>
            </a:lvl1pPr>
          </a:lstStyle>
          <a:p>
            <a:pPr/>
            <a:r>
              <a:t>Proton pump</a:t>
            </a:r>
          </a:p>
        </p:txBody>
      </p:sp>
      <p:sp>
        <p:nvSpPr>
          <p:cNvPr id="370" name="Shape 370"/>
          <p:cNvSpPr/>
          <p:nvPr/>
        </p:nvSpPr>
        <p:spPr>
          <a:xfrm>
            <a:off x="7200652" y="8457635"/>
            <a:ext cx="1455069"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1300480">
              <a:defRPr b="1" sz="1400">
                <a:latin typeface="Arial"/>
                <a:ea typeface="Arial"/>
                <a:cs typeface="Arial"/>
                <a:sym typeface="Arial"/>
              </a:defRPr>
            </a:lvl1pPr>
          </a:lstStyle>
          <a:p>
            <a:pPr/>
            <a:r>
              <a:t>Chloride channel</a:t>
            </a:r>
          </a:p>
        </p:txBody>
      </p:sp>
      <p:sp>
        <p:nvSpPr>
          <p:cNvPr id="371" name="Shape 371"/>
          <p:cNvSpPr/>
          <p:nvPr/>
        </p:nvSpPr>
        <p:spPr>
          <a:xfrm>
            <a:off x="4928729" y="8771466"/>
            <a:ext cx="1184982" cy="2413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sz="1400">
                <a:latin typeface="Arial Black"/>
                <a:ea typeface="Arial Black"/>
                <a:cs typeface="Arial Black"/>
                <a:sym typeface="Arial Black"/>
              </a:defRPr>
            </a:lvl1pPr>
          </a:lstStyle>
          <a:p>
            <a:pPr/>
            <a:r>
              <a:t>Parietal cell</a:t>
            </a:r>
          </a:p>
        </p:txBody>
      </p:sp>
      <p:sp>
        <p:nvSpPr>
          <p:cNvPr id="372" name="Shape 372"/>
          <p:cNvSpPr/>
          <p:nvPr/>
        </p:nvSpPr>
        <p:spPr>
          <a:xfrm>
            <a:off x="3519875" y="7251982"/>
            <a:ext cx="832161"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400">
                <a:latin typeface="Arial"/>
                <a:ea typeface="Arial"/>
                <a:cs typeface="Arial"/>
                <a:sym typeface="Arial"/>
              </a:defRPr>
            </a:lvl1pPr>
          </a:lstStyle>
          <a:p>
            <a:pPr/>
            <a:r>
              <a:t>(to blood)</a:t>
            </a:r>
          </a:p>
        </p:txBody>
      </p:sp>
      <p:sp>
        <p:nvSpPr>
          <p:cNvPr id="373" name="Shape 373"/>
          <p:cNvSpPr/>
          <p:nvPr/>
        </p:nvSpPr>
        <p:spPr>
          <a:xfrm>
            <a:off x="3332479" y="8281528"/>
            <a:ext cx="1059447"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400">
                <a:latin typeface="Arial"/>
                <a:ea typeface="Arial"/>
                <a:cs typeface="Arial"/>
                <a:sym typeface="Arial"/>
              </a:defRPr>
            </a:lvl1pPr>
          </a:lstStyle>
          <a:p>
            <a:pPr/>
            <a:r>
              <a:t>(from blood)</a:t>
            </a:r>
          </a:p>
        </p:txBody>
      </p:sp>
    </p:spTree>
  </p:cSld>
  <p:clrMapOvr>
    <a:masterClrMapping/>
  </p:clrMapOvr>
  <p:transition xmlns:p14="http://schemas.microsoft.com/office/powerpoint/2010/main" spd="med" advClick="1" p14:dur="1000"/>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7" name="Shape 377"/>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The Small Intestine</a:t>
            </a:r>
          </a:p>
        </p:txBody>
      </p:sp>
      <p:sp>
        <p:nvSpPr>
          <p:cNvPr id="378" name="Shape 378"/>
          <p:cNvSpPr/>
          <p:nvPr>
            <p:ph type="body" idx="4294967295"/>
          </p:nvPr>
        </p:nvSpPr>
        <p:spPr>
          <a:xfrm>
            <a:off x="205457" y="1819769"/>
            <a:ext cx="12480997" cy="7486792"/>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Partially digested food passes from the stomach into the </a:t>
            </a:r>
            <a:r>
              <a:rPr b="1"/>
              <a:t>small intestine</a:t>
            </a:r>
            <a:r>
              <a:t>, a six-meter-long tube</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food mixes with secretions from the pancreas and liver and begins to move through the tube</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At the end of the small intestine, digestion is complete and most nutrients—along with much water—have been absorbed</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small intestine has an enormous surface area for absorption of nutrients due to projections called </a:t>
            </a:r>
            <a:r>
              <a:rPr b="1"/>
              <a:t>villi</a:t>
            </a:r>
            <a:endParaRPr b="1"/>
          </a:p>
          <a:p>
            <a:pPr lvl="1" marL="831361" indent="-386861" defTabSz="1300480">
              <a:spcBef>
                <a:spcPts val="800"/>
              </a:spcBef>
              <a:buClr>
                <a:srgbClr val="9D002D"/>
              </a:buClr>
              <a:buSzPct val="100000"/>
              <a:buChar char="–"/>
              <a:defRPr>
                <a:latin typeface="Arial"/>
                <a:ea typeface="Arial"/>
                <a:cs typeface="Arial"/>
                <a:sym typeface="Arial"/>
              </a:defRPr>
            </a:pPr>
            <a:r>
              <a:t>Villi have projections called </a:t>
            </a:r>
            <a:r>
              <a:rPr b="1"/>
              <a:t>microvilli</a:t>
            </a:r>
          </a:p>
        </p:txBody>
      </p:sp>
      <p:sp>
        <p:nvSpPr>
          <p:cNvPr id="379" name="Shape 379"/>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1" name="Shape 381"/>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The Small Intestine</a:t>
            </a:r>
          </a:p>
        </p:txBody>
      </p:sp>
      <p:sp>
        <p:nvSpPr>
          <p:cNvPr id="382" name="Shape 382"/>
          <p:cNvSpPr/>
          <p:nvPr>
            <p:ph type="body" idx="4294967295"/>
          </p:nvPr>
        </p:nvSpPr>
        <p:spPr>
          <a:xfrm>
            <a:off x="205457" y="1819768"/>
            <a:ext cx="12480997"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enormous surface area of the small intestine increases the efficiency of nutrient absorption</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Because each villus contains blood vessels and a lymphatic vessel called a </a:t>
            </a:r>
            <a:r>
              <a:rPr b="1"/>
              <a:t>lacteal</a:t>
            </a:r>
            <a:r>
              <a:t>, nutrients pass quickly from epithelial cells into the body’s transport systems</a:t>
            </a:r>
          </a:p>
        </p:txBody>
      </p:sp>
      <p:sp>
        <p:nvSpPr>
          <p:cNvPr id="383" name="Shape 383"/>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85" name="44_12_small_intestine_U.jpg"/>
          <p:cNvPicPr>
            <a:picLocks noChangeAspect="1"/>
          </p:cNvPicPr>
          <p:nvPr/>
        </p:nvPicPr>
        <p:blipFill>
          <a:blip r:embed="rId3">
            <a:extLst/>
          </a:blip>
          <a:srcRect l="0" t="0" r="0" b="4762"/>
          <a:stretch>
            <a:fillRect/>
          </a:stretch>
        </p:blipFill>
        <p:spPr>
          <a:xfrm>
            <a:off x="422204" y="2196817"/>
            <a:ext cx="12158135" cy="5102579"/>
          </a:xfrm>
          <a:prstGeom prst="rect">
            <a:avLst/>
          </a:prstGeom>
          <a:ln w="12700">
            <a:miter lim="400000"/>
          </a:ln>
        </p:spPr>
      </p:pic>
      <p:sp>
        <p:nvSpPr>
          <p:cNvPr id="386" name="Shape 386"/>
          <p:cNvSpPr/>
          <p:nvPr/>
        </p:nvSpPr>
        <p:spPr>
          <a:xfrm>
            <a:off x="11672711" y="6468533"/>
            <a:ext cx="769903" cy="368019"/>
          </a:xfrm>
          <a:prstGeom prst="rect">
            <a:avLst/>
          </a:prstGeom>
          <a:solidFill>
            <a:srgbClr val="FFFFFF">
              <a:alpha val="50000"/>
            </a:srgbClr>
          </a:solidFill>
          <a:ln w="12700">
            <a:miter lim="400000"/>
          </a:ln>
        </p:spPr>
        <p:txBody>
          <a:bodyPr lIns="65023" tIns="65023" rIns="65023" bIns="65023" anchor="ctr"/>
          <a:lstStyle/>
          <a:p>
            <a:pPr algn="l" defTabSz="1300480">
              <a:defRPr sz="3400">
                <a:latin typeface="Arial"/>
                <a:ea typeface="Arial"/>
                <a:cs typeface="Arial"/>
                <a:sym typeface="Arial"/>
              </a:defRPr>
            </a:pPr>
          </a:p>
        </p:txBody>
      </p:sp>
      <p:sp>
        <p:nvSpPr>
          <p:cNvPr id="387" name="Shape 387"/>
          <p:cNvSpPr/>
          <p:nvPr/>
        </p:nvSpPr>
        <p:spPr>
          <a:xfrm>
            <a:off x="11740444" y="6762044"/>
            <a:ext cx="641210" cy="1"/>
          </a:xfrm>
          <a:prstGeom prst="line">
            <a:avLst/>
          </a:prstGeom>
          <a:ln w="508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388" name="Shape 388"/>
          <p:cNvSpPr/>
          <p:nvPr/>
        </p:nvSpPr>
        <p:spPr>
          <a:xfrm>
            <a:off x="11455964" y="2740942"/>
            <a:ext cx="1040836" cy="492196"/>
          </a:xfrm>
          <a:prstGeom prst="rect">
            <a:avLst/>
          </a:prstGeom>
          <a:solidFill>
            <a:srgbClr val="FFFFFF">
              <a:alpha val="50000"/>
            </a:srgbClr>
          </a:solidFill>
          <a:ln w="12700">
            <a:miter lim="400000"/>
          </a:ln>
        </p:spPr>
        <p:txBody>
          <a:bodyPr lIns="65023" tIns="65023" rIns="65023" bIns="65023" anchor="ctr"/>
          <a:lstStyle/>
          <a:p>
            <a:pPr algn="l" defTabSz="1300480">
              <a:defRPr sz="3400">
                <a:latin typeface="Arial"/>
                <a:ea typeface="Arial"/>
                <a:cs typeface="Arial"/>
                <a:sym typeface="Arial"/>
              </a:defRPr>
            </a:pPr>
          </a:p>
        </p:txBody>
      </p:sp>
      <p:sp>
        <p:nvSpPr>
          <p:cNvPr id="389" name="Shape 389"/>
          <p:cNvSpPr/>
          <p:nvPr>
            <p:ph type="title" idx="4294967295"/>
          </p:nvPr>
        </p:nvSpPr>
        <p:spPr>
          <a:xfrm>
            <a:off x="29350" y="-1"/>
            <a:ext cx="8556979" cy="433495"/>
          </a:xfrm>
          <a:prstGeom prst="rect">
            <a:avLst/>
          </a:prstGeom>
        </p:spPr>
        <p:txBody>
          <a:bodyPr lIns="65023" tIns="65023" rIns="65023" bIns="65023" anchor="t"/>
          <a:lstStyle>
            <a:lvl1pPr algn="l" defTabSz="1300480">
              <a:defRPr sz="1600">
                <a:latin typeface="Arial"/>
                <a:ea typeface="Arial"/>
                <a:cs typeface="Arial"/>
                <a:sym typeface="Arial"/>
              </a:defRPr>
            </a:lvl1pPr>
          </a:lstStyle>
          <a:p>
            <a:pPr/>
            <a:r>
              <a:t>Figure 44.12</a:t>
            </a:r>
          </a:p>
        </p:txBody>
      </p:sp>
      <p:sp>
        <p:nvSpPr>
          <p:cNvPr id="390" name="Shape 390"/>
          <p:cNvSpPr/>
          <p:nvPr/>
        </p:nvSpPr>
        <p:spPr>
          <a:xfrm>
            <a:off x="489937" y="2208106"/>
            <a:ext cx="1412975" cy="63476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0000"/>
              </a:lnSpc>
              <a:defRPr b="1" sz="1600">
                <a:latin typeface="Arial"/>
                <a:ea typeface="Arial"/>
                <a:cs typeface="Arial"/>
                <a:sym typeface="Arial"/>
              </a:defRPr>
            </a:pPr>
            <a:r>
              <a:t>Cross section</a:t>
            </a:r>
          </a:p>
          <a:p>
            <a:pPr algn="l" defTabSz="1300480">
              <a:lnSpc>
                <a:spcPct val="90000"/>
              </a:lnSpc>
              <a:defRPr b="1" sz="1600">
                <a:latin typeface="Arial"/>
                <a:ea typeface="Arial"/>
                <a:cs typeface="Arial"/>
                <a:sym typeface="Arial"/>
              </a:defRPr>
            </a:pPr>
            <a:r>
              <a:t>of small</a:t>
            </a:r>
          </a:p>
          <a:p>
            <a:pPr algn="l" defTabSz="1300480">
              <a:lnSpc>
                <a:spcPct val="90000"/>
              </a:lnSpc>
              <a:defRPr b="1" sz="1600">
                <a:latin typeface="Arial"/>
                <a:ea typeface="Arial"/>
                <a:cs typeface="Arial"/>
                <a:sym typeface="Arial"/>
              </a:defRPr>
            </a:pPr>
            <a:r>
              <a:t>intestine</a:t>
            </a:r>
          </a:p>
        </p:txBody>
      </p:sp>
      <p:sp>
        <p:nvSpPr>
          <p:cNvPr id="391" name="Shape 391"/>
          <p:cNvSpPr/>
          <p:nvPr/>
        </p:nvSpPr>
        <p:spPr>
          <a:xfrm>
            <a:off x="4364284" y="2339057"/>
            <a:ext cx="480021" cy="2921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0000"/>
              </a:lnSpc>
              <a:defRPr sz="1600">
                <a:latin typeface="Arial Black"/>
                <a:ea typeface="Arial Black"/>
                <a:cs typeface="Arial Black"/>
                <a:sym typeface="Arial Black"/>
              </a:defRPr>
            </a:lvl1pPr>
          </a:lstStyle>
          <a:p>
            <a:pPr/>
            <a:r>
              <a:t>Fold</a:t>
            </a:r>
          </a:p>
        </p:txBody>
      </p:sp>
      <p:sp>
        <p:nvSpPr>
          <p:cNvPr id="392" name="Shape 392"/>
          <p:cNvSpPr/>
          <p:nvPr/>
        </p:nvSpPr>
        <p:spPr>
          <a:xfrm>
            <a:off x="3384408" y="3151857"/>
            <a:ext cx="370385" cy="22195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0000"/>
              </a:lnSpc>
              <a:defRPr b="1" sz="1600">
                <a:latin typeface="Arial"/>
                <a:ea typeface="Arial"/>
                <a:cs typeface="Arial"/>
                <a:sym typeface="Arial"/>
              </a:defRPr>
            </a:lvl1pPr>
          </a:lstStyle>
          <a:p>
            <a:pPr/>
            <a:r>
              <a:t>Villi</a:t>
            </a:r>
          </a:p>
        </p:txBody>
      </p:sp>
      <p:sp>
        <p:nvSpPr>
          <p:cNvPr id="393" name="Shape 393"/>
          <p:cNvSpPr/>
          <p:nvPr/>
        </p:nvSpPr>
        <p:spPr>
          <a:xfrm>
            <a:off x="4149795" y="5389315"/>
            <a:ext cx="701577" cy="22195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0000"/>
              </a:lnSpc>
              <a:defRPr b="1" sz="1600">
                <a:latin typeface="Arial"/>
                <a:ea typeface="Arial"/>
                <a:cs typeface="Arial"/>
                <a:sym typeface="Arial"/>
              </a:defRPr>
            </a:lvl1pPr>
          </a:lstStyle>
          <a:p>
            <a:pPr/>
            <a:r>
              <a:t>Muscle</a:t>
            </a:r>
          </a:p>
        </p:txBody>
      </p:sp>
      <p:sp>
        <p:nvSpPr>
          <p:cNvPr id="394" name="Shape 394"/>
          <p:cNvSpPr/>
          <p:nvPr/>
        </p:nvSpPr>
        <p:spPr>
          <a:xfrm>
            <a:off x="6673191" y="5294488"/>
            <a:ext cx="972444" cy="42835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defTabSz="1300480">
              <a:lnSpc>
                <a:spcPct val="90000"/>
              </a:lnSpc>
              <a:defRPr b="1" sz="1600">
                <a:latin typeface="Arial"/>
                <a:ea typeface="Arial"/>
                <a:cs typeface="Arial"/>
                <a:sym typeface="Arial"/>
              </a:defRPr>
            </a:pPr>
            <a:r>
              <a:t>Epithelial</a:t>
            </a:r>
          </a:p>
          <a:p>
            <a:pPr defTabSz="1300480">
              <a:lnSpc>
                <a:spcPct val="90000"/>
              </a:lnSpc>
              <a:defRPr b="1" sz="1600">
                <a:latin typeface="Arial"/>
                <a:ea typeface="Arial"/>
                <a:cs typeface="Arial"/>
                <a:sym typeface="Arial"/>
              </a:defRPr>
            </a:pPr>
            <a:r>
              <a:t>cells</a:t>
            </a:r>
          </a:p>
        </p:txBody>
      </p:sp>
      <p:sp>
        <p:nvSpPr>
          <p:cNvPr id="395" name="Shape 395"/>
          <p:cNvSpPr/>
          <p:nvPr/>
        </p:nvSpPr>
        <p:spPr>
          <a:xfrm>
            <a:off x="5531555" y="6292426"/>
            <a:ext cx="1379241" cy="22195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0000"/>
              </a:lnSpc>
              <a:defRPr b="1" sz="1600">
                <a:latin typeface="Arial"/>
                <a:ea typeface="Arial"/>
                <a:cs typeface="Arial"/>
                <a:sym typeface="Arial"/>
              </a:defRPr>
            </a:lvl1pPr>
          </a:lstStyle>
          <a:p>
            <a:pPr/>
            <a:r>
              <a:t>Blood vessels</a:t>
            </a:r>
          </a:p>
        </p:txBody>
      </p:sp>
      <p:sp>
        <p:nvSpPr>
          <p:cNvPr id="396" name="Shape 396"/>
          <p:cNvSpPr/>
          <p:nvPr/>
        </p:nvSpPr>
        <p:spPr>
          <a:xfrm>
            <a:off x="5558648" y="6570133"/>
            <a:ext cx="1085355" cy="63476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0000"/>
              </a:lnSpc>
              <a:defRPr b="1" sz="1600">
                <a:latin typeface="Arial"/>
                <a:ea typeface="Arial"/>
                <a:cs typeface="Arial"/>
                <a:sym typeface="Arial"/>
              </a:defRPr>
            </a:pPr>
            <a:r>
              <a:t>Lacteal</a:t>
            </a:r>
          </a:p>
          <a:p>
            <a:pPr algn="l" defTabSz="1300480">
              <a:lnSpc>
                <a:spcPct val="90000"/>
              </a:lnSpc>
              <a:defRPr b="1" sz="1600">
                <a:latin typeface="Arial"/>
                <a:ea typeface="Arial"/>
                <a:cs typeface="Arial"/>
                <a:sym typeface="Arial"/>
              </a:defRPr>
            </a:pPr>
            <a:r>
              <a:t>(lymphatic</a:t>
            </a:r>
          </a:p>
          <a:p>
            <a:pPr algn="l" defTabSz="1300480">
              <a:lnSpc>
                <a:spcPct val="90000"/>
              </a:lnSpc>
              <a:defRPr b="1" sz="1600">
                <a:latin typeface="Arial"/>
                <a:ea typeface="Arial"/>
                <a:cs typeface="Arial"/>
                <a:sym typeface="Arial"/>
              </a:defRPr>
            </a:pPr>
            <a:r>
              <a:t>vessel)</a:t>
            </a:r>
          </a:p>
        </p:txBody>
      </p:sp>
      <p:sp>
        <p:nvSpPr>
          <p:cNvPr id="397" name="Shape 397"/>
          <p:cNvSpPr/>
          <p:nvPr/>
        </p:nvSpPr>
        <p:spPr>
          <a:xfrm>
            <a:off x="7954150" y="2318737"/>
            <a:ext cx="636688" cy="2921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0000"/>
              </a:lnSpc>
              <a:defRPr sz="1600">
                <a:latin typeface="Arial Black"/>
                <a:ea typeface="Arial Black"/>
                <a:cs typeface="Arial Black"/>
                <a:sym typeface="Arial Black"/>
              </a:defRPr>
            </a:lvl1pPr>
          </a:lstStyle>
          <a:p>
            <a:pPr/>
            <a:r>
              <a:t>Villus</a:t>
            </a:r>
          </a:p>
        </p:txBody>
      </p:sp>
      <p:sp>
        <p:nvSpPr>
          <p:cNvPr id="398" name="Shape 398"/>
          <p:cNvSpPr/>
          <p:nvPr/>
        </p:nvSpPr>
        <p:spPr>
          <a:xfrm>
            <a:off x="10211928" y="2318737"/>
            <a:ext cx="1024534" cy="2921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0000"/>
              </a:lnSpc>
              <a:defRPr sz="1600">
                <a:latin typeface="Arial Black"/>
                <a:ea typeface="Arial Black"/>
                <a:cs typeface="Arial Black"/>
                <a:sym typeface="Arial Black"/>
              </a:defRPr>
            </a:lvl1pPr>
          </a:lstStyle>
          <a:p>
            <a:pPr/>
            <a:r>
              <a:t>Microvilli</a:t>
            </a:r>
          </a:p>
        </p:txBody>
      </p:sp>
      <p:sp>
        <p:nvSpPr>
          <p:cNvPr id="399" name="Shape 399"/>
          <p:cNvSpPr/>
          <p:nvPr/>
        </p:nvSpPr>
        <p:spPr>
          <a:xfrm>
            <a:off x="11501120" y="2761262"/>
            <a:ext cx="972444" cy="42835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0000"/>
              </a:lnSpc>
              <a:defRPr b="1" sz="1600">
                <a:latin typeface="Arial"/>
                <a:ea typeface="Arial"/>
                <a:cs typeface="Arial"/>
                <a:sym typeface="Arial"/>
              </a:defRPr>
            </a:pPr>
            <a:r>
              <a:t>Epithelial</a:t>
            </a:r>
          </a:p>
          <a:p>
            <a:pPr algn="l" defTabSz="1300480">
              <a:lnSpc>
                <a:spcPct val="90000"/>
              </a:lnSpc>
              <a:defRPr b="1" sz="1600">
                <a:latin typeface="Arial"/>
                <a:ea typeface="Arial"/>
                <a:cs typeface="Arial"/>
                <a:sym typeface="Arial"/>
              </a:defRPr>
            </a:pPr>
            <a:r>
              <a:t>cell</a:t>
            </a:r>
          </a:p>
        </p:txBody>
      </p:sp>
      <p:sp>
        <p:nvSpPr>
          <p:cNvPr id="400" name="Shape 400"/>
          <p:cNvSpPr/>
          <p:nvPr/>
        </p:nvSpPr>
        <p:spPr>
          <a:xfrm>
            <a:off x="11715608" y="6479822"/>
            <a:ext cx="649388" cy="23961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0000"/>
              </a:lnSpc>
              <a:defRPr b="1" sz="1600">
                <a:latin typeface="Arial"/>
                <a:ea typeface="Arial"/>
                <a:cs typeface="Arial"/>
                <a:sym typeface="Arial"/>
              </a:defRPr>
            </a:pPr>
            <a:r>
              <a:t>0.5 </a:t>
            </a:r>
            <a:r>
              <a:rPr b="0">
                <a:latin typeface="Symbol"/>
                <a:ea typeface="Symbol"/>
                <a:cs typeface="Symbol"/>
                <a:sym typeface="Symbol"/>
              </a:rPr>
              <a:t>μ</a:t>
            </a:r>
            <a:r>
              <a:t>m</a:t>
            </a:r>
          </a:p>
        </p:txBody>
      </p:sp>
      <p:sp>
        <p:nvSpPr>
          <p:cNvPr id="401" name="Shape 401"/>
          <p:cNvSpPr/>
          <p:nvPr/>
        </p:nvSpPr>
        <p:spPr>
          <a:xfrm>
            <a:off x="6353386" y="6689795"/>
            <a:ext cx="941495" cy="1"/>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402" name="Shape 402"/>
          <p:cNvSpPr/>
          <p:nvPr/>
        </p:nvSpPr>
        <p:spPr>
          <a:xfrm>
            <a:off x="7039750" y="6421120"/>
            <a:ext cx="246099" cy="1"/>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grpSp>
        <p:nvGrpSpPr>
          <p:cNvPr id="407" name="Group 407"/>
          <p:cNvGrpSpPr/>
          <p:nvPr/>
        </p:nvGrpSpPr>
        <p:grpSpPr>
          <a:xfrm>
            <a:off x="7446150" y="5536070"/>
            <a:ext cx="361246" cy="270935"/>
            <a:chOff x="0" y="0"/>
            <a:chExt cx="361244" cy="270933"/>
          </a:xfrm>
        </p:grpSpPr>
        <p:sp>
          <p:nvSpPr>
            <p:cNvPr id="403" name="Shape 403"/>
            <p:cNvSpPr/>
            <p:nvPr/>
          </p:nvSpPr>
          <p:spPr>
            <a:xfrm>
              <a:off x="4515" y="99342"/>
              <a:ext cx="334152" cy="171592"/>
            </a:xfrm>
            <a:prstGeom prst="line">
              <a:avLst/>
            </a:prstGeom>
            <a:noFill/>
            <a:ln w="25400" cap="flat">
              <a:solidFill>
                <a:srgbClr val="808080"/>
              </a:solidFill>
              <a:prstDash val="solid"/>
              <a:round/>
            </a:ln>
            <a:effectLst/>
          </p:spPr>
          <p:txBody>
            <a:bodyPr wrap="square" lIns="65023" tIns="65023" rIns="65023" bIns="65023" numCol="1" anchor="t">
              <a:noAutofit/>
            </a:bodyPr>
            <a:lstStyle/>
            <a:p>
              <a:pPr algn="l" defTabSz="1300480">
                <a:defRPr sz="3400">
                  <a:latin typeface="Arial"/>
                  <a:ea typeface="Arial"/>
                  <a:cs typeface="Arial"/>
                  <a:sym typeface="Arial"/>
                </a:defRPr>
              </a:pPr>
            </a:p>
          </p:txBody>
        </p:sp>
        <p:sp>
          <p:nvSpPr>
            <p:cNvPr id="404" name="Shape 404"/>
            <p:cNvSpPr/>
            <p:nvPr/>
          </p:nvSpPr>
          <p:spPr>
            <a:xfrm flipV="1">
              <a:off x="0" y="-1"/>
              <a:ext cx="361245" cy="99344"/>
            </a:xfrm>
            <a:prstGeom prst="line">
              <a:avLst/>
            </a:prstGeom>
            <a:noFill/>
            <a:ln w="25400" cap="flat">
              <a:solidFill>
                <a:srgbClr val="808080"/>
              </a:solidFill>
              <a:prstDash val="solid"/>
              <a:round/>
            </a:ln>
            <a:effectLst/>
          </p:spPr>
          <p:txBody>
            <a:bodyPr wrap="square" lIns="65023" tIns="65023" rIns="65023" bIns="65023" numCol="1" anchor="t">
              <a:noAutofit/>
            </a:bodyPr>
            <a:lstStyle/>
            <a:p>
              <a:pPr algn="l" defTabSz="1300480">
                <a:defRPr sz="3400">
                  <a:latin typeface="Arial"/>
                  <a:ea typeface="Arial"/>
                  <a:cs typeface="Arial"/>
                  <a:sym typeface="Arial"/>
                </a:defRPr>
              </a:pPr>
            </a:p>
          </p:txBody>
        </p:sp>
        <p:sp>
          <p:nvSpPr>
            <p:cNvPr id="405" name="Shape 405"/>
            <p:cNvSpPr/>
            <p:nvPr/>
          </p:nvSpPr>
          <p:spPr>
            <a:xfrm>
              <a:off x="22577" y="94826"/>
              <a:ext cx="320606" cy="9032"/>
            </a:xfrm>
            <a:prstGeom prst="line">
              <a:avLst/>
            </a:prstGeom>
            <a:noFill/>
            <a:ln w="25400" cap="flat">
              <a:solidFill>
                <a:srgbClr val="808080"/>
              </a:solidFill>
              <a:prstDash val="solid"/>
              <a:round/>
            </a:ln>
            <a:effectLst/>
          </p:spPr>
          <p:txBody>
            <a:bodyPr wrap="square" lIns="65023" tIns="65023" rIns="65023" bIns="65023" numCol="1" anchor="t">
              <a:noAutofit/>
            </a:bodyPr>
            <a:lstStyle/>
            <a:p>
              <a:pPr algn="l" defTabSz="1300480">
                <a:defRPr sz="3400">
                  <a:latin typeface="Arial"/>
                  <a:ea typeface="Arial"/>
                  <a:cs typeface="Arial"/>
                  <a:sym typeface="Arial"/>
                </a:defRPr>
              </a:pPr>
            </a:p>
          </p:txBody>
        </p:sp>
        <p:sp>
          <p:nvSpPr>
            <p:cNvPr id="406" name="Shape 406"/>
            <p:cNvSpPr/>
            <p:nvPr/>
          </p:nvSpPr>
          <p:spPr>
            <a:xfrm>
              <a:off x="18062" y="99342"/>
              <a:ext cx="316090" cy="90312"/>
            </a:xfrm>
            <a:prstGeom prst="line">
              <a:avLst/>
            </a:prstGeom>
            <a:noFill/>
            <a:ln w="25400" cap="flat">
              <a:solidFill>
                <a:srgbClr val="808080"/>
              </a:solidFill>
              <a:prstDash val="solid"/>
              <a:round/>
            </a:ln>
            <a:effectLst/>
          </p:spPr>
          <p:txBody>
            <a:bodyPr wrap="square" lIns="65023" tIns="65023" rIns="65023" bIns="65023" numCol="1" anchor="t">
              <a:noAutofit/>
            </a:bodyPr>
            <a:lstStyle/>
            <a:p>
              <a:pPr algn="l" defTabSz="1300480">
                <a:defRPr sz="3400">
                  <a:latin typeface="Arial"/>
                  <a:ea typeface="Arial"/>
                  <a:cs typeface="Arial"/>
                  <a:sym typeface="Arial"/>
                </a:defRPr>
              </a:pPr>
            </a:p>
          </p:txBody>
        </p:sp>
      </p:grpSp>
      <p:grpSp>
        <p:nvGrpSpPr>
          <p:cNvPr id="413" name="Group 413"/>
          <p:cNvGrpSpPr/>
          <p:nvPr/>
        </p:nvGrpSpPr>
        <p:grpSpPr>
          <a:xfrm>
            <a:off x="3824675" y="3066062"/>
            <a:ext cx="388339" cy="329636"/>
            <a:chOff x="0" y="0"/>
            <a:chExt cx="388337" cy="329635"/>
          </a:xfrm>
        </p:grpSpPr>
        <p:sp>
          <p:nvSpPr>
            <p:cNvPr id="408" name="Shape 408"/>
            <p:cNvSpPr/>
            <p:nvPr/>
          </p:nvSpPr>
          <p:spPr>
            <a:xfrm>
              <a:off x="-1" y="180622"/>
              <a:ext cx="352215" cy="149014"/>
            </a:xfrm>
            <a:prstGeom prst="line">
              <a:avLst/>
            </a:prstGeom>
            <a:noFill/>
            <a:ln w="25400" cap="flat">
              <a:solidFill>
                <a:srgbClr val="808080"/>
              </a:solidFill>
              <a:prstDash val="solid"/>
              <a:round/>
            </a:ln>
            <a:effectLst/>
          </p:spPr>
          <p:txBody>
            <a:bodyPr wrap="square" lIns="65023" tIns="65023" rIns="65023" bIns="65023" numCol="1" anchor="t">
              <a:noAutofit/>
            </a:bodyPr>
            <a:lstStyle/>
            <a:p>
              <a:pPr algn="l" defTabSz="1300480">
                <a:defRPr sz="3400">
                  <a:latin typeface="Arial"/>
                  <a:ea typeface="Arial"/>
                  <a:cs typeface="Arial"/>
                  <a:sym typeface="Arial"/>
                </a:defRPr>
              </a:pPr>
            </a:p>
          </p:txBody>
        </p:sp>
        <p:sp>
          <p:nvSpPr>
            <p:cNvPr id="409" name="Shape 409"/>
            <p:cNvSpPr/>
            <p:nvPr/>
          </p:nvSpPr>
          <p:spPr>
            <a:xfrm flipV="1">
              <a:off x="0" y="-1"/>
              <a:ext cx="388338" cy="180624"/>
            </a:xfrm>
            <a:prstGeom prst="line">
              <a:avLst/>
            </a:prstGeom>
            <a:noFill/>
            <a:ln w="25400" cap="flat">
              <a:solidFill>
                <a:srgbClr val="808080"/>
              </a:solidFill>
              <a:prstDash val="solid"/>
              <a:round/>
            </a:ln>
            <a:effectLst/>
          </p:spPr>
          <p:txBody>
            <a:bodyPr wrap="square" lIns="65023" tIns="65023" rIns="65023" bIns="65023" numCol="1" anchor="t">
              <a:noAutofit/>
            </a:bodyPr>
            <a:lstStyle/>
            <a:p>
              <a:pPr algn="l" defTabSz="1300480">
                <a:defRPr sz="3400">
                  <a:latin typeface="Arial"/>
                  <a:ea typeface="Arial"/>
                  <a:cs typeface="Arial"/>
                  <a:sym typeface="Arial"/>
                </a:defRPr>
              </a:pPr>
            </a:p>
          </p:txBody>
        </p:sp>
        <p:sp>
          <p:nvSpPr>
            <p:cNvPr id="410" name="Shape 410"/>
            <p:cNvSpPr/>
            <p:nvPr/>
          </p:nvSpPr>
          <p:spPr>
            <a:xfrm flipV="1">
              <a:off x="-1" y="76764"/>
              <a:ext cx="388339" cy="103859"/>
            </a:xfrm>
            <a:prstGeom prst="line">
              <a:avLst/>
            </a:prstGeom>
            <a:noFill/>
            <a:ln w="25400" cap="flat">
              <a:solidFill>
                <a:srgbClr val="808080"/>
              </a:solidFill>
              <a:prstDash val="solid"/>
              <a:round/>
            </a:ln>
            <a:effectLst/>
          </p:spPr>
          <p:txBody>
            <a:bodyPr wrap="square" lIns="65023" tIns="65023" rIns="65023" bIns="65023" numCol="1" anchor="t">
              <a:noAutofit/>
            </a:bodyPr>
            <a:lstStyle/>
            <a:p>
              <a:pPr algn="l" defTabSz="1300480">
                <a:defRPr sz="3400">
                  <a:latin typeface="Arial"/>
                  <a:ea typeface="Arial"/>
                  <a:cs typeface="Arial"/>
                  <a:sym typeface="Arial"/>
                </a:defRPr>
              </a:pPr>
            </a:p>
          </p:txBody>
        </p:sp>
        <p:sp>
          <p:nvSpPr>
            <p:cNvPr id="411" name="Shape 411"/>
            <p:cNvSpPr/>
            <p:nvPr/>
          </p:nvSpPr>
          <p:spPr>
            <a:xfrm>
              <a:off x="9031" y="180622"/>
              <a:ext cx="365761" cy="4516"/>
            </a:xfrm>
            <a:prstGeom prst="line">
              <a:avLst/>
            </a:prstGeom>
            <a:noFill/>
            <a:ln w="25400" cap="flat">
              <a:solidFill>
                <a:srgbClr val="808080"/>
              </a:solidFill>
              <a:prstDash val="solid"/>
              <a:round/>
            </a:ln>
            <a:effectLst/>
          </p:spPr>
          <p:txBody>
            <a:bodyPr wrap="square" lIns="65023" tIns="65023" rIns="65023" bIns="65023" numCol="1" anchor="t">
              <a:noAutofit/>
            </a:bodyPr>
            <a:lstStyle/>
            <a:p>
              <a:pPr algn="l" defTabSz="1300480">
                <a:defRPr sz="3400">
                  <a:latin typeface="Arial"/>
                  <a:ea typeface="Arial"/>
                  <a:cs typeface="Arial"/>
                  <a:sym typeface="Arial"/>
                </a:defRPr>
              </a:pPr>
            </a:p>
          </p:txBody>
        </p:sp>
        <p:sp>
          <p:nvSpPr>
            <p:cNvPr id="412" name="Shape 412"/>
            <p:cNvSpPr/>
            <p:nvPr/>
          </p:nvSpPr>
          <p:spPr>
            <a:xfrm>
              <a:off x="13546" y="176106"/>
              <a:ext cx="347699" cy="81281"/>
            </a:xfrm>
            <a:prstGeom prst="line">
              <a:avLst/>
            </a:prstGeom>
            <a:noFill/>
            <a:ln w="25400" cap="flat">
              <a:solidFill>
                <a:srgbClr val="808080"/>
              </a:solidFill>
              <a:prstDash val="solid"/>
              <a:round/>
            </a:ln>
            <a:effectLst/>
          </p:spPr>
          <p:txBody>
            <a:bodyPr wrap="square" lIns="65023" tIns="65023" rIns="65023" bIns="65023" numCol="1" anchor="t">
              <a:noAutofit/>
            </a:bodyPr>
            <a:lstStyle/>
            <a:p>
              <a:pPr algn="l" defTabSz="1300480">
                <a:defRPr sz="3400">
                  <a:latin typeface="Arial"/>
                  <a:ea typeface="Arial"/>
                  <a:cs typeface="Arial"/>
                  <a:sym typeface="Arial"/>
                </a:defRPr>
              </a:pPr>
            </a:p>
          </p:txBody>
        </p:sp>
      </p:gr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ph type="title"/>
          </p:nvPr>
        </p:nvSpPr>
        <p:spPr>
          <a:prstGeom prst="rect">
            <a:avLst/>
          </a:prstGeom>
        </p:spPr>
        <p:txBody>
          <a:bodyPr/>
          <a:lstStyle/>
          <a:p>
            <a:pPr/>
            <a:r>
              <a:t>small things</a:t>
            </a:r>
          </a:p>
        </p:txBody>
      </p:sp>
    </p:spTree>
  </p:cSld>
  <p:clrMapOvr>
    <a:masterClrMapping/>
  </p:clrMapOvr>
  <p:transition xmlns:p14="http://schemas.microsoft.com/office/powerpoint/2010/main" spd="med" advClick="1" p14:dur="1000"/>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7" name="Shape 417"/>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The Digestion of Proteins</a:t>
            </a:r>
          </a:p>
        </p:txBody>
      </p:sp>
      <p:sp>
        <p:nvSpPr>
          <p:cNvPr id="418" name="Shape 418"/>
          <p:cNvSpPr/>
          <p:nvPr>
            <p:ph type="body" idx="4294967295"/>
          </p:nvPr>
        </p:nvSpPr>
        <p:spPr>
          <a:xfrm>
            <a:off x="205457" y="1819768"/>
            <a:ext cx="12480997" cy="7215859"/>
          </a:xfrm>
          <a:prstGeom prst="rect">
            <a:avLst/>
          </a:prstGeom>
        </p:spPr>
        <p:txBody>
          <a:bodyPr lIns="0" tIns="0" rIns="0" bIns="0" anchor="t"/>
          <a:lstStyle>
            <a:lvl1pPr marL="379185" indent="-379185" defTabSz="1300480">
              <a:spcBef>
                <a:spcPts val="900"/>
              </a:spcBef>
              <a:buClr>
                <a:srgbClr val="9D002D"/>
              </a:buClr>
              <a:buSzPct val="100000"/>
              <a:buFont typeface="Wingdings"/>
              <a:buChar char="▪"/>
              <a:defRPr sz="3800">
                <a:latin typeface="Arial"/>
                <a:ea typeface="Arial"/>
                <a:cs typeface="Arial"/>
                <a:sym typeface="Arial"/>
              </a:defRPr>
            </a:lvl1pPr>
            <a:lvl2pPr marL="831361" indent="-386861" defTabSz="1300480">
              <a:spcBef>
                <a:spcPts val="800"/>
              </a:spcBef>
              <a:buClr>
                <a:srgbClr val="9D002D"/>
              </a:buClr>
              <a:buSzPct val="100000"/>
              <a:buChar char="–"/>
              <a:defRPr>
                <a:latin typeface="Arial"/>
                <a:ea typeface="Arial"/>
                <a:cs typeface="Arial"/>
                <a:sym typeface="Arial"/>
              </a:defRPr>
            </a:lvl2pPr>
          </a:lstStyle>
          <a:p>
            <a:pPr/>
            <a:r>
              <a:t>Due to the highly acidic nature of the stomach, the secondary and tertiary structure of proteins are broken down</a:t>
            </a:r>
          </a:p>
          <a:p>
            <a:pPr lvl="1"/>
            <a:r>
              <a:t>The enzyme pepsin breaks down the peptide bonds between amino acids of proteins</a:t>
            </a:r>
          </a:p>
        </p:txBody>
      </p:sp>
      <p:sp>
        <p:nvSpPr>
          <p:cNvPr id="419" name="Shape 419"/>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1" name="Shape 421"/>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The Digestion of Proteins</a:t>
            </a:r>
          </a:p>
        </p:txBody>
      </p:sp>
      <p:sp>
        <p:nvSpPr>
          <p:cNvPr id="422" name="Shape 422"/>
          <p:cNvSpPr/>
          <p:nvPr>
            <p:ph type="body" idx="4294967295"/>
          </p:nvPr>
        </p:nvSpPr>
        <p:spPr>
          <a:xfrm>
            <a:off x="205457" y="1819768"/>
            <a:ext cx="12480997"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Enzymes (from the pancreas) in the small intestine called </a:t>
            </a:r>
            <a:r>
              <a:rPr b="1"/>
              <a:t>proteases</a:t>
            </a:r>
            <a:r>
              <a:t> digest polypeptides to monomers</a:t>
            </a:r>
          </a:p>
          <a:p>
            <a:pPr lvl="1" marL="831361" indent="-386861" defTabSz="1300480">
              <a:spcBef>
                <a:spcPts val="800"/>
              </a:spcBef>
              <a:buClr>
                <a:srgbClr val="9D002D"/>
              </a:buClr>
              <a:buSzPct val="100000"/>
              <a:buChar char="–"/>
              <a:defRPr>
                <a:latin typeface="Arial"/>
                <a:ea typeface="Arial"/>
                <a:cs typeface="Arial"/>
                <a:sym typeface="Arial"/>
              </a:defRPr>
            </a:pPr>
            <a:r>
              <a:t>There are many types of proteases, each specific for a different kind of polypeptide</a:t>
            </a:r>
          </a:p>
          <a:p>
            <a:pPr lvl="1" marL="831361" indent="-386861" defTabSz="1300480">
              <a:spcBef>
                <a:spcPts val="800"/>
              </a:spcBef>
              <a:buClr>
                <a:srgbClr val="9D002D"/>
              </a:buClr>
              <a:buSzPct val="100000"/>
              <a:buChar char="–"/>
              <a:defRPr>
                <a:latin typeface="Arial"/>
                <a:ea typeface="Arial"/>
                <a:cs typeface="Arial"/>
                <a:sym typeface="Arial"/>
              </a:defRPr>
            </a:pPr>
            <a:r>
              <a:t>Proteases are synthesized in inactive form by the </a:t>
            </a:r>
            <a:r>
              <a:rPr b="1"/>
              <a:t>pancreas</a:t>
            </a:r>
            <a:r>
              <a:t>, transferred through the </a:t>
            </a:r>
            <a:r>
              <a:rPr b="1"/>
              <a:t>pancreatic duct </a:t>
            </a:r>
            <a:r>
              <a:t>to the small intestine, and activated there</a:t>
            </a:r>
          </a:p>
          <a:p>
            <a:pPr lvl="1" marL="831361" indent="-386861" defTabSz="1300480">
              <a:spcBef>
                <a:spcPts val="800"/>
              </a:spcBef>
              <a:buClr>
                <a:srgbClr val="9D002D"/>
              </a:buClr>
              <a:buSzPct val="100000"/>
              <a:buChar char="–"/>
              <a:defRPr>
                <a:latin typeface="Arial"/>
                <a:ea typeface="Arial"/>
                <a:cs typeface="Arial"/>
                <a:sym typeface="Arial"/>
              </a:defRPr>
            </a:pPr>
            <a:r>
              <a:t>Pancreatic enzymes are activated by another enzyme known as </a:t>
            </a:r>
            <a:r>
              <a:rPr b="1"/>
              <a:t>enterokinase</a:t>
            </a:r>
          </a:p>
        </p:txBody>
      </p:sp>
      <p:sp>
        <p:nvSpPr>
          <p:cNvPr id="423" name="Shape 423"/>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5" name="Shape 425"/>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Regulating the Pancreatic Enzymes</a:t>
            </a:r>
          </a:p>
        </p:txBody>
      </p:sp>
      <p:sp>
        <p:nvSpPr>
          <p:cNvPr id="426" name="Shape 426"/>
          <p:cNvSpPr/>
          <p:nvPr>
            <p:ph type="body" idx="4294967295"/>
          </p:nvPr>
        </p:nvSpPr>
        <p:spPr>
          <a:xfrm>
            <a:off x="205457" y="1819768"/>
            <a:ext cx="12480997" cy="7432606"/>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Enterokinase activates a pancreatic enzyme called </a:t>
            </a:r>
            <a:r>
              <a:rPr b="1"/>
              <a:t>trypsinogen </a:t>
            </a:r>
            <a:r>
              <a:t>by phosphorylating it, resulting in the active enzyme </a:t>
            </a:r>
            <a:r>
              <a:rPr b="1"/>
              <a:t>trypsin</a:t>
            </a:r>
            <a:endParaRPr b="1"/>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Trypsin, in turn, activates other enzymes that are synthesized by the pancreas and secreted in an inactive form</a:t>
            </a:r>
          </a:p>
          <a:p>
            <a:pPr lvl="1" marL="831361" indent="-386861" defTabSz="1300480">
              <a:spcBef>
                <a:spcPts val="800"/>
              </a:spcBef>
              <a:buClr>
                <a:srgbClr val="9D002D"/>
              </a:buClr>
              <a:buSzPct val="100000"/>
              <a:buChar char="–"/>
              <a:defRPr>
                <a:latin typeface="Arial"/>
                <a:ea typeface="Arial"/>
                <a:cs typeface="Arial"/>
                <a:sym typeface="Arial"/>
              </a:defRPr>
            </a:pPr>
            <a:r>
              <a:t>Each enzyme begins cleaving specific peptide bonds</a:t>
            </a:r>
          </a:p>
          <a:p>
            <a:pPr lvl="1" marL="831361" indent="-386861" defTabSz="1300480">
              <a:spcBef>
                <a:spcPts val="800"/>
              </a:spcBef>
              <a:buClr>
                <a:srgbClr val="9D002D"/>
              </a:buClr>
              <a:buSzPct val="100000"/>
              <a:buChar char="–"/>
              <a:defRPr>
                <a:latin typeface="Arial"/>
                <a:ea typeface="Arial"/>
                <a:cs typeface="Arial"/>
                <a:sym typeface="Arial"/>
              </a:defRPr>
            </a:pPr>
            <a:r>
              <a:t>Eventually polypeptides are broken up into amino acid monomers</a:t>
            </a:r>
          </a:p>
        </p:txBody>
      </p:sp>
      <p:sp>
        <p:nvSpPr>
          <p:cNvPr id="427" name="Shape 427"/>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29" name="44_13_enterokinase_U.jpg"/>
          <p:cNvPicPr>
            <a:picLocks noChangeAspect="1"/>
          </p:cNvPicPr>
          <p:nvPr/>
        </p:nvPicPr>
        <p:blipFill>
          <a:blip r:embed="rId3">
            <a:extLst/>
          </a:blip>
          <a:srcRect l="0" t="0" r="0" b="3605"/>
          <a:stretch>
            <a:fillRect/>
          </a:stretch>
        </p:blipFill>
        <p:spPr>
          <a:xfrm>
            <a:off x="422204" y="1621084"/>
            <a:ext cx="12158135" cy="6276623"/>
          </a:xfrm>
          <a:prstGeom prst="rect">
            <a:avLst/>
          </a:prstGeom>
          <a:ln w="12700">
            <a:miter lim="400000"/>
          </a:ln>
        </p:spPr>
      </p:pic>
      <p:sp>
        <p:nvSpPr>
          <p:cNvPr id="430" name="Shape 430"/>
          <p:cNvSpPr/>
          <p:nvPr>
            <p:ph type="title" idx="4294967295"/>
          </p:nvPr>
        </p:nvSpPr>
        <p:spPr>
          <a:xfrm>
            <a:off x="29350" y="-1"/>
            <a:ext cx="8556979" cy="433495"/>
          </a:xfrm>
          <a:prstGeom prst="rect">
            <a:avLst/>
          </a:prstGeom>
        </p:spPr>
        <p:txBody>
          <a:bodyPr lIns="65023" tIns="65023" rIns="65023" bIns="65023" anchor="t"/>
          <a:lstStyle>
            <a:lvl1pPr algn="l" defTabSz="1300480">
              <a:defRPr sz="1600">
                <a:latin typeface="Arial"/>
                <a:ea typeface="Arial"/>
                <a:cs typeface="Arial"/>
                <a:sym typeface="Arial"/>
              </a:defRPr>
            </a:lvl1pPr>
          </a:lstStyle>
          <a:p>
            <a:pPr/>
            <a:r>
              <a:t>Figure 44.13</a:t>
            </a:r>
          </a:p>
        </p:txBody>
      </p:sp>
      <p:sp>
        <p:nvSpPr>
          <p:cNvPr id="431" name="Shape 431"/>
          <p:cNvSpPr/>
          <p:nvPr/>
        </p:nvSpPr>
        <p:spPr>
          <a:xfrm>
            <a:off x="483164" y="3682435"/>
            <a:ext cx="2508226" cy="38289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0000"/>
              </a:lnSpc>
              <a:defRPr b="1" sz="2600">
                <a:latin typeface="Arial"/>
                <a:ea typeface="Arial"/>
                <a:cs typeface="Arial"/>
                <a:sym typeface="Arial"/>
              </a:defRPr>
            </a:lvl1pPr>
          </a:lstStyle>
          <a:p>
            <a:pPr/>
            <a:r>
              <a:t>(from pancreas)</a:t>
            </a:r>
          </a:p>
        </p:txBody>
      </p:sp>
      <p:sp>
        <p:nvSpPr>
          <p:cNvPr id="432" name="Shape 432"/>
          <p:cNvSpPr/>
          <p:nvPr/>
        </p:nvSpPr>
        <p:spPr>
          <a:xfrm>
            <a:off x="2885439" y="5615093"/>
            <a:ext cx="2508227" cy="38289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0000"/>
              </a:lnSpc>
              <a:defRPr b="1" sz="2600">
                <a:latin typeface="Arial"/>
                <a:ea typeface="Arial"/>
                <a:cs typeface="Arial"/>
                <a:sym typeface="Arial"/>
              </a:defRPr>
            </a:lvl1pPr>
          </a:lstStyle>
          <a:p>
            <a:pPr/>
            <a:r>
              <a:t>(from pancreas)</a:t>
            </a:r>
          </a:p>
        </p:txBody>
      </p:sp>
      <p:sp>
        <p:nvSpPr>
          <p:cNvPr id="433" name="Shape 433"/>
          <p:cNvSpPr/>
          <p:nvPr/>
        </p:nvSpPr>
        <p:spPr>
          <a:xfrm>
            <a:off x="2957688" y="2129084"/>
            <a:ext cx="2911625" cy="38289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0000"/>
              </a:lnSpc>
              <a:defRPr b="1" sz="2600">
                <a:latin typeface="Arial"/>
                <a:ea typeface="Arial"/>
                <a:cs typeface="Arial"/>
                <a:sym typeface="Arial"/>
              </a:defRPr>
            </a:lvl1pPr>
          </a:lstStyle>
          <a:p>
            <a:pPr/>
            <a:r>
              <a:t>(in small intestine)</a:t>
            </a:r>
          </a:p>
        </p:txBody>
      </p:sp>
      <p:sp>
        <p:nvSpPr>
          <p:cNvPr id="434" name="Shape 434"/>
          <p:cNvSpPr/>
          <p:nvPr/>
        </p:nvSpPr>
        <p:spPr>
          <a:xfrm>
            <a:off x="5901831" y="3718559"/>
            <a:ext cx="2911625" cy="38289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0000"/>
              </a:lnSpc>
              <a:defRPr b="1" sz="2600">
                <a:latin typeface="Arial"/>
                <a:ea typeface="Arial"/>
                <a:cs typeface="Arial"/>
                <a:sym typeface="Arial"/>
              </a:defRPr>
            </a:lvl1pPr>
          </a:lstStyle>
          <a:p>
            <a:pPr/>
            <a:r>
              <a:t>(in small intestine)</a:t>
            </a:r>
          </a:p>
        </p:txBody>
      </p:sp>
      <p:sp>
        <p:nvSpPr>
          <p:cNvPr id="435" name="Shape 435"/>
          <p:cNvSpPr/>
          <p:nvPr/>
        </p:nvSpPr>
        <p:spPr>
          <a:xfrm>
            <a:off x="8791786" y="5633155"/>
            <a:ext cx="2911625" cy="38289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0000"/>
              </a:lnSpc>
              <a:defRPr b="1" sz="2600">
                <a:latin typeface="Arial"/>
                <a:ea typeface="Arial"/>
                <a:cs typeface="Arial"/>
                <a:sym typeface="Arial"/>
              </a:defRPr>
            </a:lvl1pPr>
          </a:lstStyle>
          <a:p>
            <a:pPr/>
            <a:r>
              <a:t>(in small intestine)</a:t>
            </a:r>
          </a:p>
        </p:txBody>
      </p:sp>
      <p:sp>
        <p:nvSpPr>
          <p:cNvPr id="436" name="Shape 436"/>
          <p:cNvSpPr/>
          <p:nvPr/>
        </p:nvSpPr>
        <p:spPr>
          <a:xfrm>
            <a:off x="8809849" y="7493564"/>
            <a:ext cx="2911624" cy="38289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0000"/>
              </a:lnSpc>
              <a:defRPr b="1" sz="2600">
                <a:latin typeface="Arial"/>
                <a:ea typeface="Arial"/>
                <a:cs typeface="Arial"/>
                <a:sym typeface="Arial"/>
              </a:defRPr>
            </a:lvl1pPr>
          </a:lstStyle>
          <a:p>
            <a:pPr/>
            <a:r>
              <a:t>(in small intestine)</a:t>
            </a:r>
          </a:p>
        </p:txBody>
      </p:sp>
    </p:spTree>
  </p:cSld>
  <p:clrMapOvr>
    <a:masterClrMapping/>
  </p:clrMapOvr>
  <p:transition xmlns:p14="http://schemas.microsoft.com/office/powerpoint/2010/main" spd="med" advClick="1" p14:dur="1000"/>
</p:sld>
</file>

<file path=ppt/slides/slide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0" name="Shape 440"/>
          <p:cNvSpPr/>
          <p:nvPr>
            <p:ph type="title" idx="4294967295"/>
          </p:nvPr>
        </p:nvSpPr>
        <p:spPr>
          <a:xfrm>
            <a:off x="97084" y="277706"/>
            <a:ext cx="12799344" cy="1169530"/>
          </a:xfrm>
          <a:prstGeom prst="rect">
            <a:avLst/>
          </a:prstGeom>
        </p:spPr>
        <p:txBody>
          <a:bodyPr lIns="0" tIns="0" rIns="0" bIns="0" anchor="t"/>
          <a:lstStyle>
            <a:lvl1pPr algn="l" defTabSz="1300480">
              <a:lnSpc>
                <a:spcPct val="90000"/>
              </a:lnSpc>
              <a:defRPr b="1" sz="4400">
                <a:solidFill>
                  <a:srgbClr val="9D002D"/>
                </a:solidFill>
                <a:latin typeface="Times New Roman"/>
                <a:ea typeface="Times New Roman"/>
                <a:cs typeface="Times New Roman"/>
                <a:sym typeface="Times New Roman"/>
              </a:defRPr>
            </a:lvl1pPr>
          </a:lstStyle>
          <a:p>
            <a:pPr/>
            <a:r>
              <a:t>What Regulates the Release of Pancreatic Enzymes?</a:t>
            </a:r>
          </a:p>
        </p:txBody>
      </p:sp>
      <p:sp>
        <p:nvSpPr>
          <p:cNvPr id="441" name="Shape 441"/>
          <p:cNvSpPr/>
          <p:nvPr>
            <p:ph type="body" idx="4294967295"/>
          </p:nvPr>
        </p:nvSpPr>
        <p:spPr>
          <a:xfrm>
            <a:off x="205457" y="2162951"/>
            <a:ext cx="12480997"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hormone </a:t>
            </a:r>
            <a:r>
              <a:rPr b="1"/>
              <a:t>secretin</a:t>
            </a:r>
            <a:r>
              <a:t> is produced in the small intestine in response to the arrival of food from the stomach</a:t>
            </a:r>
          </a:p>
          <a:p>
            <a:pPr marL="379185" indent="-379185" defTabSz="1300480">
              <a:spcBef>
                <a:spcPts val="900"/>
              </a:spcBef>
              <a:buClr>
                <a:srgbClr val="9D002D"/>
              </a:buClr>
              <a:buSzPct val="100000"/>
              <a:buFont typeface="Wingdings"/>
              <a:buChar char="▪"/>
              <a:defRPr b="1" sz="3800">
                <a:latin typeface="Arial"/>
                <a:ea typeface="Arial"/>
                <a:cs typeface="Arial"/>
                <a:sym typeface="Arial"/>
              </a:defRPr>
            </a:pPr>
            <a:r>
              <a:t>Secretin’s</a:t>
            </a:r>
            <a:r>
              <a:rPr b="0"/>
              <a:t> primary function is to induce a flow of bicarbonate ions from the pancreas to the small intestine</a:t>
            </a:r>
            <a:endParaRPr b="0"/>
          </a:p>
          <a:p>
            <a:pPr lvl="1" marL="831361" indent="-386861" defTabSz="1300480">
              <a:spcBef>
                <a:spcPts val="800"/>
              </a:spcBef>
              <a:buClr>
                <a:srgbClr val="9D002D"/>
              </a:buClr>
              <a:buSzPct val="100000"/>
              <a:buChar char="–"/>
              <a:defRPr>
                <a:latin typeface="Arial"/>
                <a:ea typeface="Arial"/>
                <a:cs typeface="Arial"/>
                <a:sym typeface="Arial"/>
              </a:defRPr>
            </a:pPr>
            <a:r>
              <a:t>Bicarbonate neutralizes the acid arriving from the stomach</a:t>
            </a:r>
          </a:p>
        </p:txBody>
      </p:sp>
      <p:sp>
        <p:nvSpPr>
          <p:cNvPr id="442" name="Shape 442"/>
          <p:cNvSpPr/>
          <p:nvPr/>
        </p:nvSpPr>
        <p:spPr>
          <a:xfrm>
            <a:off x="216746" y="1806222"/>
            <a:ext cx="12553245" cy="6774"/>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4" name="Shape 444"/>
          <p:cNvSpPr/>
          <p:nvPr>
            <p:ph type="title" idx="4294967295"/>
          </p:nvPr>
        </p:nvSpPr>
        <p:spPr>
          <a:xfrm>
            <a:off x="97084" y="277706"/>
            <a:ext cx="12799344" cy="1169530"/>
          </a:xfrm>
          <a:prstGeom prst="rect">
            <a:avLst/>
          </a:prstGeom>
        </p:spPr>
        <p:txBody>
          <a:bodyPr lIns="0" tIns="0" rIns="0" bIns="0" anchor="t"/>
          <a:lstStyle>
            <a:lvl1pPr algn="l" defTabSz="1300480">
              <a:lnSpc>
                <a:spcPct val="90000"/>
              </a:lnSpc>
              <a:defRPr b="1" sz="4400">
                <a:solidFill>
                  <a:srgbClr val="9D002D"/>
                </a:solidFill>
                <a:latin typeface="Times New Roman"/>
                <a:ea typeface="Times New Roman"/>
                <a:cs typeface="Times New Roman"/>
                <a:sym typeface="Times New Roman"/>
              </a:defRPr>
            </a:lvl1pPr>
          </a:lstStyle>
          <a:p>
            <a:pPr/>
            <a:r>
              <a:t>What Regulates the Release of Pancreatic Enzymes?</a:t>
            </a:r>
          </a:p>
        </p:txBody>
      </p:sp>
      <p:sp>
        <p:nvSpPr>
          <p:cNvPr id="445" name="Shape 445"/>
          <p:cNvSpPr/>
          <p:nvPr>
            <p:ph type="body" idx="4294967295"/>
          </p:nvPr>
        </p:nvSpPr>
        <p:spPr>
          <a:xfrm>
            <a:off x="205457" y="2162950"/>
            <a:ext cx="12480997" cy="6836553"/>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A second hormone, </a:t>
            </a:r>
            <a:r>
              <a:rPr b="1"/>
              <a:t>cholecystokinin, </a:t>
            </a:r>
            <a:r>
              <a:t>stimulates secretion from the liver and gall bladder</a:t>
            </a:r>
          </a:p>
          <a:p>
            <a:pPr lvl="1" marL="831361" indent="-386861" defTabSz="1300480">
              <a:spcBef>
                <a:spcPts val="800"/>
              </a:spcBef>
              <a:buClr>
                <a:srgbClr val="9D002D"/>
              </a:buClr>
              <a:buSzPct val="100000"/>
              <a:buChar char="–"/>
              <a:defRPr>
                <a:latin typeface="Arial"/>
                <a:ea typeface="Arial"/>
                <a:cs typeface="Arial"/>
                <a:sym typeface="Arial"/>
              </a:defRPr>
            </a:pPr>
            <a:r>
              <a:t>These enzymes aid in the digestion of lipids</a:t>
            </a:r>
          </a:p>
          <a:p>
            <a:pPr marL="379185" indent="-379185" defTabSz="1300480">
              <a:spcBef>
                <a:spcPts val="900"/>
              </a:spcBef>
              <a:buClr>
                <a:srgbClr val="9D002D"/>
              </a:buClr>
              <a:buSzPct val="100000"/>
              <a:buFont typeface="Wingdings"/>
              <a:buChar char="▪"/>
              <a:defRPr b="1" sz="3800">
                <a:latin typeface="Arial"/>
                <a:ea typeface="Arial"/>
                <a:cs typeface="Arial"/>
                <a:sym typeface="Arial"/>
              </a:defRPr>
            </a:pPr>
            <a:r>
              <a:t>Gastrin </a:t>
            </a:r>
            <a:r>
              <a:rPr b="0"/>
              <a:t>is a hormone found in the stomach; gastrin stimulates the secretion of the HCl</a:t>
            </a:r>
          </a:p>
        </p:txBody>
      </p:sp>
      <p:sp>
        <p:nvSpPr>
          <p:cNvPr id="446" name="Shape 446"/>
          <p:cNvSpPr/>
          <p:nvPr/>
        </p:nvSpPr>
        <p:spPr>
          <a:xfrm>
            <a:off x="216746" y="1806222"/>
            <a:ext cx="12553245" cy="6774"/>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8" name="Shape 448"/>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Carbohydrates: Digestion and Transport</a:t>
            </a:r>
          </a:p>
        </p:txBody>
      </p:sp>
      <p:sp>
        <p:nvSpPr>
          <p:cNvPr id="449" name="Shape 449"/>
          <p:cNvSpPr/>
          <p:nvPr>
            <p:ph type="body" idx="4294967295"/>
          </p:nvPr>
        </p:nvSpPr>
        <p:spPr>
          <a:xfrm>
            <a:off x="205457" y="1819768"/>
            <a:ext cx="12480997" cy="7595166"/>
          </a:xfrm>
          <a:prstGeom prst="rect">
            <a:avLst/>
          </a:prstGeom>
        </p:spPr>
        <p:txBody>
          <a:bodyPr lIns="0" tIns="0" rIns="0" bIns="0" anchor="t"/>
          <a:lstStyle/>
          <a:p>
            <a:pPr marL="379185" indent="-379185" defTabSz="1300480">
              <a:spcBef>
                <a:spcPts val="900"/>
              </a:spcBef>
              <a:buClr>
                <a:srgbClr val="9D002D"/>
              </a:buClr>
              <a:buSzPct val="100000"/>
              <a:buFont typeface="Wingdings"/>
              <a:buChar char="▪"/>
              <a:tabLst>
                <a:tab pos="1155700" algn="l"/>
              </a:tabLst>
              <a:defRPr sz="3800">
                <a:latin typeface="Arial"/>
                <a:ea typeface="Arial"/>
                <a:cs typeface="Arial"/>
                <a:sym typeface="Arial"/>
              </a:defRPr>
            </a:pPr>
            <a:r>
              <a:t>The pancreas also produces enzymes for the digestion of DNA, RNA, and carbohydrates</a:t>
            </a:r>
          </a:p>
          <a:p>
            <a:pPr lvl="1" marL="831361" indent="-386861" defTabSz="1300480">
              <a:spcBef>
                <a:spcPts val="800"/>
              </a:spcBef>
              <a:buClr>
                <a:srgbClr val="9D002D"/>
              </a:buClr>
              <a:buSzPct val="100000"/>
              <a:buChar char="–"/>
              <a:tabLst>
                <a:tab pos="1155700" algn="l"/>
              </a:tabLst>
              <a:defRPr b="1">
                <a:latin typeface="Arial"/>
                <a:ea typeface="Arial"/>
                <a:cs typeface="Arial"/>
                <a:sym typeface="Arial"/>
              </a:defRPr>
            </a:pPr>
            <a:r>
              <a:t>Nucleases</a:t>
            </a:r>
            <a:r>
              <a:rPr b="0"/>
              <a:t> digest the RNA and DNA</a:t>
            </a:r>
          </a:p>
          <a:p>
            <a:pPr lvl="1" marL="831361" indent="-386861" defTabSz="1300480">
              <a:spcBef>
                <a:spcPts val="800"/>
              </a:spcBef>
              <a:buClr>
                <a:srgbClr val="9D002D"/>
              </a:buClr>
              <a:buSzPct val="100000"/>
              <a:buChar char="–"/>
              <a:tabLst>
                <a:tab pos="1155700" algn="l"/>
              </a:tabLst>
              <a:defRPr b="1">
                <a:latin typeface="Arial"/>
                <a:ea typeface="Arial"/>
                <a:cs typeface="Arial"/>
                <a:sym typeface="Arial"/>
              </a:defRPr>
            </a:pPr>
            <a:r>
              <a:t>Pancreatic amylase</a:t>
            </a:r>
            <a:r>
              <a:rPr b="0"/>
              <a:t> continues the digestion of carbohydrates</a:t>
            </a:r>
          </a:p>
          <a:p>
            <a:pPr marL="379185" indent="-379185" defTabSz="1300480">
              <a:spcBef>
                <a:spcPts val="900"/>
              </a:spcBef>
              <a:buClr>
                <a:srgbClr val="9D002D"/>
              </a:buClr>
              <a:buSzPct val="100000"/>
              <a:buFont typeface="Wingdings"/>
              <a:buChar char="▪"/>
              <a:tabLst>
                <a:tab pos="1155700" algn="l"/>
              </a:tabLst>
              <a:defRPr sz="3800">
                <a:latin typeface="Arial"/>
                <a:ea typeface="Arial"/>
                <a:cs typeface="Arial"/>
                <a:sym typeface="Arial"/>
              </a:defRPr>
            </a:pPr>
            <a:r>
              <a:t>It is logical to predict two general principles about nutrient absorption:</a:t>
            </a:r>
          </a:p>
          <a:p>
            <a:pPr lvl="1" marL="831361" indent="-386861" defTabSz="1300480">
              <a:spcBef>
                <a:spcPts val="800"/>
              </a:spcBef>
              <a:buClr>
                <a:srgbClr val="000000"/>
              </a:buClr>
              <a:buSzPct val="100000"/>
              <a:buAutoNum type="arabicPeriod" startAt="1"/>
              <a:tabLst>
                <a:tab pos="1155700" algn="l"/>
              </a:tabLst>
              <a:defRPr>
                <a:latin typeface="Arial"/>
                <a:ea typeface="Arial"/>
                <a:cs typeface="Arial"/>
                <a:sym typeface="Arial"/>
              </a:defRPr>
            </a:pPr>
            <a:r>
              <a:t> It is highly selective; proteins in the plasma 			membranes of microvilli transport nutrients into cells</a:t>
            </a:r>
          </a:p>
          <a:p>
            <a:pPr lvl="1" marL="831361" indent="-386861" defTabSz="1300480">
              <a:spcBef>
                <a:spcPts val="800"/>
              </a:spcBef>
              <a:buClr>
                <a:srgbClr val="000000"/>
              </a:buClr>
              <a:buSzPct val="100000"/>
              <a:buAutoNum type="arabicPeriod" startAt="1"/>
              <a:tabLst>
                <a:tab pos="1155700" algn="l"/>
              </a:tabLst>
              <a:defRPr>
                <a:latin typeface="Arial"/>
                <a:ea typeface="Arial"/>
                <a:cs typeface="Arial"/>
                <a:sym typeface="Arial"/>
              </a:defRPr>
            </a:pPr>
            <a:r>
              <a:t> It is active transport</a:t>
            </a:r>
          </a:p>
        </p:txBody>
      </p:sp>
      <p:sp>
        <p:nvSpPr>
          <p:cNvPr id="450" name="Shape 450"/>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2" name="Shape 452"/>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Carbohydrates: Digestion and Transport</a:t>
            </a:r>
          </a:p>
        </p:txBody>
      </p:sp>
      <p:sp>
        <p:nvSpPr>
          <p:cNvPr id="453" name="Shape 453"/>
          <p:cNvSpPr/>
          <p:nvPr>
            <p:ph type="body" idx="4294967295"/>
          </p:nvPr>
        </p:nvSpPr>
        <p:spPr>
          <a:xfrm>
            <a:off x="205458" y="1819768"/>
            <a:ext cx="12528409" cy="766289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Glucose is transported into the epithelial cells via a Na</a:t>
            </a:r>
            <a:r>
              <a:rPr baseline="30526"/>
              <a:t>+</a:t>
            </a:r>
            <a:r>
              <a:t>-glucose cotransporter</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Inspiring a three-step model for glucose absorption, </a:t>
            </a:r>
            <a:br/>
            <a:r>
              <a:t>the same mechanism used in the proximal tubule of </a:t>
            </a:r>
            <a:br/>
            <a:r>
              <a:t>the kidney</a:t>
            </a:r>
          </a:p>
          <a:p>
            <a:pPr lvl="1" marL="972038" indent="-527538" defTabSz="1300480">
              <a:spcBef>
                <a:spcPts val="800"/>
              </a:spcBef>
              <a:buClr>
                <a:srgbClr val="000000"/>
              </a:buClr>
              <a:buSzPct val="100000"/>
              <a:buAutoNum type="arabicPeriod" startAt="1"/>
              <a:defRPr>
                <a:latin typeface="Arial"/>
                <a:ea typeface="Arial"/>
                <a:cs typeface="Arial"/>
                <a:sym typeface="Arial"/>
              </a:defRPr>
            </a:pPr>
            <a:r>
              <a:t>Na</a:t>
            </a:r>
            <a:r>
              <a:rPr baseline="30555"/>
              <a:t>+</a:t>
            </a:r>
            <a:r>
              <a:t>/K</a:t>
            </a:r>
            <a:r>
              <a:rPr baseline="30555"/>
              <a:t>+</a:t>
            </a:r>
            <a:r>
              <a:t>-ATPase in the basolateral membrane of epithelial cells generate an electrochemical gradient that favors Na</a:t>
            </a:r>
            <a:r>
              <a:rPr baseline="30555"/>
              <a:t>+</a:t>
            </a:r>
            <a:r>
              <a:t> entry</a:t>
            </a:r>
          </a:p>
          <a:p>
            <a:pPr lvl="1" marL="972038" indent="-527538" defTabSz="1300480">
              <a:spcBef>
                <a:spcPts val="800"/>
              </a:spcBef>
              <a:buClr>
                <a:srgbClr val="000000"/>
              </a:buClr>
              <a:buSzPct val="100000"/>
              <a:buAutoNum type="arabicPeriod" startAt="1"/>
              <a:defRPr>
                <a:latin typeface="Arial"/>
                <a:ea typeface="Arial"/>
                <a:cs typeface="Arial"/>
                <a:sym typeface="Arial"/>
              </a:defRPr>
            </a:pPr>
            <a:r>
              <a:t>Glucose enters the cell along with sodium via the cotransporter</a:t>
            </a:r>
          </a:p>
          <a:p>
            <a:pPr lvl="1" marL="972038" indent="-527538" defTabSz="1300480">
              <a:spcBef>
                <a:spcPts val="800"/>
              </a:spcBef>
              <a:buClr>
                <a:srgbClr val="000000"/>
              </a:buClr>
              <a:buSzPct val="100000"/>
              <a:buAutoNum type="arabicPeriod" startAt="1"/>
              <a:defRPr>
                <a:latin typeface="Arial"/>
                <a:ea typeface="Arial"/>
                <a:cs typeface="Arial"/>
                <a:sym typeface="Arial"/>
              </a:defRPr>
            </a:pPr>
            <a:r>
              <a:t>Glucose diffuses into nearby blood vessels through a glucose carrier in the basolateral membrane</a:t>
            </a:r>
          </a:p>
        </p:txBody>
      </p:sp>
      <p:sp>
        <p:nvSpPr>
          <p:cNvPr id="454" name="Shape 454"/>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56" name="44_14_gluc_cotransport_U.jpg"/>
          <p:cNvPicPr>
            <a:picLocks noChangeAspect="1"/>
          </p:cNvPicPr>
          <p:nvPr/>
        </p:nvPicPr>
        <p:blipFill>
          <a:blip r:embed="rId3">
            <a:extLst/>
          </a:blip>
          <a:srcRect l="0" t="0" r="0" b="2459"/>
          <a:stretch>
            <a:fillRect/>
          </a:stretch>
        </p:blipFill>
        <p:spPr>
          <a:xfrm>
            <a:off x="3558257" y="194168"/>
            <a:ext cx="5888286" cy="9134970"/>
          </a:xfrm>
          <a:prstGeom prst="rect">
            <a:avLst/>
          </a:prstGeom>
          <a:ln w="12700">
            <a:miter lim="400000"/>
          </a:ln>
        </p:spPr>
      </p:pic>
      <p:sp>
        <p:nvSpPr>
          <p:cNvPr id="457" name="Shape 457"/>
          <p:cNvSpPr/>
          <p:nvPr>
            <p:ph type="title" idx="4294967295"/>
          </p:nvPr>
        </p:nvSpPr>
        <p:spPr>
          <a:xfrm>
            <a:off x="29350" y="-1"/>
            <a:ext cx="8556979" cy="433495"/>
          </a:xfrm>
          <a:prstGeom prst="rect">
            <a:avLst/>
          </a:prstGeom>
        </p:spPr>
        <p:txBody>
          <a:bodyPr lIns="65023" tIns="65023" rIns="65023" bIns="65023" anchor="t"/>
          <a:lstStyle>
            <a:lvl1pPr algn="l" defTabSz="1300480">
              <a:defRPr sz="1600">
                <a:latin typeface="Arial"/>
                <a:ea typeface="Arial"/>
                <a:cs typeface="Arial"/>
                <a:sym typeface="Arial"/>
              </a:defRPr>
            </a:lvl1pPr>
          </a:lstStyle>
          <a:p>
            <a:pPr/>
            <a:r>
              <a:t>Figure 44.14</a:t>
            </a:r>
          </a:p>
        </p:txBody>
      </p:sp>
      <p:sp>
        <p:nvSpPr>
          <p:cNvPr id="458" name="Shape 458"/>
          <p:cNvSpPr/>
          <p:nvPr/>
        </p:nvSpPr>
        <p:spPr>
          <a:xfrm>
            <a:off x="3734364" y="632177"/>
            <a:ext cx="5080633" cy="52592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b="1" sz="1800">
                <a:latin typeface="Arial"/>
                <a:ea typeface="Arial"/>
                <a:cs typeface="Arial"/>
                <a:sym typeface="Arial"/>
              </a:defRPr>
            </a:pPr>
            <a:r>
              <a:t>                        </a:t>
            </a:r>
            <a:r>
              <a:rPr>
                <a:solidFill>
                  <a:srgbClr val="FFFFFF"/>
                </a:solidFill>
              </a:rPr>
              <a:t>How is glucose transported into</a:t>
            </a:r>
            <a:endParaRPr>
              <a:solidFill>
                <a:srgbClr val="FFFFFF"/>
              </a:solidFill>
            </a:endParaRPr>
          </a:p>
          <a:p>
            <a:pPr algn="l" defTabSz="1300480">
              <a:defRPr b="1" sz="1800">
                <a:solidFill>
                  <a:srgbClr val="FFFFFF"/>
                </a:solidFill>
                <a:latin typeface="Arial"/>
                <a:ea typeface="Arial"/>
                <a:cs typeface="Arial"/>
                <a:sym typeface="Arial"/>
              </a:defRPr>
            </a:pPr>
            <a:r>
              <a:t>epithelial cells of the small intestine?</a:t>
            </a:r>
          </a:p>
        </p:txBody>
      </p:sp>
      <p:sp>
        <p:nvSpPr>
          <p:cNvPr id="459" name="Shape 459"/>
          <p:cNvSpPr/>
          <p:nvPr/>
        </p:nvSpPr>
        <p:spPr>
          <a:xfrm>
            <a:off x="3734364" y="1291448"/>
            <a:ext cx="4848275" cy="37518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b="1" sz="1200">
                <a:latin typeface="Arial"/>
                <a:ea typeface="Arial"/>
                <a:cs typeface="Arial"/>
                <a:sym typeface="Arial"/>
              </a:defRPr>
            </a:pPr>
            <a:r>
              <a:t>                             Glucose enters epithelial cells along with sodium</a:t>
            </a:r>
          </a:p>
          <a:p>
            <a:pPr algn="l" defTabSz="1300480">
              <a:defRPr b="1" sz="1200">
                <a:latin typeface="Arial"/>
                <a:ea typeface="Arial"/>
                <a:cs typeface="Arial"/>
                <a:sym typeface="Arial"/>
              </a:defRPr>
            </a:pPr>
            <a:r>
              <a:t>ions via a Na</a:t>
            </a:r>
            <a:r>
              <a:rPr baseline="30428" sz="1400"/>
              <a:t>+</a:t>
            </a:r>
            <a:r>
              <a:t>-glucose cotransporter protein.</a:t>
            </a:r>
          </a:p>
        </p:txBody>
      </p:sp>
      <p:sp>
        <p:nvSpPr>
          <p:cNvPr id="460" name="Shape 460"/>
          <p:cNvSpPr/>
          <p:nvPr/>
        </p:nvSpPr>
        <p:spPr>
          <a:xfrm>
            <a:off x="3734364" y="1740746"/>
            <a:ext cx="4900084" cy="3760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b="1" sz="1200">
                <a:latin typeface="Arial"/>
                <a:ea typeface="Arial"/>
                <a:cs typeface="Arial"/>
                <a:sym typeface="Arial"/>
              </a:defRPr>
            </a:pPr>
            <a:r>
              <a:t>                                         Glucose transport does not depend on Na</a:t>
            </a:r>
            <a:r>
              <a:rPr baseline="30428" sz="1400"/>
              <a:t>+</a:t>
            </a:r>
          </a:p>
          <a:p>
            <a:pPr algn="l" defTabSz="1300480">
              <a:defRPr b="1" sz="1200">
                <a:latin typeface="Arial"/>
                <a:ea typeface="Arial"/>
                <a:cs typeface="Arial"/>
                <a:sym typeface="Arial"/>
              </a:defRPr>
            </a:pPr>
            <a:r>
              <a:t>transport.</a:t>
            </a:r>
          </a:p>
        </p:txBody>
      </p:sp>
      <p:sp>
        <p:nvSpPr>
          <p:cNvPr id="461" name="Shape 461"/>
          <p:cNvSpPr/>
          <p:nvPr/>
        </p:nvSpPr>
        <p:spPr>
          <a:xfrm>
            <a:off x="4066257" y="5023555"/>
            <a:ext cx="1189708"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sz="1200">
                <a:latin typeface="Arial Black"/>
                <a:ea typeface="Arial Black"/>
                <a:cs typeface="Arial Black"/>
                <a:sym typeface="Arial Black"/>
              </a:defRPr>
            </a:pPr>
            <a:r>
              <a:t>1.</a:t>
            </a:r>
            <a:r>
              <a:rPr b="1">
                <a:latin typeface="Arial"/>
                <a:ea typeface="Arial"/>
                <a:cs typeface="Arial"/>
                <a:sym typeface="Arial"/>
              </a:rPr>
              <a:t> Purify mRNA.</a:t>
            </a:r>
          </a:p>
        </p:txBody>
      </p:sp>
      <p:sp>
        <p:nvSpPr>
          <p:cNvPr id="462" name="Shape 462"/>
          <p:cNvSpPr/>
          <p:nvPr/>
        </p:nvSpPr>
        <p:spPr>
          <a:xfrm>
            <a:off x="5843129" y="5016782"/>
            <a:ext cx="893614" cy="3937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sz="1200">
                <a:latin typeface="Arial Black"/>
                <a:ea typeface="Arial Black"/>
                <a:cs typeface="Arial Black"/>
                <a:sym typeface="Arial Black"/>
              </a:defRPr>
            </a:pPr>
            <a:r>
              <a:t>2.</a:t>
            </a:r>
            <a:r>
              <a:rPr b="1">
                <a:latin typeface="Arial"/>
                <a:ea typeface="Arial"/>
                <a:cs typeface="Arial"/>
                <a:sym typeface="Arial"/>
              </a:rPr>
              <a:t> Separate</a:t>
            </a:r>
            <a:endParaRPr b="1">
              <a:latin typeface="Arial"/>
              <a:ea typeface="Arial"/>
              <a:cs typeface="Arial"/>
              <a:sym typeface="Arial"/>
            </a:endParaRPr>
          </a:p>
          <a:p>
            <a:pPr algn="l" defTabSz="1300480">
              <a:defRPr b="1" sz="1200">
                <a:latin typeface="Arial"/>
                <a:ea typeface="Arial"/>
                <a:cs typeface="Arial"/>
                <a:sym typeface="Arial"/>
              </a:defRPr>
            </a:pPr>
            <a:r>
              <a:t>mRNAs.</a:t>
            </a:r>
          </a:p>
        </p:txBody>
      </p:sp>
      <p:sp>
        <p:nvSpPr>
          <p:cNvPr id="463" name="Shape 463"/>
          <p:cNvSpPr/>
          <p:nvPr/>
        </p:nvSpPr>
        <p:spPr>
          <a:xfrm>
            <a:off x="7062328" y="5016782"/>
            <a:ext cx="1663726" cy="3937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sz="1200">
                <a:latin typeface="Arial Black"/>
                <a:ea typeface="Arial Black"/>
                <a:cs typeface="Arial Black"/>
                <a:sym typeface="Arial Black"/>
              </a:defRPr>
            </a:pPr>
            <a:r>
              <a:t>3.</a:t>
            </a:r>
            <a:r>
              <a:rPr b="1">
                <a:latin typeface="Arial"/>
                <a:ea typeface="Arial"/>
                <a:cs typeface="Arial"/>
                <a:sym typeface="Arial"/>
              </a:rPr>
              <a:t> Inject individual</a:t>
            </a:r>
            <a:endParaRPr b="1">
              <a:latin typeface="Arial"/>
              <a:ea typeface="Arial"/>
              <a:cs typeface="Arial"/>
              <a:sym typeface="Arial"/>
            </a:endParaRPr>
          </a:p>
          <a:p>
            <a:pPr algn="l" defTabSz="1300480">
              <a:defRPr b="1" sz="1200">
                <a:latin typeface="Arial"/>
                <a:ea typeface="Arial"/>
                <a:cs typeface="Arial"/>
                <a:sym typeface="Arial"/>
              </a:defRPr>
            </a:pPr>
            <a:r>
              <a:t>mRNAs into frog eggs.</a:t>
            </a:r>
          </a:p>
        </p:txBody>
      </p:sp>
      <p:sp>
        <p:nvSpPr>
          <p:cNvPr id="464" name="Shape 464"/>
          <p:cNvSpPr/>
          <p:nvPr/>
        </p:nvSpPr>
        <p:spPr>
          <a:xfrm>
            <a:off x="3734364" y="5522524"/>
            <a:ext cx="5275950" cy="4005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b="1" sz="1200">
                <a:latin typeface="Arial"/>
                <a:ea typeface="Arial"/>
                <a:cs typeface="Arial"/>
                <a:sym typeface="Arial"/>
              </a:defRPr>
            </a:pPr>
            <a:r>
              <a:t>                            An egg will be able to absorb Na</a:t>
            </a:r>
            <a:r>
              <a:rPr baseline="30428" sz="1400"/>
              <a:t>+</a:t>
            </a:r>
            <a:r>
              <a:t> and glucose, because</a:t>
            </a:r>
          </a:p>
          <a:p>
            <a:pPr algn="l" defTabSz="1300480">
              <a:defRPr b="1" sz="1200">
                <a:latin typeface="Arial"/>
                <a:ea typeface="Arial"/>
                <a:cs typeface="Arial"/>
                <a:sym typeface="Arial"/>
              </a:defRPr>
            </a:pPr>
            <a:r>
              <a:t>it received the mRNA that codes for the Na</a:t>
            </a:r>
            <a:r>
              <a:rPr baseline="30428" sz="1400"/>
              <a:t>+</a:t>
            </a:r>
            <a:r>
              <a:t>-glucose cotransporter.</a:t>
            </a:r>
          </a:p>
        </p:txBody>
      </p:sp>
      <p:sp>
        <p:nvSpPr>
          <p:cNvPr id="465" name="Shape 465"/>
          <p:cNvSpPr/>
          <p:nvPr/>
        </p:nvSpPr>
        <p:spPr>
          <a:xfrm>
            <a:off x="3734364" y="5983111"/>
            <a:ext cx="4890245" cy="3751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b="1" sz="1200">
                <a:latin typeface="Arial"/>
                <a:ea typeface="Arial"/>
                <a:cs typeface="Arial"/>
                <a:sym typeface="Arial"/>
              </a:defRPr>
            </a:pPr>
            <a:r>
              <a:t>                                                                         None of the eggs will be</a:t>
            </a:r>
          </a:p>
          <a:p>
            <a:pPr algn="l" defTabSz="1300480">
              <a:defRPr b="1" sz="1200">
                <a:latin typeface="Arial"/>
                <a:ea typeface="Arial"/>
                <a:cs typeface="Arial"/>
                <a:sym typeface="Arial"/>
              </a:defRPr>
            </a:pPr>
            <a:r>
              <a:t>able to absorb Na</a:t>
            </a:r>
            <a:r>
              <a:rPr baseline="30428" sz="1400"/>
              <a:t>+</a:t>
            </a:r>
            <a:r>
              <a:t> and glucose.</a:t>
            </a:r>
          </a:p>
        </p:txBody>
      </p:sp>
      <p:sp>
        <p:nvSpPr>
          <p:cNvPr id="466" name="Shape 466"/>
          <p:cNvSpPr/>
          <p:nvPr/>
        </p:nvSpPr>
        <p:spPr>
          <a:xfrm>
            <a:off x="3734364" y="8785013"/>
            <a:ext cx="4993771" cy="4005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b="1" sz="1200">
                <a:latin typeface="Arial"/>
                <a:ea typeface="Arial"/>
                <a:cs typeface="Arial"/>
                <a:sym typeface="Arial"/>
              </a:defRPr>
            </a:pPr>
            <a:r>
              <a:t>                             The egg that absorbs Na</a:t>
            </a:r>
            <a:r>
              <a:rPr baseline="30428" sz="1400"/>
              <a:t>+</a:t>
            </a:r>
            <a:r>
              <a:t> and glucose received the</a:t>
            </a:r>
          </a:p>
          <a:p>
            <a:pPr algn="l" defTabSz="1300480">
              <a:defRPr b="1" sz="1200">
                <a:latin typeface="Arial"/>
                <a:ea typeface="Arial"/>
                <a:cs typeface="Arial"/>
                <a:sym typeface="Arial"/>
              </a:defRPr>
            </a:pPr>
            <a:r>
              <a:t>mRNA from the Na</a:t>
            </a:r>
            <a:r>
              <a:rPr baseline="30428" sz="1400"/>
              <a:t>+</a:t>
            </a:r>
            <a:r>
              <a:t>-glucose cotransporter gene.</a:t>
            </a:r>
          </a:p>
        </p:txBody>
      </p:sp>
      <p:sp>
        <p:nvSpPr>
          <p:cNvPr id="467" name="Shape 467"/>
          <p:cNvSpPr/>
          <p:nvPr/>
        </p:nvSpPr>
        <p:spPr>
          <a:xfrm>
            <a:off x="4714061" y="6698826"/>
            <a:ext cx="774775" cy="55381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defTabSz="1300480">
              <a:defRPr b="1" sz="1200">
                <a:latin typeface="Arial"/>
                <a:ea typeface="Arial"/>
                <a:cs typeface="Arial"/>
                <a:sym typeface="Arial"/>
              </a:defRPr>
            </a:pPr>
            <a:r>
              <a:t>Na</a:t>
            </a:r>
            <a:r>
              <a:rPr baseline="30428" sz="1400"/>
              <a:t>+</a:t>
            </a:r>
            <a:r>
              <a:t>,</a:t>
            </a:r>
          </a:p>
          <a:p>
            <a:pPr defTabSz="1300480">
              <a:defRPr b="1" sz="1200">
                <a:latin typeface="Arial"/>
                <a:ea typeface="Arial"/>
                <a:cs typeface="Arial"/>
                <a:sym typeface="Arial"/>
              </a:defRPr>
            </a:pPr>
            <a:r>
              <a:t>glucose</a:t>
            </a:r>
          </a:p>
          <a:p>
            <a:pPr defTabSz="1300480">
              <a:defRPr b="1" sz="1200">
                <a:latin typeface="Arial"/>
                <a:ea typeface="Arial"/>
                <a:cs typeface="Arial"/>
                <a:sym typeface="Arial"/>
              </a:defRPr>
            </a:pPr>
            <a:r>
              <a:t>in medium</a:t>
            </a:r>
          </a:p>
        </p:txBody>
      </p:sp>
      <p:sp>
        <p:nvSpPr>
          <p:cNvPr id="468" name="Shape 468"/>
          <p:cNvSpPr/>
          <p:nvPr/>
        </p:nvSpPr>
        <p:spPr>
          <a:xfrm>
            <a:off x="6204194" y="6698826"/>
            <a:ext cx="774776" cy="55381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defTabSz="1300480">
              <a:defRPr b="1" sz="1200">
                <a:latin typeface="Arial"/>
                <a:ea typeface="Arial"/>
                <a:cs typeface="Arial"/>
                <a:sym typeface="Arial"/>
              </a:defRPr>
            </a:pPr>
            <a:r>
              <a:t>Na</a:t>
            </a:r>
            <a:r>
              <a:rPr baseline="30428" sz="1400"/>
              <a:t>+</a:t>
            </a:r>
            <a:r>
              <a:t>,</a:t>
            </a:r>
          </a:p>
          <a:p>
            <a:pPr defTabSz="1300480">
              <a:defRPr b="1" sz="1200">
                <a:latin typeface="Arial"/>
                <a:ea typeface="Arial"/>
                <a:cs typeface="Arial"/>
                <a:sym typeface="Arial"/>
              </a:defRPr>
            </a:pPr>
            <a:r>
              <a:t>glucose</a:t>
            </a:r>
          </a:p>
          <a:p>
            <a:pPr defTabSz="1300480">
              <a:defRPr b="1" sz="1200">
                <a:latin typeface="Arial"/>
                <a:ea typeface="Arial"/>
                <a:cs typeface="Arial"/>
                <a:sym typeface="Arial"/>
              </a:defRPr>
            </a:pPr>
            <a:r>
              <a:t>in medium</a:t>
            </a:r>
          </a:p>
        </p:txBody>
      </p:sp>
      <p:sp>
        <p:nvSpPr>
          <p:cNvPr id="469" name="Shape 469"/>
          <p:cNvSpPr/>
          <p:nvPr/>
        </p:nvSpPr>
        <p:spPr>
          <a:xfrm>
            <a:off x="7608532" y="6698826"/>
            <a:ext cx="774775" cy="55381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defTabSz="1300480">
              <a:defRPr b="1" sz="1200">
                <a:latin typeface="Arial"/>
                <a:ea typeface="Arial"/>
                <a:cs typeface="Arial"/>
                <a:sym typeface="Arial"/>
              </a:defRPr>
            </a:pPr>
            <a:r>
              <a:t>Na</a:t>
            </a:r>
            <a:r>
              <a:rPr baseline="30428" sz="1400"/>
              <a:t>+</a:t>
            </a:r>
            <a:r>
              <a:t>,</a:t>
            </a:r>
          </a:p>
          <a:p>
            <a:pPr defTabSz="1300480">
              <a:defRPr b="1" sz="1200">
                <a:latin typeface="Arial"/>
                <a:ea typeface="Arial"/>
                <a:cs typeface="Arial"/>
                <a:sym typeface="Arial"/>
              </a:defRPr>
            </a:pPr>
            <a:r>
              <a:t>glucose</a:t>
            </a:r>
          </a:p>
          <a:p>
            <a:pPr defTabSz="1300480">
              <a:defRPr b="1" sz="1200">
                <a:latin typeface="Arial"/>
                <a:ea typeface="Arial"/>
                <a:cs typeface="Arial"/>
                <a:sym typeface="Arial"/>
              </a:defRPr>
            </a:pPr>
            <a:r>
              <a:t>in medium</a:t>
            </a:r>
          </a:p>
        </p:txBody>
      </p:sp>
      <p:sp>
        <p:nvSpPr>
          <p:cNvPr id="470" name="Shape 470"/>
          <p:cNvSpPr/>
          <p:nvPr/>
        </p:nvSpPr>
        <p:spPr>
          <a:xfrm>
            <a:off x="4928272" y="7920284"/>
            <a:ext cx="427634" cy="17281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1300480">
              <a:defRPr b="1" sz="1200">
                <a:latin typeface="Arial"/>
                <a:ea typeface="Arial"/>
                <a:cs typeface="Arial"/>
                <a:sym typeface="Arial"/>
              </a:defRPr>
            </a:lvl1pPr>
          </a:lstStyle>
          <a:p>
            <a:pPr/>
            <a:r>
              <a:t>Egg 1</a:t>
            </a:r>
          </a:p>
        </p:txBody>
      </p:sp>
      <p:sp>
        <p:nvSpPr>
          <p:cNvPr id="471" name="Shape 471"/>
          <p:cNvSpPr/>
          <p:nvPr/>
        </p:nvSpPr>
        <p:spPr>
          <a:xfrm>
            <a:off x="6483881" y="7920284"/>
            <a:ext cx="427634" cy="17281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1300480">
              <a:defRPr b="1" sz="1200">
                <a:latin typeface="Arial"/>
                <a:ea typeface="Arial"/>
                <a:cs typeface="Arial"/>
                <a:sym typeface="Arial"/>
              </a:defRPr>
            </a:lvl1pPr>
          </a:lstStyle>
          <a:p>
            <a:pPr/>
            <a:r>
              <a:t>Egg 2</a:t>
            </a:r>
          </a:p>
        </p:txBody>
      </p:sp>
      <p:sp>
        <p:nvSpPr>
          <p:cNvPr id="472" name="Shape 472"/>
          <p:cNvSpPr/>
          <p:nvPr/>
        </p:nvSpPr>
        <p:spPr>
          <a:xfrm>
            <a:off x="7870156" y="7920284"/>
            <a:ext cx="427634" cy="17281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1300480">
              <a:defRPr b="1" sz="1200">
                <a:latin typeface="Arial"/>
                <a:ea typeface="Arial"/>
                <a:cs typeface="Arial"/>
                <a:sym typeface="Arial"/>
              </a:defRPr>
            </a:lvl1pPr>
          </a:lstStyle>
          <a:p>
            <a:pPr/>
            <a:r>
              <a:t>Egg 3</a:t>
            </a:r>
          </a:p>
        </p:txBody>
      </p:sp>
      <p:sp>
        <p:nvSpPr>
          <p:cNvPr id="473" name="Shape 473"/>
          <p:cNvSpPr/>
          <p:nvPr/>
        </p:nvSpPr>
        <p:spPr>
          <a:xfrm>
            <a:off x="4648764" y="8387644"/>
            <a:ext cx="884834" cy="1728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200">
                <a:latin typeface="Arial"/>
                <a:ea typeface="Arial"/>
                <a:cs typeface="Arial"/>
                <a:sym typeface="Arial"/>
              </a:defRPr>
            </a:lvl1pPr>
          </a:lstStyle>
          <a:p>
            <a:pPr/>
            <a:r>
              <a:t>ABSORBED</a:t>
            </a:r>
          </a:p>
        </p:txBody>
      </p:sp>
      <p:sp>
        <p:nvSpPr>
          <p:cNvPr id="474" name="Shape 474"/>
          <p:cNvSpPr/>
          <p:nvPr/>
        </p:nvSpPr>
        <p:spPr>
          <a:xfrm>
            <a:off x="6075679" y="8387644"/>
            <a:ext cx="994893" cy="1728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200">
                <a:latin typeface="Arial"/>
                <a:ea typeface="Arial"/>
                <a:cs typeface="Arial"/>
                <a:sym typeface="Arial"/>
              </a:defRPr>
            </a:lvl1pPr>
          </a:lstStyle>
          <a:p>
            <a:pPr/>
            <a:r>
              <a:t>Not absorbed</a:t>
            </a:r>
          </a:p>
        </p:txBody>
      </p:sp>
      <p:sp>
        <p:nvSpPr>
          <p:cNvPr id="475" name="Shape 475"/>
          <p:cNvSpPr/>
          <p:nvPr/>
        </p:nvSpPr>
        <p:spPr>
          <a:xfrm>
            <a:off x="7464213" y="8387644"/>
            <a:ext cx="994892" cy="1728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200">
                <a:latin typeface="Arial"/>
                <a:ea typeface="Arial"/>
                <a:cs typeface="Arial"/>
                <a:sym typeface="Arial"/>
              </a:defRPr>
            </a:lvl1pPr>
          </a:lstStyle>
          <a:p>
            <a:pPr/>
            <a:r>
              <a:t>Not absorbed</a:t>
            </a:r>
          </a:p>
        </p:txBody>
      </p:sp>
    </p:spTree>
  </p:cSld>
  <p:clrMapOvr>
    <a:masterClrMapping/>
  </p:clrMapOvr>
  <p:transition xmlns:p14="http://schemas.microsoft.com/office/powerpoint/2010/main" spd="med" advClick="1" p14:dur="1000"/>
</p:sld>
</file>

<file path=ppt/slides/slide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9" name="Shape 479"/>
          <p:cNvSpPr/>
          <p:nvPr/>
        </p:nvSpPr>
        <p:spPr>
          <a:xfrm>
            <a:off x="90310" y="219004"/>
            <a:ext cx="12128784" cy="62396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defTabSz="1167271">
              <a:defRPr b="1" sz="4400">
                <a:solidFill>
                  <a:srgbClr val="9D002D"/>
                </a:solidFill>
                <a:latin typeface="Times New Roman"/>
                <a:ea typeface="Times New Roman"/>
                <a:cs typeface="Times New Roman"/>
                <a:sym typeface="Times New Roman"/>
              </a:defRPr>
            </a:lvl1pPr>
          </a:lstStyle>
          <a:p>
            <a:pPr/>
            <a:r>
              <a:t>The Digestion and Absorption of Food </a:t>
            </a:r>
          </a:p>
        </p:txBody>
      </p:sp>
      <p:sp>
        <p:nvSpPr>
          <p:cNvPr id="480" name="Shape 480"/>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pic>
        <p:nvPicPr>
          <p:cNvPr id="481" name="Freeman_btn_Blacktxt.png">
            <a:hlinkClick r:id="rId2" invalidUrl="" action="" tgtFrame="" tooltip="" history="1" highlightClick="0" endSnd="0"/>
          </p:cNvPr>
          <p:cNvPicPr>
            <a:picLocks noChangeAspect="1"/>
          </p:cNvPicPr>
          <p:nvPr/>
        </p:nvPicPr>
        <p:blipFill>
          <a:blip r:embed="rId3">
            <a:extLst/>
          </a:blip>
          <a:stretch>
            <a:fillRect/>
          </a:stretch>
        </p:blipFill>
        <p:spPr>
          <a:xfrm>
            <a:off x="1399822" y="4305582"/>
            <a:ext cx="1797192" cy="889565"/>
          </a:xfrm>
          <a:prstGeom prst="rect">
            <a:avLst/>
          </a:prstGeom>
          <a:ln w="12700">
            <a:miter lim="400000"/>
          </a:ln>
        </p:spPr>
      </p:pic>
      <p:sp>
        <p:nvSpPr>
          <p:cNvPr id="482" name="Shape 482"/>
          <p:cNvSpPr/>
          <p:nvPr/>
        </p:nvSpPr>
        <p:spPr>
          <a:xfrm>
            <a:off x="3264746" y="4497493"/>
            <a:ext cx="7084837" cy="4983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lgn="l" defTabSz="650240">
              <a:defRPr sz="2400">
                <a:latin typeface="Tahoma"/>
                <a:ea typeface="Tahoma"/>
                <a:cs typeface="Tahoma"/>
                <a:sym typeface="Tahoma"/>
              </a:defRPr>
            </a:lvl1pPr>
          </a:lstStyle>
          <a:p>
            <a:pPr/>
            <a:r>
              <a:t>Web Activity: The Digestion and Absorption of Food</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2" name="pasted-image.jpg"/>
          <p:cNvPicPr>
            <a:picLocks noChangeAspect="1"/>
          </p:cNvPicPr>
          <p:nvPr/>
        </p:nvPicPr>
        <p:blipFill>
          <a:blip r:embed="rId2">
            <a:extLst/>
          </a:blip>
          <a:stretch>
            <a:fillRect/>
          </a:stretch>
        </p:blipFill>
        <p:spPr>
          <a:xfrm>
            <a:off x="1568450" y="1581150"/>
            <a:ext cx="9880600" cy="5435600"/>
          </a:xfrm>
          <a:prstGeom prst="rect">
            <a:avLst/>
          </a:prstGeom>
          <a:ln w="12700">
            <a:miter lim="400000"/>
          </a:ln>
        </p:spPr>
      </p:pic>
    </p:spTree>
  </p:cSld>
  <p:clrMapOvr>
    <a:masterClrMapping/>
  </p:clrMapOvr>
  <p:transition xmlns:p14="http://schemas.microsoft.com/office/powerpoint/2010/main" spd="med" advClick="1" p14:dur="1000"/>
</p:sld>
</file>

<file path=ppt/slides/slide7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4" name="Shape 484"/>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Digesting Lipids: Bile and Transport</a:t>
            </a:r>
          </a:p>
        </p:txBody>
      </p:sp>
      <p:sp>
        <p:nvSpPr>
          <p:cNvPr id="485" name="Shape 485"/>
          <p:cNvSpPr/>
          <p:nvPr>
            <p:ph type="body" idx="4294967295"/>
          </p:nvPr>
        </p:nvSpPr>
        <p:spPr>
          <a:xfrm>
            <a:off x="205457" y="1819769"/>
            <a:ext cx="12480997" cy="7486792"/>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pancreatic secretions include digestive enzymes that act on fats as well as proteins and carbohydrates</a:t>
            </a:r>
          </a:p>
          <a:p>
            <a:pPr marL="379185" indent="-379185" defTabSz="1300480">
              <a:spcBef>
                <a:spcPts val="900"/>
              </a:spcBef>
              <a:buClr>
                <a:srgbClr val="9D002D"/>
              </a:buClr>
              <a:buSzPct val="100000"/>
              <a:buFont typeface="Wingdings"/>
              <a:buChar char="▪"/>
              <a:defRPr b="1" sz="3800">
                <a:latin typeface="Arial"/>
                <a:ea typeface="Arial"/>
                <a:cs typeface="Arial"/>
                <a:sym typeface="Arial"/>
              </a:defRPr>
            </a:pPr>
            <a:r>
              <a:t>Pancreatic lipase</a:t>
            </a:r>
          </a:p>
          <a:p>
            <a:pPr lvl="1" marL="831361" indent="-386861" defTabSz="1300480">
              <a:spcBef>
                <a:spcPts val="800"/>
              </a:spcBef>
              <a:buClr>
                <a:srgbClr val="9D002D"/>
              </a:buClr>
              <a:buSzPct val="100000"/>
              <a:buChar char="–"/>
              <a:defRPr>
                <a:latin typeface="Arial"/>
                <a:ea typeface="Arial"/>
                <a:cs typeface="Arial"/>
                <a:sym typeface="Arial"/>
              </a:defRPr>
            </a:pPr>
            <a:r>
              <a:t>Breaks certain bonds present in complex fats</a:t>
            </a:r>
          </a:p>
          <a:p>
            <a:pPr lvl="1" marL="831361" indent="-386861" defTabSz="1300480">
              <a:spcBef>
                <a:spcPts val="800"/>
              </a:spcBef>
              <a:buClr>
                <a:srgbClr val="9D002D"/>
              </a:buClr>
              <a:buSzPct val="100000"/>
              <a:buChar char="–"/>
              <a:defRPr>
                <a:latin typeface="Arial"/>
                <a:ea typeface="Arial"/>
                <a:cs typeface="Arial"/>
                <a:sym typeface="Arial"/>
              </a:defRPr>
            </a:pPr>
            <a:r>
              <a:t>Results in the release of fatty acids and other small lipids</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Hydrophobic fats tend to enter the small intestine in large globules that must be broken up (</a:t>
            </a:r>
            <a:r>
              <a:rPr b="1"/>
              <a:t>emulsified</a:t>
            </a:r>
            <a:r>
              <a:t>) before digestion can begin</a:t>
            </a:r>
          </a:p>
        </p:txBody>
      </p:sp>
      <p:sp>
        <p:nvSpPr>
          <p:cNvPr id="486" name="Shape 486"/>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7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8" name="Shape 488"/>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Digesting Lipids: Bile and Transport</a:t>
            </a:r>
          </a:p>
        </p:txBody>
      </p:sp>
      <p:sp>
        <p:nvSpPr>
          <p:cNvPr id="489" name="Shape 489"/>
          <p:cNvSpPr/>
          <p:nvPr>
            <p:ph type="body" idx="4294967295"/>
          </p:nvPr>
        </p:nvSpPr>
        <p:spPr>
          <a:xfrm>
            <a:off x="205457" y="1819768"/>
            <a:ext cx="12480997"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Emulsification results from the action of small lipids, </a:t>
            </a:r>
            <a:r>
              <a:rPr b="1"/>
              <a:t>bile salts</a:t>
            </a:r>
            <a:r>
              <a:t> synthesized in the liver and secreted in a complex solution called </a:t>
            </a:r>
            <a:r>
              <a:rPr b="1"/>
              <a:t>bile</a:t>
            </a:r>
            <a:endParaRPr b="1"/>
          </a:p>
          <a:p>
            <a:pPr lvl="1" marL="831361" indent="-386861" defTabSz="1300480">
              <a:spcBef>
                <a:spcPts val="800"/>
              </a:spcBef>
              <a:buClr>
                <a:srgbClr val="9D002D"/>
              </a:buClr>
              <a:buSzPct val="100000"/>
              <a:buChar char="–"/>
              <a:defRPr>
                <a:latin typeface="Arial"/>
                <a:ea typeface="Arial"/>
                <a:cs typeface="Arial"/>
                <a:sym typeface="Arial"/>
              </a:defRPr>
            </a:pPr>
            <a:r>
              <a:t>Bile is stored in the </a:t>
            </a:r>
            <a:r>
              <a:rPr b="1"/>
              <a:t>gallbladder</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When bile enters the small intestine, it raises the pH and emulsifies the fat into small globules</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Pancreatic lipase breaks bonds in the complex fats, resulting in the release of fatty acids and other small lipids</a:t>
            </a:r>
          </a:p>
        </p:txBody>
      </p:sp>
      <p:sp>
        <p:nvSpPr>
          <p:cNvPr id="490" name="Shape 490"/>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7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2" name="Shape 492"/>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Digesting Lipids: Bile and Transport</a:t>
            </a:r>
          </a:p>
        </p:txBody>
      </p:sp>
      <p:sp>
        <p:nvSpPr>
          <p:cNvPr id="493" name="Shape 493"/>
          <p:cNvSpPr/>
          <p:nvPr>
            <p:ph type="body" idx="4294967295"/>
          </p:nvPr>
        </p:nvSpPr>
        <p:spPr>
          <a:xfrm>
            <a:off x="205457" y="1819768"/>
            <a:ext cx="12282313"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After the monoglycerides and fatty acids are released by lipase activity, they enter the epithelial cells attached to a protein named </a:t>
            </a:r>
            <a:r>
              <a:rPr b="1"/>
              <a:t>fatty-acid </a:t>
            </a:r>
            <a:br>
              <a:rPr b="1"/>
            </a:br>
            <a:r>
              <a:rPr b="1"/>
              <a:t>binding protein</a:t>
            </a:r>
            <a:endParaRPr b="1"/>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Once inside the cell, they are processed into </a:t>
            </a:r>
            <a:br/>
            <a:r>
              <a:t>protein-coated globules called </a:t>
            </a:r>
            <a:r>
              <a:rPr b="1"/>
              <a:t>chylomicrons</a:t>
            </a:r>
            <a:endParaRPr b="1"/>
          </a:p>
          <a:p>
            <a:pPr lvl="1" marL="831361" indent="-386861" defTabSz="1300480">
              <a:spcBef>
                <a:spcPts val="800"/>
              </a:spcBef>
              <a:buClr>
                <a:srgbClr val="9D002D"/>
              </a:buClr>
              <a:buSzPct val="100000"/>
              <a:buChar char="–"/>
              <a:defRPr>
                <a:latin typeface="Arial"/>
                <a:ea typeface="Arial"/>
                <a:cs typeface="Arial"/>
                <a:sym typeface="Arial"/>
              </a:defRPr>
            </a:pPr>
            <a:r>
              <a:t>Which diffuse into lacteals by the process of exocytosis</a:t>
            </a:r>
          </a:p>
        </p:txBody>
      </p:sp>
      <p:sp>
        <p:nvSpPr>
          <p:cNvPr id="494" name="Shape 494"/>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7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96" name="44_15_lipid_digestion_U.jpg"/>
          <p:cNvPicPr>
            <a:picLocks noChangeAspect="1"/>
          </p:cNvPicPr>
          <p:nvPr/>
        </p:nvPicPr>
        <p:blipFill>
          <a:blip r:embed="rId3">
            <a:extLst/>
          </a:blip>
          <a:srcRect l="0" t="0" r="0" b="4907"/>
          <a:stretch>
            <a:fillRect/>
          </a:stretch>
        </p:blipFill>
        <p:spPr>
          <a:xfrm>
            <a:off x="422204" y="2390986"/>
            <a:ext cx="12158135" cy="4725530"/>
          </a:xfrm>
          <a:prstGeom prst="rect">
            <a:avLst/>
          </a:prstGeom>
          <a:ln w="12700">
            <a:miter lim="400000"/>
          </a:ln>
        </p:spPr>
      </p:pic>
      <p:sp>
        <p:nvSpPr>
          <p:cNvPr id="497" name="Shape 497"/>
          <p:cNvSpPr/>
          <p:nvPr>
            <p:ph type="title" idx="4294967295"/>
          </p:nvPr>
        </p:nvSpPr>
        <p:spPr>
          <a:xfrm>
            <a:off x="29350" y="-1"/>
            <a:ext cx="8556979" cy="433495"/>
          </a:xfrm>
          <a:prstGeom prst="rect">
            <a:avLst/>
          </a:prstGeom>
        </p:spPr>
        <p:txBody>
          <a:bodyPr lIns="65023" tIns="65023" rIns="65023" bIns="65023" anchor="t"/>
          <a:lstStyle>
            <a:lvl1pPr algn="l" defTabSz="1300480">
              <a:defRPr sz="1600">
                <a:latin typeface="Arial"/>
                <a:ea typeface="Arial"/>
                <a:cs typeface="Arial"/>
                <a:sym typeface="Arial"/>
              </a:defRPr>
            </a:lvl1pPr>
          </a:lstStyle>
          <a:p>
            <a:pPr/>
            <a:r>
              <a:t>Figure 44.15</a:t>
            </a:r>
          </a:p>
        </p:txBody>
      </p:sp>
      <p:sp>
        <p:nvSpPr>
          <p:cNvPr id="498" name="Shape 498"/>
          <p:cNvSpPr/>
          <p:nvPr/>
        </p:nvSpPr>
        <p:spPr>
          <a:xfrm>
            <a:off x="961813" y="5899573"/>
            <a:ext cx="2078832" cy="7493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650240" indent="-650240" algn="l" defTabSz="1300480">
              <a:defRPr sz="1600">
                <a:latin typeface="Arial Black"/>
                <a:ea typeface="Arial Black"/>
                <a:cs typeface="Arial Black"/>
                <a:sym typeface="Arial Black"/>
              </a:defRPr>
            </a:pPr>
            <a:r>
              <a:t>1.</a:t>
            </a:r>
            <a:r>
              <a:rPr b="1">
                <a:latin typeface="Arial"/>
                <a:ea typeface="Arial"/>
                <a:cs typeface="Arial"/>
                <a:sym typeface="Arial"/>
              </a:rPr>
              <a:t> Large fat globules</a:t>
            </a:r>
            <a:endParaRPr b="1">
              <a:latin typeface="Arial"/>
              <a:ea typeface="Arial"/>
              <a:cs typeface="Arial"/>
              <a:sym typeface="Arial"/>
            </a:endParaRPr>
          </a:p>
          <a:p>
            <a:pPr marL="650240" indent="-650240" algn="l" defTabSz="1300480">
              <a:defRPr b="1" sz="1600">
                <a:latin typeface="Arial"/>
                <a:ea typeface="Arial"/>
                <a:cs typeface="Arial"/>
                <a:sym typeface="Arial"/>
              </a:defRPr>
            </a:pPr>
            <a:r>
              <a:t>are not digested</a:t>
            </a:r>
          </a:p>
          <a:p>
            <a:pPr marL="650240" indent="-650240" algn="l" defTabSz="1300480">
              <a:defRPr b="1" sz="1600">
                <a:latin typeface="Arial"/>
                <a:ea typeface="Arial"/>
                <a:cs typeface="Arial"/>
                <a:sym typeface="Arial"/>
              </a:defRPr>
            </a:pPr>
            <a:r>
              <a:t>efficiently by lipase.</a:t>
            </a:r>
          </a:p>
        </p:txBody>
      </p:sp>
      <p:sp>
        <p:nvSpPr>
          <p:cNvPr id="499" name="Shape 499"/>
          <p:cNvSpPr/>
          <p:nvPr/>
        </p:nvSpPr>
        <p:spPr>
          <a:xfrm>
            <a:off x="3765973" y="5899573"/>
            <a:ext cx="1841699" cy="977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650240" indent="-650240" algn="l" defTabSz="1300480">
              <a:defRPr sz="1600">
                <a:latin typeface="Arial Black"/>
                <a:ea typeface="Arial Black"/>
                <a:cs typeface="Arial Black"/>
                <a:sym typeface="Arial Black"/>
              </a:defRPr>
            </a:pPr>
            <a:r>
              <a:t>2.</a:t>
            </a:r>
            <a:r>
              <a:rPr b="1">
                <a:latin typeface="Arial"/>
                <a:ea typeface="Arial"/>
                <a:cs typeface="Arial"/>
                <a:sym typeface="Arial"/>
              </a:rPr>
              <a:t> Bile salts</a:t>
            </a:r>
            <a:endParaRPr b="1">
              <a:latin typeface="Arial"/>
              <a:ea typeface="Arial"/>
              <a:cs typeface="Arial"/>
              <a:sym typeface="Arial"/>
            </a:endParaRPr>
          </a:p>
          <a:p>
            <a:pPr marL="650240" indent="-650240" algn="l" defTabSz="1300480">
              <a:defRPr b="1" sz="1600">
                <a:latin typeface="Arial"/>
                <a:ea typeface="Arial"/>
                <a:cs typeface="Arial"/>
                <a:sym typeface="Arial"/>
              </a:defRPr>
            </a:pPr>
            <a:r>
              <a:t>(produced in liver)</a:t>
            </a:r>
          </a:p>
          <a:p>
            <a:pPr marL="650240" indent="-650240" algn="l" defTabSz="1300480">
              <a:defRPr b="1" sz="1600">
                <a:latin typeface="Arial"/>
                <a:ea typeface="Arial"/>
                <a:cs typeface="Arial"/>
                <a:sym typeface="Arial"/>
              </a:defRPr>
            </a:pPr>
            <a:r>
              <a:t>act as emulsifying</a:t>
            </a:r>
          </a:p>
          <a:p>
            <a:pPr marL="650240" indent="-650240" algn="l" defTabSz="1300480">
              <a:defRPr b="1" sz="1600">
                <a:latin typeface="Arial"/>
                <a:ea typeface="Arial"/>
                <a:cs typeface="Arial"/>
                <a:sym typeface="Arial"/>
              </a:defRPr>
            </a:pPr>
            <a:r>
              <a:t>agents.</a:t>
            </a:r>
          </a:p>
        </p:txBody>
      </p:sp>
      <p:sp>
        <p:nvSpPr>
          <p:cNvPr id="500" name="Shape 500"/>
          <p:cNvSpPr/>
          <p:nvPr/>
        </p:nvSpPr>
        <p:spPr>
          <a:xfrm>
            <a:off x="6423377" y="5899573"/>
            <a:ext cx="1943399" cy="7493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650240" indent="-650240" algn="l" defTabSz="1300480">
              <a:defRPr sz="1600">
                <a:latin typeface="Arial Black"/>
                <a:ea typeface="Arial Black"/>
                <a:cs typeface="Arial Black"/>
                <a:sym typeface="Arial Black"/>
              </a:defRPr>
            </a:pPr>
            <a:r>
              <a:t>3.</a:t>
            </a:r>
            <a:r>
              <a:rPr b="1">
                <a:latin typeface="Arial"/>
                <a:ea typeface="Arial"/>
                <a:cs typeface="Arial"/>
                <a:sym typeface="Arial"/>
              </a:rPr>
              <a:t> Small fat</a:t>
            </a:r>
            <a:endParaRPr b="1">
              <a:latin typeface="Arial"/>
              <a:ea typeface="Arial"/>
              <a:cs typeface="Arial"/>
              <a:sym typeface="Arial"/>
            </a:endParaRPr>
          </a:p>
          <a:p>
            <a:pPr marL="650240" indent="-650240" algn="l" defTabSz="1300480">
              <a:defRPr b="1" sz="1600">
                <a:latin typeface="Arial"/>
                <a:ea typeface="Arial"/>
                <a:cs typeface="Arial"/>
                <a:sym typeface="Arial"/>
              </a:defRPr>
            </a:pPr>
            <a:r>
              <a:t>droplets result</a:t>
            </a:r>
          </a:p>
          <a:p>
            <a:pPr marL="650240" indent="-650240" algn="l" defTabSz="1300480">
              <a:defRPr b="1" sz="1600">
                <a:latin typeface="Arial"/>
                <a:ea typeface="Arial"/>
                <a:cs typeface="Arial"/>
                <a:sym typeface="Arial"/>
              </a:defRPr>
            </a:pPr>
            <a:r>
              <a:t>from emulsification.</a:t>
            </a:r>
          </a:p>
        </p:txBody>
      </p:sp>
      <p:sp>
        <p:nvSpPr>
          <p:cNvPr id="501" name="Shape 501"/>
          <p:cNvSpPr/>
          <p:nvPr/>
        </p:nvSpPr>
        <p:spPr>
          <a:xfrm>
            <a:off x="9927449" y="5886026"/>
            <a:ext cx="2180432" cy="977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650240" indent="-650240" algn="l" defTabSz="1300480">
              <a:defRPr sz="1600">
                <a:latin typeface="Arial Black"/>
                <a:ea typeface="Arial Black"/>
                <a:cs typeface="Arial Black"/>
                <a:sym typeface="Arial Black"/>
              </a:defRPr>
            </a:pPr>
            <a:r>
              <a:t>4.</a:t>
            </a:r>
            <a:r>
              <a:rPr b="1">
                <a:latin typeface="Arial"/>
                <a:ea typeface="Arial"/>
                <a:cs typeface="Arial"/>
                <a:sym typeface="Arial"/>
              </a:rPr>
              <a:t> Lipase digests the</a:t>
            </a:r>
            <a:endParaRPr b="1">
              <a:latin typeface="Arial"/>
              <a:ea typeface="Arial"/>
              <a:cs typeface="Arial"/>
              <a:sym typeface="Arial"/>
            </a:endParaRPr>
          </a:p>
          <a:p>
            <a:pPr marL="650240" indent="-650240" algn="l" defTabSz="1300480">
              <a:defRPr b="1" sz="1600">
                <a:latin typeface="Arial"/>
                <a:ea typeface="Arial"/>
                <a:cs typeface="Arial"/>
                <a:sym typeface="Arial"/>
              </a:defRPr>
            </a:pPr>
            <a:r>
              <a:t>small fat droplets into</a:t>
            </a:r>
          </a:p>
          <a:p>
            <a:pPr marL="650240" indent="-650240" algn="l" defTabSz="1300480">
              <a:defRPr b="1" sz="1600">
                <a:latin typeface="Arial"/>
                <a:ea typeface="Arial"/>
                <a:cs typeface="Arial"/>
                <a:sym typeface="Arial"/>
              </a:defRPr>
            </a:pPr>
            <a:r>
              <a:t>monoglycerides and</a:t>
            </a:r>
          </a:p>
          <a:p>
            <a:pPr marL="650240" indent="-650240" algn="l" defTabSz="1300480">
              <a:defRPr b="1" sz="1600">
                <a:latin typeface="Arial"/>
                <a:ea typeface="Arial"/>
                <a:cs typeface="Arial"/>
                <a:sym typeface="Arial"/>
              </a:defRPr>
            </a:pPr>
            <a:r>
              <a:t>free fatty acids.</a:t>
            </a:r>
          </a:p>
        </p:txBody>
      </p:sp>
      <p:sp>
        <p:nvSpPr>
          <p:cNvPr id="502" name="Shape 502"/>
          <p:cNvSpPr/>
          <p:nvPr/>
        </p:nvSpPr>
        <p:spPr>
          <a:xfrm>
            <a:off x="11437902" y="4646506"/>
            <a:ext cx="554634" cy="45055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650240" indent="-650240" algn="l" defTabSz="1300480">
              <a:defRPr b="1" sz="1600">
                <a:latin typeface="Arial"/>
                <a:ea typeface="Arial"/>
                <a:cs typeface="Arial"/>
                <a:sym typeface="Arial"/>
              </a:defRPr>
            </a:pPr>
            <a:r>
              <a:t>Fatty</a:t>
            </a:r>
          </a:p>
          <a:p>
            <a:pPr marL="650240" indent="-650240" algn="l" defTabSz="1300480">
              <a:defRPr b="1" sz="1600">
                <a:latin typeface="Arial"/>
                <a:ea typeface="Arial"/>
                <a:cs typeface="Arial"/>
                <a:sym typeface="Arial"/>
              </a:defRPr>
            </a:pPr>
            <a:r>
              <a:t>acids</a:t>
            </a:r>
          </a:p>
        </p:txBody>
      </p:sp>
      <p:sp>
        <p:nvSpPr>
          <p:cNvPr id="503" name="Shape 503"/>
          <p:cNvSpPr/>
          <p:nvPr/>
        </p:nvSpPr>
        <p:spPr>
          <a:xfrm>
            <a:off x="8902417" y="4133991"/>
            <a:ext cx="746622" cy="2921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650240" indent="-650240" algn="l" defTabSz="1300480">
              <a:defRPr sz="1600">
                <a:solidFill>
                  <a:srgbClr val="12B44D"/>
                </a:solidFill>
                <a:latin typeface="Arial Black"/>
                <a:ea typeface="Arial Black"/>
                <a:cs typeface="Arial Black"/>
                <a:sym typeface="Arial Black"/>
              </a:defRPr>
            </a:lvl1pPr>
          </a:lstStyle>
          <a:p>
            <a:pPr/>
            <a:r>
              <a:t>Lipase</a:t>
            </a:r>
          </a:p>
        </p:txBody>
      </p:sp>
      <p:sp>
        <p:nvSpPr>
          <p:cNvPr id="504" name="Shape 504"/>
          <p:cNvSpPr/>
          <p:nvPr/>
        </p:nvSpPr>
        <p:spPr>
          <a:xfrm>
            <a:off x="10749280" y="3217333"/>
            <a:ext cx="1559620" cy="22195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650240" indent="-650240" algn="l" defTabSz="1300480">
              <a:defRPr b="1" sz="1600">
                <a:latin typeface="Arial"/>
                <a:ea typeface="Arial"/>
                <a:cs typeface="Arial"/>
                <a:sym typeface="Arial"/>
              </a:defRPr>
            </a:lvl1pPr>
          </a:lstStyle>
          <a:p>
            <a:pPr/>
            <a:r>
              <a:t>Monoglycerides</a:t>
            </a:r>
          </a:p>
        </p:txBody>
      </p:sp>
    </p:spTree>
  </p:cSld>
  <p:clrMapOvr>
    <a:masterClrMapping/>
  </p:clrMapOvr>
  <p:transition xmlns:p14="http://schemas.microsoft.com/office/powerpoint/2010/main" spd="med" advClick="1" p14:dur="1000"/>
</p:sld>
</file>

<file path=ppt/slides/slide7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08" name="TB44_3_digestive_enzymes_L.jpg"/>
          <p:cNvPicPr>
            <a:picLocks noChangeAspect="1"/>
          </p:cNvPicPr>
          <p:nvPr/>
        </p:nvPicPr>
        <p:blipFill>
          <a:blip r:embed="rId3">
            <a:extLst/>
          </a:blip>
          <a:srcRect l="0" t="0" r="0" b="2459"/>
          <a:stretch>
            <a:fillRect/>
          </a:stretch>
        </p:blipFill>
        <p:spPr>
          <a:xfrm>
            <a:off x="995679" y="316088"/>
            <a:ext cx="11013441" cy="9134970"/>
          </a:xfrm>
          <a:prstGeom prst="rect">
            <a:avLst/>
          </a:prstGeom>
          <a:ln w="12700">
            <a:miter lim="400000"/>
          </a:ln>
        </p:spPr>
      </p:pic>
      <p:sp>
        <p:nvSpPr>
          <p:cNvPr id="509" name="Shape 509"/>
          <p:cNvSpPr/>
          <p:nvPr>
            <p:ph type="title" idx="4294967295"/>
          </p:nvPr>
        </p:nvSpPr>
        <p:spPr>
          <a:xfrm>
            <a:off x="27093" y="-1"/>
            <a:ext cx="5764107" cy="433495"/>
          </a:xfrm>
          <a:prstGeom prst="rect">
            <a:avLst/>
          </a:prstGeom>
        </p:spPr>
        <p:txBody>
          <a:bodyPr lIns="65023" tIns="65023" rIns="65023" bIns="65023" anchor="t"/>
          <a:lstStyle>
            <a:lvl1pPr algn="l" defTabSz="1300480">
              <a:defRPr sz="1600">
                <a:latin typeface="Arial"/>
                <a:ea typeface="Arial"/>
                <a:cs typeface="Arial"/>
                <a:sym typeface="Arial"/>
              </a:defRPr>
            </a:lvl1pPr>
          </a:lstStyle>
          <a:p>
            <a:pPr/>
            <a:r>
              <a:t>Table 44.3</a:t>
            </a:r>
          </a:p>
        </p:txBody>
      </p:sp>
    </p:spTree>
  </p:cSld>
  <p:clrMapOvr>
    <a:masterClrMapping/>
  </p:clrMapOvr>
  <p:transition xmlns:p14="http://schemas.microsoft.com/office/powerpoint/2010/main" spd="med" advClick="1" p14:dur="1000"/>
</p:sld>
</file>

<file path=ppt/slides/slide7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3" name="Shape 513"/>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The Absorption of Water</a:t>
            </a:r>
          </a:p>
        </p:txBody>
      </p:sp>
      <p:sp>
        <p:nvSpPr>
          <p:cNvPr id="514" name="Shape 514"/>
          <p:cNvSpPr/>
          <p:nvPr>
            <p:ph type="body" idx="4294967295"/>
          </p:nvPr>
        </p:nvSpPr>
        <p:spPr>
          <a:xfrm>
            <a:off x="205457" y="1819768"/>
            <a:ext cx="12480997"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When solutes from digested material are brought </a:t>
            </a:r>
            <a:br/>
            <a:r>
              <a:t>into the epithelium of the small intestine via active transport, water follows passively by osmosis</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Some water is absorbed in order to form the feces</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Water is absorbed in the large intestine through aquaporins</a:t>
            </a:r>
          </a:p>
        </p:txBody>
      </p:sp>
      <p:sp>
        <p:nvSpPr>
          <p:cNvPr id="515" name="Shape 515"/>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7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7" name="Shape 517"/>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The Large Intestine: Cecum and Appendix</a:t>
            </a:r>
          </a:p>
        </p:txBody>
      </p:sp>
      <p:sp>
        <p:nvSpPr>
          <p:cNvPr id="518" name="Shape 518"/>
          <p:cNvSpPr/>
          <p:nvPr>
            <p:ph type="body" idx="4294967295"/>
          </p:nvPr>
        </p:nvSpPr>
        <p:spPr>
          <a:xfrm>
            <a:off x="205457" y="1819769"/>
            <a:ext cx="12257477" cy="7193280"/>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a:t>
            </a:r>
            <a:r>
              <a:rPr b="1"/>
              <a:t>cecum </a:t>
            </a:r>
            <a:r>
              <a:t>is</a:t>
            </a:r>
          </a:p>
          <a:p>
            <a:pPr lvl="1" marL="831361" indent="-386861" defTabSz="1300480">
              <a:spcBef>
                <a:spcPts val="800"/>
              </a:spcBef>
              <a:buClr>
                <a:srgbClr val="9D002D"/>
              </a:buClr>
              <a:buSzPct val="100000"/>
              <a:buChar char="–"/>
              <a:defRPr>
                <a:latin typeface="Arial"/>
                <a:ea typeface="Arial"/>
                <a:cs typeface="Arial"/>
                <a:sym typeface="Arial"/>
              </a:defRPr>
            </a:pPr>
            <a:r>
              <a:t>An outpocketing of the digestive tract</a:t>
            </a:r>
          </a:p>
          <a:p>
            <a:pPr lvl="1" marL="831361" indent="-386861" defTabSz="1300480">
              <a:spcBef>
                <a:spcPts val="800"/>
              </a:spcBef>
              <a:buClr>
                <a:srgbClr val="9D002D"/>
              </a:buClr>
              <a:buSzPct val="100000"/>
              <a:buChar char="–"/>
              <a:defRPr>
                <a:latin typeface="Arial"/>
                <a:ea typeface="Arial"/>
                <a:cs typeface="Arial"/>
                <a:sym typeface="Arial"/>
              </a:defRPr>
            </a:pPr>
            <a:r>
              <a:t>Located at the beginning of the large intestine</a:t>
            </a:r>
          </a:p>
          <a:p>
            <a:pPr lvl="1" marL="831361" indent="-386861" defTabSz="1300480">
              <a:spcBef>
                <a:spcPts val="800"/>
              </a:spcBef>
              <a:buClr>
                <a:srgbClr val="9D002D"/>
              </a:buClr>
              <a:buSzPct val="100000"/>
              <a:buChar char="–"/>
              <a:defRPr>
                <a:latin typeface="Arial"/>
                <a:ea typeface="Arial"/>
                <a:cs typeface="Arial"/>
                <a:sym typeface="Arial"/>
              </a:defRPr>
            </a:pPr>
            <a:r>
              <a:t>The fermentation chamber for processing cellulose</a:t>
            </a:r>
          </a:p>
        </p:txBody>
      </p:sp>
      <p:sp>
        <p:nvSpPr>
          <p:cNvPr id="519" name="Shape 519"/>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7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1" name="Shape 521"/>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The Large Intestine: Cecum and Appendix</a:t>
            </a:r>
          </a:p>
        </p:txBody>
      </p:sp>
      <p:sp>
        <p:nvSpPr>
          <p:cNvPr id="522" name="Shape 522"/>
          <p:cNvSpPr/>
          <p:nvPr>
            <p:ph type="body" idx="4294967295"/>
          </p:nvPr>
        </p:nvSpPr>
        <p:spPr>
          <a:xfrm>
            <a:off x="205458" y="1819768"/>
            <a:ext cx="12401973" cy="7301655"/>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In humans, the cecum is dramatically reduced in size and functions in defense against invading bacteria </a:t>
            </a:r>
            <a:br/>
            <a:r>
              <a:t>and viruses</a:t>
            </a:r>
          </a:p>
          <a:p>
            <a:pPr lvl="1" marL="831361" indent="-386861" defTabSz="1300480">
              <a:spcBef>
                <a:spcPts val="800"/>
              </a:spcBef>
              <a:buClr>
                <a:srgbClr val="9D002D"/>
              </a:buClr>
              <a:buSzPct val="100000"/>
              <a:buChar char="–"/>
              <a:defRPr>
                <a:latin typeface="Arial"/>
                <a:ea typeface="Arial"/>
                <a:cs typeface="Arial"/>
                <a:sym typeface="Arial"/>
              </a:defRPr>
            </a:pPr>
            <a:r>
              <a:t>Because its size and function differ from those of a cecum, it is called the </a:t>
            </a:r>
            <a:r>
              <a:rPr b="1"/>
              <a:t>appendix</a:t>
            </a:r>
            <a:endParaRPr b="1"/>
          </a:p>
          <a:p>
            <a:pPr lvl="1" marL="831361" indent="-386861" defTabSz="1300480">
              <a:spcBef>
                <a:spcPts val="800"/>
              </a:spcBef>
              <a:buClr>
                <a:srgbClr val="9D002D"/>
              </a:buClr>
              <a:buSzPct val="100000"/>
              <a:buChar char="–"/>
              <a:defRPr>
                <a:latin typeface="Arial"/>
                <a:ea typeface="Arial"/>
                <a:cs typeface="Arial"/>
                <a:sym typeface="Arial"/>
              </a:defRPr>
            </a:pPr>
            <a:r>
              <a:t>On an evolutionary note, the appendix is considered </a:t>
            </a:r>
            <a:br/>
            <a:r>
              <a:t>a vestigial organ, or it may store symbiotic organisms active in the colon</a:t>
            </a:r>
          </a:p>
        </p:txBody>
      </p:sp>
      <p:sp>
        <p:nvSpPr>
          <p:cNvPr id="523" name="Shape 523"/>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7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5" name="Shape 525"/>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The Large Intestine</a:t>
            </a:r>
          </a:p>
        </p:txBody>
      </p:sp>
      <p:sp>
        <p:nvSpPr>
          <p:cNvPr id="526" name="Shape 526"/>
          <p:cNvSpPr/>
          <p:nvPr>
            <p:ph type="body" idx="4294967295"/>
          </p:nvPr>
        </p:nvSpPr>
        <p:spPr>
          <a:xfrm>
            <a:off x="205457" y="1819769"/>
            <a:ext cx="12480997" cy="763128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By the time digested material reaches the </a:t>
            </a:r>
            <a:r>
              <a:rPr b="1"/>
              <a:t>large intestine</a:t>
            </a:r>
            <a:r>
              <a:t>, a large amount of water and virtually all of the available nutrients have been absorbed</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primary function of the large intestine</a:t>
            </a:r>
          </a:p>
          <a:p>
            <a:pPr lvl="1" marL="831361" indent="-386861" defTabSz="1300480">
              <a:spcBef>
                <a:spcPts val="800"/>
              </a:spcBef>
              <a:buClr>
                <a:srgbClr val="9D002D"/>
              </a:buClr>
              <a:buSzPct val="100000"/>
              <a:buChar char="–"/>
              <a:defRPr>
                <a:latin typeface="Arial"/>
                <a:ea typeface="Arial"/>
                <a:cs typeface="Arial"/>
                <a:sym typeface="Arial"/>
              </a:defRPr>
            </a:pPr>
            <a:r>
              <a:t>Compact wastes that remain</a:t>
            </a:r>
          </a:p>
          <a:p>
            <a:pPr lvl="1" marL="831361" indent="-386861" defTabSz="1300480">
              <a:spcBef>
                <a:spcPts val="800"/>
              </a:spcBef>
              <a:buClr>
                <a:srgbClr val="9D002D"/>
              </a:buClr>
              <a:buSzPct val="100000"/>
              <a:buChar char="–"/>
              <a:defRPr>
                <a:latin typeface="Arial"/>
                <a:ea typeface="Arial"/>
                <a:cs typeface="Arial"/>
                <a:sym typeface="Arial"/>
              </a:defRPr>
            </a:pPr>
            <a:r>
              <a:t>Absorb enough water to form </a:t>
            </a:r>
            <a:r>
              <a:rPr b="1"/>
              <a:t>feces</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These processes occur in the </a:t>
            </a:r>
            <a:r>
              <a:rPr b="1"/>
              <a:t>colon</a:t>
            </a:r>
            <a:r>
              <a:t>, the main section of the structure</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Feces are held in the </a:t>
            </a:r>
            <a:r>
              <a:rPr b="1"/>
              <a:t>rectum</a:t>
            </a:r>
            <a:r>
              <a:t>, the final part of the large intestine, until they can be excreted</a:t>
            </a:r>
          </a:p>
        </p:txBody>
      </p:sp>
      <p:sp>
        <p:nvSpPr>
          <p:cNvPr id="527" name="Shape 527"/>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7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9" name="Shape 529"/>
          <p:cNvSpPr/>
          <p:nvPr>
            <p:ph type="title" idx="4294967295"/>
          </p:nvPr>
        </p:nvSpPr>
        <p:spPr>
          <a:xfrm>
            <a:off x="79022" y="277706"/>
            <a:ext cx="12709032" cy="1169530"/>
          </a:xfrm>
          <a:prstGeom prst="rect">
            <a:avLst/>
          </a:prstGeom>
        </p:spPr>
        <p:txBody>
          <a:bodyPr lIns="0" tIns="0" rIns="0" bIns="0" anchor="t"/>
          <a:lstStyle>
            <a:lvl1pPr algn="l" defTabSz="1300480">
              <a:lnSpc>
                <a:spcPct val="90000"/>
              </a:lnSpc>
              <a:defRPr b="1" sz="4400">
                <a:solidFill>
                  <a:srgbClr val="9D002D"/>
                </a:solidFill>
                <a:latin typeface="Times New Roman"/>
                <a:ea typeface="Times New Roman"/>
                <a:cs typeface="Times New Roman"/>
                <a:sym typeface="Times New Roman"/>
              </a:defRPr>
            </a:lvl1pPr>
          </a:lstStyle>
          <a:p>
            <a:pPr/>
            <a:r>
              <a:t>Aquaporins Play a Key Role in Water Reabsorption</a:t>
            </a:r>
          </a:p>
        </p:txBody>
      </p:sp>
      <p:sp>
        <p:nvSpPr>
          <p:cNvPr id="530" name="Shape 530"/>
          <p:cNvSpPr/>
          <p:nvPr>
            <p:ph type="body" idx="4294967295"/>
          </p:nvPr>
        </p:nvSpPr>
        <p:spPr>
          <a:xfrm>
            <a:off x="205457" y="2162951"/>
            <a:ext cx="12517122" cy="5572196"/>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transmembrane water channels </a:t>
            </a:r>
            <a:r>
              <a:rPr b="1"/>
              <a:t>aquaporins</a:t>
            </a:r>
            <a:r>
              <a:t> </a:t>
            </a:r>
            <a:br/>
            <a:r>
              <a:t>play a major role in water movement in the large intestine</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To date, the molecular mechanisms responsible </a:t>
            </a:r>
            <a:br/>
            <a:r>
              <a:t>for water absorption in the large intestine are not </a:t>
            </a:r>
            <a:br/>
            <a:r>
              <a:t>as well understood as are those in the collecting </a:t>
            </a:r>
            <a:br/>
            <a:r>
              <a:t>duct of nephrons</a:t>
            </a:r>
          </a:p>
        </p:txBody>
      </p:sp>
      <p:sp>
        <p:nvSpPr>
          <p:cNvPr id="531" name="Shape 531"/>
          <p:cNvSpPr/>
          <p:nvPr/>
        </p:nvSpPr>
        <p:spPr>
          <a:xfrm>
            <a:off x="216746" y="1806222"/>
            <a:ext cx="12553245" cy="6774"/>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4" name="pasted-image.jpg"/>
          <p:cNvPicPr>
            <a:picLocks noChangeAspect="1"/>
          </p:cNvPicPr>
          <p:nvPr/>
        </p:nvPicPr>
        <p:blipFill>
          <a:blip r:embed="rId2">
            <a:extLst/>
          </a:blip>
          <a:stretch>
            <a:fillRect/>
          </a:stretch>
        </p:blipFill>
        <p:spPr>
          <a:xfrm>
            <a:off x="933450" y="1390650"/>
            <a:ext cx="11150600" cy="5816600"/>
          </a:xfrm>
          <a:prstGeom prst="rect">
            <a:avLst/>
          </a:prstGeom>
          <a:ln w="12700">
            <a:miter lim="400000"/>
          </a:ln>
        </p:spPr>
      </p:pic>
    </p:spTree>
  </p:cSld>
  <p:clrMapOvr>
    <a:masterClrMapping/>
  </p:clrMapOvr>
  <p:transition xmlns:p14="http://schemas.microsoft.com/office/powerpoint/2010/main" spd="med" advClick="1" p14:dur="1000"/>
</p:sld>
</file>

<file path=ppt/slides/slide8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3" name="Shape 533"/>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Variation in Structure and Function </a:t>
            </a:r>
          </a:p>
        </p:txBody>
      </p:sp>
      <p:sp>
        <p:nvSpPr>
          <p:cNvPr id="534" name="Shape 534"/>
          <p:cNvSpPr/>
          <p:nvPr>
            <p:ph type="body" idx="4294967295"/>
          </p:nvPr>
        </p:nvSpPr>
        <p:spPr>
          <a:xfrm>
            <a:off x="205457" y="1837830"/>
            <a:ext cx="12492286" cy="7337780"/>
          </a:xfrm>
          <a:prstGeom prst="rect">
            <a:avLst/>
          </a:prstGeom>
        </p:spPr>
        <p:txBody>
          <a:bodyPr lIns="0" tIns="0" rIns="0" bIns="0" anchor="t"/>
          <a:lstStyle/>
          <a:p>
            <a:pPr marL="393229" indent="-393229" defTabSz="1300480">
              <a:spcBef>
                <a:spcPts val="900"/>
              </a:spcBef>
              <a:buClr>
                <a:srgbClr val="9D002D"/>
              </a:buClr>
              <a:buSzPct val="100000"/>
              <a:buFont typeface="Wingdings"/>
              <a:buChar char="▪"/>
              <a:defRPr sz="3800">
                <a:latin typeface="Arial"/>
                <a:ea typeface="Arial"/>
                <a:cs typeface="Arial"/>
                <a:sym typeface="Arial"/>
              </a:defRPr>
            </a:pPr>
            <a:r>
              <a:t>It is not unusual for animal species to lack a colon and rectum entirely</a:t>
            </a:r>
          </a:p>
          <a:p>
            <a:pPr marL="393229" indent="-393229" defTabSz="1300480">
              <a:spcBef>
                <a:spcPts val="900"/>
              </a:spcBef>
              <a:buClr>
                <a:srgbClr val="9D002D"/>
              </a:buClr>
              <a:buSzPct val="100000"/>
              <a:buFont typeface="Wingdings"/>
              <a:buChar char="▪"/>
              <a:defRPr sz="3800">
                <a:latin typeface="Arial"/>
                <a:ea typeface="Arial"/>
                <a:cs typeface="Arial"/>
                <a:sym typeface="Arial"/>
              </a:defRPr>
            </a:pPr>
            <a:r>
              <a:t>In insects, the posteriormost portion of the gastrointestinal tract, called the hindgut, functions to reabsorb water and ions and form feces</a:t>
            </a:r>
          </a:p>
        </p:txBody>
      </p:sp>
      <p:sp>
        <p:nvSpPr>
          <p:cNvPr id="535" name="Shape 535"/>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8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7" name="Shape 537"/>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Variation in Structure and Function </a:t>
            </a:r>
          </a:p>
        </p:txBody>
      </p:sp>
      <p:sp>
        <p:nvSpPr>
          <p:cNvPr id="538" name="Shape 538"/>
          <p:cNvSpPr/>
          <p:nvPr>
            <p:ph type="body" idx="4294967295"/>
          </p:nvPr>
        </p:nvSpPr>
        <p:spPr>
          <a:xfrm>
            <a:off x="205457" y="1837831"/>
            <a:ext cx="12365850" cy="7536463"/>
          </a:xfrm>
          <a:prstGeom prst="rect">
            <a:avLst/>
          </a:prstGeom>
        </p:spPr>
        <p:txBody>
          <a:bodyPr lIns="0" tIns="0" rIns="0" bIns="0" anchor="t"/>
          <a:lstStyle/>
          <a:p>
            <a:pPr marL="393229" indent="-393229" defTabSz="1300480">
              <a:spcBef>
                <a:spcPts val="900"/>
              </a:spcBef>
              <a:buClr>
                <a:srgbClr val="9D002D"/>
              </a:buClr>
              <a:buSzPct val="100000"/>
              <a:buFont typeface="Wingdings"/>
              <a:buChar char="▪"/>
              <a:defRPr sz="3800">
                <a:latin typeface="Arial"/>
                <a:ea typeface="Arial"/>
                <a:cs typeface="Arial"/>
                <a:sym typeface="Arial"/>
              </a:defRPr>
            </a:pPr>
            <a:r>
              <a:t>Among vertebrates, the various lineages of fish have </a:t>
            </a:r>
            <a:br/>
            <a:r>
              <a:t>no large intestine at all</a:t>
            </a:r>
          </a:p>
          <a:p>
            <a:pPr lvl="1" marL="824483" indent="-379983" defTabSz="1300480">
              <a:spcBef>
                <a:spcPts val="800"/>
              </a:spcBef>
              <a:buClr>
                <a:srgbClr val="9D002D"/>
              </a:buClr>
              <a:buSzPct val="100000"/>
              <a:buChar char="–"/>
              <a:defRPr sz="3400">
                <a:latin typeface="Arial"/>
                <a:ea typeface="Arial"/>
                <a:cs typeface="Arial"/>
                <a:sym typeface="Arial"/>
              </a:defRPr>
            </a:pPr>
            <a:r>
              <a:t>Many plant-eating species have extremely large colons</a:t>
            </a:r>
            <a:endParaRPr sz="3600"/>
          </a:p>
          <a:p>
            <a:pPr marL="393229" indent="-393229" defTabSz="1300480">
              <a:spcBef>
                <a:spcPts val="900"/>
              </a:spcBef>
              <a:buClr>
                <a:srgbClr val="9D002D"/>
              </a:buClr>
              <a:buSzPct val="100000"/>
              <a:buFont typeface="Wingdings"/>
              <a:buChar char="▪"/>
              <a:defRPr sz="3800">
                <a:latin typeface="Arial"/>
                <a:ea typeface="Arial"/>
                <a:cs typeface="Arial"/>
                <a:sym typeface="Arial"/>
              </a:defRPr>
            </a:pPr>
            <a:r>
              <a:t>In amphibians, reptiles, and birds, the urine that is produced by the kidneys, and the feces both empty </a:t>
            </a:r>
            <a:br/>
            <a:r>
              <a:t>into an enlarged portion of the large intestine called </a:t>
            </a:r>
            <a:br/>
            <a:r>
              <a:t>the </a:t>
            </a:r>
            <a:r>
              <a:rPr b="1"/>
              <a:t>cloaca</a:t>
            </a:r>
          </a:p>
        </p:txBody>
      </p:sp>
      <p:sp>
        <p:nvSpPr>
          <p:cNvPr id="539" name="Shape 539"/>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8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1" name="Shape 541"/>
          <p:cNvSpPr/>
          <p:nvPr>
            <p:ph type="title" idx="4294967295"/>
          </p:nvPr>
        </p:nvSpPr>
        <p:spPr>
          <a:xfrm>
            <a:off x="79021" y="277706"/>
            <a:ext cx="12817407"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Nutritional Homeostasis―Glucose as a Case Study</a:t>
            </a:r>
          </a:p>
        </p:txBody>
      </p:sp>
      <p:sp>
        <p:nvSpPr>
          <p:cNvPr id="542" name="Shape 542"/>
          <p:cNvSpPr/>
          <p:nvPr>
            <p:ph type="body" idx="4294967295"/>
          </p:nvPr>
        </p:nvSpPr>
        <p:spPr>
          <a:xfrm>
            <a:off x="205457" y="1819768"/>
            <a:ext cx="12480997"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When digestion is complete, amino acids, fatty acids, ions, and sugars enter the bloodstream and are delivered to the cells that need them</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People with the disease </a:t>
            </a:r>
            <a:r>
              <a:rPr b="1"/>
              <a:t>diabetes mellitus </a:t>
            </a:r>
            <a:r>
              <a:t>experience abnormally high levels of glucose in their blood</a:t>
            </a:r>
          </a:p>
          <a:p>
            <a:pPr lvl="1" marL="831361" indent="-386861" defTabSz="1300480">
              <a:spcBef>
                <a:spcPts val="800"/>
              </a:spcBef>
              <a:buClr>
                <a:srgbClr val="9D002D"/>
              </a:buClr>
              <a:buSzPct val="100000"/>
              <a:buChar char="–"/>
              <a:defRPr>
                <a:latin typeface="Arial"/>
                <a:ea typeface="Arial"/>
                <a:cs typeface="Arial"/>
                <a:sym typeface="Arial"/>
              </a:defRPr>
            </a:pPr>
            <a:r>
              <a:t>The disease is caused by problems with a hormone called </a:t>
            </a:r>
            <a:r>
              <a:rPr b="1"/>
              <a:t>insulin</a:t>
            </a:r>
          </a:p>
        </p:txBody>
      </p:sp>
      <p:sp>
        <p:nvSpPr>
          <p:cNvPr id="543" name="Shape 543"/>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8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5" name="Shape 545"/>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Insulin’s Role in Homeostasis</a:t>
            </a:r>
          </a:p>
        </p:txBody>
      </p:sp>
      <p:sp>
        <p:nvSpPr>
          <p:cNvPr id="546" name="Shape 546"/>
          <p:cNvSpPr/>
          <p:nvPr>
            <p:ph type="body" idx="4294967295"/>
          </p:nvPr>
        </p:nvSpPr>
        <p:spPr>
          <a:xfrm>
            <a:off x="205457" y="1837831"/>
            <a:ext cx="12329726" cy="7518401"/>
          </a:xfrm>
          <a:prstGeom prst="rect">
            <a:avLst/>
          </a:prstGeom>
        </p:spPr>
        <p:txBody>
          <a:bodyPr lIns="0" tIns="0" rIns="0" bIns="0" anchor="t"/>
          <a:lstStyle>
            <a:lvl1pPr marL="393229" indent="-393229" defTabSz="1300480">
              <a:spcBef>
                <a:spcPts val="900"/>
              </a:spcBef>
              <a:buClr>
                <a:srgbClr val="9D002D"/>
              </a:buClr>
              <a:buSzPct val="100000"/>
              <a:buFont typeface="Wingdings"/>
              <a:buChar char="▪"/>
              <a:defRPr sz="3800">
                <a:latin typeface="Arial"/>
                <a:ea typeface="Arial"/>
                <a:cs typeface="Arial"/>
                <a:sym typeface="Arial"/>
              </a:defRPr>
            </a:lvl1pPr>
            <a:lvl2pPr marL="824483" indent="-379983" defTabSz="1300480">
              <a:spcBef>
                <a:spcPts val="800"/>
              </a:spcBef>
              <a:buClr>
                <a:srgbClr val="9D002D"/>
              </a:buClr>
              <a:buSzPct val="100000"/>
              <a:buChar char="–"/>
              <a:defRPr sz="3400">
                <a:latin typeface="Arial"/>
                <a:ea typeface="Arial"/>
                <a:cs typeface="Arial"/>
                <a:sym typeface="Arial"/>
              </a:defRPr>
            </a:lvl2pPr>
          </a:lstStyle>
          <a:p>
            <a:pPr/>
            <a:r>
              <a:t>Insulin is produced in the pancreas when blood glucose levels are high</a:t>
            </a:r>
          </a:p>
          <a:p>
            <a:pPr lvl="1"/>
            <a:r>
              <a:t>Cells increase their rate of glucose uptake and processing, decreasing blood glucose levels</a:t>
            </a:r>
          </a:p>
        </p:txBody>
      </p:sp>
      <p:sp>
        <p:nvSpPr>
          <p:cNvPr id="547" name="Shape 547"/>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8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9" name="Shape 549"/>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Insulin’s Role in Homeostasis</a:t>
            </a:r>
          </a:p>
        </p:txBody>
      </p:sp>
      <p:sp>
        <p:nvSpPr>
          <p:cNvPr id="550" name="Shape 550"/>
          <p:cNvSpPr/>
          <p:nvPr>
            <p:ph type="body" idx="4294967295"/>
          </p:nvPr>
        </p:nvSpPr>
        <p:spPr>
          <a:xfrm>
            <a:off x="205457" y="1837831"/>
            <a:ext cx="12239414" cy="7428090"/>
          </a:xfrm>
          <a:prstGeom prst="rect">
            <a:avLst/>
          </a:prstGeom>
        </p:spPr>
        <p:txBody>
          <a:bodyPr lIns="0" tIns="0" rIns="0" bIns="0" anchor="t"/>
          <a:lstStyle/>
          <a:p>
            <a:pPr marL="393229" indent="-393229" defTabSz="1300480">
              <a:spcBef>
                <a:spcPts val="900"/>
              </a:spcBef>
              <a:buClr>
                <a:srgbClr val="9D002D"/>
              </a:buClr>
              <a:buSzPct val="100000"/>
              <a:buFont typeface="Wingdings"/>
              <a:buChar char="▪"/>
              <a:defRPr sz="3800">
                <a:latin typeface="Arial"/>
                <a:ea typeface="Arial"/>
                <a:cs typeface="Arial"/>
                <a:sym typeface="Arial"/>
              </a:defRPr>
            </a:pPr>
            <a:r>
              <a:t>If blood glucose levels fall too much, cells in the pancreas secrete a hormone called </a:t>
            </a:r>
            <a:r>
              <a:rPr b="1"/>
              <a:t>glucagon</a:t>
            </a:r>
            <a:endParaRPr b="1"/>
          </a:p>
          <a:p>
            <a:pPr lvl="1" marL="824483" indent="-379983" defTabSz="1300480">
              <a:spcBef>
                <a:spcPts val="800"/>
              </a:spcBef>
              <a:buClr>
                <a:srgbClr val="9D002D"/>
              </a:buClr>
              <a:buSzPct val="100000"/>
              <a:buChar char="–"/>
              <a:defRPr sz="3400">
                <a:latin typeface="Arial"/>
                <a:ea typeface="Arial"/>
                <a:cs typeface="Arial"/>
                <a:sym typeface="Arial"/>
              </a:defRPr>
            </a:pPr>
            <a:r>
              <a:t>In response to glucagon, cells in the liver catabolize glycogen and produce glucose via </a:t>
            </a:r>
            <a:r>
              <a:rPr b="1"/>
              <a:t>gluconeogenesis</a:t>
            </a:r>
            <a:endParaRPr b="1" sz="3600"/>
          </a:p>
          <a:p>
            <a:pPr lvl="2" marL="1300369" indent="-424069" defTabSz="1300480">
              <a:spcBef>
                <a:spcPts val="700"/>
              </a:spcBef>
              <a:buClr>
                <a:srgbClr val="9D002D"/>
              </a:buClr>
              <a:buSzPct val="100000"/>
              <a:buChar char="–"/>
              <a:defRPr sz="3200">
                <a:latin typeface="Arial"/>
                <a:ea typeface="Arial"/>
                <a:cs typeface="Arial"/>
                <a:sym typeface="Arial"/>
              </a:defRPr>
            </a:pPr>
            <a:r>
              <a:t>The synthesis of glucose from non-carbohydrate compounds</a:t>
            </a:r>
            <a:endParaRPr sz="3400"/>
          </a:p>
          <a:p>
            <a:pPr lvl="1" marL="824483" indent="-379983" defTabSz="1300480">
              <a:spcBef>
                <a:spcPts val="800"/>
              </a:spcBef>
              <a:buClr>
                <a:srgbClr val="9D002D"/>
              </a:buClr>
              <a:buSzPct val="100000"/>
              <a:buChar char="–"/>
              <a:defRPr sz="3400">
                <a:latin typeface="Arial"/>
                <a:ea typeface="Arial"/>
                <a:cs typeface="Arial"/>
                <a:sym typeface="Arial"/>
              </a:defRPr>
            </a:pPr>
            <a:r>
              <a:t>As a result, glucose levels in the blood rise</a:t>
            </a:r>
            <a:endParaRPr b="1" sz="3600"/>
          </a:p>
          <a:p>
            <a:pPr marL="393229" indent="-393229" defTabSz="1300480">
              <a:spcBef>
                <a:spcPts val="900"/>
              </a:spcBef>
              <a:buClr>
                <a:srgbClr val="9D002D"/>
              </a:buClr>
              <a:buSzPct val="100000"/>
              <a:buFont typeface="Arial"/>
              <a:defRPr sz="3800">
                <a:latin typeface="Arial"/>
                <a:ea typeface="Arial"/>
                <a:cs typeface="Arial"/>
                <a:sym typeface="Arial"/>
              </a:defRPr>
            </a:pPr>
            <a:r>
              <a:t>Insulin and glucagon form a negative feedback system</a:t>
            </a:r>
          </a:p>
        </p:txBody>
      </p:sp>
      <p:sp>
        <p:nvSpPr>
          <p:cNvPr id="551" name="Shape 551"/>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8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53" name="44_16_insulin_glucagon_U.jpg"/>
          <p:cNvPicPr>
            <a:picLocks noChangeAspect="1"/>
          </p:cNvPicPr>
          <p:nvPr/>
        </p:nvPicPr>
        <p:blipFill>
          <a:blip r:embed="rId3">
            <a:extLst/>
          </a:blip>
          <a:srcRect l="0" t="0" r="0" b="2290"/>
          <a:stretch>
            <a:fillRect/>
          </a:stretch>
        </p:blipFill>
        <p:spPr>
          <a:xfrm>
            <a:off x="2808675" y="194168"/>
            <a:ext cx="7387450" cy="9150775"/>
          </a:xfrm>
          <a:prstGeom prst="rect">
            <a:avLst/>
          </a:prstGeom>
          <a:ln w="12700">
            <a:miter lim="400000"/>
          </a:ln>
        </p:spPr>
      </p:pic>
      <p:sp>
        <p:nvSpPr>
          <p:cNvPr id="554" name="Shape 554"/>
          <p:cNvSpPr/>
          <p:nvPr>
            <p:ph type="title" idx="4294967295"/>
          </p:nvPr>
        </p:nvSpPr>
        <p:spPr>
          <a:xfrm>
            <a:off x="29350" y="-1"/>
            <a:ext cx="8556979" cy="433495"/>
          </a:xfrm>
          <a:prstGeom prst="rect">
            <a:avLst/>
          </a:prstGeom>
        </p:spPr>
        <p:txBody>
          <a:bodyPr lIns="65023" tIns="65023" rIns="65023" bIns="65023" anchor="t"/>
          <a:lstStyle>
            <a:lvl1pPr algn="l" defTabSz="1300480">
              <a:defRPr sz="1600">
                <a:latin typeface="Arial"/>
                <a:ea typeface="Arial"/>
                <a:cs typeface="Arial"/>
                <a:sym typeface="Arial"/>
              </a:defRPr>
            </a:lvl1pPr>
          </a:lstStyle>
          <a:p>
            <a:pPr/>
            <a:r>
              <a:t>Figure 44.16</a:t>
            </a:r>
          </a:p>
        </p:txBody>
      </p:sp>
      <p:sp>
        <p:nvSpPr>
          <p:cNvPr id="555" name="Shape 555"/>
          <p:cNvSpPr/>
          <p:nvPr/>
        </p:nvSpPr>
        <p:spPr>
          <a:xfrm>
            <a:off x="5301262" y="1790417"/>
            <a:ext cx="914711" cy="25922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800">
                <a:latin typeface="Arial"/>
                <a:ea typeface="Arial"/>
                <a:cs typeface="Arial"/>
                <a:sym typeface="Arial"/>
              </a:defRPr>
            </a:lvl1pPr>
          </a:lstStyle>
          <a:p>
            <a:pPr/>
            <a:r>
              <a:t>Glucose</a:t>
            </a:r>
          </a:p>
        </p:txBody>
      </p:sp>
      <p:sp>
        <p:nvSpPr>
          <p:cNvPr id="556" name="Shape 556"/>
          <p:cNvSpPr/>
          <p:nvPr/>
        </p:nvSpPr>
        <p:spPr>
          <a:xfrm>
            <a:off x="7166186" y="1790417"/>
            <a:ext cx="1054349" cy="25922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800">
                <a:latin typeface="Arial"/>
                <a:ea typeface="Arial"/>
                <a:cs typeface="Arial"/>
                <a:sym typeface="Arial"/>
              </a:defRPr>
            </a:lvl1pPr>
          </a:lstStyle>
          <a:p>
            <a:pPr/>
            <a:r>
              <a:t>Glycogen</a:t>
            </a:r>
          </a:p>
        </p:txBody>
      </p:sp>
      <p:sp>
        <p:nvSpPr>
          <p:cNvPr id="557" name="Shape 557"/>
          <p:cNvSpPr/>
          <p:nvPr/>
        </p:nvSpPr>
        <p:spPr>
          <a:xfrm>
            <a:off x="3111217" y="2560319"/>
            <a:ext cx="2020876" cy="25922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800">
                <a:latin typeface="Arial"/>
                <a:ea typeface="Arial"/>
                <a:cs typeface="Arial"/>
                <a:sym typeface="Arial"/>
              </a:defRPr>
            </a:lvl1pPr>
          </a:lstStyle>
          <a:p>
            <a:pPr/>
            <a:r>
              <a:t>Pancreas secretes</a:t>
            </a:r>
          </a:p>
        </p:txBody>
      </p:sp>
      <p:sp>
        <p:nvSpPr>
          <p:cNvPr id="558" name="Shape 558"/>
          <p:cNvSpPr/>
          <p:nvPr/>
        </p:nvSpPr>
        <p:spPr>
          <a:xfrm>
            <a:off x="5378026" y="2232942"/>
            <a:ext cx="3849342" cy="52592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b="1" sz="1800">
                <a:latin typeface="Arial"/>
                <a:ea typeface="Arial"/>
                <a:cs typeface="Arial"/>
                <a:sym typeface="Arial"/>
              </a:defRPr>
            </a:pPr>
            <a:r>
              <a:t>Insulin stimulates cells in liver and</a:t>
            </a:r>
          </a:p>
          <a:p>
            <a:pPr algn="l" defTabSz="1300480">
              <a:defRPr b="1" sz="1800">
                <a:latin typeface="Arial"/>
                <a:ea typeface="Arial"/>
                <a:cs typeface="Arial"/>
                <a:sym typeface="Arial"/>
              </a:defRPr>
            </a:pPr>
            <a:r>
              <a:t>muscle to synthesize glycogen</a:t>
            </a:r>
          </a:p>
        </p:txBody>
      </p:sp>
      <p:sp>
        <p:nvSpPr>
          <p:cNvPr id="559" name="Shape 559"/>
          <p:cNvSpPr/>
          <p:nvPr/>
        </p:nvSpPr>
        <p:spPr>
          <a:xfrm>
            <a:off x="5893055" y="4427502"/>
            <a:ext cx="1841836" cy="85612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defTabSz="1300480">
              <a:defRPr sz="1800">
                <a:latin typeface="Arial Black"/>
                <a:ea typeface="Arial Black"/>
                <a:cs typeface="Arial Black"/>
                <a:sym typeface="Arial Black"/>
              </a:defRPr>
            </a:pPr>
            <a:r>
              <a:t>Homeostasis</a:t>
            </a:r>
          </a:p>
          <a:p>
            <a:pPr defTabSz="1300480">
              <a:defRPr b="1" sz="1800">
                <a:latin typeface="Arial"/>
                <a:ea typeface="Arial"/>
                <a:cs typeface="Arial"/>
                <a:sym typeface="Arial"/>
              </a:defRPr>
            </a:pPr>
            <a:r>
              <a:t>(normal glucose</a:t>
            </a:r>
          </a:p>
          <a:p>
            <a:pPr defTabSz="1300480">
              <a:defRPr b="1" sz="1800">
                <a:latin typeface="Arial"/>
                <a:ea typeface="Arial"/>
                <a:cs typeface="Arial"/>
                <a:sym typeface="Arial"/>
              </a:defRPr>
            </a:pPr>
            <a:r>
              <a:t>levels in blood)</a:t>
            </a:r>
          </a:p>
        </p:txBody>
      </p:sp>
      <p:sp>
        <p:nvSpPr>
          <p:cNvPr id="560" name="Shape 560"/>
          <p:cNvSpPr/>
          <p:nvPr/>
        </p:nvSpPr>
        <p:spPr>
          <a:xfrm>
            <a:off x="2858346" y="4041422"/>
            <a:ext cx="1740149" cy="52592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b="1" sz="1800">
                <a:latin typeface="Arial"/>
                <a:ea typeface="Arial"/>
                <a:cs typeface="Arial"/>
                <a:sym typeface="Arial"/>
              </a:defRPr>
            </a:pPr>
            <a:r>
              <a:t>If glucose</a:t>
            </a:r>
          </a:p>
          <a:p>
            <a:pPr algn="l" defTabSz="1300480">
              <a:defRPr b="1" sz="1800">
                <a:latin typeface="Arial"/>
                <a:ea typeface="Arial"/>
                <a:cs typeface="Arial"/>
                <a:sym typeface="Arial"/>
              </a:defRPr>
            </a:pPr>
            <a:r>
              <a:t>level is too high</a:t>
            </a:r>
          </a:p>
        </p:txBody>
      </p:sp>
      <p:sp>
        <p:nvSpPr>
          <p:cNvPr id="561" name="Shape 561"/>
          <p:cNvSpPr/>
          <p:nvPr/>
        </p:nvSpPr>
        <p:spPr>
          <a:xfrm>
            <a:off x="3495039" y="2842542"/>
            <a:ext cx="1231901" cy="34562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2400">
                <a:solidFill>
                  <a:srgbClr val="12B44D"/>
                </a:solidFill>
                <a:latin typeface="Arial"/>
                <a:ea typeface="Arial"/>
                <a:cs typeface="Arial"/>
                <a:sym typeface="Arial"/>
              </a:defRPr>
            </a:lvl1pPr>
          </a:lstStyle>
          <a:p>
            <a:pPr/>
            <a:r>
              <a:t>INSULIN</a:t>
            </a:r>
          </a:p>
        </p:txBody>
      </p:sp>
      <p:sp>
        <p:nvSpPr>
          <p:cNvPr id="562" name="Shape 562"/>
          <p:cNvSpPr/>
          <p:nvPr/>
        </p:nvSpPr>
        <p:spPr>
          <a:xfrm>
            <a:off x="2858346" y="4906150"/>
            <a:ext cx="1638686" cy="52592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b="1" sz="1800">
                <a:latin typeface="Arial"/>
                <a:ea typeface="Arial"/>
                <a:cs typeface="Arial"/>
                <a:sym typeface="Arial"/>
              </a:defRPr>
            </a:pPr>
            <a:r>
              <a:t>If glucose</a:t>
            </a:r>
          </a:p>
          <a:p>
            <a:pPr algn="l" defTabSz="1300480">
              <a:defRPr b="1" sz="1800">
                <a:latin typeface="Arial"/>
                <a:ea typeface="Arial"/>
                <a:cs typeface="Arial"/>
                <a:sym typeface="Arial"/>
              </a:defRPr>
            </a:pPr>
            <a:r>
              <a:t>level is too low</a:t>
            </a:r>
          </a:p>
        </p:txBody>
      </p:sp>
      <p:sp>
        <p:nvSpPr>
          <p:cNvPr id="563" name="Shape 563"/>
          <p:cNvSpPr/>
          <p:nvPr/>
        </p:nvSpPr>
        <p:spPr>
          <a:xfrm>
            <a:off x="9019822" y="4199466"/>
            <a:ext cx="1042071" cy="52592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b="1" sz="1800">
                <a:latin typeface="Arial"/>
                <a:ea typeface="Arial"/>
                <a:cs typeface="Arial"/>
                <a:sym typeface="Arial"/>
              </a:defRPr>
            </a:pPr>
            <a:r>
              <a:t>Glucose</a:t>
            </a:r>
          </a:p>
          <a:p>
            <a:pPr algn="l" defTabSz="1300480">
              <a:defRPr b="1" sz="1800">
                <a:latin typeface="Arial"/>
                <a:ea typeface="Arial"/>
                <a:cs typeface="Arial"/>
                <a:sym typeface="Arial"/>
              </a:defRPr>
            </a:pPr>
            <a:r>
              <a:t>level falls</a:t>
            </a:r>
          </a:p>
        </p:txBody>
      </p:sp>
      <p:sp>
        <p:nvSpPr>
          <p:cNvPr id="564" name="Shape 564"/>
          <p:cNvSpPr/>
          <p:nvPr/>
        </p:nvSpPr>
        <p:spPr>
          <a:xfrm>
            <a:off x="9019822" y="4908408"/>
            <a:ext cx="1118531" cy="52592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b="1" sz="1800">
                <a:latin typeface="Arial"/>
                <a:ea typeface="Arial"/>
                <a:cs typeface="Arial"/>
                <a:sym typeface="Arial"/>
              </a:defRPr>
            </a:pPr>
            <a:r>
              <a:t>Glucose</a:t>
            </a:r>
          </a:p>
          <a:p>
            <a:pPr algn="l" defTabSz="1300480">
              <a:defRPr b="1" sz="1800">
                <a:latin typeface="Arial"/>
                <a:ea typeface="Arial"/>
                <a:cs typeface="Arial"/>
                <a:sym typeface="Arial"/>
              </a:defRPr>
            </a:pPr>
            <a:r>
              <a:t>level rises</a:t>
            </a:r>
          </a:p>
        </p:txBody>
      </p:sp>
      <p:sp>
        <p:nvSpPr>
          <p:cNvPr id="565" name="Shape 565"/>
          <p:cNvSpPr/>
          <p:nvPr/>
        </p:nvSpPr>
        <p:spPr>
          <a:xfrm>
            <a:off x="3269262" y="6315004"/>
            <a:ext cx="2020876" cy="25922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800">
                <a:latin typeface="Arial"/>
                <a:ea typeface="Arial"/>
                <a:cs typeface="Arial"/>
                <a:sym typeface="Arial"/>
              </a:defRPr>
            </a:lvl1pPr>
          </a:lstStyle>
          <a:p>
            <a:pPr/>
            <a:r>
              <a:t>Pancreas secretes</a:t>
            </a:r>
          </a:p>
        </p:txBody>
      </p:sp>
      <p:sp>
        <p:nvSpPr>
          <p:cNvPr id="566" name="Shape 566"/>
          <p:cNvSpPr/>
          <p:nvPr/>
        </p:nvSpPr>
        <p:spPr>
          <a:xfrm>
            <a:off x="3341511" y="6592710"/>
            <a:ext cx="1790601" cy="34563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2400">
                <a:solidFill>
                  <a:srgbClr val="12B44D"/>
                </a:solidFill>
                <a:latin typeface="Arial"/>
                <a:ea typeface="Arial"/>
                <a:cs typeface="Arial"/>
                <a:sym typeface="Arial"/>
              </a:defRPr>
            </a:lvl1pPr>
          </a:lstStyle>
          <a:p>
            <a:pPr/>
            <a:r>
              <a:t>GLUCAGON</a:t>
            </a:r>
          </a:p>
        </p:txBody>
      </p:sp>
      <p:sp>
        <p:nvSpPr>
          <p:cNvPr id="567" name="Shape 567"/>
          <p:cNvSpPr/>
          <p:nvPr/>
        </p:nvSpPr>
        <p:spPr>
          <a:xfrm>
            <a:off x="5292231" y="6811715"/>
            <a:ext cx="3163206" cy="52592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b="1" sz="1800">
                <a:latin typeface="Arial"/>
                <a:ea typeface="Arial"/>
                <a:cs typeface="Arial"/>
                <a:sym typeface="Arial"/>
              </a:defRPr>
            </a:pPr>
            <a:r>
              <a:t>Glucagon stimulates cells in</a:t>
            </a:r>
          </a:p>
          <a:p>
            <a:pPr algn="l" defTabSz="1300480">
              <a:defRPr b="1" sz="1800">
                <a:latin typeface="Arial"/>
                <a:ea typeface="Arial"/>
                <a:cs typeface="Arial"/>
                <a:sym typeface="Arial"/>
              </a:defRPr>
            </a:pPr>
            <a:r>
              <a:t>liver to catabolize glycogen</a:t>
            </a:r>
          </a:p>
        </p:txBody>
      </p:sp>
      <p:sp>
        <p:nvSpPr>
          <p:cNvPr id="568" name="Shape 568"/>
          <p:cNvSpPr/>
          <p:nvPr/>
        </p:nvSpPr>
        <p:spPr>
          <a:xfrm>
            <a:off x="5518008" y="8884355"/>
            <a:ext cx="1054349" cy="25922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800">
                <a:latin typeface="Arial"/>
                <a:ea typeface="Arial"/>
                <a:cs typeface="Arial"/>
                <a:sym typeface="Arial"/>
              </a:defRPr>
            </a:lvl1pPr>
          </a:lstStyle>
          <a:p>
            <a:pPr/>
            <a:r>
              <a:t>Glycogen</a:t>
            </a:r>
          </a:p>
        </p:txBody>
      </p:sp>
      <p:sp>
        <p:nvSpPr>
          <p:cNvPr id="569" name="Shape 569"/>
          <p:cNvSpPr/>
          <p:nvPr/>
        </p:nvSpPr>
        <p:spPr>
          <a:xfrm>
            <a:off x="7364871" y="8884355"/>
            <a:ext cx="914711" cy="25922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800">
                <a:latin typeface="Arial"/>
                <a:ea typeface="Arial"/>
                <a:cs typeface="Arial"/>
                <a:sym typeface="Arial"/>
              </a:defRPr>
            </a:lvl1pPr>
          </a:lstStyle>
          <a:p>
            <a:pPr/>
            <a:r>
              <a:t>Glucose</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6" name="pasted-image.jpg"/>
          <p:cNvPicPr>
            <a:picLocks noChangeAspect="1"/>
          </p:cNvPicPr>
          <p:nvPr/>
        </p:nvPicPr>
        <p:blipFill>
          <a:blip r:embed="rId2">
            <a:extLst/>
          </a:blip>
          <a:stretch>
            <a:fillRect/>
          </a:stretch>
        </p:blipFill>
        <p:spPr>
          <a:xfrm>
            <a:off x="336550" y="323850"/>
            <a:ext cx="5740400" cy="2260600"/>
          </a:xfrm>
          <a:prstGeom prst="rect">
            <a:avLst/>
          </a:prstGeom>
          <a:ln w="12700">
            <a:miter lim="400000"/>
          </a:ln>
        </p:spPr>
      </p:pic>
      <p:pic>
        <p:nvPicPr>
          <p:cNvPr id="157" name="pasted-image.jpg"/>
          <p:cNvPicPr>
            <a:picLocks noChangeAspect="1"/>
          </p:cNvPicPr>
          <p:nvPr/>
        </p:nvPicPr>
        <p:blipFill>
          <a:blip r:embed="rId3">
            <a:extLst/>
          </a:blip>
          <a:stretch>
            <a:fillRect/>
          </a:stretch>
        </p:blipFill>
        <p:spPr>
          <a:xfrm>
            <a:off x="4013200" y="3397250"/>
            <a:ext cx="7023100" cy="4191000"/>
          </a:xfrm>
          <a:prstGeom prst="rect">
            <a:avLst/>
          </a:prstGeom>
          <a:ln w="12700">
            <a:miter lim="400000"/>
          </a:ln>
        </p:spPr>
      </p:pic>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