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25964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205457" y="1819768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>
            <a:lvl1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858715" indent="-426915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1356783" indent="-442383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2429307" indent="-600507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3245379" indent="-733954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FISH270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501" y="1307080"/>
            <a:ext cx="10607699" cy="7428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7" y="1388533"/>
            <a:ext cx="11369466" cy="7796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045" y="2204084"/>
            <a:ext cx="9842955" cy="485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733" y="3579283"/>
            <a:ext cx="11481736" cy="3458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5666" y="7632700"/>
            <a:ext cx="5435601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59633"/>
            <a:ext cx="13004800" cy="663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" y="285750"/>
            <a:ext cx="12941300" cy="918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2654300"/>
            <a:ext cx="571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The Structure of Polysaccharides 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87395" y="1855893"/>
            <a:ext cx="12480996" cy="72158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  <a:defRPr b="1"/>
            </a:pPr>
            <a:r>
              <a:t>Polysaccharides</a:t>
            </a:r>
            <a:r>
              <a:rPr b="0"/>
              <a:t>, or </a:t>
            </a:r>
            <a:r>
              <a:t>complex carbohydrates</a:t>
            </a:r>
            <a:r>
              <a:rPr b="0"/>
              <a:t>, are polymers of monosaccharide monomers</a:t>
            </a:r>
            <a:endParaRPr b="0"/>
          </a:p>
          <a:p>
            <a:pPr>
              <a:spcBef>
                <a:spcPts val="700"/>
              </a:spcBef>
              <a:buChar char="▪"/>
            </a:pPr>
            <a:r>
              <a:t>The simplest polysaccharides are </a:t>
            </a:r>
            <a:r>
              <a:rPr b="1"/>
              <a:t>disaccharides</a:t>
            </a:r>
            <a:r>
              <a:rPr sz="3400"/>
              <a:t> </a:t>
            </a:r>
            <a:endParaRPr sz="3400"/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Comprised of two monosaccharide monomers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The monomers can be identical or different</a:t>
            </a:r>
            <a:endParaRPr sz="3000"/>
          </a:p>
          <a:p>
            <a:pPr>
              <a:spcBef>
                <a:spcPts val="700"/>
              </a:spcBef>
              <a:buChar char="▪"/>
            </a:pPr>
            <a:r>
              <a:t>Simple sugars polymerize when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A </a:t>
            </a:r>
            <a:r>
              <a:rPr b="1"/>
              <a:t>condensation</a:t>
            </a:r>
            <a:r>
              <a:t> </a:t>
            </a:r>
            <a:r>
              <a:rPr b="1"/>
              <a:t>reaction</a:t>
            </a:r>
            <a:r>
              <a:t> occurs</a:t>
            </a:r>
            <a:r>
              <a:rPr sz="3000"/>
              <a:t> </a:t>
            </a:r>
            <a:endParaRPr sz="3000"/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Between two hydroxyl groups</a:t>
            </a:r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Resulting in a covalent bond called a </a:t>
            </a:r>
            <a:r>
              <a:rPr b="1"/>
              <a:t>glycosidic linkage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952500" y="457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Polysaccarides</a:t>
            </a:r>
          </a:p>
        </p:txBody>
      </p:sp>
      <p:pic>
        <p:nvPicPr>
          <p:cNvPr id="18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244" y="2397307"/>
            <a:ext cx="9310312" cy="671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Types of Polysaccharides</a:t>
            </a:r>
          </a:p>
        </p:txBody>
      </p:sp>
      <p:sp>
        <p:nvSpPr>
          <p:cNvPr id="186" name="Shape 186"/>
          <p:cNvSpPr/>
          <p:nvPr>
            <p:ph type="body" idx="4294967295"/>
          </p:nvPr>
        </p:nvSpPr>
        <p:spPr>
          <a:xfrm>
            <a:off x="72248" y="1806222"/>
            <a:ext cx="12359077" cy="7297139"/>
          </a:xfrm>
          <a:prstGeom prst="rect">
            <a:avLst/>
          </a:prstGeom>
        </p:spPr>
        <p:txBody>
          <a:bodyPr lIns="0" tIns="0" rIns="0" bIns="0" anchor="t"/>
          <a:lstStyle/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Plants store sugar as </a:t>
            </a:r>
            <a:r>
              <a:rPr b="1"/>
              <a:t>starch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Mixture of branched (</a:t>
            </a:r>
            <a:r>
              <a:rPr b="1"/>
              <a:t>amylopectin</a:t>
            </a:r>
            <a:r>
              <a:t>) and unbranched (</a:t>
            </a:r>
            <a:r>
              <a:rPr b="1"/>
              <a:t>amylose</a:t>
            </a:r>
            <a:r>
              <a:t>)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-glucose polymer</a:t>
            </a:r>
          </a:p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Animals store sugar as </a:t>
            </a:r>
            <a:r>
              <a:rPr b="1"/>
              <a:t>glycogen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Highly branched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3400"/>
              <a:t>-</a:t>
            </a:r>
            <a:r>
              <a:t>glucose polymer</a:t>
            </a:r>
          </a:p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Cellulose</a:t>
            </a:r>
            <a:r>
              <a:t>: a structural polymer found in plant </a:t>
            </a:r>
            <a:r>
              <a:rPr b="1"/>
              <a:t>cell  </a:t>
            </a:r>
            <a:br>
              <a:rPr b="1"/>
            </a:br>
            <a:r>
              <a:rPr b="1"/>
              <a:t>  walls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Polymer of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t>-glucose monomers</a:t>
            </a:r>
          </a:p>
        </p:txBody>
      </p:sp>
      <p:sp>
        <p:nvSpPr>
          <p:cNvPr id="187" name="Shape 18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Reminders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 Board</a:t>
            </a:r>
          </a:p>
          <a:p>
            <a:pPr/>
            <a:r>
              <a:t>Question Sets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Types of Polysaccharides</a:t>
            </a:r>
          </a:p>
        </p:txBody>
      </p:sp>
      <p:sp>
        <p:nvSpPr>
          <p:cNvPr id="190" name="Shape 190"/>
          <p:cNvSpPr/>
          <p:nvPr>
            <p:ph type="body" idx="4294967295"/>
          </p:nvPr>
        </p:nvSpPr>
        <p:spPr>
          <a:xfrm>
            <a:off x="221262" y="1806222"/>
            <a:ext cx="12359076" cy="7513885"/>
          </a:xfrm>
          <a:prstGeom prst="rect">
            <a:avLst/>
          </a:prstGeom>
        </p:spPr>
        <p:txBody>
          <a:bodyPr lIns="0" tIns="0" rIns="0" bIns="0" anchor="t"/>
          <a:lstStyle/>
          <a:p>
            <a:pPr marL="379185" indent="-379185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4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Chitin</a:t>
            </a:r>
            <a:r>
              <a:t>: a structural polymer found in fungi cell walls,</a:t>
            </a:r>
            <a:br/>
            <a:r>
              <a:t> some algae, and many animal exoskeletons</a:t>
            </a:r>
          </a:p>
          <a:p>
            <a:pPr lvl="1" marL="796192" indent="-351692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Comprised of N-acetylglucosamine (NAc) monomers</a:t>
            </a:r>
          </a:p>
          <a:p>
            <a:pPr marL="379185" indent="-379185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5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 b="1"/>
              <a:t>Peptidoglycan</a:t>
            </a:r>
            <a:r>
              <a:t>: structural support for bacterial cell </a:t>
            </a:r>
            <a:br/>
            <a:r>
              <a:t>  walls </a:t>
            </a:r>
          </a:p>
          <a:p>
            <a:pPr lvl="1" marL="796192" indent="-351692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Backbones of alternating monosaccharides </a:t>
            </a:r>
          </a:p>
        </p:txBody>
      </p:sp>
      <p:sp>
        <p:nvSpPr>
          <p:cNvPr id="191" name="Shape 19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Polysaccharides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Starch</a:t>
            </a:r>
          </a:p>
          <a:p>
            <a:pPr/>
            <a:r>
              <a:t>Glycogen</a:t>
            </a:r>
          </a:p>
          <a:p>
            <a:pPr/>
            <a:r>
              <a:t>Cellulose</a:t>
            </a:r>
          </a:p>
          <a:p>
            <a:pPr/>
            <a:r>
              <a:t>Chitin</a:t>
            </a:r>
          </a:p>
          <a:p>
            <a:pPr/>
            <a:r>
              <a:t>Peptidoglycan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901700"/>
            <a:ext cx="105791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491066" y="5672666"/>
            <a:ext cx="11722829" cy="3749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901700"/>
            <a:ext cx="10579100" cy="795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70" y="2057400"/>
            <a:ext cx="11885460" cy="613621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561974" y="4758266"/>
            <a:ext cx="12007521" cy="3749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70" y="2057400"/>
            <a:ext cx="11885460" cy="6136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3510711" y="4552950"/>
            <a:ext cx="59833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 Carbohydrates Do?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"/>
          </p:nvPr>
        </p:nvSpPr>
        <p:spPr>
          <a:xfrm>
            <a:off x="1392766" y="17335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4700"/>
            </a:pPr>
            <a:r>
              <a:t>Precursors to larger molecules</a:t>
            </a:r>
          </a:p>
          <a:p>
            <a:pPr marL="444499" indent="-444499">
              <a:defRPr sz="4700"/>
            </a:pPr>
            <a:r>
              <a:t>Provide fibrous structural materials</a:t>
            </a:r>
          </a:p>
          <a:p>
            <a:pPr marL="444499" indent="-444499">
              <a:defRPr sz="4700"/>
            </a:pPr>
            <a:r>
              <a:t>Indicate cell identity</a:t>
            </a:r>
          </a:p>
          <a:p>
            <a:pPr marL="444499" indent="-444499">
              <a:defRPr sz="4700"/>
            </a:pPr>
            <a:r>
              <a:t>Store chemical energy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Can Provide Structural Support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205457" y="1837831"/>
            <a:ext cx="12480997" cy="7215859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They provide fibrous structural materials</a:t>
            </a:r>
          </a:p>
          <a:p>
            <a:pPr lvl="1" marL="836246" indent="-404446">
              <a:spcBef>
                <a:spcPts val="0"/>
              </a:spcBef>
              <a:buFontTx/>
              <a:defRPr sz="3600"/>
            </a:pPr>
            <a:r>
              <a:t>Water is excluded and the fibers tend to be insoluble</a:t>
            </a:r>
          </a:p>
          <a:p>
            <a:pPr>
              <a:buChar char="▪"/>
            </a:pPr>
            <a:r>
              <a:t>Due to the strong interactions between strands consisting of </a:t>
            </a:r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β</a:t>
            </a:r>
            <a:r>
              <a:t>-1,4-glycosidic linkages </a:t>
            </a:r>
          </a:p>
          <a:p>
            <a:pPr>
              <a:buChar char="▪"/>
            </a:pPr>
            <a:r>
              <a:t>The absence of water within these fibers makes their hydrolysis more difficult</a:t>
            </a:r>
          </a:p>
          <a:p>
            <a:pPr>
              <a:buChar char="▪"/>
            </a:pPr>
            <a:r>
              <a:t>As a result, the structural polysaccharides are resistant to degradation and decay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pic>
        <p:nvPicPr>
          <p:cNvPr id="21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508" y="5090808"/>
            <a:ext cx="10273784" cy="5304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150" y="1936750"/>
            <a:ext cx="10096500" cy="3204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blocks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Carbohydrates: Cell Identity 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187395" y="1837831"/>
            <a:ext cx="12480996" cy="72158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buChar char="▪"/>
            </a:pPr>
            <a:r>
              <a:t>Carbohydrates indicate cell identity</a:t>
            </a:r>
          </a:p>
          <a:p>
            <a:pPr>
              <a:spcBef>
                <a:spcPts val="1000"/>
              </a:spcBef>
              <a:buChar char="▪"/>
              <a:defRPr i="1"/>
            </a:pPr>
            <a:r>
              <a:t>Display</a:t>
            </a:r>
            <a:r>
              <a:rPr i="0"/>
              <a:t> information on the outer surface of cells in the form of </a:t>
            </a:r>
            <a:r>
              <a:rPr b="1" i="0"/>
              <a:t>glycoproteins</a:t>
            </a:r>
            <a:r>
              <a:rPr i="0" sz="4400"/>
              <a:t> </a:t>
            </a:r>
            <a:endParaRPr sz="4400"/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Proteins joined to carbohydrates by covalent bonds</a:t>
            </a:r>
          </a:p>
          <a:p>
            <a:pPr>
              <a:spcBef>
                <a:spcPts val="900"/>
              </a:spcBef>
              <a:buChar char="▪"/>
            </a:pPr>
            <a:r>
              <a:t>Glycoproteins are key molecules in </a:t>
            </a:r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Cell–cell recognition </a:t>
            </a:r>
          </a:p>
          <a:p>
            <a:pPr lvl="2" marL="1310216" indent="-395816">
              <a:spcBef>
                <a:spcPts val="800"/>
              </a:spcBef>
              <a:buFontTx/>
              <a:defRPr sz="3400"/>
            </a:pPr>
            <a:r>
              <a:t>Each cell in your body has glycoproteins on its surface  </a:t>
            </a:r>
          </a:p>
          <a:p>
            <a:pPr lvl="2" marL="1310216" indent="-395816">
              <a:spcBef>
                <a:spcPts val="800"/>
              </a:spcBef>
              <a:buFontTx/>
              <a:defRPr sz="3400"/>
            </a:pPr>
            <a:r>
              <a:t>Identify it as part of your body</a:t>
            </a:r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Cell–cell signaling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Identity</a:t>
            </a:r>
          </a:p>
        </p:txBody>
      </p:sp>
      <p:pic>
        <p:nvPicPr>
          <p:cNvPr id="22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2571750"/>
            <a:ext cx="7150100" cy="636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" y="681566"/>
            <a:ext cx="5537201" cy="784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" y="681566"/>
            <a:ext cx="5537201" cy="784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8333" y="1314450"/>
            <a:ext cx="6375104" cy="728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Energy Storage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and Energy Storage 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185137" y="1833315"/>
            <a:ext cx="12480997" cy="71074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</a:pPr>
            <a:r>
              <a:t>Carbohydrates store chemical energy</a:t>
            </a:r>
          </a:p>
          <a:p>
            <a:pPr>
              <a:spcBef>
                <a:spcPts val="700"/>
              </a:spcBef>
              <a:buChar char="▪"/>
            </a:pPr>
            <a:r>
              <a:t>They also provide chemical energy in cells </a:t>
            </a:r>
          </a:p>
          <a:p>
            <a:pPr>
              <a:spcBef>
                <a:spcPts val="700"/>
              </a:spcBef>
              <a:buChar char="▪"/>
            </a:pPr>
            <a:r>
              <a:t>In chemical evolution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Kinetic energy of sunlight and heat were converted into chemical energy stored in the bonds of H</a:t>
            </a:r>
            <a:r>
              <a:rPr baseline="-19722"/>
              <a:t>2</a:t>
            </a:r>
            <a:r>
              <a:t>CO and HCN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Today, most sugars are produced via photosynthesis </a:t>
            </a:r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A key process that transforms the energy of sunlight into the chemical energy of C–H bonds in carbohydrates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Shape 237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and Energy Storage 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185137" y="1833315"/>
            <a:ext cx="12480997" cy="60237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</a:pPr>
            <a:r>
              <a:t>Carbohydrates have more free energy than CO</a:t>
            </a:r>
            <a:r>
              <a:rPr baseline="-20000"/>
              <a:t>2</a:t>
            </a:r>
            <a:r>
              <a:t>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Electrons in C–H bonds and C–C bonds are shared more equally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Held less tightly than they are in C–O bonds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Energy Storage</a:t>
            </a:r>
          </a:p>
        </p:txBody>
      </p:sp>
      <p:sp>
        <p:nvSpPr>
          <p:cNvPr id="241" name="Shape 241"/>
          <p:cNvSpPr/>
          <p:nvPr/>
        </p:nvSpPr>
        <p:spPr>
          <a:xfrm>
            <a:off x="793115" y="4942416"/>
            <a:ext cx="3188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Photosynthesis</a:t>
            </a:r>
          </a:p>
        </p:txBody>
      </p:sp>
      <p:pic>
        <p:nvPicPr>
          <p:cNvPr id="24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9983" y="3321050"/>
            <a:ext cx="6057901" cy="486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468" y="0"/>
            <a:ext cx="920786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1250" y="952500"/>
            <a:ext cx="5702300" cy="784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7750" y="8775700"/>
            <a:ext cx="5473700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week ahead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Carbohydrates</a:t>
            </a:r>
          </a:p>
          <a:p>
            <a:pPr/>
            <a:r>
              <a:t>Animal Nutrition</a:t>
            </a:r>
          </a:p>
          <a:p>
            <a:pPr/>
            <a:r>
              <a:t>Photosynthesis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 idx="4294967295"/>
          </p:nvPr>
        </p:nvSpPr>
        <p:spPr>
          <a:xfrm>
            <a:off x="81280" y="273191"/>
            <a:ext cx="12275538" cy="663787"/>
          </a:xfrm>
          <a:prstGeom prst="rect">
            <a:avLst/>
          </a:prstGeom>
        </p:spPr>
        <p:txBody>
          <a:bodyPr lIns="0" tIns="0" rIns="0" bIns="0" anchor="t"/>
          <a:lstStyle>
            <a:lvl1pPr algn="l" defTabSz="1183436">
              <a:lnSpc>
                <a:spcPct val="90000"/>
              </a:lnSpc>
              <a:defRPr b="1" sz="4004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Starch and Glycogen Are Hydrolyzed to Release Glucose</a:t>
            </a:r>
          </a:p>
        </p:txBody>
      </p:sp>
      <p:sp>
        <p:nvSpPr>
          <p:cNvPr id="250" name="Shape 250"/>
          <p:cNvSpPr/>
          <p:nvPr>
            <p:ph type="body" idx="4294967295"/>
          </p:nvPr>
        </p:nvSpPr>
        <p:spPr>
          <a:xfrm>
            <a:off x="203199" y="2230684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hydrolysis of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-glycosidic linkages in </a:t>
            </a:r>
            <a:r>
              <a:rPr i="1"/>
              <a:t>glycogen</a:t>
            </a:r>
            <a:r>
              <a:t> is catalyzed by the enzyme </a:t>
            </a:r>
            <a:r>
              <a:rPr b="1"/>
              <a:t>phosphorylase</a:t>
            </a:r>
            <a:endParaRPr b="1"/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Most animal cells contain phosphorylase  </a:t>
            </a:r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can readily break down glycogen to provide glucose</a:t>
            </a:r>
          </a:p>
          <a:p>
            <a: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-glycosidic linkages in </a:t>
            </a:r>
            <a:r>
              <a:rPr i="1"/>
              <a:t>starch</a:t>
            </a:r>
            <a:r>
              <a:t> are hydrolyzed by </a:t>
            </a:r>
            <a:r>
              <a:rPr b="1"/>
              <a:t>amylase</a:t>
            </a:r>
            <a:r>
              <a:t> enzymes</a:t>
            </a:r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Amylases play a key role in carbohydrate digestion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216746" y="1860408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Energy Stored in Glucose Is Used to Make ATP</a:t>
            </a:r>
          </a:p>
        </p:txBody>
      </p:sp>
      <p:sp>
        <p:nvSpPr>
          <p:cNvPr id="254" name="Shape 254"/>
          <p:cNvSpPr/>
          <p:nvPr>
            <p:ph type="body" idx="4294967295"/>
          </p:nvPr>
        </p:nvSpPr>
        <p:spPr>
          <a:xfrm>
            <a:off x="205457" y="1819768"/>
            <a:ext cx="12480997" cy="7197797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cell needs energy </a:t>
            </a:r>
          </a:p>
          <a:p>
            <a:pPr lvl="1" marL="836246" indent="-40444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Reactions lead to the breakdown of the glucose </a:t>
            </a:r>
          </a:p>
          <a:p>
            <a:pPr lvl="1" marL="836246" indent="-40444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also capture released energy through synthesis of the nucleotide adenosine triphosphate (ATP)</a:t>
            </a:r>
          </a:p>
          <a:p>
            <a:pPr marL="375557" indent="-3755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900">
                <a:latin typeface="Arial"/>
                <a:ea typeface="Arial"/>
                <a:cs typeface="Arial"/>
                <a:sym typeface="Arial"/>
              </a:defRPr>
            </a:p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chemical energy stored in the C–H and C–C bonds of carbohydrate is transferred to a new bond linking a third phosphate group to ADP to form ATP</a:t>
            </a:r>
            <a:endParaRPr sz="3400"/>
          </a:p>
          <a:p>
            <a:pPr marL="375557" indent="-3755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900">
                <a:latin typeface="Arial"/>
                <a:ea typeface="Arial"/>
                <a:cs typeface="Arial"/>
                <a:sym typeface="Arial"/>
              </a:defRPr>
            </a:p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Carbohydrates store chemical energy </a:t>
            </a: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ATP makes chemical energy useful to the cell</a:t>
            </a:r>
          </a:p>
        </p:txBody>
      </p:sp>
      <p:sp>
        <p:nvSpPr>
          <p:cNvPr id="255" name="Shape 25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Energy Stored in Glucose Is Transferred to ATP</a:t>
            </a:r>
          </a:p>
        </p:txBody>
      </p:sp>
      <p:sp>
        <p:nvSpPr>
          <p:cNvPr id="258" name="Shape 258"/>
          <p:cNvSpPr/>
          <p:nvPr>
            <p:ph type="body" idx="4294967295"/>
          </p:nvPr>
        </p:nvSpPr>
        <p:spPr>
          <a:xfrm>
            <a:off x="205458" y="1855893"/>
            <a:ext cx="12528409" cy="7522917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cell needs energy, carbohydrates participate in 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Exergonic reactions that synthesize </a:t>
            </a:r>
            <a:r>
              <a:rPr b="1"/>
              <a:t>adenosine triphosphate </a:t>
            </a:r>
            <a:r>
              <a:t>(</a:t>
            </a:r>
            <a:r>
              <a:rPr b="1"/>
              <a:t>ATP</a:t>
            </a:r>
            <a:r>
              <a:t>): </a:t>
            </a:r>
            <a:endParaRPr sz="1400"/>
          </a:p>
          <a:p>
            <a:pPr marL="415431" indent="-415431" algn="ctr" defTabSz="1300480">
              <a:lnSpc>
                <a:spcPct val="110000"/>
              </a:lnSpc>
              <a:spcBef>
                <a:spcPts val="7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</a:t>
            </a:r>
            <a:r>
              <a:rPr baseline="-19722"/>
              <a:t>2</a:t>
            </a:r>
            <a:r>
              <a:t>O + O</a:t>
            </a:r>
            <a:r>
              <a:rPr baseline="-19722"/>
              <a:t>2</a:t>
            </a:r>
            <a:r>
              <a:t> + ADP + P</a:t>
            </a:r>
            <a:r>
              <a:rPr baseline="-19722"/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CO</a:t>
            </a:r>
            <a:r>
              <a:rPr baseline="-19722"/>
              <a:t>2</a:t>
            </a:r>
            <a:r>
              <a:t> + H</a:t>
            </a:r>
            <a:r>
              <a:rPr baseline="-19722"/>
              <a:t>2</a:t>
            </a:r>
            <a:r>
              <a:t>O + ATP</a:t>
            </a:r>
            <a:r>
              <a:rPr sz="3800"/>
              <a:t> </a:t>
            </a:r>
            <a:endParaRPr sz="14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free energy in ATP is used to drive endergonic reactions and perform cell work</a:t>
            </a:r>
            <a:endParaRPr sz="11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Carbohydrates contain a large number of C–H bonds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These bonds have high free energy </a:t>
            </a:r>
            <a:endParaRPr sz="11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Fatty acids have even more C–H bonds 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have more free energy than carbohydrates</a:t>
            </a:r>
          </a:p>
        </p:txBody>
      </p:sp>
      <p:sp>
        <p:nvSpPr>
          <p:cNvPr id="259" name="Shape 25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 Carbohydrates Store Energy? </a:t>
            </a:r>
          </a:p>
        </p:txBody>
      </p:sp>
      <p:sp>
        <p:nvSpPr>
          <p:cNvPr id="262" name="Shape 262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8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Starch and glycogen are efficient energy-storage molecules</a:t>
            </a:r>
            <a:r>
              <a:rPr sz="4400"/>
              <a:t> </a:t>
            </a:r>
            <a:endParaRPr sz="4400"/>
          </a:p>
          <a:p>
            <a:pPr lvl="1" marL="836246" indent="-40444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4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-linkages are readily hydrolyzed</a:t>
            </a:r>
            <a:r>
              <a:rPr sz="4400"/>
              <a:t> </a:t>
            </a:r>
            <a:endParaRPr sz="4400"/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β</a:t>
            </a:r>
            <a:r>
              <a:t>-linkages of structural carbohydrates resist enzymatic degradation </a:t>
            </a: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enzyme amylase catalyzes hydrolysis of </a:t>
            </a:r>
            <a:br/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-glycosidic linkages in glycogen </a:t>
            </a:r>
          </a:p>
        </p:txBody>
      </p:sp>
      <p:sp>
        <p:nvSpPr>
          <p:cNvPr id="263" name="Shape 26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 Carbohydrates Store Energy? </a:t>
            </a:r>
          </a:p>
        </p:txBody>
      </p:sp>
      <p:sp>
        <p:nvSpPr>
          <p:cNvPr id="266" name="Shape 266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enzyme phosphorylase catalyzes hydrolysis of </a:t>
            </a:r>
            <a:br/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-glycosidic linkages in starch</a:t>
            </a:r>
          </a:p>
          <a:p>
            <a:pPr lvl="1" marL="845608" indent="-413808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 sz="3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α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-glycosidic linkages in glycogen and starch, respectively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released glucose subunits can then be used in the production of ATP</a:t>
            </a:r>
          </a:p>
        </p:txBody>
      </p:sp>
      <p:sp>
        <p:nvSpPr>
          <p:cNvPr id="267" name="Shape 26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300" y="1439333"/>
            <a:ext cx="61214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Carbohydrates</a:t>
            </a:r>
          </a:p>
        </p:txBody>
      </p:sp>
      <p:pic>
        <p:nvPicPr>
          <p:cNvPr id="15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316" y="2628900"/>
            <a:ext cx="10530668" cy="6008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50" y="2216150"/>
            <a:ext cx="10797056" cy="5611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966" y="954616"/>
            <a:ext cx="6748061" cy="8048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966" y="954616"/>
            <a:ext cx="6748061" cy="804801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-10304" y="3803649"/>
            <a:ext cx="34844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info</a:t>
            </a:r>
          </a:p>
          <a:p>
            <a:pPr/>
            <a:r>
              <a:t>replication</a:t>
            </a:r>
          </a:p>
          <a:p>
            <a:pPr/>
            <a:r>
              <a:t>evolution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8485793" y="1792816"/>
            <a:ext cx="20953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ENERGY!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2716" y="-48684"/>
            <a:ext cx="8287461" cy="995357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10885694" y="994833"/>
            <a:ext cx="15288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</a:t>
            </a:r>
          </a:p>
          <a:p>
            <a:pPr/>
            <a:r>
              <a:t>Picture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