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hyperlink" Target="https://www.youtube.com/watch?v=haopSRCuPdo"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FISH270 Aquatic Ecophysiology</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What works and and has not…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Canvas</a:t>
            </a:r>
          </a:p>
        </p:txBody>
      </p:sp>
      <p:sp>
        <p:nvSpPr>
          <p:cNvPr id="150" name="Shape 150"/>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25400" y="558797"/>
            <a:ext cx="12884913" cy="8636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rPr b="1">
                <a:latin typeface="Helvetica"/>
                <a:ea typeface="Helvetica"/>
                <a:cs typeface="Helvetica"/>
                <a:sym typeface="Helvetica"/>
              </a:rPr>
              <a:t>Objectives</a:t>
            </a:r>
            <a:r>
              <a:t> This class aims to provide you with an understanding of basic physiological process and the ability to apply this knowledge to understand how diverse taxa, ranging from prokaryotes to mammals, live in diverse and changing environments.</a:t>
            </a:r>
          </a:p>
          <a:p>
            <a:pPr algn="l">
              <a:defRPr sz="2300"/>
            </a:pPr>
          </a:p>
          <a:p>
            <a:pPr algn="l">
              <a:defRPr sz="2300"/>
            </a:pPr>
            <a:r>
              <a:t>Specific goals are:</a:t>
            </a:r>
          </a:p>
          <a:p>
            <a:pPr algn="l">
              <a:defRPr sz="2300"/>
            </a:pPr>
          </a:p>
          <a:p>
            <a:pPr algn="l">
              <a:defRPr sz="2300"/>
            </a:pPr>
            <a:r>
              <a:t>• Describe how essential life processes (growth, reproduction) work and the common and unique challenges organisms face in different environments.</a:t>
            </a:r>
          </a:p>
          <a:p>
            <a:pPr algn="l">
              <a:defRPr sz="2300"/>
            </a:pPr>
          </a:p>
          <a:p>
            <a:pPr algn="l">
              <a:defRPr sz="2300"/>
            </a:pPr>
            <a:r>
              <a:t>• Discriminate similarities and difference across taxa at the physiological level.</a:t>
            </a:r>
          </a:p>
          <a:p>
            <a:pPr algn="l">
              <a:defRPr sz="2300"/>
            </a:pPr>
          </a:p>
          <a:p>
            <a:pPr algn="l">
              <a:defRPr sz="2300"/>
            </a:pPr>
            <a:r>
              <a:t>• Develop quantitative reasoning and skills in physiology and in biology in general</a:t>
            </a:r>
          </a:p>
          <a:p>
            <a:pPr algn="l">
              <a:defRPr sz="2300"/>
            </a:pPr>
          </a:p>
          <a:p>
            <a:pPr algn="l">
              <a:defRPr sz="2300"/>
            </a:pPr>
            <a:r>
              <a:t>• Apply physiological principles to determine how a variety of organisms function in different aquatic environments.</a:t>
            </a:r>
          </a:p>
          <a:p>
            <a:pPr algn="l">
              <a:defRPr sz="2300"/>
            </a:pPr>
          </a:p>
          <a:p>
            <a:pPr algn="l">
              <a:defRPr sz="2300"/>
            </a:pPr>
            <a:r>
              <a:t>• Synthesize scientific principles by effectively searching primary literature, collating information and presenting knowledge in a succinct fashion.</a:t>
            </a:r>
          </a:p>
          <a:p>
            <a:pPr algn="l">
              <a:defRPr sz="2300"/>
            </a:pPr>
          </a:p>
          <a:p>
            <a:pPr algn="l">
              <a:defRPr sz="2300"/>
            </a:pPr>
            <a:r>
              <a:t>• Work collaboratively to reach solutions</a:t>
            </a:r>
          </a:p>
          <a:p>
            <a:pPr algn="l">
              <a:defRPr sz="2300"/>
            </a:pPr>
          </a:p>
          <a:p>
            <a:pPr algn="l">
              <a:defRPr sz="2300"/>
            </a:pPr>
            <a:r>
              <a:t>• Assist the advancement of knowledge by evaluating peer contributions.</a:t>
            </a:r>
          </a:p>
          <a:p>
            <a:pPr algn="l">
              <a:defRPr sz="2300"/>
            </a:pPr>
          </a:p>
          <a:p>
            <a:pPr algn="l">
              <a:defRPr sz="2300"/>
            </a:pPr>
            <a:r>
              <a:t>• Apply the use of microscopes and lab equipment in investigation in physiological experiments</a:t>
            </a:r>
          </a:p>
        </p:txBody>
      </p:sp>
      <p:sp>
        <p:nvSpPr>
          <p:cNvPr id="153" name="Shape 153"/>
          <p:cNvSpPr/>
          <p:nvPr/>
        </p:nvSpPr>
        <p:spPr>
          <a:xfrm>
            <a:off x="-50800" y="5105400"/>
            <a:ext cx="12728675" cy="4656138"/>
          </a:xfrm>
          <a:prstGeom prst="rect">
            <a:avLst/>
          </a:prstGeom>
          <a:solidFill>
            <a:srgbClr val="FFFFFF"/>
          </a:solidFill>
          <a:ln w="12700">
            <a:miter lim="400000"/>
          </a:ln>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nvSpPr>
        <p:spPr>
          <a:xfrm>
            <a:off x="-25400" y="558797"/>
            <a:ext cx="12884913" cy="8636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300"/>
            </a:pPr>
            <a:r>
              <a:rPr b="1">
                <a:latin typeface="Helvetica"/>
                <a:ea typeface="Helvetica"/>
                <a:cs typeface="Helvetica"/>
                <a:sym typeface="Helvetica"/>
              </a:rPr>
              <a:t>Objectives</a:t>
            </a:r>
            <a:r>
              <a:t> This class aims to provide you with an understanding of basic physiological process and the ability to apply this knowledge to understand how diverse taxa, ranging from prokaryotes to mammals, live in diverse and changing environments.</a:t>
            </a:r>
          </a:p>
          <a:p>
            <a:pPr algn="l">
              <a:defRPr sz="2300"/>
            </a:pPr>
          </a:p>
          <a:p>
            <a:pPr algn="l">
              <a:defRPr sz="2300"/>
            </a:pPr>
            <a:r>
              <a:t>Specific goals are:</a:t>
            </a:r>
          </a:p>
          <a:p>
            <a:pPr algn="l">
              <a:defRPr sz="2300"/>
            </a:pPr>
          </a:p>
          <a:p>
            <a:pPr algn="l">
              <a:defRPr sz="2300"/>
            </a:pPr>
            <a:r>
              <a:t>• Describe how essential life processes (growth, reproduction) work and the common and unique challenges organisms face in different environments.</a:t>
            </a:r>
          </a:p>
          <a:p>
            <a:pPr algn="l">
              <a:defRPr sz="2300"/>
            </a:pPr>
          </a:p>
          <a:p>
            <a:pPr algn="l">
              <a:defRPr sz="2300"/>
            </a:pPr>
            <a:r>
              <a:t>• Discriminate similarities and difference across taxa at the physiological level.</a:t>
            </a:r>
          </a:p>
          <a:p>
            <a:pPr algn="l">
              <a:defRPr sz="2300"/>
            </a:pPr>
          </a:p>
          <a:p>
            <a:pPr algn="l">
              <a:defRPr sz="2300"/>
            </a:pPr>
            <a:r>
              <a:t>• Develop quantitative reasoning and skills in physiology and in biology in general</a:t>
            </a:r>
          </a:p>
          <a:p>
            <a:pPr algn="l">
              <a:defRPr sz="2300"/>
            </a:pPr>
          </a:p>
          <a:p>
            <a:pPr algn="l">
              <a:defRPr sz="2300"/>
            </a:pPr>
            <a:r>
              <a:t>• Apply physiological principles to determine how a variety of organisms function in different aquatic environments.</a:t>
            </a:r>
          </a:p>
          <a:p>
            <a:pPr algn="l">
              <a:defRPr sz="2300"/>
            </a:pPr>
          </a:p>
          <a:p>
            <a:pPr algn="l">
              <a:defRPr sz="2300"/>
            </a:pPr>
            <a:r>
              <a:t>• Synthesize scientific principles by effectively searching primary literature, collating information and presenting knowledge in a succinct fashion.</a:t>
            </a:r>
          </a:p>
          <a:p>
            <a:pPr algn="l">
              <a:defRPr sz="2300"/>
            </a:pPr>
          </a:p>
          <a:p>
            <a:pPr algn="l">
              <a:defRPr sz="2300"/>
            </a:pPr>
            <a:r>
              <a:t>• Work collaboratively to reach solutions</a:t>
            </a:r>
          </a:p>
          <a:p>
            <a:pPr algn="l">
              <a:defRPr sz="2300"/>
            </a:pPr>
          </a:p>
          <a:p>
            <a:pPr algn="l">
              <a:defRPr sz="2300"/>
            </a:pPr>
            <a:r>
              <a:t>• Assist the advancement of knowledge by evaluating peer contributions.</a:t>
            </a:r>
          </a:p>
          <a:p>
            <a:pPr algn="l">
              <a:defRPr sz="2300"/>
            </a:pPr>
          </a:p>
          <a:p>
            <a:pPr algn="l">
              <a:defRPr sz="2300"/>
            </a:pPr>
            <a:r>
              <a:t>• Apply the use of microscopes and lab equipment in investigation in physiological experiments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Assessment</a:t>
            </a:r>
          </a:p>
        </p:txBody>
      </p:sp>
      <p:sp>
        <p:nvSpPr>
          <p:cNvPr id="158" name="Shape 158"/>
          <p:cNvSpPr/>
          <p:nvPr>
            <p:ph type="body" idx="1"/>
          </p:nvPr>
        </p:nvSpPr>
        <p:spPr>
          <a:prstGeom prst="rect">
            <a:avLst/>
          </a:prstGeom>
        </p:spPr>
        <p:txBody>
          <a:bodyPr/>
          <a:lstStyle/>
          <a:p>
            <a:pPr/>
            <a:r>
              <a:t>Exams (3) – 45%</a:t>
            </a:r>
          </a:p>
          <a:p>
            <a:pPr/>
            <a:r>
              <a:t>Participation on Discussion Board 5%</a:t>
            </a:r>
          </a:p>
          <a:p>
            <a:pPr/>
            <a:r>
              <a:t>Question Sets – 5%</a:t>
            </a:r>
          </a:p>
          <a:p>
            <a:pPr/>
            <a:r>
              <a:t>Lab Worksheets - 20%</a:t>
            </a:r>
          </a:p>
          <a:p>
            <a:pPr/>
            <a:r>
              <a:t>Special Project – 5%</a:t>
            </a:r>
          </a:p>
          <a:p>
            <a:pPr/>
            <a:r>
              <a:t>Final Exam – 20%</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Grading Scale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body" idx="1"/>
          </p:nvPr>
        </p:nvSpPr>
        <p:spPr>
          <a:xfrm>
            <a:off x="952500" y="478482"/>
            <a:ext cx="11099800" cy="8411518"/>
          </a:xfrm>
          <a:prstGeom prst="rect">
            <a:avLst/>
          </a:prstGeom>
        </p:spPr>
        <p:txBody>
          <a:bodyPr/>
          <a:lstStyle/>
          <a:p>
            <a:pPr marL="0" indent="0" defTabSz="280415">
              <a:spcBef>
                <a:spcPts val="2000"/>
              </a:spcBef>
              <a:buSzTx/>
              <a:buNone/>
              <a:defRPr sz="2208"/>
            </a:pPr>
            <a:r>
              <a:rPr i="1"/>
              <a:t>Late Policy</a:t>
            </a:r>
            <a:r>
              <a:t>: Assignments will not be accepted after due date.</a:t>
            </a:r>
          </a:p>
          <a:p>
            <a:pPr marL="0" indent="0" defTabSz="280415">
              <a:spcBef>
                <a:spcPts val="2000"/>
              </a:spcBef>
              <a:buSzTx/>
              <a:buNone/>
              <a:defRPr sz="2208"/>
            </a:pPr>
          </a:p>
          <a:p>
            <a:pPr marL="0" indent="0" defTabSz="280415">
              <a:spcBef>
                <a:spcPts val="2000"/>
              </a:spcBef>
              <a:buSzTx/>
              <a:buNone/>
              <a:defRPr sz="2208"/>
            </a:pPr>
            <a:r>
              <a:t>Exams: Material on the exams will be from information presented in lecture, lab, and from the assigned readings. The three exams will consist of:</a:t>
            </a:r>
          </a:p>
          <a:p>
            <a:pPr marL="0" indent="0" defTabSz="280415">
              <a:spcBef>
                <a:spcPts val="2000"/>
              </a:spcBef>
              <a:buSzTx/>
              <a:buNone/>
              <a:defRPr sz="2208"/>
            </a:pPr>
            <a:r>
              <a:t>• Multiple choice</a:t>
            </a:r>
          </a:p>
          <a:p>
            <a:pPr marL="0" indent="0" defTabSz="280415">
              <a:spcBef>
                <a:spcPts val="2000"/>
              </a:spcBef>
              <a:buSzTx/>
              <a:buNone/>
              <a:defRPr sz="2208"/>
            </a:pPr>
          </a:p>
          <a:p>
            <a:pPr marL="0" indent="0" defTabSz="280415">
              <a:spcBef>
                <a:spcPts val="2000"/>
              </a:spcBef>
              <a:buSzTx/>
              <a:buNone/>
              <a:defRPr sz="2208"/>
            </a:pPr>
            <a:r>
              <a:t>• Short answer</a:t>
            </a:r>
          </a:p>
          <a:p>
            <a:pPr marL="0" indent="0" defTabSz="280415">
              <a:spcBef>
                <a:spcPts val="2000"/>
              </a:spcBef>
              <a:buSzTx/>
              <a:buNone/>
              <a:defRPr sz="2208"/>
            </a:pPr>
          </a:p>
          <a:p>
            <a:pPr marL="0" indent="0" defTabSz="280415">
              <a:spcBef>
                <a:spcPts val="2000"/>
              </a:spcBef>
              <a:buSzTx/>
              <a:buNone/>
              <a:defRPr sz="2208"/>
            </a:pPr>
            <a:r>
              <a:t>• Short essay</a:t>
            </a:r>
          </a:p>
          <a:p>
            <a:pPr marL="0" indent="0" defTabSz="280415">
              <a:spcBef>
                <a:spcPts val="2000"/>
              </a:spcBef>
              <a:buSzTx/>
              <a:buNone/>
              <a:defRPr sz="2208"/>
            </a:pPr>
          </a:p>
          <a:p>
            <a:pPr marL="0" indent="0" defTabSz="280415">
              <a:spcBef>
                <a:spcPts val="2000"/>
              </a:spcBef>
              <a:buSzTx/>
              <a:buNone/>
              <a:defRPr sz="2208"/>
            </a:pPr>
            <a:r>
              <a:t>• Sketches / drawings</a:t>
            </a:r>
          </a:p>
          <a:p>
            <a:pPr marL="0" indent="0" defTabSz="280415">
              <a:spcBef>
                <a:spcPts val="2000"/>
              </a:spcBef>
              <a:buSzTx/>
              <a:buNone/>
              <a:defRPr sz="2208"/>
            </a:pPr>
          </a:p>
          <a:p>
            <a:pPr marL="0" indent="0" defTabSz="280415">
              <a:spcBef>
                <a:spcPts val="2000"/>
              </a:spcBef>
              <a:buSzTx/>
              <a:buNone/>
              <a:defRPr sz="2208"/>
            </a:pPr>
            <a:r>
              <a:t>The final exam will be comprehensive</a:t>
            </a:r>
          </a:p>
          <a:p>
            <a:pPr marL="0" indent="0" defTabSz="280415">
              <a:spcBef>
                <a:spcPts val="2000"/>
              </a:spcBef>
              <a:buSzTx/>
              <a:buNone/>
              <a:defRPr sz="2208"/>
            </a:pPr>
          </a:p>
          <a:p>
            <a:pPr marL="0" indent="0" defTabSz="280415">
              <a:spcBef>
                <a:spcPts val="2000"/>
              </a:spcBef>
              <a:buSzTx/>
              <a:buNone/>
              <a:defRPr b="1" sz="2208">
                <a:latin typeface="Helvetica"/>
                <a:ea typeface="Helvetica"/>
                <a:cs typeface="Helvetica"/>
                <a:sym typeface="Helvetica"/>
              </a:defRPr>
            </a:pPr>
            <a:r>
              <a:t>Participation on Discussion board should be at least 2 posts per week.</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More Policies</a:t>
            </a:r>
          </a:p>
        </p:txBody>
      </p:sp>
      <p:sp>
        <p:nvSpPr>
          <p:cNvPr id="165" name="Shape 165"/>
          <p:cNvSpPr/>
          <p:nvPr>
            <p:ph type="body" idx="1"/>
          </p:nvPr>
        </p:nvSpPr>
        <p:spPr>
          <a:prstGeom prst="rect">
            <a:avLst/>
          </a:prstGeom>
        </p:spPr>
        <p:txBody>
          <a:bodyPr/>
          <a:lstStyle/>
          <a:p>
            <a:pPr/>
            <a:r>
              <a:rPr i="1"/>
              <a:t>Attendance</a:t>
            </a:r>
            <a:r>
              <a:t> - Students are individually responsible for all information presented in lectures, and readings. No make-up exams will be allowed.</a:t>
            </a:r>
          </a:p>
          <a:p>
            <a:pPr/>
            <a:r>
              <a:rPr i="1"/>
              <a:t>Academic Conduct</a:t>
            </a:r>
            <a:r>
              <a:t> - Passing anyone else’s scholarly work (which can include written material, exam answers, graphics or other images, and even ideas) as your own, without proper attribution, is considered academic misconduct. Anyone engaging in academic misconduct will not receive credit for the course.</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body" idx="1"/>
          </p:nvPr>
        </p:nvSpPr>
        <p:spPr>
          <a:prstGeom prst="rect">
            <a:avLst/>
          </a:prstGeom>
        </p:spPr>
        <p:txBody>
          <a:bodyPr/>
          <a:lstStyle/>
          <a:p>
            <a:pPr marL="0" indent="0">
              <a:buSzTx/>
              <a:buNone/>
            </a:pPr>
            <a:r>
              <a:t>If you anticipate or experience barriers to your learning or full participation in this course based on a physical, learning, or mental health disability, please immediately contact the instructor to discuss possible accommodations. A more complete description of the disability policy of the College of the Environment website. If you have, or think you have, a temporary or permanent disability that impacts your participation in any course, please also contact Disability Resources for Students (DRS) at: </a:t>
            </a:r>
          </a:p>
          <a:p>
            <a:pPr marL="0" indent="0">
              <a:buSzTx/>
              <a:buNone/>
            </a:pPr>
            <a:r>
              <a:t>206–543–8924 V / 206–543–8925 TDD / uwdss@uw.edu / http://www.uw.edu/students/drs. </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Banners_and_Alerts_and_Lec1__Intro__F14_pdf__page_20_of_59_.png"/>
          <p:cNvPicPr>
            <a:picLocks noChangeAspect="1"/>
          </p:cNvPicPr>
          <p:nvPr/>
        </p:nvPicPr>
        <p:blipFill>
          <a:blip r:embed="rId2">
            <a:extLst/>
          </a:blip>
          <a:stretch>
            <a:fillRect/>
          </a:stretch>
        </p:blipFill>
        <p:spPr>
          <a:xfrm>
            <a:off x="49447" y="0"/>
            <a:ext cx="12905906" cy="975360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Today</a:t>
            </a:r>
          </a:p>
        </p:txBody>
      </p:sp>
      <p:sp>
        <p:nvSpPr>
          <p:cNvPr id="123" name="Shape 123"/>
          <p:cNvSpPr/>
          <p:nvPr>
            <p:ph type="body" idx="1"/>
          </p:nvPr>
        </p:nvSpPr>
        <p:spPr>
          <a:prstGeom prst="rect">
            <a:avLst/>
          </a:prstGeom>
        </p:spPr>
        <p:txBody>
          <a:bodyPr/>
          <a:lstStyle/>
          <a:p>
            <a:pPr marL="444499" indent="-444499">
              <a:defRPr sz="4500"/>
            </a:pPr>
            <a:r>
              <a:t>What is this class?</a:t>
            </a:r>
          </a:p>
          <a:p>
            <a:pPr lvl="1">
              <a:defRPr sz="4500"/>
            </a:pPr>
            <a:r>
              <a:t>Why? </a:t>
            </a:r>
          </a:p>
          <a:p>
            <a:pPr marL="444499" indent="-444499">
              <a:defRPr sz="4500"/>
            </a:pPr>
            <a:r>
              <a:t>Logistics and Details </a:t>
            </a:r>
          </a:p>
          <a:p>
            <a:pPr marL="444499" indent="-444499">
              <a:defRPr sz="4500"/>
            </a:pPr>
            <a:r>
              <a:t>Biology</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nvSpPr>
        <p:spPr>
          <a:xfrm>
            <a:off x="3472535" y="4552950"/>
            <a:ext cx="6059730"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 me know if issues arise…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3" name="pasted-image.png"/>
          <p:cNvPicPr>
            <a:picLocks noChangeAspect="1"/>
          </p:cNvPicPr>
          <p:nvPr/>
        </p:nvPicPr>
        <p:blipFill>
          <a:blip r:embed="rId2">
            <a:extLst/>
          </a:blip>
          <a:stretch>
            <a:fillRect/>
          </a:stretch>
        </p:blipFill>
        <p:spPr>
          <a:xfrm>
            <a:off x="4057019" y="139700"/>
            <a:ext cx="9157962" cy="9753600"/>
          </a:xfrm>
          <a:prstGeom prst="rect">
            <a:avLst/>
          </a:prstGeom>
          <a:ln w="12700">
            <a:miter lim="400000"/>
          </a:ln>
        </p:spPr>
      </p:pic>
      <p:sp>
        <p:nvSpPr>
          <p:cNvPr id="174" name="Shape 174"/>
          <p:cNvSpPr/>
          <p:nvPr/>
        </p:nvSpPr>
        <p:spPr>
          <a:xfrm>
            <a:off x="958862" y="4032250"/>
            <a:ext cx="1358876"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Helvetica"/>
                <a:ea typeface="Helvetica"/>
                <a:cs typeface="Helvetica"/>
                <a:sym typeface="Helvetica"/>
              </a:defRPr>
            </a:lvl1pPr>
          </a:lstStyle>
          <a:p>
            <a:pPr/>
            <a:r>
              <a:t>PLAN</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542094" y="1797050"/>
            <a:ext cx="8138046" cy="615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4400">
                <a:latin typeface="Helvetica"/>
                <a:ea typeface="Helvetica"/>
                <a:cs typeface="Helvetica"/>
                <a:sym typeface="Helvetica"/>
              </a:defRPr>
            </a:pPr>
            <a:r>
              <a:t>Topics</a:t>
            </a:r>
            <a:endParaRPr i="0"/>
          </a:p>
          <a:p>
            <a:pPr marL="543277" indent="-543277" algn="l" defTabSz="457200">
              <a:buSzPct val="75000"/>
              <a:buChar char="•"/>
              <a:defRPr sz="4400">
                <a:latin typeface="Helvetica"/>
                <a:ea typeface="Helvetica"/>
                <a:cs typeface="Helvetica"/>
                <a:sym typeface="Helvetica"/>
              </a:defRPr>
            </a:pPr>
            <a:r>
              <a:t>Bioenergetics </a:t>
            </a:r>
          </a:p>
          <a:p>
            <a:pPr marL="543277" indent="-543277" algn="l" defTabSz="457200">
              <a:buSzPct val="75000"/>
              <a:buChar char="•"/>
              <a:defRPr sz="4400">
                <a:latin typeface="Helvetica"/>
                <a:ea typeface="Helvetica"/>
                <a:cs typeface="Helvetica"/>
                <a:sym typeface="Helvetica"/>
              </a:defRPr>
            </a:pPr>
            <a:r>
              <a:t>Thermal Biology </a:t>
            </a:r>
          </a:p>
          <a:p>
            <a:pPr algn="l" defTabSz="457200">
              <a:defRPr sz="4400">
                <a:latin typeface="Helvetica"/>
                <a:ea typeface="Helvetica"/>
                <a:cs typeface="Helvetica"/>
                <a:sym typeface="Helvetica"/>
              </a:defRPr>
            </a:pPr>
            <a:r>
              <a:t>• Osmoregulation </a:t>
            </a:r>
          </a:p>
          <a:p>
            <a:pPr algn="l" defTabSz="457200">
              <a:defRPr sz="4400">
                <a:latin typeface="Helvetica"/>
                <a:ea typeface="Helvetica"/>
                <a:cs typeface="Helvetica"/>
                <a:sym typeface="Helvetica"/>
              </a:defRPr>
            </a:pPr>
            <a:r>
              <a:t>• Digestion and excretion </a:t>
            </a:r>
          </a:p>
          <a:p>
            <a:pPr algn="l" defTabSz="457200">
              <a:defRPr sz="4400">
                <a:latin typeface="Helvetica"/>
                <a:ea typeface="Helvetica"/>
                <a:cs typeface="Helvetica"/>
                <a:sym typeface="Helvetica"/>
              </a:defRPr>
            </a:pPr>
            <a:r>
              <a:t>• Sensory systems </a:t>
            </a:r>
          </a:p>
          <a:p>
            <a:pPr algn="l" defTabSz="457200">
              <a:defRPr sz="4400">
                <a:latin typeface="Helvetica"/>
                <a:ea typeface="Helvetica"/>
                <a:cs typeface="Helvetica"/>
                <a:sym typeface="Helvetica"/>
              </a:defRPr>
            </a:pPr>
            <a:r>
              <a:t>• Circulation and gas exchange </a:t>
            </a:r>
          </a:p>
          <a:p>
            <a:pPr algn="l" defTabSz="457200">
              <a:defRPr sz="4400">
                <a:latin typeface="Helvetica"/>
                <a:ea typeface="Helvetica"/>
                <a:cs typeface="Helvetica"/>
                <a:sym typeface="Helvetica"/>
              </a:defRPr>
            </a:pPr>
            <a:r>
              <a:t>• Defense </a:t>
            </a:r>
          </a:p>
          <a:p>
            <a:pPr algn="l" defTabSz="457200">
              <a:defRPr sz="4400">
                <a:latin typeface="Helvetica"/>
                <a:ea typeface="Helvetica"/>
                <a:cs typeface="Helvetica"/>
                <a:sym typeface="Helvetica"/>
              </a:defRPr>
            </a:pPr>
            <a:r>
              <a:t>• Reproduction</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You need to read</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You need to ask questions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You need to contribute</a:t>
            </a:r>
          </a:p>
          <a:p>
            <a:pPr/>
            <a:r>
              <a:t>knowledge</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Aquatic Environment</a:t>
            </a:r>
          </a:p>
        </p:txBody>
      </p:sp>
      <p:sp>
        <p:nvSpPr>
          <p:cNvPr id="185" name="Shape 185"/>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nvSpPr>
        <p:spPr>
          <a:xfrm>
            <a:off x="1075494" y="1085850"/>
            <a:ext cx="8138046" cy="615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4400">
                <a:latin typeface="Helvetica"/>
                <a:ea typeface="Helvetica"/>
                <a:cs typeface="Helvetica"/>
                <a:sym typeface="Helvetica"/>
              </a:defRPr>
            </a:pPr>
            <a:r>
              <a:t>Topics</a:t>
            </a:r>
            <a:endParaRPr i="0"/>
          </a:p>
          <a:p>
            <a:pPr marL="543277" indent="-543277" algn="l" defTabSz="457200">
              <a:buSzPct val="75000"/>
              <a:buChar char="•"/>
              <a:defRPr sz="4400">
                <a:latin typeface="Helvetica"/>
                <a:ea typeface="Helvetica"/>
                <a:cs typeface="Helvetica"/>
                <a:sym typeface="Helvetica"/>
              </a:defRPr>
            </a:pPr>
            <a:r>
              <a:t>Bioenergetics </a:t>
            </a:r>
          </a:p>
          <a:p>
            <a:pPr marL="543277" indent="-543277" algn="l" defTabSz="457200">
              <a:buSzPct val="75000"/>
              <a:buChar char="•"/>
              <a:defRPr sz="4400">
                <a:latin typeface="Helvetica"/>
                <a:ea typeface="Helvetica"/>
                <a:cs typeface="Helvetica"/>
                <a:sym typeface="Helvetica"/>
              </a:defRPr>
            </a:pPr>
            <a:r>
              <a:t>Thermal Biology </a:t>
            </a:r>
          </a:p>
          <a:p>
            <a:pPr algn="l" defTabSz="457200">
              <a:defRPr sz="4400">
                <a:latin typeface="Helvetica"/>
                <a:ea typeface="Helvetica"/>
                <a:cs typeface="Helvetica"/>
                <a:sym typeface="Helvetica"/>
              </a:defRPr>
            </a:pPr>
            <a:r>
              <a:t>• Osmoregulation </a:t>
            </a:r>
          </a:p>
          <a:p>
            <a:pPr algn="l" defTabSz="457200">
              <a:defRPr sz="4400">
                <a:latin typeface="Helvetica"/>
                <a:ea typeface="Helvetica"/>
                <a:cs typeface="Helvetica"/>
                <a:sym typeface="Helvetica"/>
              </a:defRPr>
            </a:pPr>
            <a:r>
              <a:t>• Digestion and excretion </a:t>
            </a:r>
          </a:p>
          <a:p>
            <a:pPr algn="l" defTabSz="457200">
              <a:defRPr sz="4400">
                <a:latin typeface="Helvetica"/>
                <a:ea typeface="Helvetica"/>
                <a:cs typeface="Helvetica"/>
                <a:sym typeface="Helvetica"/>
              </a:defRPr>
            </a:pPr>
            <a:r>
              <a:t>• Sensory systems </a:t>
            </a:r>
          </a:p>
          <a:p>
            <a:pPr algn="l" defTabSz="457200">
              <a:defRPr sz="4400">
                <a:latin typeface="Helvetica"/>
                <a:ea typeface="Helvetica"/>
                <a:cs typeface="Helvetica"/>
                <a:sym typeface="Helvetica"/>
              </a:defRPr>
            </a:pPr>
            <a:r>
              <a:t>• Circulation and gas exchange </a:t>
            </a:r>
          </a:p>
          <a:p>
            <a:pPr algn="l" defTabSz="457200">
              <a:defRPr sz="4400">
                <a:latin typeface="Helvetica"/>
                <a:ea typeface="Helvetica"/>
                <a:cs typeface="Helvetica"/>
                <a:sym typeface="Helvetica"/>
              </a:defRPr>
            </a:pPr>
            <a:r>
              <a:t>• Defense </a:t>
            </a:r>
          </a:p>
          <a:p>
            <a:pPr algn="l" defTabSz="457200">
              <a:defRPr sz="4400">
                <a:latin typeface="Helvetica"/>
                <a:ea typeface="Helvetica"/>
                <a:cs typeface="Helvetica"/>
                <a:sym typeface="Helvetica"/>
              </a:defRPr>
            </a:pPr>
            <a:r>
              <a:t>• Reproduction</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Aquatic Environment</a:t>
            </a:r>
          </a:p>
        </p:txBody>
      </p:sp>
      <p:sp>
        <p:nvSpPr>
          <p:cNvPr id="190" name="Shape 190"/>
          <p:cNvSpPr/>
          <p:nvPr/>
        </p:nvSpPr>
        <p:spPr>
          <a:xfrm>
            <a:off x="4535525" y="4552950"/>
            <a:ext cx="3933750"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does the vary</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Organization</a:t>
            </a:r>
          </a:p>
        </p:txBody>
      </p:sp>
      <p:sp>
        <p:nvSpPr>
          <p:cNvPr id="193" name="Shape 193"/>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Instructors</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5" name="pasted-image.png"/>
          <p:cNvPicPr>
            <a:picLocks noChangeAspect="1"/>
          </p:cNvPicPr>
          <p:nvPr/>
        </p:nvPicPr>
        <p:blipFill>
          <a:blip r:embed="rId2">
            <a:extLst/>
          </a:blip>
          <a:stretch>
            <a:fillRect/>
          </a:stretch>
        </p:blipFill>
        <p:spPr>
          <a:xfrm>
            <a:off x="3486142" y="0"/>
            <a:ext cx="4931622" cy="9993333"/>
          </a:xfrm>
          <a:prstGeom prst="rect">
            <a:avLst/>
          </a:prstGeom>
          <a:ln w="12700">
            <a:miter lim="400000"/>
          </a:ln>
        </p:spPr>
      </p:pic>
      <p:sp>
        <p:nvSpPr>
          <p:cNvPr id="196" name="Shape 196"/>
          <p:cNvSpPr/>
          <p:nvPr/>
        </p:nvSpPr>
        <p:spPr>
          <a:xfrm>
            <a:off x="3149600" y="6299200"/>
            <a:ext cx="1270000" cy="3665588"/>
          </a:xfrm>
          <a:prstGeom prst="rect">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97" name="Shape 197"/>
          <p:cNvSpPr/>
          <p:nvPr/>
        </p:nvSpPr>
        <p:spPr>
          <a:xfrm>
            <a:off x="1060164" y="4165599"/>
            <a:ext cx="1664272"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Big </a:t>
            </a:r>
          </a:p>
          <a:p>
            <a:pPr>
              <a:defRPr b="1">
                <a:latin typeface="Helvetica"/>
                <a:ea typeface="Helvetica"/>
                <a:cs typeface="Helvetica"/>
                <a:sym typeface="Helvetica"/>
              </a:defRPr>
            </a:pPr>
            <a:r>
              <a:t>Picture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nvSpPr>
        <p:spPr>
          <a:xfrm>
            <a:off x="3149600" y="6299200"/>
            <a:ext cx="1270000" cy="3665588"/>
          </a:xfrm>
          <a:prstGeom prst="rect">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200" name="Shape 200"/>
          <p:cNvSpPr/>
          <p:nvPr/>
        </p:nvSpPr>
        <p:spPr>
          <a:xfrm>
            <a:off x="1060164" y="4165600"/>
            <a:ext cx="1664272"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Big </a:t>
            </a:r>
          </a:p>
          <a:p>
            <a:pPr>
              <a:defRPr b="1">
                <a:latin typeface="Helvetica"/>
                <a:ea typeface="Helvetica"/>
                <a:cs typeface="Helvetica"/>
                <a:sym typeface="Helvetica"/>
              </a:defRPr>
            </a:pPr>
            <a:r>
              <a:t>Picture</a:t>
            </a:r>
          </a:p>
        </p:txBody>
      </p:sp>
      <p:pic>
        <p:nvPicPr>
          <p:cNvPr id="201" name="pasted-image.png"/>
          <p:cNvPicPr>
            <a:picLocks noChangeAspect="1"/>
          </p:cNvPicPr>
          <p:nvPr/>
        </p:nvPicPr>
        <p:blipFill>
          <a:blip r:embed="rId2">
            <a:extLst/>
          </a:blip>
          <a:stretch>
            <a:fillRect/>
          </a:stretch>
        </p:blipFill>
        <p:spPr>
          <a:xfrm>
            <a:off x="4493248" y="0"/>
            <a:ext cx="4018304" cy="9753600"/>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Form and Function</a:t>
            </a:r>
          </a:p>
        </p:txBody>
      </p:sp>
      <p:sp>
        <p:nvSpPr>
          <p:cNvPr id="204" name="Shape 204"/>
          <p:cNvSpPr/>
          <p:nvPr>
            <p:ph type="body" idx="1"/>
          </p:nvPr>
        </p:nvSpPr>
        <p:spPr>
          <a:prstGeom prst="rect">
            <a:avLst/>
          </a:prstGeom>
        </p:spPr>
        <p:txBody>
          <a:bodyPr/>
          <a:lstStyle/>
          <a:p>
            <a:pPr/>
          </a:p>
        </p:txBody>
      </p:sp>
      <p:pic>
        <p:nvPicPr>
          <p:cNvPr id="205" name="Inside_Insight__Clearing_and_Staining_Fish_-_YouTube_🔊.png"/>
          <p:cNvPicPr>
            <a:picLocks noChangeAspect="1"/>
          </p:cNvPicPr>
          <p:nvPr/>
        </p:nvPicPr>
        <p:blipFill>
          <a:blip r:embed="rId2">
            <a:extLst/>
          </a:blip>
          <a:stretch>
            <a:fillRect/>
          </a:stretch>
        </p:blipFill>
        <p:spPr>
          <a:xfrm>
            <a:off x="430708" y="2970063"/>
            <a:ext cx="7886701" cy="4521201"/>
          </a:xfrm>
          <a:prstGeom prst="rect">
            <a:avLst/>
          </a:prstGeom>
          <a:ln w="12700">
            <a:miter lim="400000"/>
          </a:ln>
        </p:spPr>
      </p:pic>
      <p:sp>
        <p:nvSpPr>
          <p:cNvPr id="206" name="Shape 206"/>
          <p:cNvSpPr/>
          <p:nvPr/>
        </p:nvSpPr>
        <p:spPr>
          <a:xfrm>
            <a:off x="2228621" y="9036050"/>
            <a:ext cx="10401758"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https://www.youtube.com/watch?v=haopSRCuPdo</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8" name="pasted-image.png"/>
          <p:cNvPicPr>
            <a:picLocks noChangeAspect="1"/>
          </p:cNvPicPr>
          <p:nvPr/>
        </p:nvPicPr>
        <p:blipFill>
          <a:blip r:embed="rId2">
            <a:extLst/>
          </a:blip>
          <a:stretch>
            <a:fillRect/>
          </a:stretch>
        </p:blipFill>
        <p:spPr>
          <a:xfrm>
            <a:off x="4538176" y="0"/>
            <a:ext cx="4385648" cy="9753600"/>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Biology Review</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2" name="pasted-image.pdf"/>
          <p:cNvPicPr>
            <a:picLocks noChangeAspect="1"/>
          </p:cNvPicPr>
          <p:nvPr/>
        </p:nvPicPr>
        <p:blipFill>
          <a:blip r:embed="rId2">
            <a:extLst/>
          </a:blip>
          <a:stretch>
            <a:fillRect/>
          </a:stretch>
        </p:blipFill>
        <p:spPr>
          <a:xfrm>
            <a:off x="1295400" y="1066800"/>
            <a:ext cx="10827385" cy="8120539"/>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pasted-image.pdf"/>
          <p:cNvPicPr>
            <a:picLocks noChangeAspect="1"/>
          </p:cNvPicPr>
          <p:nvPr/>
        </p:nvPicPr>
        <p:blipFill>
          <a:blip r:embed="rId2">
            <a:extLst/>
          </a:blip>
          <a:stretch>
            <a:fillRect/>
          </a:stretch>
        </p:blipFill>
        <p:spPr>
          <a:xfrm>
            <a:off x="1204904" y="1041400"/>
            <a:ext cx="10594992" cy="7946243"/>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6" name="pasted-image.pdf"/>
          <p:cNvPicPr>
            <a:picLocks noChangeAspect="1"/>
          </p:cNvPicPr>
          <p:nvPr/>
        </p:nvPicPr>
        <p:blipFill>
          <a:blip r:embed="rId2">
            <a:extLst/>
          </a:blip>
          <a:stretch>
            <a:fillRect/>
          </a:stretch>
        </p:blipFill>
        <p:spPr>
          <a:xfrm>
            <a:off x="838200" y="1104900"/>
            <a:ext cx="10331990" cy="7748993"/>
          </a:xfrm>
          <a:prstGeom prst="rect">
            <a:avLst/>
          </a:prstGeom>
          <a:ln w="12700">
            <a:miter lim="400000"/>
          </a:ln>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8" name="pasted-image.pdf"/>
          <p:cNvPicPr>
            <a:picLocks noChangeAspect="1"/>
          </p:cNvPicPr>
          <p:nvPr/>
        </p:nvPicPr>
        <p:blipFill>
          <a:blip r:embed="rId2">
            <a:extLst/>
          </a:blip>
          <a:stretch>
            <a:fillRect/>
          </a:stretch>
        </p:blipFill>
        <p:spPr>
          <a:xfrm>
            <a:off x="952500" y="901700"/>
            <a:ext cx="10174709" cy="7631032"/>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0" name="pasted-image.pdf"/>
          <p:cNvPicPr>
            <a:picLocks noChangeAspect="1"/>
          </p:cNvPicPr>
          <p:nvPr/>
        </p:nvPicPr>
        <p:blipFill>
          <a:blip r:embed="rId2">
            <a:extLst/>
          </a:blip>
          <a:stretch>
            <a:fillRect/>
          </a:stretch>
        </p:blipFill>
        <p:spPr>
          <a:xfrm>
            <a:off x="1447800" y="53792"/>
            <a:ext cx="12861354" cy="9646016"/>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FISH270</a:t>
            </a:r>
          </a:p>
        </p:txBody>
      </p:sp>
      <p:pic>
        <p:nvPicPr>
          <p:cNvPr id="128" name="Frequently_Asked_Questions___UW_Biology.png"/>
          <p:cNvPicPr>
            <a:picLocks noChangeAspect="1"/>
          </p:cNvPicPr>
          <p:nvPr/>
        </p:nvPicPr>
        <p:blipFill>
          <a:blip r:embed="rId2">
            <a:extLst/>
          </a:blip>
          <a:stretch>
            <a:fillRect/>
          </a:stretch>
        </p:blipFill>
        <p:spPr>
          <a:xfrm>
            <a:off x="752623" y="2808089"/>
            <a:ext cx="11099801" cy="2524782"/>
          </a:xfrm>
          <a:prstGeom prst="rect">
            <a:avLst/>
          </a:prstGeom>
          <a:ln w="12700">
            <a:miter lim="400000"/>
          </a:ln>
        </p:spPr>
      </p:pic>
      <p:sp>
        <p:nvSpPr>
          <p:cNvPr id="129" name="Shape 129"/>
          <p:cNvSpPr/>
          <p:nvPr/>
        </p:nvSpPr>
        <p:spPr>
          <a:xfrm>
            <a:off x="8022487" y="6565900"/>
            <a:ext cx="1328626" cy="1263599"/>
          </a:xfrm>
          <a:prstGeom prst="star5">
            <a:avLst>
              <a:gd name="adj" fmla="val 19100"/>
              <a:gd name="hf" fmla="val 105146"/>
              <a:gd name="vf" fmla="val 110557"/>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0" name="Shape 130"/>
          <p:cNvSpPr/>
          <p:nvPr/>
        </p:nvSpPr>
        <p:spPr>
          <a:xfrm>
            <a:off x="6423173" y="6067127"/>
            <a:ext cx="1323496" cy="581968"/>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2" name="pasted-image.pdf"/>
          <p:cNvPicPr>
            <a:picLocks noChangeAspect="1"/>
          </p:cNvPicPr>
          <p:nvPr/>
        </p:nvPicPr>
        <p:blipFill>
          <a:blip r:embed="rId2">
            <a:extLst/>
          </a:blip>
          <a:stretch>
            <a:fillRect/>
          </a:stretch>
        </p:blipFill>
        <p:spPr>
          <a:xfrm>
            <a:off x="1160760" y="870570"/>
            <a:ext cx="10683280" cy="8012460"/>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4" name="pasted-image.pdf"/>
          <p:cNvPicPr>
            <a:picLocks noChangeAspect="1"/>
          </p:cNvPicPr>
          <p:nvPr/>
        </p:nvPicPr>
        <p:blipFill>
          <a:blip r:embed="rId2">
            <a:extLst/>
          </a:blip>
          <a:stretch>
            <a:fillRect/>
          </a:stretch>
        </p:blipFill>
        <p:spPr>
          <a:xfrm>
            <a:off x="1485900" y="1016000"/>
            <a:ext cx="10954140" cy="8215604"/>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6" name="pasted-image.pdf"/>
          <p:cNvPicPr>
            <a:picLocks noChangeAspect="1"/>
          </p:cNvPicPr>
          <p:nvPr/>
        </p:nvPicPr>
        <p:blipFill>
          <a:blip r:embed="rId2">
            <a:extLst/>
          </a:blip>
          <a:stretch>
            <a:fillRect/>
          </a:stretch>
        </p:blipFill>
        <p:spPr>
          <a:xfrm>
            <a:off x="961270" y="720953"/>
            <a:ext cx="11082260" cy="8311694"/>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8" name="pasted-image.pdf"/>
          <p:cNvPicPr>
            <a:picLocks noChangeAspect="1"/>
          </p:cNvPicPr>
          <p:nvPr/>
        </p:nvPicPr>
        <p:blipFill>
          <a:blip r:embed="rId2">
            <a:extLst/>
          </a:blip>
          <a:stretch>
            <a:fillRect/>
          </a:stretch>
        </p:blipFill>
        <p:spPr>
          <a:xfrm>
            <a:off x="787400" y="863600"/>
            <a:ext cx="11760986" cy="8820740"/>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Central Dogma</a:t>
            </a:r>
          </a:p>
        </p:txBody>
      </p:sp>
      <p:sp>
        <p:nvSpPr>
          <p:cNvPr id="231" name="Shape 231"/>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nvSpPr>
        <p:spPr>
          <a:xfrm>
            <a:off x="891270" y="107949"/>
            <a:ext cx="5167138"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Biology 180: Evolution, Mendelian Genetics, Ecology, and Biodiversity</a:t>
            </a:r>
          </a:p>
        </p:txBody>
      </p:sp>
      <p:sp>
        <p:nvSpPr>
          <p:cNvPr id="133" name="Shape 133"/>
          <p:cNvSpPr/>
          <p:nvPr/>
        </p:nvSpPr>
        <p:spPr>
          <a:xfrm>
            <a:off x="7076170" y="76200"/>
            <a:ext cx="516713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Biology 200: Molecular Genetics, Biochemistry, and Development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What is different?</a:t>
            </a:r>
          </a:p>
        </p:txBody>
      </p:sp>
      <p:sp>
        <p:nvSpPr>
          <p:cNvPr id="136" name="Shape 136"/>
          <p:cNvSpPr/>
          <p:nvPr>
            <p:ph type="body" idx="1"/>
          </p:nvPr>
        </p:nvSpPr>
        <p:spPr>
          <a:xfrm>
            <a:off x="952500" y="2520950"/>
            <a:ext cx="11099800" cy="6286500"/>
          </a:xfrm>
          <a:prstGeom prst="rect">
            <a:avLst/>
          </a:prstGeom>
        </p:spPr>
        <p:txBody>
          <a:bodyPr/>
          <a:lstStyle/>
          <a:p>
            <a:pPr marL="0" indent="0" defTabSz="572516">
              <a:spcBef>
                <a:spcPts val="4100"/>
              </a:spcBef>
              <a:buSzTx/>
              <a:buNone/>
              <a:defRPr sz="3528"/>
            </a:pPr>
            <a:r>
              <a:t>This course will teach fundamental aspects of biological </a:t>
            </a:r>
            <a:r>
              <a:rPr b="1">
                <a:latin typeface="Helvetica"/>
                <a:ea typeface="Helvetica"/>
                <a:cs typeface="Helvetica"/>
                <a:sym typeface="Helvetica"/>
              </a:rPr>
              <a:t>form and function</a:t>
            </a:r>
            <a:r>
              <a:t> with an emphasis on highlighting the profound </a:t>
            </a:r>
            <a:r>
              <a:rPr b="1">
                <a:latin typeface="Helvetica"/>
                <a:ea typeface="Helvetica"/>
                <a:cs typeface="Helvetica"/>
                <a:sym typeface="Helvetica"/>
              </a:rPr>
              <a:t>differences and similarities across taxa</a:t>
            </a:r>
            <a:r>
              <a:t>. The first half of the course will focus on </a:t>
            </a:r>
            <a:r>
              <a:rPr i="1"/>
              <a:t>primary physiological processes</a:t>
            </a:r>
            <a:r>
              <a:t> including energy metabolism, thermal biology, osmoregulation, and immune function. During the second half of the course we will apply the</a:t>
            </a:r>
            <a:r>
              <a:rPr i="1"/>
              <a:t> principles to specific case studies that are environment specific as we transition through terrestrial habitat, open ocean, coastal estuaries, polar and tropical ecosystems, and deep ocean</a:t>
            </a:r>
            <a:r>
              <a: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It will be different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pasted-image.pdf"/>
          <p:cNvPicPr>
            <a:picLocks noChangeAspect="1"/>
          </p:cNvPicPr>
          <p:nvPr/>
        </p:nvPicPr>
        <p:blipFill>
          <a:blip r:embed="rId2">
            <a:extLst/>
          </a:blip>
          <a:stretch>
            <a:fillRect/>
          </a:stretch>
        </p:blipFill>
        <p:spPr>
          <a:xfrm>
            <a:off x="1981200" y="2247900"/>
            <a:ext cx="9431203" cy="7073402"/>
          </a:xfrm>
          <a:prstGeom prst="rect">
            <a:avLst/>
          </a:prstGeom>
          <a:ln w="12700">
            <a:miter lim="400000"/>
          </a:ln>
        </p:spPr>
      </p:pic>
      <p:sp>
        <p:nvSpPr>
          <p:cNvPr id="141" name="Shape 141"/>
          <p:cNvSpPr/>
          <p:nvPr/>
        </p:nvSpPr>
        <p:spPr>
          <a:xfrm>
            <a:off x="1905000" y="3873500"/>
            <a:ext cx="4524772" cy="5007769"/>
          </a:xfrm>
          <a:prstGeom prst="rect">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2" name="Shape 142"/>
          <p:cNvSpPr/>
          <p:nvPr/>
        </p:nvSpPr>
        <p:spPr>
          <a:xfrm>
            <a:off x="154706" y="5467349"/>
            <a:ext cx="3500588" cy="102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100">
                <a:latin typeface="Helvetica"/>
                <a:ea typeface="Helvetica"/>
                <a:cs typeface="Helvetica"/>
                <a:sym typeface="Helvetica"/>
              </a:defRPr>
            </a:lvl1pPr>
          </a:lstStyle>
          <a:p>
            <a:pPr/>
            <a:r>
              <a:t>Textbook</a:t>
            </a:r>
          </a:p>
        </p:txBody>
      </p:sp>
      <p:sp>
        <p:nvSpPr>
          <p:cNvPr id="143" name="Shape 143"/>
          <p:cNvSpPr/>
          <p:nvPr/>
        </p:nvSpPr>
        <p:spPr>
          <a:xfrm>
            <a:off x="3697477" y="742950"/>
            <a:ext cx="5609845"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Some things will be similar.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Pearson_eText.png"/>
          <p:cNvPicPr>
            <a:picLocks noChangeAspect="1"/>
          </p:cNvPicPr>
          <p:nvPr/>
        </p:nvPicPr>
        <p:blipFill>
          <a:blip r:embed="rId2">
            <a:extLst/>
          </a:blip>
          <a:stretch>
            <a:fillRect/>
          </a:stretch>
        </p:blipFill>
        <p:spPr>
          <a:xfrm>
            <a:off x="1823204" y="109735"/>
            <a:ext cx="8561368" cy="9753601"/>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