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media/image3.jpeg" ContentType="image/jpeg"/>
  <Override PartName="/ppt/notesSlides/notesSlide3.xml" ContentType="application/vnd.openxmlformats-officedocument.presentationml.notesSlide+xml"/>
  <Override PartName="/ppt/media/image4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5.jpeg" ContentType="image/jpeg"/>
  <Override PartName="/ppt/notesSlides/notesSlide6.xml" ContentType="application/vnd.openxmlformats-officedocument.presentationml.notesSlide+xml"/>
  <Override PartName="/ppt/media/image6.jpeg" ContentType="image/jpeg"/>
  <Override PartName="/ppt/notesSlides/notesSlide7.xml" ContentType="application/vnd.openxmlformats-officedocument.presentationml.notesSlide+xml"/>
  <Override PartName="/ppt/media/image7.jpeg" ContentType="image/jpeg"/>
  <Override PartName="/ppt/notesSlides/notesSlide8.xml" ContentType="application/vnd.openxmlformats-officedocument.presentationml.notesSlide+xml"/>
  <Override PartName="/ppt/media/image8.jpeg" ContentType="image/jpeg"/>
  <Override PartName="/ppt/notesSlides/notesSlide9.xml" ContentType="application/vnd.openxmlformats-officedocument.presentationml.notesSlide+xml"/>
  <Override PartName="/ppt/media/image9.jpeg" ContentType="image/jpeg"/>
  <Override PartName="/ppt/notesSlides/notesSlide10.xml" ContentType="application/vnd.openxmlformats-officedocument.presentationml.notesSlide+xml"/>
  <Override PartName="/ppt/media/image10.jpeg" ContentType="image/jpeg"/>
  <Override PartName="/ppt/notesSlides/notesSlide11.xml" ContentType="application/vnd.openxmlformats-officedocument.presentationml.notesSlide+xml"/>
  <Override PartName="/ppt/media/image11.jpeg" ContentType="image/jpeg"/>
  <Override PartName="/ppt/notesSlides/notesSlide12.xml" ContentType="application/vnd.openxmlformats-officedocument.presentationml.notesSlide+xml"/>
  <Override PartName="/ppt/media/image12.jpe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3.jpeg" ContentType="image/jpeg"/>
  <Override PartName="/ppt/notesSlides/notesSlide15.xml" ContentType="application/vnd.openxmlformats-officedocument.presentationml.notesSlide+xml"/>
  <Override PartName="/ppt/media/image14.jpeg" ContentType="image/jpeg"/>
  <Override PartName="/ppt/notesSlides/notesSlide16.xml" ContentType="application/vnd.openxmlformats-officedocument.presentationml.notesSlide+xml"/>
  <Override PartName="/ppt/media/image15.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6.jpeg" ContentType="image/jpeg"/>
  <Override PartName="/ppt/notesSlides/notesSlide19.xml" ContentType="application/vnd.openxmlformats-officedocument.presentationml.notesSlide+xml"/>
  <Override PartName="/ppt/media/image17.jpeg" ContentType="image/jpeg"/>
  <Override PartName="/ppt/notesSlides/notesSlide20.xml" ContentType="application/vnd.openxmlformats-officedocument.presentationml.notesSlide+xml"/>
  <Override PartName="/ppt/media/image18.jpeg" ContentType="image/jpeg"/>
  <Override PartName="/ppt/notesSlides/notesSlide21.xml" ContentType="application/vnd.openxmlformats-officedocument.presentationml.notesSlide+xml"/>
  <Override PartName="/ppt/media/image19.jpeg" ContentType="image/jpeg"/>
  <Override PartName="/ppt/notesSlides/notesSlide22.xml" ContentType="application/vnd.openxmlformats-officedocument.presentationml.notesSlide+xml"/>
  <Override PartName="/ppt/media/image20.jpeg" ContentType="image/jpeg"/>
  <Override PartName="/ppt/notesSlides/notesSlide23.xml" ContentType="application/vnd.openxmlformats-officedocument.presentationml.notesSlide+xml"/>
  <Override PartName="/ppt/media/image21.jpeg" ContentType="image/jpeg"/>
  <Override PartName="/ppt/notesSlides/notesSlide24.xml" ContentType="application/vnd.openxmlformats-officedocument.presentationml.notesSlide+xml"/>
  <Override PartName="/ppt/media/image22.jpeg" ContentType="image/jpeg"/>
  <Override PartName="/ppt/notesSlides/notesSlide25.xml" ContentType="application/vnd.openxmlformats-officedocument.presentationml.notesSlide+xml"/>
  <Override PartName="/ppt/media/image23.jpeg" ContentType="image/jpeg"/>
  <Override PartName="/ppt/notesSlides/notesSlide26.xml" ContentType="application/vnd.openxmlformats-officedocument.presentationml.notesSlide+xml"/>
  <Override PartName="/ppt/media/image24.jpeg" ContentType="image/jpeg"/>
  <Override PartName="/ppt/notesSlides/notesSlide27.xml" ContentType="application/vnd.openxmlformats-officedocument.presentationml.notesSlide+xml"/>
  <Override PartName="/ppt/media/image25.jpeg" ContentType="image/jpeg"/>
  <Override PartName="/ppt/notesSlides/notesSlide28.xml" ContentType="application/vnd.openxmlformats-officedocument.presentationml.notesSlide+xml"/>
  <Override PartName="/ppt/media/image26.jpeg" ContentType="image/jpeg"/>
  <Override PartName="/ppt/notesSlides/notesSlide29.xml" ContentType="application/vnd.openxmlformats-officedocument.presentationml.notesSlide+xml"/>
  <Override PartName="/ppt/media/image27.jpeg" ContentType="image/jpeg"/>
  <Override PartName="/ppt/notesSlides/notesSlide30.xml" ContentType="application/vnd.openxmlformats-officedocument.presentationml.notesSlide+xml"/>
  <Override PartName="/ppt/media/image28.jpeg" ContentType="image/jpeg"/>
  <Override PartName="/ppt/notesSlides/notesSlide3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</Relationships>
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</Relationships>
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slide" Target="../slides/slide98.xml"/><Relationship Id="rId2" Type="http://schemas.openxmlformats.org/officeDocument/2006/relationships/notesMaster" Target="../notesMasters/notesMaster1.xml"/></Relationships>
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1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slide" Target="../slides/slide103.xml"/><Relationship Id="rId2" Type="http://schemas.openxmlformats.org/officeDocument/2006/relationships/notesMaster" Target="../notesMasters/notesMaster1.xml"/></Relationships>
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Chapter 10 Opening Roadmap.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1" name="Shape 4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10.8 Photosynthetic Pigments Contain Ring Structures.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5" name="Shape 4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10.9 Electrons Are Promoted to High-Energy States When Photons Strike Chlorophyll.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8" name="Shape 4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10.10 Four Fates for Excited Electrons in Photosynthetic Pigments.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1" name="Shape 5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10.2 Photosynthesis Has Two Linked Components.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9" name="Shape 5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10.12 Photosystem II Feeds High-Energy Electrons to an Electron Transport Chain.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4" name="Shape 5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10.12 Photosystem II Feeds High-Energy Electrons to an Electron Transport Chain.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3" name="Shape 5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10.11 The “Enhancement Effect” of Two Different Wavelengths in Isolated Chloroplasts.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5" name="Shape 5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10.12 Photosystem II Feeds High-Energy Electrons to an Electron Transport Chain.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8" name="Shape 6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10.13 Electron Transport between Photosystem II and the Cytochrome Complex.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7" name="Shape 6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10.14 Photosystem I Produces NADPH.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 Electron Transfer during the Reduction of Glucose.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6" name="Shape 7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10.15 The Z-Scheme Model Links Photosystems II and I.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9" name="Shape 7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10.16 Electrons Are Passed from Water to NADP</a:t>
            </a:r>
            <a:r>
              <a:rPr baseline="30000"/>
              <a:t>+</a:t>
            </a:r>
            <a:r>
              <a:t> in a Linear Pathway.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0" name="Shape 7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10.17 Cyclic Electron Flow Leads to ATP Production.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1" name="Shape 7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10.2 Photosynthesis Has Two Linked Components.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0" name="Shape 7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10.18 Experiments Revealed the Reaction Pathway Leading to Reduction of CO</a:t>
            </a:r>
            <a:r>
              <a:rPr baseline="-25000"/>
              <a:t>2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9" name="Shape 8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10.19 Carbon Dioxide Is Reduced in the Calvin Cycle.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0" name="Shape 8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10.20 Rubisco Is a Large Enzyme Complex That Can React with CO</a:t>
            </a:r>
            <a:r>
              <a:rPr baseline="-25000"/>
              <a:t>2</a:t>
            </a:r>
            <a:r>
              <a:t> or O</a:t>
            </a:r>
            <a:r>
              <a:rPr baseline="-25000"/>
              <a:t>2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3" name="Shape 8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10.21 Leaf Cells Obtain Carbon Dioxide through Stomata.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8" name="Shape 9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10.22 Initial Carbon Fixation in C4 Plants Is Different from That in C3 Plants.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6" name="Shape 9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10.23 In C4 Plants, Carbon Fixation and the Calvin Cycle Occur in Different Cell Types.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10.2 Photosynthesis Has Two Linked Components.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9" name="Shape 9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10.24 In CAM Plants, Carbon Fixation Occurs at Night and the Calvin Cycle Occurs during the Day.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5" name="Shape 9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10.24 In CAM Plants, Carbon Fixation Occurs at Night and the Calvin Cycle Occurs during the Day.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10.2 Photosynthesis Has Two Linked Components.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10.3 Photosynthesis Takes Place in Chloroplasts.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10.4 The Electromagnetic Spectrum.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10.5 Chromatography Is a Technique for Separating Molecules.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3" name="Shape 3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10.6 Certain Wavelengths of Light Are Used to Drive Photosynthesis.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8" name="Shape 3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10.7 There Is a Strong Correlation between the Absorption Spectra of Pigments and the Action Spectrum for Photosynthesis.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8382" y="9460089"/>
            <a:ext cx="4118187" cy="30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2014 Pearson Education, Inc.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1" y="9429891"/>
            <a:ext cx="978521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650240">
              <a:spcBef>
                <a:spcPts val="7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    © 2014 Pearson Education, Inc.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-1" y="9429891"/>
            <a:ext cx="978521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650240">
              <a:spcBef>
                <a:spcPts val="7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    © 2014 Pearson Education, Inc.</a:t>
            </a:r>
          </a:p>
        </p:txBody>
      </p:sp>
      <p:sp>
        <p:nvSpPr>
          <p:cNvPr id="134" name="Shape 134"/>
          <p:cNvSpPr/>
          <p:nvPr>
            <p:ph type="title"/>
          </p:nvPr>
        </p:nvSpPr>
        <p:spPr>
          <a:xfrm>
            <a:off x="25964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205457" y="1819768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>
            <a:lvl1pPr marL="465364" indent="-465364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1pPr>
            <a:lvl2pPr marL="956041" indent="-498841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2pPr>
            <a:lvl3pPr marL="1684072" indent="-537897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3pPr>
            <a:lvl4pPr marL="2429307" indent="-600507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4pPr>
            <a:lvl5pPr marL="3245379" indent="-733954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jpe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eg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StrategiesForCarbonFixation.html" TargetMode="External"/><Relationship Id="rId3" Type="http://schemas.openxmlformats.org/officeDocument/2006/relationships/image" Target="../media/image3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ChlorophyllModel.mov" TargetMode="External"/><Relationship Id="rId3" Type="http://schemas.openxmlformats.org/officeDocument/2006/relationships/image" Target="../media/image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e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e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e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e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e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e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e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Chemiosmosis.html" TargetMode="External"/><Relationship Id="rId3" Type="http://schemas.openxmlformats.org/officeDocument/2006/relationships/image" Target="../media/image3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e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e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e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e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e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jpe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e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e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Photosynthesis.html" TargetMode="External"/><Relationship Id="rId3" Type="http://schemas.openxmlformats.org/officeDocument/2006/relationships/image" Target="../media/image3.png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eg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eg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FISH270</a:t>
            </a:r>
          </a:p>
        </p:txBody>
      </p:sp>
      <p:sp>
        <p:nvSpPr>
          <p:cNvPr id="146" name="Shape 14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 Overview of Photosynthesis</a:t>
            </a:r>
            <a:br/>
          </a:p>
        </p:txBody>
      </p:sp>
      <p:sp>
        <p:nvSpPr>
          <p:cNvPr id="192" name="Shape 192"/>
          <p:cNvSpPr/>
          <p:nvPr>
            <p:ph type="body" idx="4294967295"/>
          </p:nvPr>
        </p:nvSpPr>
        <p:spPr>
          <a:xfrm>
            <a:off x="203199" y="1797191"/>
            <a:ext cx="12128783" cy="7265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Photosynthesis contrasts with cellular respiration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Photosynthesis is endergonic</a:t>
            </a:r>
          </a:p>
          <a:p>
            <a:pPr lvl="2" marL="1340908" indent="-413808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Reduces CO</a:t>
            </a:r>
            <a:r>
              <a:rPr baseline="-19411"/>
              <a:t>2</a:t>
            </a:r>
            <a:r>
              <a:t> to sugar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Cellular respiration is exergonic</a:t>
            </a:r>
          </a:p>
          <a:p>
            <a:pPr lvl="2" marL="1340908" indent="-413808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Oxidizes sugar to CO</a:t>
            </a:r>
            <a:r>
              <a:rPr baseline="-19411"/>
              <a:t>2</a:t>
            </a:r>
          </a:p>
        </p:txBody>
      </p:sp>
      <p:sp>
        <p:nvSpPr>
          <p:cNvPr id="193" name="Shape 193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5" name="Shape 9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77087" indent="-577087" defTabSz="1170431">
              <a:defRPr sz="3959"/>
            </a:pPr>
            <a:r>
              <a:t>C</a:t>
            </a:r>
            <a:r>
              <a:rPr baseline="-21353"/>
              <a:t>4</a:t>
            </a:r>
            <a:r>
              <a:t> Photosynthesis</a:t>
            </a:r>
            <a:br/>
          </a:p>
        </p:txBody>
      </p:sp>
      <p:sp>
        <p:nvSpPr>
          <p:cNvPr id="926" name="Shape 926"/>
          <p:cNvSpPr/>
          <p:nvPr>
            <p:ph type="body" idx="1"/>
          </p:nvPr>
        </p:nvSpPr>
        <p:spPr>
          <a:xfrm>
            <a:off x="205457" y="1873955"/>
            <a:ext cx="12480997" cy="6637868"/>
          </a:xfrm>
          <a:prstGeom prst="rect">
            <a:avLst/>
          </a:prstGeom>
        </p:spPr>
        <p:txBody>
          <a:bodyPr/>
          <a:lstStyle/>
          <a:p>
            <a:pPr lvl="1" marL="397368" indent="59831">
              <a:spcBef>
                <a:spcPts val="800"/>
              </a:spcBef>
              <a:buSzTx/>
              <a:buNone/>
              <a:defRPr sz="3600"/>
            </a:pPr>
            <a:r>
              <a:t>3. The four-carbon organic acids release a CO</a:t>
            </a:r>
            <a:r>
              <a:rPr baseline="-19722"/>
              <a:t>2</a:t>
            </a:r>
            <a:r>
              <a:t>  </a:t>
            </a:r>
            <a:br/>
            <a:r>
              <a:t>  molecule</a:t>
            </a:r>
          </a:p>
          <a:p>
            <a:pPr lvl="2" marL="1292225" indent="-377825">
              <a:spcBef>
                <a:spcPts val="800"/>
              </a:spcBef>
              <a:buFontTx/>
              <a:defRPr sz="3400"/>
            </a:pPr>
            <a:r>
              <a:t>Rubisco uses to form 3-phosphoglycerate </a:t>
            </a:r>
          </a:p>
          <a:p>
            <a:pPr lvl="2" marL="1292225" indent="-377825">
              <a:spcBef>
                <a:spcPts val="800"/>
              </a:spcBef>
              <a:buFontTx/>
              <a:defRPr sz="3400"/>
            </a:pPr>
            <a:r>
              <a:t>Initiating the Calvin cycle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10_23_C4_plants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35"/>
          <a:stretch>
            <a:fillRect/>
          </a:stretch>
        </p:blipFill>
        <p:spPr>
          <a:xfrm>
            <a:off x="2804159" y="194168"/>
            <a:ext cx="7396482" cy="9137227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hape 929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10.23</a:t>
            </a:r>
          </a:p>
        </p:txBody>
      </p:sp>
      <p:sp>
        <p:nvSpPr>
          <p:cNvPr id="930" name="Shape 930"/>
          <p:cNvSpPr/>
          <p:nvPr/>
        </p:nvSpPr>
        <p:spPr>
          <a:xfrm>
            <a:off x="2838026" y="155786"/>
            <a:ext cx="1277095" cy="3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(a)</a:t>
            </a:r>
            <a:r>
              <a:rPr sz="1800"/>
              <a:t> C</a:t>
            </a:r>
            <a:r>
              <a:rPr baseline="-20777" sz="1800"/>
              <a:t>4</a:t>
            </a:r>
            <a:r>
              <a:rPr sz="1800"/>
              <a:t> plant</a:t>
            </a:r>
          </a:p>
        </p:txBody>
      </p:sp>
      <p:sp>
        <p:nvSpPr>
          <p:cNvPr id="931" name="Shape 931"/>
          <p:cNvSpPr/>
          <p:nvPr/>
        </p:nvSpPr>
        <p:spPr>
          <a:xfrm>
            <a:off x="2851573" y="3456657"/>
            <a:ext cx="369454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(b)</a:t>
            </a:r>
          </a:p>
        </p:txBody>
      </p:sp>
      <p:sp>
        <p:nvSpPr>
          <p:cNvPr id="932" name="Shape 932"/>
          <p:cNvSpPr/>
          <p:nvPr/>
        </p:nvSpPr>
        <p:spPr>
          <a:xfrm>
            <a:off x="5244817" y="275448"/>
            <a:ext cx="120987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Leaf surface</a:t>
            </a:r>
          </a:p>
        </p:txBody>
      </p:sp>
      <p:sp>
        <p:nvSpPr>
          <p:cNvPr id="933" name="Shape 933"/>
          <p:cNvSpPr/>
          <p:nvPr/>
        </p:nvSpPr>
        <p:spPr>
          <a:xfrm>
            <a:off x="8085102" y="239324"/>
            <a:ext cx="1514675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Mesophyll cells</a:t>
            </a:r>
            <a:br/>
            <a:r>
              <a:t>contain PEP</a:t>
            </a:r>
            <a:br/>
            <a:r>
              <a:t>carboxylase</a:t>
            </a:r>
          </a:p>
        </p:txBody>
      </p:sp>
      <p:sp>
        <p:nvSpPr>
          <p:cNvPr id="934" name="Shape 934"/>
          <p:cNvSpPr/>
          <p:nvPr/>
        </p:nvSpPr>
        <p:spPr>
          <a:xfrm>
            <a:off x="8073813" y="1237262"/>
            <a:ext cx="1932286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Bundle-sheath cells</a:t>
            </a:r>
            <a:br/>
            <a:r>
              <a:t>contain rubisco</a:t>
            </a:r>
          </a:p>
        </p:txBody>
      </p:sp>
      <p:sp>
        <p:nvSpPr>
          <p:cNvPr id="935" name="Shape 935"/>
          <p:cNvSpPr/>
          <p:nvPr/>
        </p:nvSpPr>
        <p:spPr>
          <a:xfrm>
            <a:off x="8071555" y="1986844"/>
            <a:ext cx="149244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Vascular tissue</a:t>
            </a:r>
          </a:p>
        </p:txBody>
      </p:sp>
      <p:sp>
        <p:nvSpPr>
          <p:cNvPr id="936" name="Shape 936"/>
          <p:cNvSpPr/>
          <p:nvPr/>
        </p:nvSpPr>
        <p:spPr>
          <a:xfrm>
            <a:off x="7688079" y="4468142"/>
            <a:ext cx="1006278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Mesophyll</a:t>
            </a:r>
            <a:br/>
            <a:r>
              <a:t>cells</a:t>
            </a:r>
          </a:p>
        </p:txBody>
      </p:sp>
      <p:sp>
        <p:nvSpPr>
          <p:cNvPr id="937" name="Shape 937"/>
          <p:cNvSpPr/>
          <p:nvPr/>
        </p:nvSpPr>
        <p:spPr>
          <a:xfrm>
            <a:off x="8297718" y="6572391"/>
            <a:ext cx="1423889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Bundle-sheath</a:t>
            </a:r>
            <a:br/>
            <a:r>
              <a:t>cells</a:t>
            </a:r>
          </a:p>
        </p:txBody>
      </p:sp>
      <p:sp>
        <p:nvSpPr>
          <p:cNvPr id="938" name="Shape 938"/>
          <p:cNvSpPr/>
          <p:nvPr/>
        </p:nvSpPr>
        <p:spPr>
          <a:xfrm>
            <a:off x="8911552" y="8678898"/>
            <a:ext cx="848719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Vascular</a:t>
            </a:r>
            <a:br/>
            <a:r>
              <a:t>tissue</a:t>
            </a:r>
          </a:p>
        </p:txBody>
      </p:sp>
      <p:sp>
        <p:nvSpPr>
          <p:cNvPr id="939" name="Shape 939"/>
          <p:cNvSpPr/>
          <p:nvPr/>
        </p:nvSpPr>
        <p:spPr>
          <a:xfrm>
            <a:off x="6127074" y="7791591"/>
            <a:ext cx="698724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Calvin</a:t>
            </a:r>
            <a:br/>
            <a:r>
              <a:t>cycle</a:t>
            </a:r>
          </a:p>
        </p:txBody>
      </p:sp>
      <p:sp>
        <p:nvSpPr>
          <p:cNvPr id="940" name="Shape 940"/>
          <p:cNvSpPr/>
          <p:nvPr/>
        </p:nvSpPr>
        <p:spPr>
          <a:xfrm>
            <a:off x="4675861" y="5398346"/>
            <a:ext cx="584759" cy="557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19722"/>
              <a:t>4</a:t>
            </a:r>
            <a:br>
              <a:rPr baseline="-19722"/>
            </a:br>
            <a:r>
              <a:t>cycle</a:t>
            </a:r>
          </a:p>
        </p:txBody>
      </p:sp>
      <p:grpSp>
        <p:nvGrpSpPr>
          <p:cNvPr id="943" name="Group 943"/>
          <p:cNvGrpSpPr/>
          <p:nvPr/>
        </p:nvGrpSpPr>
        <p:grpSpPr>
          <a:xfrm>
            <a:off x="4432017" y="4434275"/>
            <a:ext cx="252872" cy="250614"/>
            <a:chOff x="0" y="0"/>
            <a:chExt cx="252871" cy="250613"/>
          </a:xfrm>
        </p:grpSpPr>
        <p:sp>
          <p:nvSpPr>
            <p:cNvPr id="941" name="Shape 941"/>
            <p:cNvSpPr/>
            <p:nvPr/>
          </p:nvSpPr>
          <p:spPr>
            <a:xfrm>
              <a:off x="0" y="9031"/>
              <a:ext cx="252872" cy="24158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2" name="Shape 942"/>
            <p:cNvSpPr/>
            <p:nvPr/>
          </p:nvSpPr>
          <p:spPr>
            <a:xfrm>
              <a:off x="60960" y="0"/>
              <a:ext cx="127001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1300480">
                <a:defRPr b="1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46" name="Group 946"/>
          <p:cNvGrpSpPr/>
          <p:nvPr/>
        </p:nvGrpSpPr>
        <p:grpSpPr>
          <a:xfrm>
            <a:off x="5549617" y="5807004"/>
            <a:ext cx="252872" cy="250614"/>
            <a:chOff x="0" y="0"/>
            <a:chExt cx="252871" cy="250613"/>
          </a:xfrm>
        </p:grpSpPr>
        <p:sp>
          <p:nvSpPr>
            <p:cNvPr id="944" name="Shape 944"/>
            <p:cNvSpPr/>
            <p:nvPr/>
          </p:nvSpPr>
          <p:spPr>
            <a:xfrm>
              <a:off x="0" y="9031"/>
              <a:ext cx="252872" cy="24158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0960" y="0"/>
              <a:ext cx="127001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1300480">
                <a:defRPr b="1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49" name="Group 949"/>
          <p:cNvGrpSpPr/>
          <p:nvPr/>
        </p:nvGrpSpPr>
        <p:grpSpPr>
          <a:xfrm>
            <a:off x="6346613" y="6759786"/>
            <a:ext cx="252872" cy="250614"/>
            <a:chOff x="0" y="0"/>
            <a:chExt cx="252871" cy="250613"/>
          </a:xfrm>
        </p:grpSpPr>
        <p:sp>
          <p:nvSpPr>
            <p:cNvPr id="947" name="Shape 947"/>
            <p:cNvSpPr/>
            <p:nvPr/>
          </p:nvSpPr>
          <p:spPr>
            <a:xfrm>
              <a:off x="0" y="9031"/>
              <a:ext cx="252872" cy="24158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0960" y="0"/>
              <a:ext cx="127001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1300480">
                <a:defRPr b="1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50" name="Shape 950"/>
          <p:cNvSpPr/>
          <p:nvPr/>
        </p:nvSpPr>
        <p:spPr>
          <a:xfrm flipH="1">
            <a:off x="7369386" y="349955"/>
            <a:ext cx="602827" cy="46961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1" name="Shape 951"/>
          <p:cNvSpPr/>
          <p:nvPr/>
        </p:nvSpPr>
        <p:spPr>
          <a:xfrm flipH="1">
            <a:off x="7333262" y="1361439"/>
            <a:ext cx="61411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2" name="Shape 952"/>
          <p:cNvSpPr/>
          <p:nvPr/>
        </p:nvSpPr>
        <p:spPr>
          <a:xfrm flipH="1">
            <a:off x="7308426" y="2095217"/>
            <a:ext cx="663788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953" name="10_23_PEP_carboxyl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5929" y="4684888"/>
            <a:ext cx="1715912" cy="1031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4" name="10_23_Rubisc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79911" y="7062328"/>
            <a:ext cx="1178561" cy="541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CAM Plants</a:t>
            </a:r>
            <a:br/>
          </a:p>
        </p:txBody>
      </p:sp>
      <p:sp>
        <p:nvSpPr>
          <p:cNvPr id="959" name="Shape 959"/>
          <p:cNvSpPr/>
          <p:nvPr>
            <p:ph type="body" idx="4294967295"/>
          </p:nvPr>
        </p:nvSpPr>
        <p:spPr>
          <a:xfrm>
            <a:off x="205457" y="1801706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During the night, CAM plants take in CO</a:t>
            </a:r>
            <a:r>
              <a:rPr baseline="-20000"/>
              <a:t>2</a:t>
            </a:r>
            <a:r>
              <a:t> </a:t>
            </a:r>
          </a:p>
          <a:p>
            <a:pPr lvl="1" marL="839176" indent="-369276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Temporarily fix it into organic acids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During the day, CO</a:t>
            </a:r>
            <a:r>
              <a:rPr baseline="-20000"/>
              <a:t>2</a:t>
            </a:r>
            <a:r>
              <a:t> is released from the stored organic acids </a:t>
            </a:r>
          </a:p>
          <a:p>
            <a:pPr lvl="1" marL="839176" indent="-369276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Used by the Calvin cycle </a:t>
            </a:r>
          </a:p>
          <a:p>
            <a:pPr lvl="1" marL="839176" indent="-369276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Minimizing the effects of photorespiration</a:t>
            </a:r>
          </a:p>
        </p:txBody>
      </p:sp>
      <p:sp>
        <p:nvSpPr>
          <p:cNvPr id="960" name="Shape 960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10_24_CAM_plants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5142"/>
          <a:stretch>
            <a:fillRect/>
          </a:stretch>
        </p:blipFill>
        <p:spPr>
          <a:xfrm>
            <a:off x="1788159" y="2526453"/>
            <a:ext cx="9426224" cy="4456854"/>
          </a:xfrm>
          <a:prstGeom prst="rect">
            <a:avLst/>
          </a:prstGeom>
          <a:ln w="12700">
            <a:miter lim="400000"/>
          </a:ln>
        </p:spPr>
      </p:pic>
      <p:sp>
        <p:nvSpPr>
          <p:cNvPr id="963" name="Shape 963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10.24</a:t>
            </a:r>
          </a:p>
        </p:txBody>
      </p:sp>
      <p:sp>
        <p:nvSpPr>
          <p:cNvPr id="964" name="Shape 964"/>
          <p:cNvSpPr/>
          <p:nvPr/>
        </p:nvSpPr>
        <p:spPr>
          <a:xfrm>
            <a:off x="2429368" y="2521937"/>
            <a:ext cx="3315454" cy="378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</a:t>
            </a:r>
            <a:r>
              <a:rPr baseline="-19818"/>
              <a:t>2</a:t>
            </a:r>
            <a:r>
              <a:t> is stored at </a:t>
            </a:r>
            <a:r>
              <a:rPr sz="2400"/>
              <a:t>night …</a:t>
            </a:r>
          </a:p>
        </p:txBody>
      </p:sp>
      <p:sp>
        <p:nvSpPr>
          <p:cNvPr id="965" name="Shape 965"/>
          <p:cNvSpPr/>
          <p:nvPr/>
        </p:nvSpPr>
        <p:spPr>
          <a:xfrm>
            <a:off x="6416604" y="2521937"/>
            <a:ext cx="3704482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… and used during the </a:t>
            </a:r>
            <a:r>
              <a:rPr sz="2400"/>
              <a:t>day.</a:t>
            </a:r>
          </a:p>
        </p:txBody>
      </p:sp>
      <p:sp>
        <p:nvSpPr>
          <p:cNvPr id="966" name="Shape 966"/>
          <p:cNvSpPr/>
          <p:nvPr/>
        </p:nvSpPr>
        <p:spPr>
          <a:xfrm>
            <a:off x="8094408" y="4540391"/>
            <a:ext cx="927398" cy="66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Calvin</a:t>
            </a:r>
            <a:br/>
            <a:r>
              <a:t>cycle</a:t>
            </a:r>
          </a:p>
        </p:txBody>
      </p:sp>
      <p:sp>
        <p:nvSpPr>
          <p:cNvPr id="967" name="Shape 967"/>
          <p:cNvSpPr/>
          <p:nvPr/>
        </p:nvSpPr>
        <p:spPr>
          <a:xfrm>
            <a:off x="4205726" y="4526844"/>
            <a:ext cx="775445" cy="705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0250"/>
              <a:t>4</a:t>
            </a:r>
            <a:br>
              <a:rPr baseline="-20250"/>
            </a:br>
            <a:r>
              <a:t>cycle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2" name="Shape 972"/>
          <p:cNvSpPr/>
          <p:nvPr>
            <p:ph type="title"/>
          </p:nvPr>
        </p:nvSpPr>
        <p:spPr>
          <a:xfrm>
            <a:off x="241582" y="259644"/>
            <a:ext cx="12480996" cy="1169530"/>
          </a:xfrm>
          <a:prstGeom prst="rect">
            <a:avLst/>
          </a:prstGeom>
        </p:spPr>
        <p:txBody>
          <a:bodyPr/>
          <a:lstStyle/>
          <a:p>
            <a:pPr/>
            <a:r>
              <a:t>C</a:t>
            </a:r>
            <a:r>
              <a:rPr baseline="-19818"/>
              <a:t>4</a:t>
            </a:r>
            <a:r>
              <a:t> and CAM Photosynthesis</a:t>
            </a:r>
          </a:p>
        </p:txBody>
      </p:sp>
      <p:sp>
        <p:nvSpPr>
          <p:cNvPr id="973" name="Shape 973"/>
          <p:cNvSpPr/>
          <p:nvPr>
            <p:ph type="body" idx="1"/>
          </p:nvPr>
        </p:nvSpPr>
        <p:spPr>
          <a:xfrm>
            <a:off x="205457" y="1837831"/>
            <a:ext cx="12480997" cy="7455183"/>
          </a:xfrm>
          <a:prstGeom prst="rect">
            <a:avLst/>
          </a:prstGeom>
        </p:spPr>
        <p:txBody>
          <a:bodyPr/>
          <a:lstStyle/>
          <a:p>
            <a:pPr marL="413657" indent="-413657">
              <a:spcBef>
                <a:spcPts val="900"/>
              </a:spcBef>
              <a:buChar char="▪"/>
            </a:pPr>
            <a:r>
              <a:t>C</a:t>
            </a:r>
            <a:r>
              <a:rPr baseline="-20000"/>
              <a:t>4</a:t>
            </a:r>
            <a:r>
              <a:t> photosynthesis and CAM function as CO</a:t>
            </a:r>
            <a:r>
              <a:rPr baseline="-20000"/>
              <a:t>2</a:t>
            </a:r>
            <a:r>
              <a:t> pumps </a:t>
            </a:r>
          </a:p>
          <a:p>
            <a:pPr marL="413657" indent="-413657">
              <a:spcBef>
                <a:spcPts val="900"/>
              </a:spcBef>
              <a:buChar char="▪"/>
            </a:pPr>
            <a:r>
              <a:t>They minimize photorespiration when 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Stomata are closed  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CO</a:t>
            </a:r>
            <a:r>
              <a:rPr baseline="-19722"/>
              <a:t>2</a:t>
            </a:r>
            <a:r>
              <a:t> cannot diffuse in directly from the atmosphere</a:t>
            </a:r>
          </a:p>
          <a:p>
            <a:pPr marL="413657" indent="-413657">
              <a:spcBef>
                <a:spcPts val="900"/>
              </a:spcBef>
              <a:buChar char="▪"/>
            </a:pPr>
            <a:r>
              <a:t>In C</a:t>
            </a:r>
            <a:r>
              <a:rPr baseline="-20000"/>
              <a:t>4</a:t>
            </a:r>
            <a:r>
              <a:t> plants 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The reactions catalyzed by PEP carboxylase and rubisco are separated in space</a:t>
            </a:r>
          </a:p>
          <a:p>
            <a:pPr marL="413657" indent="-413657">
              <a:spcBef>
                <a:spcPts val="900"/>
              </a:spcBef>
              <a:buChar char="▪"/>
            </a:pPr>
            <a:r>
              <a:t>In CAM plants 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The reactions are separated in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6" name="Shape 976"/>
          <p:cNvSpPr/>
          <p:nvPr>
            <p:ph type="title"/>
          </p:nvPr>
        </p:nvSpPr>
        <p:spPr>
          <a:xfrm>
            <a:off x="223519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Strategies for Carbon Fixation</a:t>
            </a:r>
          </a:p>
        </p:txBody>
      </p:sp>
      <p:pic>
        <p:nvPicPr>
          <p:cNvPr id="977" name="Freeman_btn_Blacktxt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4248" y="4305582"/>
            <a:ext cx="1797192" cy="889565"/>
          </a:xfrm>
          <a:prstGeom prst="rect">
            <a:avLst/>
          </a:prstGeom>
          <a:ln w="12700">
            <a:miter lim="400000"/>
          </a:ln>
        </p:spPr>
      </p:pic>
      <p:sp>
        <p:nvSpPr>
          <p:cNvPr id="978" name="Shape 978"/>
          <p:cNvSpPr/>
          <p:nvPr/>
        </p:nvSpPr>
        <p:spPr>
          <a:xfrm>
            <a:off x="3969173" y="4497493"/>
            <a:ext cx="5993182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Web Activity: Strategies for Carbon Fixation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Regulation of Photosynthesis</a:t>
            </a:r>
          </a:p>
        </p:txBody>
      </p:sp>
      <p:sp>
        <p:nvSpPr>
          <p:cNvPr id="981" name="Shape 981"/>
          <p:cNvSpPr/>
          <p:nvPr>
            <p:ph type="body" idx="4294967295"/>
          </p:nvPr>
        </p:nvSpPr>
        <p:spPr>
          <a:xfrm>
            <a:off x="205457" y="1801706"/>
            <a:ext cx="12480997" cy="7509370"/>
          </a:xfrm>
          <a:prstGeom prst="rect">
            <a:avLst/>
          </a:prstGeom>
        </p:spPr>
        <p:txBody>
          <a:bodyPr lIns="0" tIns="0" rIns="0" bIns="0" anchor="t"/>
          <a:lstStyle/>
          <a:p>
            <a:pPr marL="430892" indent="-43089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rate of photosynthesis is finely tuned </a:t>
            </a:r>
          </a:p>
          <a:p>
            <a:pPr lvl="1" marL="8655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To reflect changes in environmental conditions </a:t>
            </a:r>
          </a:p>
          <a:p>
            <a:pPr lvl="1" marL="8655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And use resources efficiently</a:t>
            </a:r>
          </a:p>
          <a:p>
            <a:pPr marL="430892" indent="-43089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For example </a:t>
            </a:r>
          </a:p>
          <a:p>
            <a:pPr lvl="1" marL="8655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Light triggers synthesis of photosynthetic proteins </a:t>
            </a:r>
          </a:p>
          <a:p>
            <a:pPr lvl="1" marL="8655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High sugar levels inhibit synthesis of photosynthetic proteins </a:t>
            </a:r>
          </a:p>
          <a:p>
            <a:pPr lvl="1" marL="8655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High sugar levels stimulate production of proteins required for sugar processing and storage</a:t>
            </a:r>
          </a:p>
        </p:txBody>
      </p:sp>
      <p:sp>
        <p:nvSpPr>
          <p:cNvPr id="982" name="Shape 98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Fate of Sugar Produced by Photosynthesis</a:t>
            </a:r>
          </a:p>
        </p:txBody>
      </p:sp>
      <p:sp>
        <p:nvSpPr>
          <p:cNvPr id="985" name="Shape 985"/>
          <p:cNvSpPr/>
          <p:nvPr>
            <p:ph type="body" idx="4294967295"/>
          </p:nvPr>
        </p:nvSpPr>
        <p:spPr>
          <a:xfrm>
            <a:off x="194168" y="1806222"/>
            <a:ext cx="12490028" cy="7730632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G3P molecules produced by the Calvin cycle are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Often used to make glucose and fructose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Which can be combined to form </a:t>
            </a:r>
            <a:r>
              <a:rPr b="1"/>
              <a:t>sucrose</a:t>
            </a:r>
            <a:endParaRPr sz="1100"/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In photosynthesizing cells where sucrose is abundant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Glucose is temporarily stored in the chloroplast as </a:t>
            </a:r>
            <a:r>
              <a:rPr b="1"/>
              <a:t>starch</a:t>
            </a:r>
            <a:r>
              <a:t> </a:t>
            </a:r>
            <a:endParaRPr sz="1100"/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Because starch is not water soluble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It is broken down at night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And used to make more sucrose for transport throughout the plant</a:t>
            </a:r>
          </a:p>
        </p:txBody>
      </p:sp>
      <p:sp>
        <p:nvSpPr>
          <p:cNvPr id="986" name="Shape 986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10_24_CAM_plants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5142"/>
          <a:stretch>
            <a:fillRect/>
          </a:stretch>
        </p:blipFill>
        <p:spPr>
          <a:xfrm>
            <a:off x="1788159" y="2526453"/>
            <a:ext cx="9426224" cy="4456854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Shape 989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10.24</a:t>
            </a:r>
          </a:p>
        </p:txBody>
      </p:sp>
      <p:sp>
        <p:nvSpPr>
          <p:cNvPr id="990" name="Shape 990"/>
          <p:cNvSpPr/>
          <p:nvPr/>
        </p:nvSpPr>
        <p:spPr>
          <a:xfrm>
            <a:off x="2429368" y="2521937"/>
            <a:ext cx="3315454" cy="378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</a:t>
            </a:r>
            <a:r>
              <a:rPr baseline="-19818"/>
              <a:t>2</a:t>
            </a:r>
            <a:r>
              <a:t> is stored at </a:t>
            </a:r>
            <a:r>
              <a:rPr sz="2400"/>
              <a:t>night …</a:t>
            </a:r>
          </a:p>
        </p:txBody>
      </p:sp>
      <p:sp>
        <p:nvSpPr>
          <p:cNvPr id="991" name="Shape 991"/>
          <p:cNvSpPr/>
          <p:nvPr/>
        </p:nvSpPr>
        <p:spPr>
          <a:xfrm>
            <a:off x="6416604" y="2521937"/>
            <a:ext cx="3704482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… and used during the </a:t>
            </a:r>
            <a:r>
              <a:rPr sz="2400"/>
              <a:t>day.</a:t>
            </a:r>
          </a:p>
        </p:txBody>
      </p:sp>
      <p:sp>
        <p:nvSpPr>
          <p:cNvPr id="992" name="Shape 992"/>
          <p:cNvSpPr/>
          <p:nvPr/>
        </p:nvSpPr>
        <p:spPr>
          <a:xfrm>
            <a:off x="8094408" y="4540391"/>
            <a:ext cx="927398" cy="66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Calvin</a:t>
            </a:r>
            <a:br/>
            <a:r>
              <a:t>cycle</a:t>
            </a:r>
          </a:p>
        </p:txBody>
      </p:sp>
      <p:sp>
        <p:nvSpPr>
          <p:cNvPr id="993" name="Shape 993"/>
          <p:cNvSpPr/>
          <p:nvPr/>
        </p:nvSpPr>
        <p:spPr>
          <a:xfrm>
            <a:off x="4205726" y="4526844"/>
            <a:ext cx="775445" cy="705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0250"/>
              <a:t>4</a:t>
            </a:r>
            <a:br>
              <a:rPr baseline="-20250"/>
            </a:br>
            <a:r>
              <a:t>cycle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10_01_glucose_reduction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7254"/>
          <a:stretch>
            <a:fillRect/>
          </a:stretch>
        </p:blipFill>
        <p:spPr>
          <a:xfrm>
            <a:off x="422204" y="3210560"/>
            <a:ext cx="12158135" cy="308864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</a:t>
            </a:r>
          </a:p>
        </p:txBody>
      </p:sp>
      <p:sp>
        <p:nvSpPr>
          <p:cNvPr id="197" name="Shape 197"/>
          <p:cNvSpPr/>
          <p:nvPr/>
        </p:nvSpPr>
        <p:spPr>
          <a:xfrm>
            <a:off x="6694130" y="5100320"/>
            <a:ext cx="1465660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Potential</a:t>
            </a:r>
            <a:br/>
            <a:r>
              <a:t>energy increases</a:t>
            </a:r>
          </a:p>
        </p:txBody>
      </p:sp>
      <p:sp>
        <p:nvSpPr>
          <p:cNvPr id="198" name="Shape 198"/>
          <p:cNvSpPr/>
          <p:nvPr/>
        </p:nvSpPr>
        <p:spPr>
          <a:xfrm>
            <a:off x="610539" y="5895057"/>
            <a:ext cx="1395686" cy="402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6 CO</a:t>
            </a:r>
            <a:r>
              <a:rPr baseline="-19571"/>
              <a:t>2</a:t>
            </a:r>
            <a:br>
              <a:rPr baseline="-19571"/>
            </a:br>
            <a:r>
              <a:t>(carbon dioxide)</a:t>
            </a:r>
          </a:p>
        </p:txBody>
      </p:sp>
      <p:sp>
        <p:nvSpPr>
          <p:cNvPr id="199" name="Shape 199"/>
          <p:cNvSpPr/>
          <p:nvPr/>
        </p:nvSpPr>
        <p:spPr>
          <a:xfrm>
            <a:off x="3505434" y="5883768"/>
            <a:ext cx="595586" cy="402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6 H</a:t>
            </a:r>
            <a:r>
              <a:rPr baseline="-19571"/>
              <a:t>2</a:t>
            </a:r>
            <a:r>
              <a:t>O</a:t>
            </a:r>
            <a:br/>
            <a:r>
              <a:t>(water)</a:t>
            </a:r>
          </a:p>
        </p:txBody>
      </p:sp>
      <p:sp>
        <p:nvSpPr>
          <p:cNvPr id="200" name="Shape 200"/>
          <p:cNvSpPr/>
          <p:nvPr/>
        </p:nvSpPr>
        <p:spPr>
          <a:xfrm>
            <a:off x="11662804" y="5883768"/>
            <a:ext cx="753592" cy="402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6 O</a:t>
            </a:r>
            <a:r>
              <a:rPr baseline="-19571"/>
              <a:t>2</a:t>
            </a:r>
            <a:br>
              <a:rPr baseline="-19571"/>
            </a:br>
            <a:r>
              <a:t>(oxygen)</a:t>
            </a:r>
          </a:p>
        </p:txBody>
      </p:sp>
      <p:sp>
        <p:nvSpPr>
          <p:cNvPr id="201" name="Shape 201"/>
          <p:cNvSpPr/>
          <p:nvPr/>
        </p:nvSpPr>
        <p:spPr>
          <a:xfrm>
            <a:off x="5445759" y="5883768"/>
            <a:ext cx="664345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Input of</a:t>
            </a:r>
            <a:br/>
            <a:r>
              <a:t>energy</a:t>
            </a:r>
          </a:p>
        </p:txBody>
      </p:sp>
      <p:sp>
        <p:nvSpPr>
          <p:cNvPr id="202" name="Shape 202"/>
          <p:cNvSpPr/>
          <p:nvPr/>
        </p:nvSpPr>
        <p:spPr>
          <a:xfrm>
            <a:off x="9333653" y="6064391"/>
            <a:ext cx="71426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Glucose</a:t>
            </a:r>
          </a:p>
        </p:txBody>
      </p:sp>
      <p:sp>
        <p:nvSpPr>
          <p:cNvPr id="203" name="Shape 203"/>
          <p:cNvSpPr/>
          <p:nvPr/>
        </p:nvSpPr>
        <p:spPr>
          <a:xfrm>
            <a:off x="7843519" y="3677920"/>
            <a:ext cx="1633650" cy="56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solidFill>
                  <a:srgbClr val="106A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Electrons are</a:t>
            </a:r>
            <a:br/>
            <a:r>
              <a:t>pulled __________;</a:t>
            </a:r>
            <a:br/>
            <a:r>
              <a:t>C is _________</a:t>
            </a:r>
          </a:p>
        </p:txBody>
      </p:sp>
      <p:sp>
        <p:nvSpPr>
          <p:cNvPr id="204" name="Shape 204"/>
          <p:cNvSpPr/>
          <p:nvPr/>
        </p:nvSpPr>
        <p:spPr>
          <a:xfrm>
            <a:off x="10430933" y="3700497"/>
            <a:ext cx="2128069" cy="56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solidFill>
                  <a:srgbClr val="106A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Electrons are</a:t>
            </a:r>
            <a:br/>
            <a:r>
              <a:t>pulled _______________;</a:t>
            </a:r>
            <a:br/>
            <a:r>
              <a:t>O is _________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Shape 209"/>
          <p:cNvSpPr/>
          <p:nvPr>
            <p:ph type="title"/>
          </p:nvPr>
        </p:nvSpPr>
        <p:spPr>
          <a:xfrm>
            <a:off x="223519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 marL="628384" indent="-628384" defTabSz="1274470">
              <a:defRPr sz="4312"/>
            </a:pPr>
            <a:r>
              <a:t>Photosynthesis: Two Linked Sets of Reactions</a:t>
            </a:r>
            <a:br/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205457" y="1837831"/>
            <a:ext cx="12480997" cy="7473245"/>
          </a:xfrm>
          <a:prstGeom prst="rect">
            <a:avLst/>
          </a:prstGeom>
        </p:spPr>
        <p:txBody>
          <a:bodyPr/>
          <a:lstStyle/>
          <a:p>
            <a:pPr marL="413657" indent="-413657">
              <a:spcBef>
                <a:spcPts val="900"/>
              </a:spcBef>
              <a:buChar char="▪"/>
              <a:defRPr b="1"/>
            </a:pPr>
            <a:r>
              <a:t>Light-dependent reactions</a:t>
            </a:r>
            <a:r>
              <a:rPr b="0"/>
              <a:t> </a:t>
            </a:r>
            <a:endParaRPr b="0"/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Produce O</a:t>
            </a:r>
            <a:r>
              <a:rPr baseline="-19722"/>
              <a:t>2</a:t>
            </a:r>
            <a:r>
              <a:t> from H</a:t>
            </a:r>
            <a:r>
              <a:rPr baseline="-19722"/>
              <a:t>2</a:t>
            </a:r>
            <a:r>
              <a:t>O</a:t>
            </a:r>
          </a:p>
          <a:p>
            <a:pPr marL="413657" indent="-413657">
              <a:spcBef>
                <a:spcPts val="900"/>
              </a:spcBef>
              <a:buChar char="▪"/>
              <a:defRPr b="1"/>
            </a:pPr>
            <a:r>
              <a:t>Calvin cycle reactions</a:t>
            </a:r>
            <a:r>
              <a:rPr b="0"/>
              <a:t> </a:t>
            </a:r>
            <a:endParaRPr b="0"/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Produce sugar from CO</a:t>
            </a:r>
            <a:r>
              <a:rPr baseline="-19722"/>
              <a:t>2</a:t>
            </a:r>
          </a:p>
          <a:p>
            <a:pPr marL="413657" indent="-413657">
              <a:spcBef>
                <a:spcPts val="900"/>
              </a:spcBef>
              <a:buChar char="▪"/>
            </a:pPr>
            <a:r>
              <a:t>The reactions are linked by electrons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Released in the light-dependent reactions 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When water is split to form oxygen gas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Then transferred to the electron carrier NADP</a:t>
            </a:r>
            <a:r>
              <a:rPr baseline="30555"/>
              <a:t>+</a:t>
            </a:r>
            <a:r>
              <a:t>, forming NADPH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3" name="Shape 213"/>
          <p:cNvSpPr/>
          <p:nvPr>
            <p:ph type="title"/>
          </p:nvPr>
        </p:nvSpPr>
        <p:spPr>
          <a:xfrm>
            <a:off x="223519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 marL="628384" indent="-628384" defTabSz="1274470">
              <a:defRPr sz="4312"/>
            </a:pPr>
            <a:r>
              <a:t>Photosynthesis: Two Linked Sets of Reactions</a:t>
            </a:r>
            <a:br/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205457" y="1837830"/>
            <a:ext cx="12480997" cy="6231469"/>
          </a:xfrm>
          <a:prstGeom prst="rect">
            <a:avLst/>
          </a:prstGeom>
        </p:spPr>
        <p:txBody>
          <a:bodyPr/>
          <a:lstStyle/>
          <a:p>
            <a:pPr marL="413657" indent="-413657">
              <a:spcBef>
                <a:spcPts val="900"/>
              </a:spcBef>
              <a:buChar char="▪"/>
            </a:pPr>
            <a:r>
              <a:t>The Calvin cycle then uses 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These electrons 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The potential energy in ATP </a:t>
            </a:r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To reduce CO</a:t>
            </a:r>
            <a:r>
              <a:rPr baseline="-19722"/>
              <a:t>2</a:t>
            </a:r>
            <a:r>
              <a:t> to make sugars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10_02_photosynthesis_slide1-U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204" y="194168"/>
            <a:ext cx="12158135" cy="936526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</a:t>
            </a:r>
          </a:p>
        </p:txBody>
      </p:sp>
      <p:sp>
        <p:nvSpPr>
          <p:cNvPr id="218" name="Shape 218"/>
          <p:cNvSpPr/>
          <p:nvPr/>
        </p:nvSpPr>
        <p:spPr>
          <a:xfrm>
            <a:off x="5233529" y="1469813"/>
            <a:ext cx="123160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Sunlight</a:t>
            </a:r>
          </a:p>
        </p:txBody>
      </p:sp>
      <p:sp>
        <p:nvSpPr>
          <p:cNvPr id="219" name="Shape 219"/>
          <p:cNvSpPr/>
          <p:nvPr/>
        </p:nvSpPr>
        <p:spPr>
          <a:xfrm>
            <a:off x="5139109" y="3797582"/>
            <a:ext cx="1401267" cy="98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Light-</a:t>
            </a:r>
            <a:br/>
            <a:r>
              <a:t>capturing</a:t>
            </a:r>
            <a:br/>
            <a:r>
              <a:t>reactions</a:t>
            </a:r>
          </a:p>
        </p:txBody>
      </p:sp>
      <p:sp>
        <p:nvSpPr>
          <p:cNvPr id="220" name="Shape 220"/>
          <p:cNvSpPr/>
          <p:nvPr/>
        </p:nvSpPr>
        <p:spPr>
          <a:xfrm>
            <a:off x="5409910" y="7371644"/>
            <a:ext cx="927398" cy="666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Calvin</a:t>
            </a:r>
            <a:br/>
            <a:r>
              <a:t>cycle</a:t>
            </a:r>
          </a:p>
        </p:txBody>
      </p:sp>
      <p:sp>
        <p:nvSpPr>
          <p:cNvPr id="221" name="Shape 221"/>
          <p:cNvSpPr/>
          <p:nvPr/>
        </p:nvSpPr>
        <p:spPr>
          <a:xfrm>
            <a:off x="7053298" y="1390790"/>
            <a:ext cx="1113731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(Light</a:t>
            </a:r>
            <a:br/>
            <a:r>
              <a:t>energy)</a:t>
            </a:r>
          </a:p>
        </p:txBody>
      </p:sp>
      <p:sp>
        <p:nvSpPr>
          <p:cNvPr id="222" name="Shape 222"/>
          <p:cNvSpPr/>
          <p:nvPr/>
        </p:nvSpPr>
        <p:spPr>
          <a:xfrm>
            <a:off x="8109937" y="5416408"/>
            <a:ext cx="1469431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(Chemical</a:t>
            </a:r>
            <a:br/>
            <a:r>
              <a:t>energy)</a:t>
            </a:r>
          </a:p>
        </p:txBody>
      </p:sp>
      <p:sp>
        <p:nvSpPr>
          <p:cNvPr id="223" name="Shape 223"/>
          <p:cNvSpPr/>
          <p:nvPr/>
        </p:nvSpPr>
        <p:spPr>
          <a:xfrm>
            <a:off x="8026400" y="8584071"/>
            <a:ext cx="1469430" cy="70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(Chemical</a:t>
            </a:r>
            <a:br/>
            <a:r>
              <a:t>energy)</a:t>
            </a:r>
          </a:p>
        </p:txBody>
      </p:sp>
      <p:sp>
        <p:nvSpPr>
          <p:cNvPr id="224" name="Shape 224"/>
          <p:cNvSpPr/>
          <p:nvPr/>
        </p:nvSpPr>
        <p:spPr>
          <a:xfrm>
            <a:off x="7886417" y="5368995"/>
            <a:ext cx="133210" cy="7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80808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578023" y="1936750"/>
            <a:ext cx="24507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Know this!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10_02_photosynthesis_slide1-U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204" y="194168"/>
            <a:ext cx="12158135" cy="9365264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</a:t>
            </a:r>
          </a:p>
        </p:txBody>
      </p:sp>
      <p:sp>
        <p:nvSpPr>
          <p:cNvPr id="231" name="Shape 231"/>
          <p:cNvSpPr/>
          <p:nvPr/>
        </p:nvSpPr>
        <p:spPr>
          <a:xfrm>
            <a:off x="5233529" y="1469813"/>
            <a:ext cx="123160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Sunlight</a:t>
            </a:r>
          </a:p>
        </p:txBody>
      </p:sp>
      <p:sp>
        <p:nvSpPr>
          <p:cNvPr id="232" name="Shape 232"/>
          <p:cNvSpPr/>
          <p:nvPr/>
        </p:nvSpPr>
        <p:spPr>
          <a:xfrm>
            <a:off x="5139109" y="3797582"/>
            <a:ext cx="1401267" cy="98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Light-</a:t>
            </a:r>
            <a:br/>
            <a:r>
              <a:t>capturing</a:t>
            </a:r>
            <a:br/>
            <a:r>
              <a:t>reactions</a:t>
            </a:r>
          </a:p>
        </p:txBody>
      </p:sp>
      <p:sp>
        <p:nvSpPr>
          <p:cNvPr id="233" name="Shape 233"/>
          <p:cNvSpPr/>
          <p:nvPr/>
        </p:nvSpPr>
        <p:spPr>
          <a:xfrm>
            <a:off x="5409910" y="7371644"/>
            <a:ext cx="927398" cy="666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Calvin</a:t>
            </a:r>
            <a:br/>
            <a:r>
              <a:t>cycle</a:t>
            </a:r>
          </a:p>
        </p:txBody>
      </p:sp>
      <p:sp>
        <p:nvSpPr>
          <p:cNvPr id="234" name="Shape 234"/>
          <p:cNvSpPr/>
          <p:nvPr/>
        </p:nvSpPr>
        <p:spPr>
          <a:xfrm>
            <a:off x="7053298" y="1390790"/>
            <a:ext cx="1113731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(Light</a:t>
            </a:r>
            <a:br/>
            <a:r>
              <a:t>energy)</a:t>
            </a:r>
          </a:p>
        </p:txBody>
      </p:sp>
      <p:sp>
        <p:nvSpPr>
          <p:cNvPr id="235" name="Shape 235"/>
          <p:cNvSpPr/>
          <p:nvPr/>
        </p:nvSpPr>
        <p:spPr>
          <a:xfrm>
            <a:off x="8109937" y="5416408"/>
            <a:ext cx="1469431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(Chemical</a:t>
            </a:r>
            <a:br/>
            <a:r>
              <a:t>energy)</a:t>
            </a:r>
          </a:p>
        </p:txBody>
      </p:sp>
      <p:sp>
        <p:nvSpPr>
          <p:cNvPr id="236" name="Shape 236"/>
          <p:cNvSpPr/>
          <p:nvPr/>
        </p:nvSpPr>
        <p:spPr>
          <a:xfrm>
            <a:off x="8026400" y="8584071"/>
            <a:ext cx="1469430" cy="70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(Chemical</a:t>
            </a:r>
            <a:br/>
            <a:r>
              <a:t>energy)</a:t>
            </a:r>
          </a:p>
        </p:txBody>
      </p:sp>
      <p:sp>
        <p:nvSpPr>
          <p:cNvPr id="237" name="Shape 237"/>
          <p:cNvSpPr/>
          <p:nvPr/>
        </p:nvSpPr>
        <p:spPr>
          <a:xfrm>
            <a:off x="7886417" y="5368995"/>
            <a:ext cx="133210" cy="7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80808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578023" y="1936750"/>
            <a:ext cx="24507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Know this!</a:t>
            </a:r>
          </a:p>
        </p:txBody>
      </p:sp>
      <p:sp>
        <p:nvSpPr>
          <p:cNvPr id="239" name="Shape 239"/>
          <p:cNvSpPr/>
          <p:nvPr/>
        </p:nvSpPr>
        <p:spPr>
          <a:xfrm>
            <a:off x="10445394" y="8610835"/>
            <a:ext cx="14612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then…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6038570" y="45529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Structure of the Chloroplast </a:t>
            </a:r>
          </a:p>
        </p:txBody>
      </p:sp>
      <p:sp>
        <p:nvSpPr>
          <p:cNvPr id="246" name="Shape 246"/>
          <p:cNvSpPr/>
          <p:nvPr>
            <p:ph type="body" idx="4294967295"/>
          </p:nvPr>
        </p:nvSpPr>
        <p:spPr>
          <a:xfrm>
            <a:off x="203199" y="1797191"/>
            <a:ext cx="12571308" cy="7739663"/>
          </a:xfrm>
          <a:prstGeom prst="rect">
            <a:avLst/>
          </a:prstGeom>
        </p:spPr>
        <p:txBody>
          <a:bodyPr lIns="0" tIns="0" rIns="0" bIns="0" anchor="t"/>
          <a:lstStyle/>
          <a:p>
            <a: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Photosynthesis occurs in the </a:t>
            </a:r>
            <a:r>
              <a:rPr b="1"/>
              <a:t>chloroplasts</a:t>
            </a:r>
            <a:r>
              <a:t> of green plants, algae, and other photosynthetic organisms</a:t>
            </a:r>
            <a:endParaRPr sz="1100"/>
          </a:p>
          <a:p>
            <a: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Chloroplasts are surrounded by two membranes</a:t>
            </a:r>
            <a:endParaRPr sz="1100"/>
          </a:p>
          <a:p>
            <a: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Thylakoids</a:t>
            </a:r>
          </a:p>
          <a:p>
            <a:pPr lvl="1" marL="857250" indent="-400050" defTabSz="1300480">
              <a:spcBef>
                <a:spcPts val="1000"/>
              </a:spcBef>
              <a:buClr>
                <a:srgbClr val="9D002D"/>
              </a:buClr>
              <a:buSzPct val="100000"/>
              <a:buChar char="–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Internal membranes of chloroplasts that form flattened, vesicle-like structures </a:t>
            </a:r>
          </a:p>
          <a:p>
            <a:pPr lvl="2" marL="1293585" indent="-379185" defTabSz="1300480">
              <a:spcBef>
                <a:spcPts val="900"/>
              </a:spcBef>
              <a:buClr>
                <a:srgbClr val="9D002D"/>
              </a:buClr>
              <a:buSzPct val="100000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Form stacks called </a:t>
            </a:r>
            <a:r>
              <a:rPr b="1"/>
              <a:t>grana</a:t>
            </a:r>
            <a:r>
              <a:t> </a:t>
            </a:r>
          </a:p>
          <a:p>
            <a:pPr lvl="2" marL="1293585" indent="-379185" defTabSz="1300480">
              <a:spcBef>
                <a:spcPts val="900"/>
              </a:spcBef>
              <a:buClr>
                <a:srgbClr val="9D002D"/>
              </a:buClr>
              <a:buSzPct val="100000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Thylakoid membranes contain large quantities of </a:t>
            </a:r>
            <a:r>
              <a:rPr b="1"/>
              <a:t>pigments</a:t>
            </a:r>
            <a:endParaRPr b="1"/>
          </a:p>
          <a:p>
            <a:pPr lvl="3" marL="1688123" indent="-31652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most common pigment is </a:t>
            </a:r>
            <a:r>
              <a:rPr b="1"/>
              <a:t>chlorophyll</a:t>
            </a:r>
          </a:p>
        </p:txBody>
      </p:sp>
      <p:sp>
        <p:nvSpPr>
          <p:cNvPr id="247" name="Shape 247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Structure of the Chloroplast </a:t>
            </a:r>
          </a:p>
        </p:txBody>
      </p:sp>
      <p:sp>
        <p:nvSpPr>
          <p:cNvPr id="250" name="Shape 250"/>
          <p:cNvSpPr/>
          <p:nvPr>
            <p:ph type="body" idx="4294967295"/>
          </p:nvPr>
        </p:nvSpPr>
        <p:spPr>
          <a:xfrm>
            <a:off x="203199" y="1797190"/>
            <a:ext cx="12571308" cy="6813975"/>
          </a:xfrm>
          <a:prstGeom prst="rect">
            <a:avLst/>
          </a:prstGeom>
        </p:spPr>
        <p:txBody>
          <a:bodyPr lIns="0" tIns="0" rIns="0" bIns="0" anchor="t"/>
          <a:lstStyle>
            <a:lvl1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lvl1pPr>
            <a:lvl2pPr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</a:lstStyle>
          <a:p>
            <a:pPr/>
            <a:r>
              <a:t>Stroma</a:t>
            </a:r>
          </a:p>
          <a:p>
            <a:pPr lvl="1"/>
            <a:r>
              <a:t>Fluid-filled space between the thylakoids and the inner membrane </a:t>
            </a:r>
          </a:p>
        </p:txBody>
      </p:sp>
      <p:sp>
        <p:nvSpPr>
          <p:cNvPr id="251" name="Shape 25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10_03_chloroplast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59"/>
          <a:stretch>
            <a:fillRect/>
          </a:stretch>
        </p:blipFill>
        <p:spPr>
          <a:xfrm>
            <a:off x="2978008" y="194168"/>
            <a:ext cx="7048783" cy="913497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10.3</a:t>
            </a:r>
          </a:p>
        </p:txBody>
      </p:sp>
      <p:sp>
        <p:nvSpPr>
          <p:cNvPr id="255" name="Shape 255"/>
          <p:cNvSpPr/>
          <p:nvPr/>
        </p:nvSpPr>
        <p:spPr>
          <a:xfrm>
            <a:off x="5942470" y="514773"/>
            <a:ext cx="3937634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In plants, cells that photosynthesize</a:t>
            </a:r>
            <a:br/>
            <a:r>
              <a:t>typically have 40–50 chloroplasts</a:t>
            </a:r>
          </a:p>
        </p:txBody>
      </p:sp>
      <p:sp>
        <p:nvSpPr>
          <p:cNvPr id="256" name="Shape 256"/>
          <p:cNvSpPr/>
          <p:nvPr/>
        </p:nvSpPr>
        <p:spPr>
          <a:xfrm>
            <a:off x="6917831" y="3817902"/>
            <a:ext cx="1842059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Outer membrane</a:t>
            </a:r>
          </a:p>
        </p:txBody>
      </p:sp>
      <p:sp>
        <p:nvSpPr>
          <p:cNvPr id="257" name="Shape 257"/>
          <p:cNvSpPr/>
          <p:nvPr/>
        </p:nvSpPr>
        <p:spPr>
          <a:xfrm>
            <a:off x="6953955" y="4167857"/>
            <a:ext cx="179127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Inner membrane</a:t>
            </a:r>
          </a:p>
        </p:txBody>
      </p:sp>
      <p:sp>
        <p:nvSpPr>
          <p:cNvPr id="258" name="Shape 258"/>
          <p:cNvSpPr/>
          <p:nvPr/>
        </p:nvSpPr>
        <p:spPr>
          <a:xfrm>
            <a:off x="7940604" y="6540782"/>
            <a:ext cx="728974" cy="27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0.5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μ</a:t>
            </a:r>
            <a:r>
              <a:t>m</a:t>
            </a:r>
          </a:p>
        </p:txBody>
      </p:sp>
      <p:sp>
        <p:nvSpPr>
          <p:cNvPr id="259" name="Shape 259"/>
          <p:cNvSpPr/>
          <p:nvPr/>
        </p:nvSpPr>
        <p:spPr>
          <a:xfrm>
            <a:off x="4400408" y="2939626"/>
            <a:ext cx="665462" cy="27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10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μ</a:t>
            </a:r>
            <a:r>
              <a:t>m</a:t>
            </a:r>
          </a:p>
        </p:txBody>
      </p:sp>
      <p:sp>
        <p:nvSpPr>
          <p:cNvPr id="260" name="Shape 260"/>
          <p:cNvSpPr/>
          <p:nvPr/>
        </p:nvSpPr>
        <p:spPr>
          <a:xfrm>
            <a:off x="3942079" y="3461173"/>
            <a:ext cx="142384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Chloroplast</a:t>
            </a:r>
          </a:p>
        </p:txBody>
      </p:sp>
      <p:sp>
        <p:nvSpPr>
          <p:cNvPr id="261" name="Shape 261"/>
          <p:cNvSpPr/>
          <p:nvPr/>
        </p:nvSpPr>
        <p:spPr>
          <a:xfrm>
            <a:off x="3050257" y="8216053"/>
            <a:ext cx="294722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Thylakoids </a:t>
            </a:r>
            <a:r>
              <a:rPr>
                <a:solidFill>
                  <a:srgbClr val="808080"/>
                </a:solidFill>
              </a:rPr>
              <a:t>(flattened sacs)</a:t>
            </a:r>
          </a:p>
        </p:txBody>
      </p:sp>
      <p:sp>
        <p:nvSpPr>
          <p:cNvPr id="262" name="Shape 262"/>
          <p:cNvSpPr/>
          <p:nvPr/>
        </p:nvSpPr>
        <p:spPr>
          <a:xfrm>
            <a:off x="3025422" y="8613422"/>
            <a:ext cx="316298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Granum </a:t>
            </a:r>
            <a:r>
              <a:rPr>
                <a:solidFill>
                  <a:srgbClr val="808080"/>
                </a:solidFill>
              </a:rPr>
              <a:t>(stack of thylakoids)</a:t>
            </a:r>
          </a:p>
        </p:txBody>
      </p:sp>
      <p:sp>
        <p:nvSpPr>
          <p:cNvPr id="263" name="Shape 263"/>
          <p:cNvSpPr/>
          <p:nvPr/>
        </p:nvSpPr>
        <p:spPr>
          <a:xfrm>
            <a:off x="3025422" y="9001759"/>
            <a:ext cx="237516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Stroma </a:t>
            </a:r>
            <a:r>
              <a:rPr>
                <a:solidFill>
                  <a:srgbClr val="808080"/>
                </a:solidFill>
              </a:rPr>
              <a:t>(liquid matrix)</a:t>
            </a:r>
          </a:p>
        </p:txBody>
      </p:sp>
      <p:sp>
        <p:nvSpPr>
          <p:cNvPr id="264" name="Shape 264"/>
          <p:cNvSpPr/>
          <p:nvPr/>
        </p:nvSpPr>
        <p:spPr>
          <a:xfrm>
            <a:off x="4551679" y="3262488"/>
            <a:ext cx="408659" cy="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8105422" y="6899768"/>
            <a:ext cx="408659" cy="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Shape 266"/>
          <p:cNvSpPr/>
          <p:nvPr/>
        </p:nvSpPr>
        <p:spPr>
          <a:xfrm flipH="1">
            <a:off x="6671733" y="1072444"/>
            <a:ext cx="361246" cy="65024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7" name="Shape 267"/>
          <p:cNvSpPr/>
          <p:nvPr/>
        </p:nvSpPr>
        <p:spPr>
          <a:xfrm flipH="1">
            <a:off x="6863644" y="1058897"/>
            <a:ext cx="178365" cy="6028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7032977" y="1061155"/>
            <a:ext cx="58704" cy="5644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7028461" y="1056639"/>
            <a:ext cx="365761" cy="59379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0" name="Shape 270"/>
          <p:cNvSpPr/>
          <p:nvPr/>
        </p:nvSpPr>
        <p:spPr>
          <a:xfrm flipH="1">
            <a:off x="6622062" y="3962400"/>
            <a:ext cx="230294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1" name="Shape 271"/>
          <p:cNvSpPr/>
          <p:nvPr/>
        </p:nvSpPr>
        <p:spPr>
          <a:xfrm flipH="1">
            <a:off x="6430150" y="3962400"/>
            <a:ext cx="205459" cy="11966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2" name="Shape 272"/>
          <p:cNvSpPr/>
          <p:nvPr/>
        </p:nvSpPr>
        <p:spPr>
          <a:xfrm flipH="1">
            <a:off x="6310488" y="4287520"/>
            <a:ext cx="57799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6105031" y="8380871"/>
            <a:ext cx="97085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4" name="Shape 274"/>
          <p:cNvSpPr/>
          <p:nvPr/>
        </p:nvSpPr>
        <p:spPr>
          <a:xfrm flipV="1">
            <a:off x="6188569" y="8116711"/>
            <a:ext cx="349956" cy="26416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5" name="Shape 275"/>
          <p:cNvSpPr/>
          <p:nvPr/>
        </p:nvSpPr>
        <p:spPr>
          <a:xfrm flipV="1">
            <a:off x="6188569" y="8200248"/>
            <a:ext cx="361245" cy="1806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6" name="Shape 276"/>
          <p:cNvSpPr/>
          <p:nvPr/>
        </p:nvSpPr>
        <p:spPr>
          <a:xfrm flipV="1">
            <a:off x="6188568" y="8283786"/>
            <a:ext cx="349957" cy="9708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6285653" y="8766950"/>
            <a:ext cx="25287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Shape 278"/>
          <p:cNvSpPr/>
          <p:nvPr/>
        </p:nvSpPr>
        <p:spPr>
          <a:xfrm flipV="1">
            <a:off x="6527235" y="8550204"/>
            <a:ext cx="480908" cy="22352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9" name="Shape 279"/>
          <p:cNvSpPr/>
          <p:nvPr/>
        </p:nvSpPr>
        <p:spPr>
          <a:xfrm flipV="1">
            <a:off x="5515750" y="9139484"/>
            <a:ext cx="1022775" cy="112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0" name="Shape 280"/>
          <p:cNvSpPr/>
          <p:nvPr/>
        </p:nvSpPr>
        <p:spPr>
          <a:xfrm flipV="1">
            <a:off x="6529493" y="9055947"/>
            <a:ext cx="196427" cy="8353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6983306" y="8308622"/>
            <a:ext cx="85796" cy="494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6671733" y="8778240"/>
            <a:ext cx="275449" cy="300285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Stuff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set #2</a:t>
            </a:r>
          </a:p>
          <a:p>
            <a:pPr/>
            <a:r>
              <a:t>Study Guide </a:t>
            </a:r>
          </a:p>
          <a:p>
            <a:pPr/>
            <a:r>
              <a:t>Next week - Feeding Fishes; Osmoregulation; Exam</a:t>
            </a:r>
          </a:p>
          <a:p>
            <a:pPr lvl="1"/>
            <a:r>
              <a:t>Question set a bit early…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 idx="4294967295"/>
          </p:nvPr>
        </p:nvSpPr>
        <p:spPr>
          <a:xfrm>
            <a:off x="9708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Nature of Light Energy</a:t>
            </a:r>
          </a:p>
        </p:txBody>
      </p:sp>
      <p:sp>
        <p:nvSpPr>
          <p:cNvPr id="287" name="Shape 287"/>
          <p:cNvSpPr/>
          <p:nvPr>
            <p:ph type="body" idx="4294967295"/>
          </p:nvPr>
        </p:nvSpPr>
        <p:spPr>
          <a:xfrm>
            <a:off x="205457" y="1801706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430892" indent="-43089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Electromagnetic radiation </a:t>
            </a:r>
            <a:r>
              <a:rPr b="0"/>
              <a:t>is a form of energy</a:t>
            </a:r>
          </a:p>
          <a:p>
            <a:pPr marL="430892" indent="-43089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Light</a:t>
            </a:r>
            <a:r>
              <a:rPr b="0"/>
              <a:t>  </a:t>
            </a:r>
            <a:endParaRPr b="0"/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 a type of energy electromagnetic radiation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Acts both particle-like and wave-like</a:t>
            </a:r>
          </a:p>
          <a:p>
            <a:pPr marL="430892" indent="-43089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Photons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As a particle, light exists in discrete packets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As a wave, light can be characterized by its </a:t>
            </a:r>
            <a:r>
              <a:rPr b="1"/>
              <a:t>wavelength</a:t>
            </a:r>
            <a:r>
              <a:t> </a:t>
            </a:r>
          </a:p>
          <a:p>
            <a:pPr lvl="2" marL="1310216" indent="-395816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The distance between two successive wave crests </a:t>
            </a:r>
          </a:p>
        </p:txBody>
      </p:sp>
      <p:sp>
        <p:nvSpPr>
          <p:cNvPr id="288" name="Shape 288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 idx="4294967295"/>
          </p:nvPr>
        </p:nvSpPr>
        <p:spPr>
          <a:xfrm>
            <a:off x="94826" y="248355"/>
            <a:ext cx="12480997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Electromagnetic Spectrum</a:t>
            </a:r>
          </a:p>
        </p:txBody>
      </p:sp>
      <p:sp>
        <p:nvSpPr>
          <p:cNvPr id="291" name="Shape 291"/>
          <p:cNvSpPr/>
          <p:nvPr>
            <p:ph type="body" idx="4294967295"/>
          </p:nvPr>
        </p:nvSpPr>
        <p:spPr>
          <a:xfrm>
            <a:off x="205457" y="1801706"/>
            <a:ext cx="12690971" cy="7843521"/>
          </a:xfrm>
          <a:prstGeom prst="rect">
            <a:avLst/>
          </a:prstGeom>
        </p:spPr>
        <p:txBody>
          <a:bodyPr lIns="0" tIns="0" rIns="0" bIns="0" anchor="t"/>
          <a:lstStyle/>
          <a:p>
            <a:pPr marL="400276" indent="-374876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/>
              <a:t>electromagnetic</a:t>
            </a:r>
            <a:r>
              <a:t> </a:t>
            </a:r>
            <a:r>
              <a:rPr b="1"/>
              <a:t>spectrum</a:t>
            </a:r>
            <a:r>
              <a:t>  </a:t>
            </a:r>
          </a:p>
          <a:p>
            <a:pPr lvl="1" marL="847969" indent="-378069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range of wavelengths of electromagnetic radiation </a:t>
            </a:r>
            <a:endParaRPr sz="900"/>
          </a:p>
          <a:p>
            <a:pPr marL="400276" indent="-374876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Visible light</a:t>
            </a:r>
          </a:p>
          <a:p>
            <a:pPr lvl="1" marL="847969" indent="-378069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Electromagnetic radiation that humans can see </a:t>
            </a:r>
            <a:endParaRPr sz="900"/>
          </a:p>
          <a:p>
            <a:pPr marL="400276" indent="-374876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Each photon and wavelength has a specific amount </a:t>
            </a:r>
            <a:br/>
            <a:r>
              <a:t>of energy  </a:t>
            </a:r>
          </a:p>
          <a:p>
            <a:pPr marL="400276" indent="-374876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energy of a photon of light is inversely proportional to its wavelength </a:t>
            </a:r>
          </a:p>
          <a:p>
            <a:pPr marL="400276" indent="-374876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Shorter wavelengths such as ultraviolet light  </a:t>
            </a:r>
          </a:p>
          <a:p>
            <a:pPr lvl="1" marL="847969" indent="-378069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Have more energy than longer wavelengths </a:t>
            </a:r>
          </a:p>
          <a:p>
            <a:pPr lvl="1" marL="847969" indent="-378069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Such as infrared light</a:t>
            </a:r>
          </a:p>
        </p:txBody>
      </p:sp>
      <p:sp>
        <p:nvSpPr>
          <p:cNvPr id="292" name="Shape 29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10_04_electromag_spectrum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580"/>
          <a:stretch>
            <a:fillRect/>
          </a:stretch>
        </p:blipFill>
        <p:spPr>
          <a:xfrm>
            <a:off x="1090506" y="194169"/>
            <a:ext cx="10821530" cy="912368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10.4</a:t>
            </a:r>
          </a:p>
        </p:txBody>
      </p:sp>
      <p:sp>
        <p:nvSpPr>
          <p:cNvPr id="296" name="Shape 296"/>
          <p:cNvSpPr/>
          <p:nvPr/>
        </p:nvSpPr>
        <p:spPr>
          <a:xfrm>
            <a:off x="4558453" y="133208"/>
            <a:ext cx="349746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Wavelengths (nm)</a:t>
            </a:r>
          </a:p>
        </p:txBody>
      </p:sp>
      <p:sp>
        <p:nvSpPr>
          <p:cNvPr id="297" name="Shape 297"/>
          <p:cNvSpPr/>
          <p:nvPr/>
        </p:nvSpPr>
        <p:spPr>
          <a:xfrm>
            <a:off x="5122897" y="4903893"/>
            <a:ext cx="2286001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Visible light</a:t>
            </a:r>
          </a:p>
        </p:txBody>
      </p:sp>
      <p:sp>
        <p:nvSpPr>
          <p:cNvPr id="298" name="Shape 298"/>
          <p:cNvSpPr/>
          <p:nvPr/>
        </p:nvSpPr>
        <p:spPr>
          <a:xfrm>
            <a:off x="1162755" y="4253653"/>
            <a:ext cx="1949228" cy="80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Shorter</a:t>
            </a:r>
            <a:br/>
            <a:r>
              <a:t>wavelength</a:t>
            </a:r>
          </a:p>
        </p:txBody>
      </p:sp>
      <p:sp>
        <p:nvSpPr>
          <p:cNvPr id="299" name="Shape 299"/>
          <p:cNvSpPr/>
          <p:nvPr/>
        </p:nvSpPr>
        <p:spPr>
          <a:xfrm>
            <a:off x="9376550" y="4267200"/>
            <a:ext cx="1949228" cy="80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Longer</a:t>
            </a:r>
            <a:br/>
            <a:r>
              <a:t>wavelength</a:t>
            </a:r>
          </a:p>
        </p:txBody>
      </p:sp>
      <p:sp>
        <p:nvSpPr>
          <p:cNvPr id="300" name="Shape 300"/>
          <p:cNvSpPr/>
          <p:nvPr/>
        </p:nvSpPr>
        <p:spPr>
          <a:xfrm>
            <a:off x="10846364" y="5606062"/>
            <a:ext cx="546101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nm</a:t>
            </a:r>
          </a:p>
        </p:txBody>
      </p:sp>
      <p:sp>
        <p:nvSpPr>
          <p:cNvPr id="301" name="Shape 301"/>
          <p:cNvSpPr/>
          <p:nvPr/>
        </p:nvSpPr>
        <p:spPr>
          <a:xfrm>
            <a:off x="9918417" y="8446346"/>
            <a:ext cx="1178819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Lower</a:t>
            </a:r>
            <a:br/>
            <a:r>
              <a:t>energy</a:t>
            </a:r>
          </a:p>
        </p:txBody>
      </p:sp>
      <p:sp>
        <p:nvSpPr>
          <p:cNvPr id="302" name="Shape 302"/>
          <p:cNvSpPr/>
          <p:nvPr/>
        </p:nvSpPr>
        <p:spPr>
          <a:xfrm>
            <a:off x="1596248" y="8457635"/>
            <a:ext cx="1178819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Higher</a:t>
            </a:r>
            <a:br/>
            <a:r>
              <a:t>energy</a:t>
            </a:r>
          </a:p>
        </p:txBody>
      </p:sp>
      <p:sp>
        <p:nvSpPr>
          <p:cNvPr id="303" name="Shape 303"/>
          <p:cNvSpPr/>
          <p:nvPr/>
        </p:nvSpPr>
        <p:spPr>
          <a:xfrm>
            <a:off x="3032195" y="2260035"/>
            <a:ext cx="109999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X-rays</a:t>
            </a:r>
          </a:p>
        </p:txBody>
      </p:sp>
      <p:sp>
        <p:nvSpPr>
          <p:cNvPr id="304" name="Shape 304"/>
          <p:cNvSpPr/>
          <p:nvPr/>
        </p:nvSpPr>
        <p:spPr>
          <a:xfrm>
            <a:off x="6005688" y="2262293"/>
            <a:ext cx="1336652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Infrared</a:t>
            </a:r>
          </a:p>
        </p:txBody>
      </p:sp>
      <p:sp>
        <p:nvSpPr>
          <p:cNvPr id="305" name="Shape 305"/>
          <p:cNvSpPr/>
          <p:nvPr/>
        </p:nvSpPr>
        <p:spPr>
          <a:xfrm>
            <a:off x="1357593" y="2034257"/>
            <a:ext cx="1317205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Gamma</a:t>
            </a:r>
            <a:br/>
            <a:r>
              <a:t>rays</a:t>
            </a:r>
          </a:p>
        </p:txBody>
      </p:sp>
      <p:sp>
        <p:nvSpPr>
          <p:cNvPr id="306" name="Shape 306"/>
          <p:cNvSpPr/>
          <p:nvPr/>
        </p:nvSpPr>
        <p:spPr>
          <a:xfrm>
            <a:off x="4471544" y="2045546"/>
            <a:ext cx="941463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Ultra-</a:t>
            </a:r>
            <a:br/>
            <a:r>
              <a:t>violet</a:t>
            </a:r>
          </a:p>
        </p:txBody>
      </p:sp>
      <p:sp>
        <p:nvSpPr>
          <p:cNvPr id="307" name="Shape 307"/>
          <p:cNvSpPr/>
          <p:nvPr/>
        </p:nvSpPr>
        <p:spPr>
          <a:xfrm>
            <a:off x="7906162" y="2032000"/>
            <a:ext cx="1080369" cy="80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Micro-</a:t>
            </a:r>
            <a:br/>
            <a:r>
              <a:t>waves</a:t>
            </a:r>
          </a:p>
        </p:txBody>
      </p:sp>
      <p:sp>
        <p:nvSpPr>
          <p:cNvPr id="308" name="Shape 308"/>
          <p:cNvSpPr/>
          <p:nvPr/>
        </p:nvSpPr>
        <p:spPr>
          <a:xfrm>
            <a:off x="9832047" y="2032000"/>
            <a:ext cx="1080369" cy="80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Radio</a:t>
            </a:r>
            <a:br/>
            <a:r>
              <a:t>waves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3" name="Shape 313"/>
          <p:cNvSpPr/>
          <p:nvPr>
            <p:ph type="title"/>
          </p:nvPr>
        </p:nvSpPr>
        <p:spPr>
          <a:xfrm>
            <a:off x="241582" y="259644"/>
            <a:ext cx="12480996" cy="1169530"/>
          </a:xfrm>
          <a:prstGeom prst="rect">
            <a:avLst/>
          </a:prstGeom>
        </p:spPr>
        <p:txBody>
          <a:bodyPr/>
          <a:lstStyle/>
          <a:p>
            <a:pPr marL="628384" indent="-628384" defTabSz="1274470">
              <a:defRPr sz="4312"/>
            </a:pPr>
            <a:r>
              <a:t>Photosynthetic Pigments Absorb Light</a:t>
            </a:r>
            <a:br/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xfrm>
            <a:off x="205457" y="1837831"/>
            <a:ext cx="12480997" cy="6881708"/>
          </a:xfrm>
          <a:prstGeom prst="rect">
            <a:avLst/>
          </a:prstGeom>
        </p:spPr>
        <p:txBody>
          <a:bodyPr/>
          <a:lstStyle/>
          <a:p>
            <a:pPr marL="413657" indent="-413657">
              <a:spcBef>
                <a:spcPts val="900"/>
              </a:spcBef>
              <a:buChar char="▪"/>
            </a:pPr>
            <a:r>
              <a:t>Photons may be absorbed, transmitted, or reflected when they strike an object</a:t>
            </a:r>
          </a:p>
          <a:p>
            <a:pPr marL="413657" indent="-413657">
              <a:spcBef>
                <a:spcPts val="900"/>
              </a:spcBef>
              <a:buChar char="▪"/>
              <a:defRPr b="1"/>
            </a:pPr>
            <a:r>
              <a:t>Pigments</a:t>
            </a:r>
            <a:r>
              <a:rPr b="0"/>
              <a:t> are </a:t>
            </a:r>
            <a:endParaRPr b="0"/>
          </a:p>
          <a:p>
            <a:pPr lvl="1" marL="861646" indent="-404446">
              <a:spcBef>
                <a:spcPts val="800"/>
              </a:spcBef>
              <a:buFontTx/>
              <a:defRPr sz="3600"/>
            </a:pPr>
            <a:r>
              <a:t>Molecules that absorb only certain wavelengths of light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7" name="Shape 317"/>
          <p:cNvSpPr/>
          <p:nvPr>
            <p:ph type="title"/>
          </p:nvPr>
        </p:nvSpPr>
        <p:spPr>
          <a:xfrm>
            <a:off x="241582" y="259644"/>
            <a:ext cx="12480996" cy="1169530"/>
          </a:xfrm>
          <a:prstGeom prst="rect">
            <a:avLst/>
          </a:prstGeom>
        </p:spPr>
        <p:txBody>
          <a:bodyPr/>
          <a:lstStyle/>
          <a:p>
            <a:pPr marL="628384" indent="-628384" defTabSz="1274470">
              <a:defRPr sz="4312"/>
            </a:pPr>
            <a:r>
              <a:t>Photosynthetic Pigments Absorb Light</a:t>
            </a:r>
            <a:br/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xfrm>
            <a:off x="205457" y="1837831"/>
            <a:ext cx="12480997" cy="6827521"/>
          </a:xfrm>
          <a:prstGeom prst="rect">
            <a:avLst/>
          </a:prstGeom>
        </p:spPr>
        <p:txBody>
          <a:bodyPr/>
          <a:lstStyle/>
          <a:p>
            <a:pPr marL="413657" indent="-413657">
              <a:spcBef>
                <a:spcPts val="900"/>
              </a:spcBef>
              <a:buChar char="▪"/>
            </a:pPr>
            <a:r>
              <a:t>There are two major classes of pigment in plant leaves: </a:t>
            </a:r>
          </a:p>
          <a:p>
            <a:pPr lvl="1" marL="415431" indent="41768">
              <a:spcBef>
                <a:spcPts val="800"/>
              </a:spcBef>
              <a:buSzTx/>
              <a:buNone/>
              <a:defRPr sz="3600"/>
            </a:pPr>
            <a:r>
              <a:t>1. The </a:t>
            </a:r>
            <a:r>
              <a:rPr b="1"/>
              <a:t>chlorophylls</a:t>
            </a:r>
            <a:r>
              <a:t> (chlorophyll </a:t>
            </a:r>
            <a:r>
              <a:rPr i="1"/>
              <a:t>a</a:t>
            </a:r>
            <a:r>
              <a:t> and chlorophyll </a:t>
            </a:r>
            <a:r>
              <a:rPr i="1"/>
              <a:t>b</a:t>
            </a:r>
            <a:r>
              <a:t>) </a:t>
            </a:r>
          </a:p>
          <a:p>
            <a:pPr lvl="2" marL="1292225" indent="-377825">
              <a:spcBef>
                <a:spcPts val="800"/>
              </a:spcBef>
              <a:buFontTx/>
              <a:defRPr sz="3400"/>
            </a:pPr>
            <a:r>
              <a:t>Absorb red and blue light </a:t>
            </a:r>
          </a:p>
          <a:p>
            <a:pPr lvl="2" marL="1292225" indent="-377825">
              <a:spcBef>
                <a:spcPts val="800"/>
              </a:spcBef>
              <a:buFontTx/>
              <a:defRPr sz="3400"/>
            </a:pPr>
            <a:r>
              <a:t>Reflect and transmit green light </a:t>
            </a:r>
          </a:p>
          <a:p>
            <a:pPr lvl="1" marL="415431" indent="41768">
              <a:spcBef>
                <a:spcPts val="800"/>
              </a:spcBef>
              <a:buSzTx/>
              <a:buNone/>
              <a:defRPr sz="3600"/>
            </a:pPr>
            <a:r>
              <a:t>2. The </a:t>
            </a:r>
            <a:r>
              <a:rPr b="1"/>
              <a:t>carotenoids</a:t>
            </a:r>
            <a:r>
              <a:t> </a:t>
            </a:r>
          </a:p>
          <a:p>
            <a:pPr lvl="2" marL="1292225" indent="-377825">
              <a:spcBef>
                <a:spcPts val="800"/>
              </a:spcBef>
              <a:buFontTx/>
              <a:defRPr sz="3400"/>
            </a:pPr>
            <a:r>
              <a:t>Absorb blue and green light </a:t>
            </a:r>
          </a:p>
          <a:p>
            <a:pPr lvl="2" marL="1292225" indent="-377825">
              <a:spcBef>
                <a:spcPts val="800"/>
              </a:spcBef>
              <a:buFontTx/>
              <a:defRPr sz="3400"/>
            </a:pPr>
            <a:r>
              <a:t>Reflect and transmit yellow, orange, and red light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10_05_chromatography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6649"/>
          <a:stretch>
            <a:fillRect/>
          </a:stretch>
        </p:blipFill>
        <p:spPr>
          <a:xfrm>
            <a:off x="422204" y="3059288"/>
            <a:ext cx="12158135" cy="3391183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10.5</a:t>
            </a:r>
          </a:p>
        </p:txBody>
      </p:sp>
      <p:sp>
        <p:nvSpPr>
          <p:cNvPr id="322" name="Shape 322"/>
          <p:cNvSpPr/>
          <p:nvPr/>
        </p:nvSpPr>
        <p:spPr>
          <a:xfrm>
            <a:off x="9353973" y="3072835"/>
            <a:ext cx="2553569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(b)</a:t>
            </a:r>
            <a:r>
              <a:rPr sz="1400"/>
              <a:t> A finished chromatograph</a:t>
            </a:r>
          </a:p>
        </p:txBody>
      </p:sp>
      <p:sp>
        <p:nvSpPr>
          <p:cNvPr id="323" name="Shape 323"/>
          <p:cNvSpPr/>
          <p:nvPr/>
        </p:nvSpPr>
        <p:spPr>
          <a:xfrm>
            <a:off x="611857" y="5709920"/>
            <a:ext cx="2413869" cy="56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1.</a:t>
            </a:r>
            <a:r>
              <a:t> Grind leaves, add solvent.</a:t>
            </a:r>
            <a:br/>
            <a:r>
              <a:t>Pigment molecules move</a:t>
            </a:r>
            <a:br/>
            <a:r>
              <a:t>from leaves into solvent.</a:t>
            </a:r>
          </a:p>
        </p:txBody>
      </p:sp>
      <p:sp>
        <p:nvSpPr>
          <p:cNvPr id="324" name="Shape 324"/>
          <p:cNvSpPr/>
          <p:nvPr/>
        </p:nvSpPr>
        <p:spPr>
          <a:xfrm>
            <a:off x="3754684" y="5709920"/>
            <a:ext cx="2403712" cy="56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2.</a:t>
            </a:r>
            <a:r>
              <a:t> Spot pigments on a thin</a:t>
            </a:r>
            <a:br/>
            <a:r>
              <a:t>layer of porous material that</a:t>
            </a:r>
            <a:br/>
            <a:r>
              <a:t>coats a solid support.</a:t>
            </a:r>
          </a:p>
        </p:txBody>
      </p:sp>
      <p:sp>
        <p:nvSpPr>
          <p:cNvPr id="325" name="Shape 325"/>
          <p:cNvSpPr/>
          <p:nvPr/>
        </p:nvSpPr>
        <p:spPr>
          <a:xfrm>
            <a:off x="6680764" y="5709920"/>
            <a:ext cx="1801206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3.</a:t>
            </a:r>
            <a:r>
              <a:t> Separate pigments</a:t>
            </a:r>
            <a:br/>
            <a:r>
              <a:t>in solvent.</a:t>
            </a:r>
          </a:p>
        </p:txBody>
      </p:sp>
      <p:sp>
        <p:nvSpPr>
          <p:cNvPr id="326" name="Shape 326"/>
          <p:cNvSpPr/>
          <p:nvPr/>
        </p:nvSpPr>
        <p:spPr>
          <a:xfrm>
            <a:off x="11352107" y="3975946"/>
            <a:ext cx="78337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Carotene</a:t>
            </a:r>
          </a:p>
        </p:txBody>
      </p:sp>
      <p:sp>
        <p:nvSpPr>
          <p:cNvPr id="327" name="Shape 327"/>
          <p:cNvSpPr/>
          <p:nvPr/>
        </p:nvSpPr>
        <p:spPr>
          <a:xfrm>
            <a:off x="11352107" y="4542648"/>
            <a:ext cx="98070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Pheophytin</a:t>
            </a:r>
          </a:p>
        </p:txBody>
      </p:sp>
      <p:sp>
        <p:nvSpPr>
          <p:cNvPr id="328" name="Shape 328"/>
          <p:cNvSpPr/>
          <p:nvPr/>
        </p:nvSpPr>
        <p:spPr>
          <a:xfrm>
            <a:off x="11352107" y="4759395"/>
            <a:ext cx="114869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Chlorophyll </a:t>
            </a:r>
            <a:r>
              <a:rPr i="1"/>
              <a:t>a</a:t>
            </a:r>
          </a:p>
        </p:txBody>
      </p:sp>
      <p:sp>
        <p:nvSpPr>
          <p:cNvPr id="329" name="Shape 329"/>
          <p:cNvSpPr/>
          <p:nvPr/>
        </p:nvSpPr>
        <p:spPr>
          <a:xfrm>
            <a:off x="11338559" y="4962595"/>
            <a:ext cx="115841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Chlorophyll </a:t>
            </a:r>
            <a:r>
              <a:rPr i="1"/>
              <a:t>b</a:t>
            </a:r>
          </a:p>
        </p:txBody>
      </p:sp>
      <p:sp>
        <p:nvSpPr>
          <p:cNvPr id="330" name="Shape 330"/>
          <p:cNvSpPr/>
          <p:nvPr/>
        </p:nvSpPr>
        <p:spPr>
          <a:xfrm>
            <a:off x="11340817" y="5493173"/>
            <a:ext cx="103010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Xanthophyll</a:t>
            </a:r>
          </a:p>
        </p:txBody>
      </p:sp>
      <p:sp>
        <p:nvSpPr>
          <p:cNvPr id="331" name="Shape 331"/>
          <p:cNvSpPr/>
          <p:nvPr/>
        </p:nvSpPr>
        <p:spPr>
          <a:xfrm>
            <a:off x="5890161" y="3641795"/>
            <a:ext cx="1029929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 defTabSz="1300480">
              <a:lnSpc>
                <a:spcPct val="90000"/>
              </a:lnSpc>
              <a:defRPr b="1" sz="1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Migration of</a:t>
            </a:r>
            <a:br/>
            <a:r>
              <a:t>solvent</a:t>
            </a:r>
          </a:p>
        </p:txBody>
      </p:sp>
      <p:sp>
        <p:nvSpPr>
          <p:cNvPr id="332" name="Shape 332"/>
          <p:cNvSpPr/>
          <p:nvPr/>
        </p:nvSpPr>
        <p:spPr>
          <a:xfrm flipH="1">
            <a:off x="10392550" y="4070773"/>
            <a:ext cx="87827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3" name="Shape 333"/>
          <p:cNvSpPr/>
          <p:nvPr/>
        </p:nvSpPr>
        <p:spPr>
          <a:xfrm flipH="1">
            <a:off x="10403839" y="4635217"/>
            <a:ext cx="855699" cy="1354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4" name="Shape 334"/>
          <p:cNvSpPr/>
          <p:nvPr/>
        </p:nvSpPr>
        <p:spPr>
          <a:xfrm flipH="1">
            <a:off x="10487377" y="4865511"/>
            <a:ext cx="78345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5" name="Shape 335"/>
          <p:cNvSpPr/>
          <p:nvPr/>
        </p:nvSpPr>
        <p:spPr>
          <a:xfrm flipH="1">
            <a:off x="10476089" y="5068711"/>
            <a:ext cx="794738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6" name="Shape 336"/>
          <p:cNvSpPr/>
          <p:nvPr/>
        </p:nvSpPr>
        <p:spPr>
          <a:xfrm flipH="1">
            <a:off x="10403840" y="5588000"/>
            <a:ext cx="855698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6274364" y="4045937"/>
            <a:ext cx="672819" cy="1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8" name="Shape 338"/>
          <p:cNvSpPr/>
          <p:nvPr/>
        </p:nvSpPr>
        <p:spPr>
          <a:xfrm rot="10673169">
            <a:off x="6635608" y="4030133"/>
            <a:ext cx="444784" cy="697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25400">
            <a:solidFill>
              <a:srgbClr val="808080"/>
            </a:solidFill>
            <a:prstDash val="sysDot"/>
            <a:head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10_06_Engelmann_expermt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59"/>
          <a:stretch>
            <a:fillRect/>
          </a:stretch>
        </p:blipFill>
        <p:spPr>
          <a:xfrm>
            <a:off x="3280550" y="194168"/>
            <a:ext cx="6443699" cy="9134970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hape 343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10.6</a:t>
            </a:r>
          </a:p>
        </p:txBody>
      </p:sp>
      <p:sp>
        <p:nvSpPr>
          <p:cNvPr id="344" name="Shape 344"/>
          <p:cNvSpPr/>
          <p:nvPr/>
        </p:nvSpPr>
        <p:spPr>
          <a:xfrm>
            <a:off x="4761653" y="1320799"/>
            <a:ext cx="171492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specific hypothesis.</a:t>
            </a:r>
          </a:p>
        </p:txBody>
      </p:sp>
      <p:sp>
        <p:nvSpPr>
          <p:cNvPr id="345" name="Shape 345"/>
          <p:cNvSpPr/>
          <p:nvPr/>
        </p:nvSpPr>
        <p:spPr>
          <a:xfrm>
            <a:off x="4700693" y="4980657"/>
            <a:ext cx="1647057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specific prediction.</a:t>
            </a:r>
          </a:p>
        </p:txBody>
      </p:sp>
      <p:sp>
        <p:nvSpPr>
          <p:cNvPr id="346" name="Shape 346"/>
          <p:cNvSpPr/>
          <p:nvPr/>
        </p:nvSpPr>
        <p:spPr>
          <a:xfrm>
            <a:off x="3449884" y="8832426"/>
            <a:ext cx="5618684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Pigments that absorb violet-to-blue and red wavelengths are</a:t>
            </a:r>
            <a:br/>
            <a:r>
              <a:t>most effective at triggering photosynthesis.</a:t>
            </a:r>
          </a:p>
        </p:txBody>
      </p:sp>
      <p:sp>
        <p:nvSpPr>
          <p:cNvPr id="347" name="Shape 347"/>
          <p:cNvSpPr/>
          <p:nvPr/>
        </p:nvSpPr>
        <p:spPr>
          <a:xfrm>
            <a:off x="4967111" y="7954150"/>
            <a:ext cx="181687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Oxygen-seeking bacteria</a:t>
            </a:r>
          </a:p>
        </p:txBody>
      </p:sp>
      <p:sp>
        <p:nvSpPr>
          <p:cNvPr id="348" name="Shape 348"/>
          <p:cNvSpPr/>
          <p:nvPr/>
        </p:nvSpPr>
        <p:spPr>
          <a:xfrm>
            <a:off x="5303520" y="6290168"/>
            <a:ext cx="1960340" cy="654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Bacteria congregate in the</a:t>
            </a:r>
            <a:br/>
            <a:r>
              <a:t>wavelengths of light where</a:t>
            </a:r>
            <a:br/>
            <a:r>
              <a:t>the alga is producing the</a:t>
            </a:r>
            <a:br/>
            <a:r>
              <a:t>most oxygen</a:t>
            </a:r>
          </a:p>
        </p:txBody>
      </p:sp>
      <p:sp>
        <p:nvSpPr>
          <p:cNvPr id="349" name="Shape 349"/>
          <p:cNvSpPr/>
          <p:nvPr/>
        </p:nvSpPr>
        <p:spPr>
          <a:xfrm>
            <a:off x="5615093" y="3483750"/>
            <a:ext cx="185989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Alga (</a:t>
            </a:r>
            <a:r>
              <a:rPr i="1"/>
              <a:t>Cladophora</a:t>
            </a:r>
            <a:r>
              <a:t> sp.)</a:t>
            </a:r>
          </a:p>
        </p:txBody>
      </p:sp>
      <p:sp>
        <p:nvSpPr>
          <p:cNvPr id="350" name="Shape 350"/>
          <p:cNvSpPr/>
          <p:nvPr/>
        </p:nvSpPr>
        <p:spPr>
          <a:xfrm>
            <a:off x="3495039" y="623146"/>
            <a:ext cx="5956525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Which of the wavelengths found in white</a:t>
            </a:r>
            <a:br/>
            <a:r>
              <a:t>light are responsible for driving photosynthesis?</a:t>
            </a:r>
          </a:p>
        </p:txBody>
      </p:sp>
      <p:sp>
        <p:nvSpPr>
          <p:cNvPr id="351" name="Shape 351"/>
          <p:cNvSpPr/>
          <p:nvPr/>
        </p:nvSpPr>
        <p:spPr>
          <a:xfrm>
            <a:off x="3917244" y="3885635"/>
            <a:ext cx="2248918" cy="805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1.</a:t>
            </a:r>
            <a:r>
              <a:rPr sz="1400"/>
              <a:t> Expose algal cells to all</a:t>
            </a:r>
            <a:br>
              <a:rPr sz="1400"/>
            </a:br>
            <a:r>
              <a:rPr sz="1400"/>
              <a:t>the wavelengths of visible</a:t>
            </a:r>
            <a:br>
              <a:rPr sz="1400"/>
            </a:br>
            <a:r>
              <a:rPr sz="1400"/>
              <a:t>light in the presence of</a:t>
            </a:r>
            <a:br>
              <a:rPr sz="1400"/>
            </a:br>
            <a:r>
              <a:rPr sz="1400"/>
              <a:t>oxygen-seeking bacteria.</a:t>
            </a:r>
          </a:p>
        </p:txBody>
      </p:sp>
      <p:sp>
        <p:nvSpPr>
          <p:cNvPr id="352" name="Shape 352"/>
          <p:cNvSpPr/>
          <p:nvPr/>
        </p:nvSpPr>
        <p:spPr>
          <a:xfrm>
            <a:off x="6771075" y="3885635"/>
            <a:ext cx="2107060" cy="805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2.</a:t>
            </a:r>
            <a:r>
              <a:rPr sz="1400"/>
              <a:t> Record the number</a:t>
            </a:r>
            <a:br>
              <a:rPr sz="1400"/>
            </a:br>
            <a:r>
              <a:rPr sz="1400"/>
              <a:t>of bacteria swarming</a:t>
            </a:r>
            <a:br>
              <a:rPr sz="1400"/>
            </a:br>
            <a:r>
              <a:rPr sz="1400"/>
              <a:t>near algal cells exposed</a:t>
            </a:r>
            <a:br>
              <a:rPr sz="1400"/>
            </a:br>
            <a:r>
              <a:rPr sz="1400"/>
              <a:t>to different wavelengths.</a:t>
            </a:r>
          </a:p>
        </p:txBody>
      </p:sp>
      <p:sp>
        <p:nvSpPr>
          <p:cNvPr id="353" name="Shape 353"/>
          <p:cNvSpPr/>
          <p:nvPr/>
        </p:nvSpPr>
        <p:spPr>
          <a:xfrm>
            <a:off x="4206239" y="5583484"/>
            <a:ext cx="3668801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Swarming bacteria, observed and sketched</a:t>
            </a:r>
            <a:br/>
            <a:r>
              <a:t>by Engelmann (1882)</a:t>
            </a:r>
          </a:p>
        </p:txBody>
      </p:sp>
      <p:sp>
        <p:nvSpPr>
          <p:cNvPr id="354" name="Shape 354"/>
          <p:cNvSpPr/>
          <p:nvPr/>
        </p:nvSpPr>
        <p:spPr>
          <a:xfrm flipH="1" flipV="1">
            <a:off x="4612639" y="7936088"/>
            <a:ext cx="316090" cy="54188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5" name="Shape 355"/>
          <p:cNvSpPr/>
          <p:nvPr/>
        </p:nvSpPr>
        <p:spPr>
          <a:xfrm flipH="1" flipV="1">
            <a:off x="4768426" y="7839004"/>
            <a:ext cx="155788" cy="155788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6" name="Shape 356"/>
          <p:cNvSpPr/>
          <p:nvPr/>
        </p:nvSpPr>
        <p:spPr>
          <a:xfrm flipH="1" flipV="1">
            <a:off x="4815839" y="7705795"/>
            <a:ext cx="108375" cy="29351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5238044" y="6296942"/>
            <a:ext cx="1" cy="65024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7416799" y="6310488"/>
            <a:ext cx="1" cy="505743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7428089" y="6574649"/>
            <a:ext cx="426735" cy="327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452" y="0"/>
                  <a:pt x="16427" y="7976"/>
                  <a:pt x="21600" y="21600"/>
                </a:cubicBezTo>
              </a:path>
            </a:pathLst>
          </a:custGeom>
          <a:ln w="25400">
            <a:solidFill>
              <a:srgbClr val="FFFFFF"/>
            </a:solidFill>
            <a:prstDash val="sysDot"/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0" name="Shape 360"/>
          <p:cNvSpPr/>
          <p:nvPr/>
        </p:nvSpPr>
        <p:spPr>
          <a:xfrm flipH="1">
            <a:off x="4777442" y="6610773"/>
            <a:ext cx="451572" cy="50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452" y="0"/>
                  <a:pt x="16427" y="7976"/>
                  <a:pt x="21600" y="21600"/>
                </a:cubicBezTo>
              </a:path>
            </a:pathLst>
          </a:custGeom>
          <a:ln w="25400">
            <a:solidFill>
              <a:srgbClr val="FFFFFF"/>
            </a:solidFill>
            <a:prstDash val="sysDot"/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6832035" y="7321973"/>
            <a:ext cx="39799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 idx="4294967295"/>
          </p:nvPr>
        </p:nvSpPr>
        <p:spPr>
          <a:xfrm>
            <a:off x="9708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Each Pigment Has a Specific Absorption Spectrum</a:t>
            </a:r>
          </a:p>
        </p:txBody>
      </p:sp>
      <p:sp>
        <p:nvSpPr>
          <p:cNvPr id="366" name="Shape 366"/>
          <p:cNvSpPr/>
          <p:nvPr>
            <p:ph type="body" idx="4294967295"/>
          </p:nvPr>
        </p:nvSpPr>
        <p:spPr>
          <a:xfrm>
            <a:off x="205457" y="2162951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Absorption spectrum </a:t>
            </a:r>
          </a:p>
          <a:p>
            <a:pPr lvl="1" marL="852853" indent="-395653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 a graph to study pigments  </a:t>
            </a:r>
          </a:p>
          <a:p>
            <a:pPr lvl="1" marL="852853" indent="-395653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Plots the wavelength of light absorbed by pigment molecules</a:t>
            </a:r>
            <a:endParaRPr sz="900"/>
          </a:p>
          <a:p>
            <a:pPr marL="413657" indent="-413657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An </a:t>
            </a:r>
            <a:r>
              <a:rPr b="1"/>
              <a:t>action spectrum </a:t>
            </a:r>
            <a:r>
              <a:t> </a:t>
            </a:r>
          </a:p>
          <a:p>
            <a:pPr lvl="1" marL="852853" indent="-395653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Shows the rate of photosynthesis vs. wavelength </a:t>
            </a:r>
            <a:endParaRPr sz="1200"/>
          </a:p>
          <a:p>
            <a:pPr marL="413657" indent="-413657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Pigments that absorb blue and red photons  </a:t>
            </a:r>
          </a:p>
          <a:p>
            <a:pPr lvl="1" marL="852853" indent="-395653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Are the most effective at driving photosynthesis</a:t>
            </a:r>
            <a:endParaRPr sz="1200"/>
          </a:p>
          <a:p>
            <a:pPr marL="413657" indent="-413657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Because the chlorophylls absorb these wavelengths</a:t>
            </a:r>
          </a:p>
          <a:p>
            <a:pPr lvl="1" marL="852853" indent="-395653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They are most likely the main photosynthetic pigments</a:t>
            </a:r>
          </a:p>
        </p:txBody>
      </p:sp>
      <p:sp>
        <p:nvSpPr>
          <p:cNvPr id="367" name="Shape 367"/>
          <p:cNvSpPr/>
          <p:nvPr/>
        </p:nvSpPr>
        <p:spPr>
          <a:xfrm>
            <a:off x="216746" y="1896533"/>
            <a:ext cx="12553245" cy="6774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10_07_pigment_absorption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700"/>
          <a:stretch>
            <a:fillRect/>
          </a:stretch>
        </p:blipFill>
        <p:spPr>
          <a:xfrm>
            <a:off x="1137919" y="194168"/>
            <a:ext cx="10726704" cy="9112392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/>
          <p:nvPr/>
        </p:nvSpPr>
        <p:spPr>
          <a:xfrm>
            <a:off x="1614310" y="2901244"/>
            <a:ext cx="444784" cy="3373121"/>
          </a:xfrm>
          <a:prstGeom prst="rect">
            <a:avLst/>
          </a:prstGeom>
          <a:solidFill>
            <a:srgbClr val="BDB3A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1" name="Shape 371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10.7</a:t>
            </a:r>
          </a:p>
        </p:txBody>
      </p:sp>
      <p:sp>
        <p:nvSpPr>
          <p:cNvPr id="372" name="Shape 372"/>
          <p:cNvSpPr/>
          <p:nvPr/>
        </p:nvSpPr>
        <p:spPr>
          <a:xfrm>
            <a:off x="3246684" y="167075"/>
            <a:ext cx="2185889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Chlorophylls</a:t>
            </a:r>
          </a:p>
        </p:txBody>
      </p:sp>
      <p:sp>
        <p:nvSpPr>
          <p:cNvPr id="373" name="Shape 373"/>
          <p:cNvSpPr/>
          <p:nvPr/>
        </p:nvSpPr>
        <p:spPr>
          <a:xfrm>
            <a:off x="5775395" y="2108764"/>
            <a:ext cx="208726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Carotenoids</a:t>
            </a:r>
          </a:p>
        </p:txBody>
      </p:sp>
      <p:sp>
        <p:nvSpPr>
          <p:cNvPr id="374" name="Shape 374"/>
          <p:cNvSpPr/>
          <p:nvPr/>
        </p:nvSpPr>
        <p:spPr>
          <a:xfrm>
            <a:off x="8349262" y="1056639"/>
            <a:ext cx="2818434" cy="75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Action spectrum</a:t>
            </a:r>
            <a:br/>
            <a:r>
              <a:rPr sz="2400"/>
              <a:t>of photosynthesis</a:t>
            </a:r>
          </a:p>
        </p:txBody>
      </p:sp>
      <p:sp>
        <p:nvSpPr>
          <p:cNvPr id="375" name="Shape 375"/>
          <p:cNvSpPr/>
          <p:nvPr/>
        </p:nvSpPr>
        <p:spPr>
          <a:xfrm>
            <a:off x="4894862" y="8897902"/>
            <a:ext cx="4147766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Wavelength of light (nm)</a:t>
            </a:r>
          </a:p>
        </p:txBody>
      </p:sp>
      <p:sp>
        <p:nvSpPr>
          <p:cNvPr id="376" name="Shape 376"/>
          <p:cNvSpPr/>
          <p:nvPr/>
        </p:nvSpPr>
        <p:spPr>
          <a:xfrm rot="16200000">
            <a:off x="15500" y="4429800"/>
            <a:ext cx="2580904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Light absorbed</a:t>
            </a:r>
          </a:p>
        </p:txBody>
      </p:sp>
      <p:sp>
        <p:nvSpPr>
          <p:cNvPr id="377" name="Shape 377"/>
          <p:cNvSpPr/>
          <p:nvPr/>
        </p:nvSpPr>
        <p:spPr>
          <a:xfrm rot="16200000">
            <a:off x="287010" y="4412315"/>
            <a:ext cx="3035822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Oxygen produced</a:t>
            </a:r>
          </a:p>
        </p:txBody>
      </p:sp>
      <p:sp>
        <p:nvSpPr>
          <p:cNvPr id="378" name="Shape 378"/>
          <p:cNvSpPr/>
          <p:nvPr/>
        </p:nvSpPr>
        <p:spPr>
          <a:xfrm>
            <a:off x="2260035" y="602826"/>
            <a:ext cx="5346552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ABSORB: violet-to-blue and red light</a:t>
            </a:r>
            <a:br/>
            <a:r>
              <a:t>TRANSMIT: green light</a:t>
            </a:r>
          </a:p>
        </p:txBody>
      </p:sp>
      <p:sp>
        <p:nvSpPr>
          <p:cNvPr id="379" name="Shape 379"/>
          <p:cNvSpPr/>
          <p:nvPr/>
        </p:nvSpPr>
        <p:spPr>
          <a:xfrm>
            <a:off x="5775395" y="2517422"/>
            <a:ext cx="2203302" cy="176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ABSORB: blue</a:t>
            </a:r>
            <a:br/>
            <a:r>
              <a:t>and green light</a:t>
            </a:r>
            <a:br/>
            <a:r>
              <a:t>TRANSMIT:</a:t>
            </a:r>
            <a:br/>
            <a:r>
              <a:t>yellow, orange,</a:t>
            </a:r>
            <a:br/>
            <a:r>
              <a:t>or red light</a:t>
            </a:r>
          </a:p>
        </p:txBody>
      </p:sp>
      <p:sp>
        <p:nvSpPr>
          <p:cNvPr id="380" name="Shape 380"/>
          <p:cNvSpPr/>
          <p:nvPr/>
        </p:nvSpPr>
        <p:spPr>
          <a:xfrm>
            <a:off x="3316675" y="1454008"/>
            <a:ext cx="210469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i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81" name="Shape 381"/>
          <p:cNvSpPr/>
          <p:nvPr/>
        </p:nvSpPr>
        <p:spPr>
          <a:xfrm>
            <a:off x="4567484" y="1454008"/>
            <a:ext cx="229916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i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82" name="Shape 382"/>
          <p:cNvSpPr/>
          <p:nvPr/>
        </p:nvSpPr>
        <p:spPr>
          <a:xfrm>
            <a:off x="3406986" y="1889759"/>
            <a:ext cx="1" cy="196426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4660053" y="1914595"/>
            <a:ext cx="1" cy="100019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9223022" y="1878471"/>
            <a:ext cx="1" cy="1275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5" name="Shape 385"/>
          <p:cNvSpPr/>
          <p:nvPr/>
        </p:nvSpPr>
        <p:spPr>
          <a:xfrm flipH="1">
            <a:off x="5274168" y="2323253"/>
            <a:ext cx="422206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6" name="Shape 386"/>
          <p:cNvSpPr/>
          <p:nvPr/>
        </p:nvSpPr>
        <p:spPr>
          <a:xfrm flipH="1">
            <a:off x="5285457" y="2323253"/>
            <a:ext cx="1" cy="202297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Structure of Chlorophyll</a:t>
            </a:r>
            <a:br/>
          </a:p>
        </p:txBody>
      </p:sp>
      <p:sp>
        <p:nvSpPr>
          <p:cNvPr id="391" name="Shape 391"/>
          <p:cNvSpPr/>
          <p:nvPr>
            <p:ph type="body" idx="4294967295"/>
          </p:nvPr>
        </p:nvSpPr>
        <p:spPr>
          <a:xfrm>
            <a:off x="205457" y="1801706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Chlorophyll </a:t>
            </a:r>
            <a:r>
              <a:rPr i="1"/>
              <a:t>a</a:t>
            </a:r>
            <a:r>
              <a:t> and </a:t>
            </a:r>
            <a:r>
              <a:rPr i="1"/>
              <a:t>b</a:t>
            </a:r>
            <a:r>
              <a:t> 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Are similar in structure and absorption spectra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Chlorophylls</a:t>
            </a:r>
            <a:r>
              <a:rPr b="0"/>
              <a:t> have </a:t>
            </a:r>
            <a:endParaRPr b="0"/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long </a:t>
            </a:r>
            <a:r>
              <a:t>“</a:t>
            </a:r>
            <a:r>
              <a:t>tail</a:t>
            </a:r>
            <a:r>
              <a:t>”</a:t>
            </a:r>
            <a:r>
              <a:t> made of isoprene subunits</a:t>
            </a:r>
          </a:p>
          <a:p>
            <a:pPr lvl="2" marL="1289050" indent="-32385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Keeps the molecule embedded in the thylakoid membrane</a:t>
            </a:r>
            <a:endParaRPr sz="1100"/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t>“</a:t>
            </a:r>
            <a:r>
              <a:t>head</a:t>
            </a:r>
            <a:r>
              <a:t>”</a:t>
            </a:r>
            <a:r>
              <a:t> consisting of a large ring structure with a magnesium atom in the middle </a:t>
            </a:r>
          </a:p>
          <a:p>
            <a:pPr lvl="2" marL="1289050" indent="-32385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Light is absorbed in the head</a:t>
            </a:r>
          </a:p>
        </p:txBody>
      </p:sp>
      <p:sp>
        <p:nvSpPr>
          <p:cNvPr id="392" name="Shape 39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Did you digest everything from Wednesday?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10_08_pigment_structures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434"/>
          <a:stretch>
            <a:fillRect/>
          </a:stretch>
        </p:blipFill>
        <p:spPr>
          <a:xfrm>
            <a:off x="422204" y="1523999"/>
            <a:ext cx="12158135" cy="6473050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10.8</a:t>
            </a:r>
          </a:p>
        </p:txBody>
      </p:sp>
      <p:sp>
        <p:nvSpPr>
          <p:cNvPr id="396" name="Shape 396"/>
          <p:cNvSpPr/>
          <p:nvPr/>
        </p:nvSpPr>
        <p:spPr>
          <a:xfrm>
            <a:off x="503484" y="1496906"/>
            <a:ext cx="3226012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(a)</a:t>
            </a:r>
            <a:r>
              <a:rPr sz="2200"/>
              <a:t> Chlorophylls </a:t>
            </a:r>
            <a:r>
              <a:rPr i="1" sz="2200"/>
              <a:t>a</a:t>
            </a:r>
            <a:r>
              <a:rPr sz="2200"/>
              <a:t> and </a:t>
            </a:r>
            <a:r>
              <a:rPr i="1" sz="2200"/>
              <a:t>b</a:t>
            </a:r>
          </a:p>
        </p:txBody>
      </p:sp>
      <p:sp>
        <p:nvSpPr>
          <p:cNvPr id="397" name="Shape 397"/>
          <p:cNvSpPr/>
          <p:nvPr/>
        </p:nvSpPr>
        <p:spPr>
          <a:xfrm>
            <a:off x="489937" y="5725724"/>
            <a:ext cx="1936950" cy="36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(b)</a:t>
            </a:r>
            <a:r>
              <a:rPr sz="2200"/>
              <a:t> </a:t>
            </a:r>
            <a:r>
              <a:rPr b="0" sz="2200"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2200"/>
              <a:t>-Carotene</a:t>
            </a:r>
          </a:p>
        </p:txBody>
      </p:sp>
      <p:sp>
        <p:nvSpPr>
          <p:cNvPr id="398" name="Shape 398"/>
          <p:cNvSpPr/>
          <p:nvPr/>
        </p:nvSpPr>
        <p:spPr>
          <a:xfrm>
            <a:off x="1055799" y="3461173"/>
            <a:ext cx="2006589" cy="79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Head</a:t>
            </a:r>
            <a:br/>
            <a:r>
              <a:rPr sz="1800"/>
              <a:t>(ring structure</a:t>
            </a:r>
            <a:br>
              <a:rPr sz="1800"/>
            </a:br>
            <a:r>
              <a:rPr sz="1800"/>
              <a:t>that absorbs light)</a:t>
            </a:r>
          </a:p>
        </p:txBody>
      </p:sp>
      <p:sp>
        <p:nvSpPr>
          <p:cNvPr id="399" name="Shape 399"/>
          <p:cNvSpPr/>
          <p:nvPr/>
        </p:nvSpPr>
        <p:spPr>
          <a:xfrm>
            <a:off x="9508507" y="3458915"/>
            <a:ext cx="2540249" cy="79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Tail</a:t>
            </a:r>
            <a:br/>
            <a:r>
              <a:rPr sz="1800"/>
              <a:t>(anchors chlorophyll in</a:t>
            </a:r>
            <a:br>
              <a:rPr sz="1800"/>
            </a:br>
            <a:r>
              <a:rPr sz="1800"/>
              <a:t>thylakoid membrane)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4" name="Shape 404"/>
          <p:cNvSpPr/>
          <p:nvPr>
            <p:ph type="title"/>
          </p:nvPr>
        </p:nvSpPr>
        <p:spPr>
          <a:xfrm>
            <a:off x="203199" y="248355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Chlorophyll</a:t>
            </a:r>
          </a:p>
        </p:txBody>
      </p:sp>
      <p:pic>
        <p:nvPicPr>
          <p:cNvPr id="405" name="Freeman_btn_Blacktxt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0444" y="4305582"/>
            <a:ext cx="1797192" cy="889565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3445368" y="4497493"/>
            <a:ext cx="726209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Cell Biology Video: Space-Filling Model of Chlorophyll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 idx="4294967295"/>
          </p:nvPr>
        </p:nvSpPr>
        <p:spPr>
          <a:xfrm>
            <a:off x="90310" y="291253"/>
            <a:ext cx="12345531" cy="663787"/>
          </a:xfrm>
          <a:prstGeom prst="rect">
            <a:avLst/>
          </a:prstGeom>
        </p:spPr>
        <p:txBody>
          <a:bodyPr lIns="0" tIns="0" rIns="0" bIns="0" anchor="t"/>
          <a:lstStyle/>
          <a:p>
            <a:pPr algn="l" defTabSz="741273">
              <a:lnSpc>
                <a:spcPct val="90000"/>
              </a:lnSpc>
              <a:defRPr b="1" sz="2394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Role of Carotenoids and Other Accessory Pigments</a:t>
            </a:r>
            <a:br/>
          </a:p>
        </p:txBody>
      </p:sp>
      <p:sp>
        <p:nvSpPr>
          <p:cNvPr id="409" name="Shape 409"/>
          <p:cNvSpPr/>
          <p:nvPr>
            <p:ph type="body" idx="4294967295"/>
          </p:nvPr>
        </p:nvSpPr>
        <p:spPr>
          <a:xfrm>
            <a:off x="205457" y="2162951"/>
            <a:ext cx="12480997" cy="7057814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Carotenoids</a:t>
            </a:r>
            <a:r>
              <a:rPr b="0"/>
              <a:t>  </a:t>
            </a:r>
            <a:endParaRPr b="0"/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Are accessory pigments that absorb light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Pass the energy on to chlorophyll</a:t>
            </a:r>
            <a:endParaRPr sz="12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Classified into two groups: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Carotenes and xanthophylls</a:t>
            </a:r>
            <a:endParaRPr sz="9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Absorb wavelengths of light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Not absorbed by chlorophyll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Extend the range of wavelengths that can drive photosynthesis </a:t>
            </a:r>
          </a:p>
        </p:txBody>
      </p:sp>
      <p:sp>
        <p:nvSpPr>
          <p:cNvPr id="410" name="Shape 410"/>
          <p:cNvSpPr/>
          <p:nvPr/>
        </p:nvSpPr>
        <p:spPr>
          <a:xfrm>
            <a:off x="221262" y="1898791"/>
            <a:ext cx="12553245" cy="6774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 idx="4294967295"/>
          </p:nvPr>
        </p:nvSpPr>
        <p:spPr>
          <a:xfrm>
            <a:off x="90310" y="291253"/>
            <a:ext cx="12345531" cy="663787"/>
          </a:xfrm>
          <a:prstGeom prst="rect">
            <a:avLst/>
          </a:prstGeom>
        </p:spPr>
        <p:txBody>
          <a:bodyPr lIns="0" tIns="0" rIns="0" bIns="0" anchor="t"/>
          <a:lstStyle/>
          <a:p>
            <a:pPr algn="l" defTabSz="741273">
              <a:lnSpc>
                <a:spcPct val="90000"/>
              </a:lnSpc>
              <a:defRPr b="1" sz="2394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Role of Carotenoids and Other Accessory Pigments</a:t>
            </a:r>
            <a:br/>
          </a:p>
        </p:txBody>
      </p:sp>
      <p:sp>
        <p:nvSpPr>
          <p:cNvPr id="413" name="Shape 413"/>
          <p:cNvSpPr/>
          <p:nvPr>
            <p:ph type="body" idx="4294967295"/>
          </p:nvPr>
        </p:nvSpPr>
        <p:spPr>
          <a:xfrm>
            <a:off x="205457" y="2162951"/>
            <a:ext cx="12480997" cy="6204374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Also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Stabilize free radicals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Protect chlorophylls from damage</a:t>
            </a:r>
          </a:p>
        </p:txBody>
      </p:sp>
      <p:sp>
        <p:nvSpPr>
          <p:cNvPr id="414" name="Shape 414"/>
          <p:cNvSpPr/>
          <p:nvPr/>
        </p:nvSpPr>
        <p:spPr>
          <a:xfrm>
            <a:off x="221262" y="1898791"/>
            <a:ext cx="12553245" cy="6774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 idx="4294967295"/>
          </p:nvPr>
        </p:nvSpPr>
        <p:spPr>
          <a:xfrm>
            <a:off x="97084" y="277706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Electrons Become Excited When Light Is Absorbed</a:t>
            </a:r>
          </a:p>
        </p:txBody>
      </p:sp>
      <p:sp>
        <p:nvSpPr>
          <p:cNvPr id="417" name="Shape 417"/>
          <p:cNvSpPr/>
          <p:nvPr>
            <p:ph type="body" idx="4294967295"/>
          </p:nvPr>
        </p:nvSpPr>
        <p:spPr>
          <a:xfrm>
            <a:off x="198684" y="2158435"/>
            <a:ext cx="12571308" cy="7044269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a photon strikes chlorophyll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Its energy can be transferred to an electron in the chlorophyll head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electron becomes excited—raised to a higher energy state</a:t>
            </a:r>
          </a:p>
          <a:p>
            <a:pPr marL="433493" indent="-433493" defTabSz="1300480">
              <a:spcBef>
                <a:spcPts val="900"/>
              </a:spcBef>
              <a:buClr>
                <a:srgbClr val="9D002D"/>
              </a:buClr>
              <a:buSzTx/>
              <a:buFont typeface="Wingdings"/>
              <a:buNone/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In chlorophyll: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Red and blue photons can be absorbed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Excite electrons to different states </a:t>
            </a:r>
          </a:p>
        </p:txBody>
      </p:sp>
      <p:sp>
        <p:nvSpPr>
          <p:cNvPr id="418" name="Shape 418"/>
          <p:cNvSpPr/>
          <p:nvPr/>
        </p:nvSpPr>
        <p:spPr>
          <a:xfrm>
            <a:off x="216746" y="1896533"/>
            <a:ext cx="12553245" cy="6774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 idx="4294967295"/>
          </p:nvPr>
        </p:nvSpPr>
        <p:spPr>
          <a:xfrm>
            <a:off x="97084" y="277706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Electrons Become Excited When Light Is Absorbed</a:t>
            </a:r>
          </a:p>
        </p:txBody>
      </p:sp>
      <p:sp>
        <p:nvSpPr>
          <p:cNvPr id="421" name="Shape 421"/>
          <p:cNvSpPr/>
          <p:nvPr>
            <p:ph type="body" idx="4294967295"/>
          </p:nvPr>
        </p:nvSpPr>
        <p:spPr>
          <a:xfrm>
            <a:off x="198684" y="2158435"/>
            <a:ext cx="12571308" cy="6673992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Red photons raise electrons to state 1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Higher-energy blue photons raise electrons to state 2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Green photons are of an intermediate energy level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Are not easily absorbed by chlorophyll</a:t>
            </a:r>
          </a:p>
        </p:txBody>
      </p:sp>
      <p:sp>
        <p:nvSpPr>
          <p:cNvPr id="422" name="Shape 422"/>
          <p:cNvSpPr/>
          <p:nvPr/>
        </p:nvSpPr>
        <p:spPr>
          <a:xfrm>
            <a:off x="216746" y="1896533"/>
            <a:ext cx="12553245" cy="6774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10_09_electron_states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132"/>
          <a:stretch>
            <a:fillRect/>
          </a:stretch>
        </p:blipFill>
        <p:spPr>
          <a:xfrm>
            <a:off x="422204" y="839893"/>
            <a:ext cx="12158135" cy="7820943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Shape 425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10.9</a:t>
            </a:r>
          </a:p>
        </p:txBody>
      </p:sp>
      <p:sp>
        <p:nvSpPr>
          <p:cNvPr id="426" name="Shape 426"/>
          <p:cNvSpPr/>
          <p:nvPr/>
        </p:nvSpPr>
        <p:spPr>
          <a:xfrm>
            <a:off x="453813" y="6897511"/>
            <a:ext cx="1536515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Photons</a:t>
            </a:r>
          </a:p>
        </p:txBody>
      </p:sp>
      <p:sp>
        <p:nvSpPr>
          <p:cNvPr id="427" name="Shape 427"/>
          <p:cNvSpPr/>
          <p:nvPr/>
        </p:nvSpPr>
        <p:spPr>
          <a:xfrm>
            <a:off x="2777066" y="8130258"/>
            <a:ext cx="8122656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Energy state of electrons in chlorophyll</a:t>
            </a:r>
          </a:p>
        </p:txBody>
      </p:sp>
      <p:sp>
        <p:nvSpPr>
          <p:cNvPr id="428" name="Shape 428"/>
          <p:cNvSpPr/>
          <p:nvPr/>
        </p:nvSpPr>
        <p:spPr>
          <a:xfrm>
            <a:off x="6389511" y="842151"/>
            <a:ext cx="5898109" cy="851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3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Blue photons excite electrons to</a:t>
            </a:r>
            <a:br/>
            <a:r>
              <a:t>an even higher energy state</a:t>
            </a:r>
          </a:p>
        </p:txBody>
      </p:sp>
      <p:sp>
        <p:nvSpPr>
          <p:cNvPr id="429" name="Shape 429"/>
          <p:cNvSpPr/>
          <p:nvPr/>
        </p:nvSpPr>
        <p:spPr>
          <a:xfrm>
            <a:off x="6400800" y="4203982"/>
            <a:ext cx="5432649" cy="851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3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Red photons excite electrons </a:t>
            </a:r>
            <a:br/>
            <a:r>
              <a:t>to a high-energy state</a:t>
            </a:r>
          </a:p>
        </p:txBody>
      </p:sp>
      <p:sp>
        <p:nvSpPr>
          <p:cNvPr id="430" name="Shape 430"/>
          <p:cNvSpPr/>
          <p:nvPr/>
        </p:nvSpPr>
        <p:spPr>
          <a:xfrm>
            <a:off x="6260817" y="914399"/>
            <a:ext cx="1" cy="844410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6260817" y="4262684"/>
            <a:ext cx="1" cy="842152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2" name="Shape 432"/>
          <p:cNvSpPr/>
          <p:nvPr/>
        </p:nvSpPr>
        <p:spPr>
          <a:xfrm rot="19960833">
            <a:off x="4988243" y="852497"/>
            <a:ext cx="1126662" cy="80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041" y="0"/>
                  <a:pt x="20330" y="9288"/>
                  <a:pt x="21600" y="21600"/>
                </a:cubicBezTo>
              </a:path>
            </a:pathLst>
          </a:custGeom>
          <a:ln w="25400">
            <a:solidFill>
              <a:srgbClr val="808080"/>
            </a:solidFill>
            <a:prstDash val="sysDot"/>
            <a:head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3" name="Shape 433"/>
          <p:cNvSpPr/>
          <p:nvPr/>
        </p:nvSpPr>
        <p:spPr>
          <a:xfrm rot="19960833">
            <a:off x="4999532" y="4153368"/>
            <a:ext cx="1126662" cy="80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041" y="0"/>
                  <a:pt x="20330" y="9288"/>
                  <a:pt x="21600" y="21600"/>
                </a:cubicBezTo>
              </a:path>
            </a:pathLst>
          </a:custGeom>
          <a:ln w="25400">
            <a:solidFill>
              <a:srgbClr val="808080"/>
            </a:solidFill>
            <a:prstDash val="sysDot"/>
            <a:head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Fluorescence</a:t>
            </a:r>
          </a:p>
        </p:txBody>
      </p:sp>
      <p:sp>
        <p:nvSpPr>
          <p:cNvPr id="438" name="Shape 438"/>
          <p:cNvSpPr/>
          <p:nvPr>
            <p:ph type="body" idx="4294967295"/>
          </p:nvPr>
        </p:nvSpPr>
        <p:spPr>
          <a:xfrm>
            <a:off x="205457" y="1801706"/>
            <a:ext cx="12553246" cy="7509370"/>
          </a:xfrm>
          <a:prstGeom prst="rect">
            <a:avLst/>
          </a:prstGeom>
        </p:spPr>
        <p:txBody>
          <a:bodyPr lIns="0" tIns="0" rIns="0" bIns="0" anchor="t"/>
          <a:lstStyle/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Fluorescence</a:t>
            </a:r>
            <a:r>
              <a:rPr b="0"/>
              <a:t> occurs when </a:t>
            </a:r>
            <a:endParaRPr b="0"/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pigment absorbs a photon and the electron gets excited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falls back to its ground state</a:t>
            </a:r>
            <a:endParaRPr sz="1200"/>
          </a:p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Some of the absorbed energy is released as heat </a:t>
            </a:r>
          </a:p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rest is released as electromagnetic radiation (light)  </a:t>
            </a:r>
          </a:p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About 2% of red and blue photons produce fluorescence </a:t>
            </a:r>
          </a:p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98% drive photosynthesis</a:t>
            </a:r>
          </a:p>
        </p:txBody>
      </p:sp>
      <p:sp>
        <p:nvSpPr>
          <p:cNvPr id="439" name="Shape 43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Photosystems</a:t>
            </a:r>
          </a:p>
        </p:txBody>
      </p:sp>
      <p:sp>
        <p:nvSpPr>
          <p:cNvPr id="442" name="Shape 442"/>
          <p:cNvSpPr/>
          <p:nvPr>
            <p:ph type="body" idx="4294967295"/>
          </p:nvPr>
        </p:nvSpPr>
        <p:spPr>
          <a:xfrm>
            <a:off x="203199" y="1797191"/>
            <a:ext cx="12480997" cy="719553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2112" indent="-39211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Chlorophyll molecules work together in groups</a:t>
            </a:r>
          </a:p>
          <a:p>
            <a:pPr lvl="1" marL="879230" indent="-42203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They form a complex called a </a:t>
            </a:r>
            <a:r>
              <a:rPr b="1"/>
              <a:t>photosystem</a:t>
            </a:r>
          </a:p>
          <a:p>
            <a:pPr marL="392112" indent="-39211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 photosystem consists of two major elements: </a:t>
            </a:r>
          </a:p>
          <a:p>
            <a:pPr lvl="1" marL="433493" indent="23706" defTabSz="1300480">
              <a:spcBef>
                <a:spcPts val="800"/>
              </a:spcBef>
              <a:buClr>
                <a:srgbClr val="9D002D"/>
              </a:buClr>
              <a:buSzTx/>
              <a:buFont typeface="Wingdings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1. An </a:t>
            </a:r>
            <a:r>
              <a:rPr b="1"/>
              <a:t>antenna complex</a:t>
            </a:r>
            <a:r>
              <a:t>  </a:t>
            </a:r>
          </a:p>
          <a:p>
            <a:pPr lvl="1" marL="433493" indent="23706" defTabSz="1300480">
              <a:spcBef>
                <a:spcPts val="800"/>
              </a:spcBef>
              <a:buClr>
                <a:srgbClr val="9D002D"/>
              </a:buClr>
              <a:buSzTx/>
              <a:buFont typeface="Wingdings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2. A </a:t>
            </a:r>
            <a:r>
              <a:rPr b="1"/>
              <a:t>reaction center</a:t>
            </a:r>
          </a:p>
          <a:p>
            <a:pPr marL="410915" indent="-410915" defTabSz="1300480">
              <a:spcBef>
                <a:spcPts val="900"/>
              </a:spcBef>
              <a:buClr>
                <a:srgbClr val="9D002D"/>
              </a:buClr>
              <a:buSzTx/>
              <a:buFont typeface="Wingdings"/>
              <a:buNone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  as well as proteins that capture and process excited electrons</a:t>
            </a:r>
          </a:p>
        </p:txBody>
      </p:sp>
      <p:sp>
        <p:nvSpPr>
          <p:cNvPr id="443" name="Shape 443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Antenna Complex</a:t>
            </a:r>
            <a:br/>
          </a:p>
        </p:txBody>
      </p:sp>
      <p:sp>
        <p:nvSpPr>
          <p:cNvPr id="446" name="Shape 446"/>
          <p:cNvSpPr/>
          <p:nvPr>
            <p:ph type="body" idx="4294967295"/>
          </p:nvPr>
        </p:nvSpPr>
        <p:spPr>
          <a:xfrm>
            <a:off x="205457" y="1801706"/>
            <a:ext cx="12480997" cy="7437121"/>
          </a:xfrm>
          <a:prstGeom prst="rect">
            <a:avLst/>
          </a:prstGeom>
        </p:spPr>
        <p:txBody>
          <a:bodyPr lIns="0" tIns="0" rIns="0" bIns="0" anchor="t"/>
          <a:lstStyle/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photosystem’s</a:t>
            </a:r>
            <a:r>
              <a:t> </a:t>
            </a:r>
            <a:r>
              <a:rPr b="1"/>
              <a:t>antenna complex</a:t>
            </a:r>
            <a:r>
              <a:t> is composed of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Accessory pigment molecules </a:t>
            </a:r>
            <a:endParaRPr sz="900"/>
          </a:p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a red or blue photon strikes a pigment molecule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the antenna complex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energy is absorbed and an electron excited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" y="1339850"/>
            <a:ext cx="6756400" cy="66421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603250" y="5842000"/>
            <a:ext cx="5538342" cy="16842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6670979" y="1644650"/>
            <a:ext cx="20377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Lecture 5</a:t>
            </a:r>
          </a:p>
        </p:txBody>
      </p:sp>
      <p:sp>
        <p:nvSpPr>
          <p:cNvPr id="156" name="Shape 156"/>
          <p:cNvSpPr/>
          <p:nvPr/>
        </p:nvSpPr>
        <p:spPr>
          <a:xfrm>
            <a:off x="603250" y="3996580"/>
            <a:ext cx="5538342" cy="5389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Antenna Complex</a:t>
            </a:r>
            <a:br/>
          </a:p>
        </p:txBody>
      </p:sp>
      <p:sp>
        <p:nvSpPr>
          <p:cNvPr id="450" name="Shape 450"/>
          <p:cNvSpPr/>
          <p:nvPr>
            <p:ph type="body" idx="4294967295"/>
          </p:nvPr>
        </p:nvSpPr>
        <p:spPr>
          <a:xfrm>
            <a:off x="205457" y="1801706"/>
            <a:ext cx="12480997" cy="6886223"/>
          </a:xfrm>
          <a:prstGeom prst="rect">
            <a:avLst/>
          </a:prstGeom>
        </p:spPr>
        <p:txBody>
          <a:bodyPr lIns="0" tIns="0" rIns="0" bIns="0" anchor="t"/>
          <a:lstStyle/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This energy is passed to another chlorophyll molecule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Exciting another electron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phenomenon is called </a:t>
            </a:r>
            <a:r>
              <a:rPr b="1"/>
              <a:t>resonance</a:t>
            </a:r>
            <a:endParaRPr sz="900"/>
          </a:p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Energy is transferred inside the antenna complex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From one molecule to the next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Until it reaches the reaction center</a:t>
            </a:r>
          </a:p>
        </p:txBody>
      </p:sp>
      <p:sp>
        <p:nvSpPr>
          <p:cNvPr id="451" name="Shape 45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Reaction Center</a:t>
            </a:r>
            <a:br/>
          </a:p>
        </p:txBody>
      </p:sp>
      <p:sp>
        <p:nvSpPr>
          <p:cNvPr id="454" name="Shape 454"/>
          <p:cNvSpPr/>
          <p:nvPr>
            <p:ph type="body" idx="4294967295"/>
          </p:nvPr>
        </p:nvSpPr>
        <p:spPr>
          <a:xfrm>
            <a:off x="205457" y="1801706"/>
            <a:ext cx="12480997" cy="7455183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tabLst>
                <a:tab pos="2590800" algn="l"/>
              </a:tabLst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At the </a:t>
            </a:r>
            <a:r>
              <a:rPr b="1"/>
              <a:t>reaction</a:t>
            </a:r>
            <a:r>
              <a:t> </a:t>
            </a:r>
            <a:r>
              <a:rPr b="1"/>
              <a:t>center</a:t>
            </a:r>
            <a:r>
              <a:t> </a:t>
            </a:r>
          </a:p>
          <a:p>
            <a:pPr lvl="1" marL="890953" indent="-5099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tabLst>
                <a:tab pos="25908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Excited electrons are transferred to a specialized chlorophyll molecule </a:t>
            </a:r>
          </a:p>
          <a:p>
            <a:pPr lvl="1" marL="890953" indent="-5099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tabLst>
                <a:tab pos="25908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Acts as an electron acceptor </a:t>
            </a:r>
            <a:endParaRPr sz="900"/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tabLst>
                <a:tab pos="2590800" algn="l"/>
              </a:tabLst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this electron acceptor becomes reduced </a:t>
            </a:r>
          </a:p>
          <a:p>
            <a:pPr lvl="1" marL="890953" indent="-5099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tabLst>
                <a:tab pos="25908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electromagnetic energy is transformed to chemical energy </a:t>
            </a:r>
          </a:p>
        </p:txBody>
      </p:sp>
      <p:sp>
        <p:nvSpPr>
          <p:cNvPr id="455" name="Shape 455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Reaction Center</a:t>
            </a:r>
            <a:br/>
          </a:p>
        </p:txBody>
      </p:sp>
      <p:sp>
        <p:nvSpPr>
          <p:cNvPr id="458" name="Shape 458"/>
          <p:cNvSpPr/>
          <p:nvPr>
            <p:ph type="body" idx="4294967295"/>
          </p:nvPr>
        </p:nvSpPr>
        <p:spPr>
          <a:xfrm>
            <a:off x="205457" y="1801706"/>
            <a:ext cx="12480997" cy="7455183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tabLst>
                <a:tab pos="2590800" algn="l"/>
              </a:tabLst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Excited electrons in chloroplasts may</a:t>
            </a:r>
          </a:p>
          <a:p>
            <a:pPr lvl="1" marL="890953" indent="-509953" defTabSz="1300480"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tabLst>
                <a:tab pos="25908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Drop back down to a low energy state, causing fluorescence</a:t>
            </a:r>
          </a:p>
          <a:p>
            <a:pPr lvl="1" marL="890953" indent="-509953" defTabSz="1300480"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tabLst>
                <a:tab pos="25908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Excite an electron in a nearby pigment, inducing resonance</a:t>
            </a:r>
          </a:p>
          <a:p>
            <a:pPr lvl="1" marL="890953" indent="-509953" defTabSz="1300480"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tabLst>
                <a:tab pos="25908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transferred to an electron acceptor in a redox reaction</a:t>
            </a:r>
          </a:p>
        </p:txBody>
      </p:sp>
      <p:sp>
        <p:nvSpPr>
          <p:cNvPr id="459" name="Shape 45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10_10_excited_electrons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4855"/>
          <a:stretch>
            <a:fillRect/>
          </a:stretch>
        </p:blipFill>
        <p:spPr>
          <a:xfrm>
            <a:off x="422204" y="2388728"/>
            <a:ext cx="12158135" cy="4734562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Shape 462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10.10</a:t>
            </a:r>
          </a:p>
        </p:txBody>
      </p:sp>
      <p:sp>
        <p:nvSpPr>
          <p:cNvPr id="463" name="Shape 463"/>
          <p:cNvSpPr/>
          <p:nvPr/>
        </p:nvSpPr>
        <p:spPr>
          <a:xfrm>
            <a:off x="1404337" y="2580639"/>
            <a:ext cx="1914948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FLUORESCENCE or HEAT</a:t>
            </a:r>
          </a:p>
        </p:txBody>
      </p:sp>
      <p:sp>
        <p:nvSpPr>
          <p:cNvPr id="464" name="Shape 464"/>
          <p:cNvSpPr/>
          <p:nvPr/>
        </p:nvSpPr>
        <p:spPr>
          <a:xfrm>
            <a:off x="4377831" y="2567093"/>
            <a:ext cx="255014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RESONANCE-ENERGY TRANSFER</a:t>
            </a:r>
          </a:p>
        </p:txBody>
      </p:sp>
      <p:sp>
        <p:nvSpPr>
          <p:cNvPr id="465" name="Shape 465"/>
          <p:cNvSpPr/>
          <p:nvPr/>
        </p:nvSpPr>
        <p:spPr>
          <a:xfrm>
            <a:off x="10038080" y="2564835"/>
            <a:ext cx="179633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REDUCTION/OXIDATION</a:t>
            </a:r>
          </a:p>
        </p:txBody>
      </p:sp>
      <p:sp>
        <p:nvSpPr>
          <p:cNvPr id="466" name="Shape 466"/>
          <p:cNvSpPr/>
          <p:nvPr/>
        </p:nvSpPr>
        <p:spPr>
          <a:xfrm>
            <a:off x="3957884" y="2578382"/>
            <a:ext cx="165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467" name="Shape 467"/>
          <p:cNvSpPr/>
          <p:nvPr/>
        </p:nvSpPr>
        <p:spPr>
          <a:xfrm>
            <a:off x="9640711" y="2567093"/>
            <a:ext cx="165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468" name="Shape 468"/>
          <p:cNvSpPr/>
          <p:nvPr/>
        </p:nvSpPr>
        <p:spPr>
          <a:xfrm>
            <a:off x="620888" y="3592124"/>
            <a:ext cx="57579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Higher</a:t>
            </a:r>
          </a:p>
        </p:txBody>
      </p:sp>
      <p:sp>
        <p:nvSpPr>
          <p:cNvPr id="469" name="Shape 469"/>
          <p:cNvSpPr/>
          <p:nvPr/>
        </p:nvSpPr>
        <p:spPr>
          <a:xfrm>
            <a:off x="1404337" y="5181600"/>
            <a:ext cx="62493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Photon</a:t>
            </a:r>
          </a:p>
        </p:txBody>
      </p:sp>
      <p:sp>
        <p:nvSpPr>
          <p:cNvPr id="470" name="Shape 470"/>
          <p:cNvSpPr/>
          <p:nvPr/>
        </p:nvSpPr>
        <p:spPr>
          <a:xfrm>
            <a:off x="1440462" y="6698826"/>
            <a:ext cx="182056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Chlorophyll molecule</a:t>
            </a:r>
          </a:p>
        </p:txBody>
      </p:sp>
      <p:sp>
        <p:nvSpPr>
          <p:cNvPr id="471" name="Shape 471"/>
          <p:cNvSpPr/>
          <p:nvPr/>
        </p:nvSpPr>
        <p:spPr>
          <a:xfrm>
            <a:off x="645724" y="6723662"/>
            <a:ext cx="53629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Lower</a:t>
            </a:r>
          </a:p>
        </p:txBody>
      </p:sp>
      <p:sp>
        <p:nvSpPr>
          <p:cNvPr id="472" name="Shape 472"/>
          <p:cNvSpPr/>
          <p:nvPr/>
        </p:nvSpPr>
        <p:spPr>
          <a:xfrm>
            <a:off x="4377831" y="4626186"/>
            <a:ext cx="62493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Photon</a:t>
            </a:r>
          </a:p>
        </p:txBody>
      </p:sp>
      <p:sp>
        <p:nvSpPr>
          <p:cNvPr id="473" name="Shape 473"/>
          <p:cNvSpPr/>
          <p:nvPr/>
        </p:nvSpPr>
        <p:spPr>
          <a:xfrm>
            <a:off x="2777066" y="4811324"/>
            <a:ext cx="5559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and/or</a:t>
            </a:r>
          </a:p>
        </p:txBody>
      </p:sp>
      <p:sp>
        <p:nvSpPr>
          <p:cNvPr id="474" name="Shape 474"/>
          <p:cNvSpPr/>
          <p:nvPr/>
        </p:nvSpPr>
        <p:spPr>
          <a:xfrm>
            <a:off x="4413955" y="6689795"/>
            <a:ext cx="4971046" cy="21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Chlorophyll and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β</a:t>
            </a:r>
            <a:r>
              <a:t>-Carotene molecules in antenna complex</a:t>
            </a:r>
          </a:p>
        </p:txBody>
      </p:sp>
      <p:sp>
        <p:nvSpPr>
          <p:cNvPr id="475" name="Shape 475"/>
          <p:cNvSpPr/>
          <p:nvPr/>
        </p:nvSpPr>
        <p:spPr>
          <a:xfrm>
            <a:off x="10627359" y="6716889"/>
            <a:ext cx="134663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Reaction center</a:t>
            </a:r>
          </a:p>
        </p:txBody>
      </p:sp>
      <p:sp>
        <p:nvSpPr>
          <p:cNvPr id="476" name="Shape 476"/>
          <p:cNvSpPr/>
          <p:nvPr/>
        </p:nvSpPr>
        <p:spPr>
          <a:xfrm>
            <a:off x="6848745" y="5161279"/>
            <a:ext cx="763576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Reaction</a:t>
            </a:r>
            <a:br/>
            <a:r>
              <a:t>center</a:t>
            </a:r>
          </a:p>
        </p:txBody>
      </p:sp>
      <p:sp>
        <p:nvSpPr>
          <p:cNvPr id="477" name="Shape 477"/>
          <p:cNvSpPr/>
          <p:nvPr/>
        </p:nvSpPr>
        <p:spPr>
          <a:xfrm>
            <a:off x="5208693" y="4181404"/>
            <a:ext cx="100041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Chlorophyll</a:t>
            </a:r>
          </a:p>
        </p:txBody>
      </p:sp>
      <p:sp>
        <p:nvSpPr>
          <p:cNvPr id="478" name="Shape 478"/>
          <p:cNvSpPr/>
          <p:nvPr/>
        </p:nvSpPr>
        <p:spPr>
          <a:xfrm>
            <a:off x="7809653" y="4161084"/>
            <a:ext cx="940161" cy="21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β</a:t>
            </a:r>
            <a:r>
              <a:t>-Carotene</a:t>
            </a:r>
          </a:p>
        </p:txBody>
      </p:sp>
      <p:sp>
        <p:nvSpPr>
          <p:cNvPr id="479" name="Shape 479"/>
          <p:cNvSpPr/>
          <p:nvPr/>
        </p:nvSpPr>
        <p:spPr>
          <a:xfrm>
            <a:off x="2571608" y="4520070"/>
            <a:ext cx="115902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solidFill>
                  <a:srgbClr val="EB02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Fluorescence</a:t>
            </a:r>
          </a:p>
        </p:txBody>
      </p:sp>
      <p:sp>
        <p:nvSpPr>
          <p:cNvPr id="480" name="Shape 480"/>
          <p:cNvSpPr/>
          <p:nvPr/>
        </p:nvSpPr>
        <p:spPr>
          <a:xfrm>
            <a:off x="3343768" y="5098062"/>
            <a:ext cx="398079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solidFill>
                  <a:srgbClr val="EF1A2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Heat</a:t>
            </a:r>
          </a:p>
        </p:txBody>
      </p:sp>
      <p:sp>
        <p:nvSpPr>
          <p:cNvPr id="481" name="Shape 481"/>
          <p:cNvSpPr/>
          <p:nvPr/>
        </p:nvSpPr>
        <p:spPr>
          <a:xfrm>
            <a:off x="1417884" y="2928337"/>
            <a:ext cx="2104182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Electron drops back down to</a:t>
            </a:r>
            <a:br/>
            <a:r>
              <a:t>lower energy level and emits</a:t>
            </a:r>
            <a:br/>
            <a:r>
              <a:t>fluorescence and/or heat.</a:t>
            </a:r>
          </a:p>
        </p:txBody>
      </p:sp>
      <p:sp>
        <p:nvSpPr>
          <p:cNvPr id="482" name="Shape 482"/>
          <p:cNvSpPr/>
          <p:nvPr/>
        </p:nvSpPr>
        <p:spPr>
          <a:xfrm>
            <a:off x="4380088" y="2928337"/>
            <a:ext cx="376436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Energy in electron is transferred to nearby pigment.</a:t>
            </a:r>
          </a:p>
        </p:txBody>
      </p:sp>
      <p:sp>
        <p:nvSpPr>
          <p:cNvPr id="483" name="Shape 483"/>
          <p:cNvSpPr/>
          <p:nvPr/>
        </p:nvSpPr>
        <p:spPr>
          <a:xfrm>
            <a:off x="10051626" y="2917048"/>
            <a:ext cx="1825056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Electron is transferred to</a:t>
            </a:r>
            <a:br/>
            <a:r>
              <a:t>a new compound.</a:t>
            </a:r>
          </a:p>
        </p:txBody>
      </p:sp>
      <p:sp>
        <p:nvSpPr>
          <p:cNvPr id="484" name="Shape 484"/>
          <p:cNvSpPr/>
          <p:nvPr/>
        </p:nvSpPr>
        <p:spPr>
          <a:xfrm>
            <a:off x="6238239" y="4287519"/>
            <a:ext cx="239326" cy="37253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5" name="Shape 485"/>
          <p:cNvSpPr/>
          <p:nvPr/>
        </p:nvSpPr>
        <p:spPr>
          <a:xfrm flipH="1">
            <a:off x="7597422" y="4262684"/>
            <a:ext cx="194170" cy="3364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6" name="Shape 486"/>
          <p:cNvSpPr/>
          <p:nvPr/>
        </p:nvSpPr>
        <p:spPr>
          <a:xfrm rot="16200000">
            <a:off x="-275009" y="5181084"/>
            <a:ext cx="157374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Energy of electron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10_02_photosynthesis_slide1-U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204" y="194168"/>
            <a:ext cx="12158135" cy="9365264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Shape 491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</a:t>
            </a:r>
          </a:p>
        </p:txBody>
      </p:sp>
      <p:sp>
        <p:nvSpPr>
          <p:cNvPr id="492" name="Shape 492"/>
          <p:cNvSpPr/>
          <p:nvPr/>
        </p:nvSpPr>
        <p:spPr>
          <a:xfrm>
            <a:off x="5233529" y="1469813"/>
            <a:ext cx="123160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Sunlight</a:t>
            </a:r>
          </a:p>
        </p:txBody>
      </p:sp>
      <p:sp>
        <p:nvSpPr>
          <p:cNvPr id="493" name="Shape 493"/>
          <p:cNvSpPr/>
          <p:nvPr/>
        </p:nvSpPr>
        <p:spPr>
          <a:xfrm>
            <a:off x="5139109" y="3797582"/>
            <a:ext cx="1401267" cy="98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Light-</a:t>
            </a:r>
            <a:br/>
            <a:r>
              <a:t>capturing</a:t>
            </a:r>
            <a:br/>
            <a:r>
              <a:t>reactions</a:t>
            </a:r>
          </a:p>
        </p:txBody>
      </p:sp>
      <p:sp>
        <p:nvSpPr>
          <p:cNvPr id="494" name="Shape 494"/>
          <p:cNvSpPr/>
          <p:nvPr/>
        </p:nvSpPr>
        <p:spPr>
          <a:xfrm>
            <a:off x="5409910" y="7371644"/>
            <a:ext cx="927398" cy="666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Calvin</a:t>
            </a:r>
            <a:br/>
            <a:r>
              <a:t>cycle</a:t>
            </a:r>
          </a:p>
        </p:txBody>
      </p:sp>
      <p:sp>
        <p:nvSpPr>
          <p:cNvPr id="495" name="Shape 495"/>
          <p:cNvSpPr/>
          <p:nvPr/>
        </p:nvSpPr>
        <p:spPr>
          <a:xfrm>
            <a:off x="7053298" y="1390790"/>
            <a:ext cx="1113731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(Light</a:t>
            </a:r>
            <a:br/>
            <a:r>
              <a:t>energy)</a:t>
            </a:r>
          </a:p>
        </p:txBody>
      </p:sp>
      <p:sp>
        <p:nvSpPr>
          <p:cNvPr id="496" name="Shape 496"/>
          <p:cNvSpPr/>
          <p:nvPr/>
        </p:nvSpPr>
        <p:spPr>
          <a:xfrm>
            <a:off x="8109937" y="5416408"/>
            <a:ext cx="1469431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(Chemical</a:t>
            </a:r>
            <a:br/>
            <a:r>
              <a:t>energy)</a:t>
            </a:r>
          </a:p>
        </p:txBody>
      </p:sp>
      <p:sp>
        <p:nvSpPr>
          <p:cNvPr id="497" name="Shape 497"/>
          <p:cNvSpPr/>
          <p:nvPr/>
        </p:nvSpPr>
        <p:spPr>
          <a:xfrm>
            <a:off x="8026400" y="8584071"/>
            <a:ext cx="1469430" cy="70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(Chemical</a:t>
            </a:r>
            <a:br/>
            <a:r>
              <a:t>energy)</a:t>
            </a:r>
          </a:p>
        </p:txBody>
      </p:sp>
      <p:sp>
        <p:nvSpPr>
          <p:cNvPr id="498" name="Shape 498"/>
          <p:cNvSpPr/>
          <p:nvPr/>
        </p:nvSpPr>
        <p:spPr>
          <a:xfrm>
            <a:off x="7886417" y="5368995"/>
            <a:ext cx="133210" cy="7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80808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578023" y="1936750"/>
            <a:ext cx="24507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Know this!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Summary of Photosystems I and II</a:t>
            </a:r>
          </a:p>
        </p:txBody>
      </p:sp>
      <p:sp>
        <p:nvSpPr>
          <p:cNvPr id="504" name="Shape 504"/>
          <p:cNvSpPr/>
          <p:nvPr>
            <p:ph type="body" idx="4294967295"/>
          </p:nvPr>
        </p:nvSpPr>
        <p:spPr>
          <a:xfrm>
            <a:off x="205457" y="1819768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Photosystem II produces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proton gradient that drives the synthesis of ATP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Photosystem I yields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Reducing power in the form of NADPH 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Several groups of bacteria have just one of the two photosystems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cyanobacteria, algae, and plants have both</a:t>
            </a:r>
          </a:p>
        </p:txBody>
      </p:sp>
      <p:sp>
        <p:nvSpPr>
          <p:cNvPr id="505" name="Shape 505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10_12_photosystem_II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35"/>
          <a:stretch>
            <a:fillRect/>
          </a:stretch>
        </p:blipFill>
        <p:spPr>
          <a:xfrm>
            <a:off x="643466" y="194168"/>
            <a:ext cx="11715610" cy="9137227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hape 508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10.12</a:t>
            </a:r>
          </a:p>
        </p:txBody>
      </p:sp>
      <p:sp>
        <p:nvSpPr>
          <p:cNvPr id="509" name="Shape 509"/>
          <p:cNvSpPr/>
          <p:nvPr/>
        </p:nvSpPr>
        <p:spPr>
          <a:xfrm>
            <a:off x="1043093" y="803768"/>
            <a:ext cx="97800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Higher</a:t>
            </a:r>
          </a:p>
        </p:txBody>
      </p:sp>
      <p:sp>
        <p:nvSpPr>
          <p:cNvPr id="510" name="Shape 510"/>
          <p:cNvSpPr/>
          <p:nvPr/>
        </p:nvSpPr>
        <p:spPr>
          <a:xfrm>
            <a:off x="1043093" y="8753404"/>
            <a:ext cx="91028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Lower</a:t>
            </a:r>
          </a:p>
        </p:txBody>
      </p:sp>
      <p:sp>
        <p:nvSpPr>
          <p:cNvPr id="511" name="Shape 511"/>
          <p:cNvSpPr/>
          <p:nvPr/>
        </p:nvSpPr>
        <p:spPr>
          <a:xfrm>
            <a:off x="1993617" y="5224497"/>
            <a:ext cx="1149698" cy="38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Photon</a:t>
            </a:r>
          </a:p>
        </p:txBody>
      </p:sp>
      <p:sp>
        <p:nvSpPr>
          <p:cNvPr id="512" name="Shape 512"/>
          <p:cNvSpPr/>
          <p:nvPr/>
        </p:nvSpPr>
        <p:spPr>
          <a:xfrm>
            <a:off x="4068222" y="8164124"/>
            <a:ext cx="1407183" cy="738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Reaction</a:t>
            </a:r>
            <a:br/>
            <a:r>
              <a:t>center</a:t>
            </a:r>
          </a:p>
        </p:txBody>
      </p:sp>
      <p:sp>
        <p:nvSpPr>
          <p:cNvPr id="513" name="Shape 513"/>
          <p:cNvSpPr/>
          <p:nvPr/>
        </p:nvSpPr>
        <p:spPr>
          <a:xfrm rot="1173658">
            <a:off x="8423514" y="1400847"/>
            <a:ext cx="3829027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Electron transport chain</a:t>
            </a:r>
          </a:p>
        </p:txBody>
      </p:sp>
      <p:sp>
        <p:nvSpPr>
          <p:cNvPr id="514" name="Shape 514"/>
          <p:cNvSpPr/>
          <p:nvPr/>
        </p:nvSpPr>
        <p:spPr>
          <a:xfrm>
            <a:off x="2668693" y="444782"/>
            <a:ext cx="2361345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II</a:t>
            </a:r>
          </a:p>
        </p:txBody>
      </p:sp>
      <p:sp>
        <p:nvSpPr>
          <p:cNvPr id="515" name="Shape 515"/>
          <p:cNvSpPr/>
          <p:nvPr/>
        </p:nvSpPr>
        <p:spPr>
          <a:xfrm rot="16200000">
            <a:off x="-870921" y="4762846"/>
            <a:ext cx="3357799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Energy of electron</a:t>
            </a:r>
          </a:p>
        </p:txBody>
      </p:sp>
      <p:sp>
        <p:nvSpPr>
          <p:cNvPr id="516" name="Shape 516"/>
          <p:cNvSpPr/>
          <p:nvPr/>
        </p:nvSpPr>
        <p:spPr>
          <a:xfrm>
            <a:off x="7643785" y="5262879"/>
            <a:ext cx="3131382" cy="73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produced via</a:t>
            </a:r>
            <a:br/>
            <a:r>
              <a:t>proton-motive force</a:t>
            </a:r>
          </a:p>
        </p:txBody>
      </p:sp>
      <p:sp>
        <p:nvSpPr>
          <p:cNvPr id="517" name="Shape 517"/>
          <p:cNvSpPr/>
          <p:nvPr/>
        </p:nvSpPr>
        <p:spPr>
          <a:xfrm rot="17418658">
            <a:off x="10141937" y="22577"/>
            <a:ext cx="252872" cy="4009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10_12_photosystem_II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35"/>
          <a:stretch>
            <a:fillRect/>
          </a:stretch>
        </p:blipFill>
        <p:spPr>
          <a:xfrm>
            <a:off x="643466" y="194168"/>
            <a:ext cx="11715610" cy="9137227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Shape 522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10.12</a:t>
            </a:r>
          </a:p>
        </p:txBody>
      </p:sp>
      <p:sp>
        <p:nvSpPr>
          <p:cNvPr id="523" name="Shape 523"/>
          <p:cNvSpPr/>
          <p:nvPr/>
        </p:nvSpPr>
        <p:spPr>
          <a:xfrm>
            <a:off x="1043093" y="803768"/>
            <a:ext cx="97800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Higher</a:t>
            </a:r>
          </a:p>
        </p:txBody>
      </p:sp>
      <p:sp>
        <p:nvSpPr>
          <p:cNvPr id="524" name="Shape 524"/>
          <p:cNvSpPr/>
          <p:nvPr/>
        </p:nvSpPr>
        <p:spPr>
          <a:xfrm>
            <a:off x="1043093" y="8753404"/>
            <a:ext cx="91028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Lower</a:t>
            </a:r>
          </a:p>
        </p:txBody>
      </p:sp>
      <p:sp>
        <p:nvSpPr>
          <p:cNvPr id="525" name="Shape 525"/>
          <p:cNvSpPr/>
          <p:nvPr/>
        </p:nvSpPr>
        <p:spPr>
          <a:xfrm>
            <a:off x="1993617" y="5224497"/>
            <a:ext cx="1149698" cy="38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Photon</a:t>
            </a:r>
          </a:p>
        </p:txBody>
      </p:sp>
      <p:sp>
        <p:nvSpPr>
          <p:cNvPr id="526" name="Shape 526"/>
          <p:cNvSpPr/>
          <p:nvPr/>
        </p:nvSpPr>
        <p:spPr>
          <a:xfrm>
            <a:off x="4068222" y="8164124"/>
            <a:ext cx="1407183" cy="738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Reaction</a:t>
            </a:r>
            <a:br/>
            <a:r>
              <a:t>center</a:t>
            </a:r>
          </a:p>
        </p:txBody>
      </p:sp>
      <p:sp>
        <p:nvSpPr>
          <p:cNvPr id="527" name="Shape 527"/>
          <p:cNvSpPr/>
          <p:nvPr/>
        </p:nvSpPr>
        <p:spPr>
          <a:xfrm rot="1173658">
            <a:off x="8423514" y="1400847"/>
            <a:ext cx="3829027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Electron transport chain</a:t>
            </a:r>
          </a:p>
        </p:txBody>
      </p:sp>
      <p:sp>
        <p:nvSpPr>
          <p:cNvPr id="528" name="Shape 528"/>
          <p:cNvSpPr/>
          <p:nvPr/>
        </p:nvSpPr>
        <p:spPr>
          <a:xfrm>
            <a:off x="2668693" y="444782"/>
            <a:ext cx="2361345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II</a:t>
            </a:r>
          </a:p>
        </p:txBody>
      </p:sp>
      <p:sp>
        <p:nvSpPr>
          <p:cNvPr id="529" name="Shape 529"/>
          <p:cNvSpPr/>
          <p:nvPr/>
        </p:nvSpPr>
        <p:spPr>
          <a:xfrm rot="16200000">
            <a:off x="-870921" y="4762846"/>
            <a:ext cx="3357799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Energy of electron</a:t>
            </a:r>
          </a:p>
        </p:txBody>
      </p:sp>
      <p:sp>
        <p:nvSpPr>
          <p:cNvPr id="530" name="Shape 530"/>
          <p:cNvSpPr/>
          <p:nvPr/>
        </p:nvSpPr>
        <p:spPr>
          <a:xfrm>
            <a:off x="7643785" y="5262879"/>
            <a:ext cx="3131382" cy="73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produced via</a:t>
            </a:r>
            <a:br/>
            <a:r>
              <a:t>proton-motive force</a:t>
            </a:r>
          </a:p>
        </p:txBody>
      </p:sp>
      <p:sp>
        <p:nvSpPr>
          <p:cNvPr id="531" name="Shape 531"/>
          <p:cNvSpPr/>
          <p:nvPr/>
        </p:nvSpPr>
        <p:spPr>
          <a:xfrm rot="17418658">
            <a:off x="10141937" y="22577"/>
            <a:ext cx="252872" cy="4009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3065727" y="880136"/>
            <a:ext cx="9769740" cy="3254905"/>
          </a:xfrm>
          <a:prstGeom prst="roundRect">
            <a:avLst>
              <a:gd name="adj" fmla="val 5853"/>
            </a:avLst>
          </a:prstGeom>
          <a:solidFill>
            <a:srgbClr val="FFFFFF">
              <a:alpha val="876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631950"/>
            <a:ext cx="7175500" cy="6502400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Shape 537"/>
          <p:cNvSpPr/>
          <p:nvPr/>
        </p:nvSpPr>
        <p:spPr>
          <a:xfrm>
            <a:off x="3412066" y="6324599"/>
            <a:ext cx="6070932" cy="1770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title" idx="4294967295"/>
          </p:nvPr>
        </p:nvSpPr>
        <p:spPr>
          <a:xfrm>
            <a:off x="9708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Discovery of Photosystems I and II</a:t>
            </a:r>
            <a:br/>
          </a:p>
        </p:txBody>
      </p:sp>
      <p:sp>
        <p:nvSpPr>
          <p:cNvPr id="540" name="Shape 540"/>
          <p:cNvSpPr/>
          <p:nvPr>
            <p:ph type="body" idx="4294967295"/>
          </p:nvPr>
        </p:nvSpPr>
        <p:spPr>
          <a:xfrm>
            <a:off x="205457" y="1801706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There are two types of reaction centers: </a:t>
            </a:r>
          </a:p>
          <a:p>
            <a:pPr lvl="1" marL="451555" indent="-7055" defTabSz="1300480">
              <a:spcBef>
                <a:spcPts val="800"/>
              </a:spcBef>
              <a:buClr>
                <a:srgbClr val="9D002D"/>
              </a:buClr>
              <a:buSzTx/>
              <a:buFont typeface="Wingdings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1.</a:t>
            </a:r>
            <a:r>
              <a:rPr b="1"/>
              <a:t> Photosystem I</a:t>
            </a:r>
            <a:r>
              <a:t> </a:t>
            </a:r>
          </a:p>
          <a:p>
            <a:pPr lvl="1" marL="451555" indent="-7055" defTabSz="1300480">
              <a:spcBef>
                <a:spcPts val="800"/>
              </a:spcBef>
              <a:buClr>
                <a:srgbClr val="9D002D"/>
              </a:buClr>
              <a:buSzTx/>
              <a:buFont typeface="Wingdings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2.</a:t>
            </a:r>
            <a:r>
              <a:rPr b="1"/>
              <a:t> Photosystem II</a:t>
            </a:r>
            <a:r>
              <a:t> 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These photosystems work together to produce an </a:t>
            </a:r>
            <a:r>
              <a:rPr i="1"/>
              <a:t>enhancement effect</a:t>
            </a:r>
            <a:endParaRPr i="1"/>
          </a:p>
          <a:p>
            <a:pPr lvl="1" marL="884115" indent="-439615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Photosynthesis increases dramatically </a:t>
            </a:r>
          </a:p>
          <a:p>
            <a:pPr lvl="1" marL="884115" indent="-439615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When cells are exposed to both red and far-red light</a:t>
            </a:r>
          </a:p>
        </p:txBody>
      </p:sp>
      <p:sp>
        <p:nvSpPr>
          <p:cNvPr id="541" name="Shape 54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8937"/>
            <a:ext cx="13004800" cy="9115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10_11_enhancemnt_effect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35"/>
          <a:stretch>
            <a:fillRect/>
          </a:stretch>
        </p:blipFill>
        <p:spPr>
          <a:xfrm>
            <a:off x="3034453" y="194168"/>
            <a:ext cx="6935894" cy="9137227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Shape 544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10.11</a:t>
            </a:r>
          </a:p>
        </p:txBody>
      </p:sp>
      <p:sp>
        <p:nvSpPr>
          <p:cNvPr id="545" name="Shape 545"/>
          <p:cNvSpPr/>
          <p:nvPr/>
        </p:nvSpPr>
        <p:spPr>
          <a:xfrm>
            <a:off x="4294293" y="4716497"/>
            <a:ext cx="4035153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Expose cells to light and record rate of photosynthesis.</a:t>
            </a:r>
          </a:p>
        </p:txBody>
      </p:sp>
      <p:sp>
        <p:nvSpPr>
          <p:cNvPr id="546" name="Shape 546"/>
          <p:cNvSpPr/>
          <p:nvPr/>
        </p:nvSpPr>
        <p:spPr>
          <a:xfrm>
            <a:off x="3210559" y="1523999"/>
            <a:ext cx="6160345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When red and far-red light are combined, the rate of photosynthesis</a:t>
            </a:r>
            <a:br/>
            <a:r>
              <a:t>will be the sum of the single wavelength rates.</a:t>
            </a:r>
          </a:p>
        </p:txBody>
      </p:sp>
      <p:sp>
        <p:nvSpPr>
          <p:cNvPr id="547" name="Shape 547"/>
          <p:cNvSpPr/>
          <p:nvPr/>
        </p:nvSpPr>
        <p:spPr>
          <a:xfrm>
            <a:off x="3199270" y="1982328"/>
            <a:ext cx="5542262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When red and far-red light are combined, the rate of </a:t>
            </a:r>
            <a:br/>
            <a:r>
              <a:t>photosynthesis will be no more than the highest single wavelength rate.</a:t>
            </a:r>
          </a:p>
        </p:txBody>
      </p:sp>
      <p:sp>
        <p:nvSpPr>
          <p:cNvPr id="548" name="Shape 548"/>
          <p:cNvSpPr/>
          <p:nvPr/>
        </p:nvSpPr>
        <p:spPr>
          <a:xfrm>
            <a:off x="3199271" y="629919"/>
            <a:ext cx="6376331" cy="740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Red and far-red light each stimulate a</a:t>
            </a:r>
            <a:br/>
            <a:r>
              <a:t>moderate rate of photosynthesis. How does a combination</a:t>
            </a:r>
            <a:br/>
            <a:r>
              <a:t>of both wavelengths affect the rate of photosynthesis?</a:t>
            </a:r>
          </a:p>
        </p:txBody>
      </p:sp>
      <p:sp>
        <p:nvSpPr>
          <p:cNvPr id="549" name="Shape 549"/>
          <p:cNvSpPr/>
          <p:nvPr/>
        </p:nvSpPr>
        <p:spPr>
          <a:xfrm>
            <a:off x="4917004" y="2571608"/>
            <a:ext cx="901725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Far-red light</a:t>
            </a:r>
            <a:br/>
            <a:r>
              <a:t>(713 nm)</a:t>
            </a:r>
          </a:p>
        </p:txBody>
      </p:sp>
      <p:sp>
        <p:nvSpPr>
          <p:cNvPr id="550" name="Shape 550"/>
          <p:cNvSpPr/>
          <p:nvPr/>
        </p:nvSpPr>
        <p:spPr>
          <a:xfrm>
            <a:off x="6100125" y="2571608"/>
            <a:ext cx="664568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Red light</a:t>
            </a:r>
            <a:br/>
            <a:r>
              <a:t>(653 nm)</a:t>
            </a:r>
          </a:p>
        </p:txBody>
      </p:sp>
      <p:sp>
        <p:nvSpPr>
          <p:cNvPr id="551" name="Shape 551"/>
          <p:cNvSpPr/>
          <p:nvPr/>
        </p:nvSpPr>
        <p:spPr>
          <a:xfrm>
            <a:off x="7035510" y="2571608"/>
            <a:ext cx="927398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Both</a:t>
            </a:r>
            <a:br/>
            <a:r>
              <a:t>wavelengths</a:t>
            </a:r>
          </a:p>
        </p:txBody>
      </p:sp>
      <p:sp>
        <p:nvSpPr>
          <p:cNvPr id="552" name="Shape 552"/>
          <p:cNvSpPr/>
          <p:nvPr/>
        </p:nvSpPr>
        <p:spPr>
          <a:xfrm>
            <a:off x="3187982" y="5100320"/>
            <a:ext cx="5846986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When the two wavelengths are combined, the amount of oxygen</a:t>
            </a:r>
            <a:br/>
            <a:r>
              <a:t>produced will be the sum of the single wavelength tests.</a:t>
            </a:r>
          </a:p>
        </p:txBody>
      </p:sp>
      <p:sp>
        <p:nvSpPr>
          <p:cNvPr id="553" name="Shape 553"/>
          <p:cNvSpPr/>
          <p:nvPr/>
        </p:nvSpPr>
        <p:spPr>
          <a:xfrm>
            <a:off x="3197013" y="5569937"/>
            <a:ext cx="6169050" cy="528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                                When the two wavelengths are combined,</a:t>
            </a:r>
            <a:br/>
            <a:r>
              <a:t>the amount of oxygen produced will be no more than the single wavelength test that</a:t>
            </a:r>
            <a:br/>
            <a:r>
              <a:t>yielded the highest amount of oxygen.</a:t>
            </a:r>
          </a:p>
        </p:txBody>
      </p:sp>
      <p:sp>
        <p:nvSpPr>
          <p:cNvPr id="554" name="Shape 554"/>
          <p:cNvSpPr/>
          <p:nvPr/>
        </p:nvSpPr>
        <p:spPr>
          <a:xfrm>
            <a:off x="3185724" y="8674382"/>
            <a:ext cx="6202835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Neither hypothesis is correct. The combination of both wavelengths</a:t>
            </a:r>
            <a:br/>
            <a:r>
              <a:t>yielded more oxygen than the sum of the single tests. A new hypothesis is required</a:t>
            </a:r>
            <a:br/>
            <a:r>
              <a:t>to explain this enhancement effect.</a:t>
            </a:r>
          </a:p>
        </p:txBody>
      </p:sp>
      <p:sp>
        <p:nvSpPr>
          <p:cNvPr id="555" name="Shape 555"/>
          <p:cNvSpPr/>
          <p:nvPr/>
        </p:nvSpPr>
        <p:spPr>
          <a:xfrm>
            <a:off x="5072790" y="7491307"/>
            <a:ext cx="901726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Far-red light</a:t>
            </a:r>
            <a:br/>
            <a:r>
              <a:t>(700 nm)</a:t>
            </a:r>
          </a:p>
        </p:txBody>
      </p:sp>
      <p:sp>
        <p:nvSpPr>
          <p:cNvPr id="556" name="Shape 556"/>
          <p:cNvSpPr/>
          <p:nvPr/>
        </p:nvSpPr>
        <p:spPr>
          <a:xfrm>
            <a:off x="5887894" y="6832035"/>
            <a:ext cx="664568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Red light</a:t>
            </a:r>
            <a:br/>
            <a:r>
              <a:t>(680 nm)</a:t>
            </a:r>
          </a:p>
        </p:txBody>
      </p:sp>
      <p:sp>
        <p:nvSpPr>
          <p:cNvPr id="557" name="Shape 557"/>
          <p:cNvSpPr/>
          <p:nvPr/>
        </p:nvSpPr>
        <p:spPr>
          <a:xfrm>
            <a:off x="6857145" y="6269849"/>
            <a:ext cx="927399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Both</a:t>
            </a:r>
            <a:br/>
            <a:r>
              <a:t>wavelengths</a:t>
            </a:r>
          </a:p>
        </p:txBody>
      </p:sp>
      <p:sp>
        <p:nvSpPr>
          <p:cNvPr id="558" name="Shape 558"/>
          <p:cNvSpPr/>
          <p:nvPr/>
        </p:nvSpPr>
        <p:spPr>
          <a:xfrm rot="16200000">
            <a:off x="3984862" y="7548936"/>
            <a:ext cx="1642592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Oxygen production</a:t>
            </a:r>
          </a:p>
        </p:txBody>
      </p:sp>
      <p:sp>
        <p:nvSpPr>
          <p:cNvPr id="559" name="Shape 559"/>
          <p:cNvSpPr/>
          <p:nvPr/>
        </p:nvSpPr>
        <p:spPr>
          <a:xfrm>
            <a:off x="5219982" y="6242755"/>
            <a:ext cx="1443981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Activity due to</a:t>
            </a:r>
            <a:br/>
            <a:r>
              <a:t>enhancement effect</a:t>
            </a:r>
          </a:p>
        </p:txBody>
      </p:sp>
      <p:sp>
        <p:nvSpPr>
          <p:cNvPr id="560" name="Shape 560"/>
          <p:cNvSpPr/>
          <p:nvPr/>
        </p:nvSpPr>
        <p:spPr>
          <a:xfrm>
            <a:off x="5238044" y="6635608"/>
            <a:ext cx="1528516" cy="1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1" name="Shape 561"/>
          <p:cNvSpPr/>
          <p:nvPr/>
        </p:nvSpPr>
        <p:spPr>
          <a:xfrm flipH="1" rot="15432155">
            <a:off x="6520190" y="6578099"/>
            <a:ext cx="607357" cy="594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788" y="0"/>
                  <a:pt x="16953" y="8166"/>
                  <a:pt x="21600" y="21600"/>
                </a:cubicBezTo>
              </a:path>
            </a:pathLst>
          </a:custGeom>
          <a:ln w="25400">
            <a:solidFill>
              <a:srgbClr val="808080"/>
            </a:solidFill>
            <a:prstDash val="sysDot"/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6" name="Shape 5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628384" indent="-628384" defTabSz="1274470">
              <a:defRPr sz="4312"/>
            </a:pPr>
            <a:r>
              <a:t>How Does Photosystem II Work?</a:t>
            </a:r>
            <a:br/>
          </a:p>
        </p:txBody>
      </p:sp>
      <p:sp>
        <p:nvSpPr>
          <p:cNvPr id="567" name="Shape 567"/>
          <p:cNvSpPr/>
          <p:nvPr>
            <p:ph type="body" idx="1"/>
          </p:nvPr>
        </p:nvSpPr>
        <p:spPr>
          <a:xfrm>
            <a:off x="205457" y="1837831"/>
            <a:ext cx="12480997" cy="7473245"/>
          </a:xfrm>
          <a:prstGeom prst="rect">
            <a:avLst/>
          </a:prstGeom>
        </p:spPr>
        <p:txBody>
          <a:bodyPr/>
          <a:lstStyle/>
          <a:p>
            <a:pPr marL="396421" indent="-396421">
              <a:spcBef>
                <a:spcPts val="900"/>
              </a:spcBef>
              <a:buChar char="▪"/>
            </a:pPr>
            <a:r>
              <a:t>When energy reaches the reaction center</a:t>
            </a:r>
          </a:p>
          <a:p>
            <a:pPr lvl="1" marL="844061" indent="-386861">
              <a:spcBef>
                <a:spcPts val="800"/>
              </a:spcBef>
              <a:buFontTx/>
              <a:defRPr sz="3600"/>
            </a:pPr>
            <a:r>
              <a:t>The chlorophyll is oxidized when a high-energy electron is donated to the electron acceptor </a:t>
            </a:r>
            <a:r>
              <a:rPr b="1"/>
              <a:t>pheophytin</a:t>
            </a:r>
            <a:r>
              <a:t> </a:t>
            </a:r>
          </a:p>
          <a:p>
            <a:pPr lvl="2" marL="1304925" indent="-377825">
              <a:spcBef>
                <a:spcPts val="800"/>
              </a:spcBef>
              <a:buFontTx/>
              <a:defRPr sz="3400"/>
            </a:pPr>
            <a:r>
              <a:t>A pigment molecule structurally similar to chlorophyll</a:t>
            </a:r>
          </a:p>
          <a:p>
            <a:pPr marL="396421" indent="-396421">
              <a:spcBef>
                <a:spcPts val="900"/>
              </a:spcBef>
              <a:buChar char="▪"/>
            </a:pPr>
            <a:r>
              <a:t>The electron is passed to an electron transport chain (ETC) </a:t>
            </a:r>
          </a:p>
          <a:p>
            <a:pPr lvl="1" marL="844061" indent="-386861">
              <a:spcBef>
                <a:spcPts val="800"/>
              </a:spcBef>
              <a:buFontTx/>
              <a:defRPr sz="3600"/>
            </a:pPr>
            <a:r>
              <a:t>In the thylakoid membrane</a:t>
            </a:r>
          </a:p>
          <a:p>
            <a:pPr lvl="1" marL="844061" indent="-386861">
              <a:spcBef>
                <a:spcPts val="800"/>
              </a:spcBef>
              <a:buFontTx/>
              <a:defRPr sz="3600"/>
            </a:pPr>
            <a:r>
              <a:t>Producing a proton gradient </a:t>
            </a:r>
          </a:p>
          <a:p>
            <a:pPr lvl="1" marL="844061" indent="-386861">
              <a:spcBef>
                <a:spcPts val="800"/>
              </a:spcBef>
              <a:buFontTx/>
              <a:defRPr sz="3600"/>
            </a:pPr>
            <a:r>
              <a:t>Driving ATP production via ATP synthase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0" name="Shape 5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628384" indent="-628384" defTabSz="1274470">
              <a:defRPr sz="4312"/>
            </a:pPr>
            <a:r>
              <a:t>How Does Photosystem II Work?</a:t>
            </a:r>
            <a:br/>
          </a:p>
        </p:txBody>
      </p:sp>
      <p:sp>
        <p:nvSpPr>
          <p:cNvPr id="571" name="Shape 571"/>
          <p:cNvSpPr/>
          <p:nvPr>
            <p:ph type="body" idx="1"/>
          </p:nvPr>
        </p:nvSpPr>
        <p:spPr>
          <a:xfrm>
            <a:off x="205457" y="1837831"/>
            <a:ext cx="12480997" cy="6953956"/>
          </a:xfrm>
          <a:prstGeom prst="rect">
            <a:avLst/>
          </a:prstGeom>
        </p:spPr>
        <p:txBody>
          <a:bodyPr/>
          <a:lstStyle>
            <a:lvl1pPr marL="396421" indent="-396421">
              <a:spcBef>
                <a:spcPts val="900"/>
              </a:spcBef>
              <a:buChar char="▪"/>
            </a:lvl1pPr>
            <a:lvl2pPr marL="844061" indent="-386861">
              <a:spcBef>
                <a:spcPts val="800"/>
              </a:spcBef>
              <a:buFontTx/>
              <a:defRPr sz="3600"/>
            </a:lvl2pPr>
          </a:lstStyle>
          <a:p>
            <a:pPr/>
            <a:r>
              <a:t>Photosystem II triggers </a:t>
            </a:r>
          </a:p>
          <a:p>
            <a:pPr lvl="1"/>
            <a:r>
              <a:t>Chemiosmosis and ATP synthesis in the chloroplast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10_12_photosystem_II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35"/>
          <a:stretch>
            <a:fillRect/>
          </a:stretch>
        </p:blipFill>
        <p:spPr>
          <a:xfrm>
            <a:off x="643466" y="194168"/>
            <a:ext cx="11715610" cy="9137227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Shape 574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10.12</a:t>
            </a:r>
          </a:p>
        </p:txBody>
      </p:sp>
      <p:sp>
        <p:nvSpPr>
          <p:cNvPr id="575" name="Shape 575"/>
          <p:cNvSpPr/>
          <p:nvPr/>
        </p:nvSpPr>
        <p:spPr>
          <a:xfrm>
            <a:off x="1043093" y="803768"/>
            <a:ext cx="97800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Higher</a:t>
            </a:r>
          </a:p>
        </p:txBody>
      </p:sp>
      <p:sp>
        <p:nvSpPr>
          <p:cNvPr id="576" name="Shape 576"/>
          <p:cNvSpPr/>
          <p:nvPr/>
        </p:nvSpPr>
        <p:spPr>
          <a:xfrm>
            <a:off x="1043093" y="8753404"/>
            <a:ext cx="91028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Lower</a:t>
            </a:r>
          </a:p>
        </p:txBody>
      </p:sp>
      <p:sp>
        <p:nvSpPr>
          <p:cNvPr id="577" name="Shape 577"/>
          <p:cNvSpPr/>
          <p:nvPr/>
        </p:nvSpPr>
        <p:spPr>
          <a:xfrm>
            <a:off x="1993617" y="5224497"/>
            <a:ext cx="1149698" cy="38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Photon</a:t>
            </a:r>
          </a:p>
        </p:txBody>
      </p:sp>
      <p:sp>
        <p:nvSpPr>
          <p:cNvPr id="578" name="Shape 578"/>
          <p:cNvSpPr/>
          <p:nvPr/>
        </p:nvSpPr>
        <p:spPr>
          <a:xfrm>
            <a:off x="4068222" y="8164124"/>
            <a:ext cx="1407183" cy="738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Reaction</a:t>
            </a:r>
            <a:br/>
            <a:r>
              <a:t>center</a:t>
            </a:r>
          </a:p>
        </p:txBody>
      </p:sp>
      <p:sp>
        <p:nvSpPr>
          <p:cNvPr id="579" name="Shape 579"/>
          <p:cNvSpPr/>
          <p:nvPr/>
        </p:nvSpPr>
        <p:spPr>
          <a:xfrm rot="1173658">
            <a:off x="8423514" y="1400847"/>
            <a:ext cx="3829027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Electron transport chain</a:t>
            </a:r>
          </a:p>
        </p:txBody>
      </p:sp>
      <p:sp>
        <p:nvSpPr>
          <p:cNvPr id="580" name="Shape 580"/>
          <p:cNvSpPr/>
          <p:nvPr/>
        </p:nvSpPr>
        <p:spPr>
          <a:xfrm>
            <a:off x="2668693" y="444782"/>
            <a:ext cx="2361345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II</a:t>
            </a:r>
          </a:p>
        </p:txBody>
      </p:sp>
      <p:sp>
        <p:nvSpPr>
          <p:cNvPr id="581" name="Shape 581"/>
          <p:cNvSpPr/>
          <p:nvPr/>
        </p:nvSpPr>
        <p:spPr>
          <a:xfrm rot="16200000">
            <a:off x="-870921" y="4762846"/>
            <a:ext cx="3357799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Energy of electron</a:t>
            </a:r>
          </a:p>
        </p:txBody>
      </p:sp>
      <p:sp>
        <p:nvSpPr>
          <p:cNvPr id="582" name="Shape 582"/>
          <p:cNvSpPr/>
          <p:nvPr/>
        </p:nvSpPr>
        <p:spPr>
          <a:xfrm>
            <a:off x="7643785" y="5262879"/>
            <a:ext cx="3131382" cy="73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produced via</a:t>
            </a:r>
            <a:br/>
            <a:r>
              <a:t>proton-motive force</a:t>
            </a:r>
          </a:p>
        </p:txBody>
      </p:sp>
      <p:sp>
        <p:nvSpPr>
          <p:cNvPr id="583" name="Shape 583"/>
          <p:cNvSpPr/>
          <p:nvPr/>
        </p:nvSpPr>
        <p:spPr>
          <a:xfrm rot="17418658">
            <a:off x="10141937" y="22577"/>
            <a:ext cx="252872" cy="4009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type="title" idx="4294967295"/>
          </p:nvPr>
        </p:nvSpPr>
        <p:spPr>
          <a:xfrm>
            <a:off x="9708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Electrons from Pheophytin Enter an ETC</a:t>
            </a:r>
          </a:p>
        </p:txBody>
      </p:sp>
      <p:sp>
        <p:nvSpPr>
          <p:cNvPr id="588" name="Shape 588"/>
          <p:cNvSpPr/>
          <p:nvPr>
            <p:ph type="body" idx="4294967295"/>
          </p:nvPr>
        </p:nvSpPr>
        <p:spPr>
          <a:xfrm>
            <a:off x="203199" y="1797191"/>
            <a:ext cx="12480997" cy="7423574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Electrons are passed from the reduced pheophytin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To an electron transport chain in the thylakoid membrane </a:t>
            </a:r>
            <a:endParaRPr sz="12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This ETC is similar in structure and function 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To the ETC in mitochondria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ETC includes </a:t>
            </a:r>
            <a:r>
              <a:rPr b="1"/>
              <a:t>plastoquinone</a:t>
            </a:r>
            <a:r>
              <a:t> </a:t>
            </a:r>
            <a:r>
              <a:rPr b="1"/>
              <a:t>(PQ)</a:t>
            </a:r>
            <a:endParaRPr b="1"/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Shuttles electrons from pheophytin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Across the thylakoid membrane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To a </a:t>
            </a:r>
            <a:r>
              <a:rPr b="1"/>
              <a:t>cytochrome complex</a:t>
            </a:r>
          </a:p>
        </p:txBody>
      </p:sp>
      <p:sp>
        <p:nvSpPr>
          <p:cNvPr id="589" name="Shape 58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type="title" idx="4294967295"/>
          </p:nvPr>
        </p:nvSpPr>
        <p:spPr>
          <a:xfrm>
            <a:off x="9708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Electrons Participate in Redox Reactions</a:t>
            </a:r>
          </a:p>
        </p:txBody>
      </p:sp>
      <p:sp>
        <p:nvSpPr>
          <p:cNvPr id="592" name="Shape 592"/>
          <p:cNvSpPr/>
          <p:nvPr>
            <p:ph type="body" idx="4294967295"/>
          </p:nvPr>
        </p:nvSpPr>
        <p:spPr>
          <a:xfrm>
            <a:off x="205457" y="1801706"/>
            <a:ext cx="12480997" cy="7455183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Electrons in the electron transport chain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Participate in </a:t>
            </a:r>
            <a:r>
              <a:rPr i="1"/>
              <a:t>redox</a:t>
            </a:r>
            <a:r>
              <a:t> reactions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Are gradually stepped down in potential energy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These </a:t>
            </a:r>
            <a:r>
              <a:rPr i="1"/>
              <a:t>redox</a:t>
            </a:r>
            <a:r>
              <a:t> reactions result in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Protons being pumped from one side of the </a:t>
            </a:r>
            <a:br/>
            <a:r>
              <a:t>membrane to the other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Proton concentration inside the </a:t>
            </a:r>
            <a:r>
              <a:rPr i="1"/>
              <a:t>thylakoid</a:t>
            </a:r>
            <a:r>
              <a:t> </a:t>
            </a:r>
            <a:br/>
            <a:r>
              <a:t>increases 1000-fold</a:t>
            </a:r>
          </a:p>
        </p:txBody>
      </p:sp>
      <p:sp>
        <p:nvSpPr>
          <p:cNvPr id="593" name="Shape 593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10_13_electron_transport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659"/>
          <a:stretch>
            <a:fillRect/>
          </a:stretch>
        </p:blipFill>
        <p:spPr>
          <a:xfrm>
            <a:off x="422204" y="1420142"/>
            <a:ext cx="12158135" cy="6658187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hape 596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10.13</a:t>
            </a:r>
          </a:p>
        </p:txBody>
      </p:sp>
      <p:sp>
        <p:nvSpPr>
          <p:cNvPr id="597" name="Shape 597"/>
          <p:cNvSpPr/>
          <p:nvPr/>
        </p:nvSpPr>
        <p:spPr>
          <a:xfrm>
            <a:off x="609599" y="3176693"/>
            <a:ext cx="16427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Chloroplast stroma</a:t>
            </a:r>
          </a:p>
        </p:txBody>
      </p:sp>
      <p:sp>
        <p:nvSpPr>
          <p:cNvPr id="598" name="Shape 598"/>
          <p:cNvSpPr/>
          <p:nvPr/>
        </p:nvSpPr>
        <p:spPr>
          <a:xfrm>
            <a:off x="620888" y="6766559"/>
            <a:ext cx="1415568" cy="37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Thylakoid lumen</a:t>
            </a:r>
            <a:br/>
            <a:r>
              <a:rPr sz="1200"/>
              <a:t>(low pH)</a:t>
            </a:r>
          </a:p>
        </p:txBody>
      </p:sp>
      <p:sp>
        <p:nvSpPr>
          <p:cNvPr id="599" name="Shape 599"/>
          <p:cNvSpPr/>
          <p:nvPr/>
        </p:nvSpPr>
        <p:spPr>
          <a:xfrm>
            <a:off x="3438595" y="4264942"/>
            <a:ext cx="127735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II</a:t>
            </a:r>
          </a:p>
        </p:txBody>
      </p:sp>
      <p:sp>
        <p:nvSpPr>
          <p:cNvPr id="600" name="Shape 600"/>
          <p:cNvSpPr/>
          <p:nvPr/>
        </p:nvSpPr>
        <p:spPr>
          <a:xfrm>
            <a:off x="7456209" y="4287520"/>
            <a:ext cx="1050071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Cytochrome</a:t>
            </a:r>
            <a:br/>
            <a:r>
              <a:t>complex</a:t>
            </a:r>
          </a:p>
        </p:txBody>
      </p:sp>
      <p:sp>
        <p:nvSpPr>
          <p:cNvPr id="601" name="Shape 601"/>
          <p:cNvSpPr/>
          <p:nvPr/>
        </p:nvSpPr>
        <p:spPr>
          <a:xfrm>
            <a:off x="10916355" y="3169919"/>
            <a:ext cx="117213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ATP synthase</a:t>
            </a:r>
          </a:p>
        </p:txBody>
      </p:sp>
      <p:sp>
        <p:nvSpPr>
          <p:cNvPr id="602" name="Shape 602"/>
          <p:cNvSpPr/>
          <p:nvPr/>
        </p:nvSpPr>
        <p:spPr>
          <a:xfrm>
            <a:off x="1594979" y="4287520"/>
            <a:ext cx="734059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Antenna</a:t>
            </a:r>
            <a:br/>
            <a:r>
              <a:t>complex</a:t>
            </a:r>
          </a:p>
        </p:txBody>
      </p:sp>
      <p:sp>
        <p:nvSpPr>
          <p:cNvPr id="603" name="Shape 603"/>
          <p:cNvSpPr/>
          <p:nvPr/>
        </p:nvSpPr>
        <p:spPr>
          <a:xfrm>
            <a:off x="3682212" y="6624319"/>
            <a:ext cx="763576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Reaction</a:t>
            </a:r>
            <a:br/>
            <a:r>
              <a:t>center</a:t>
            </a:r>
          </a:p>
        </p:txBody>
      </p:sp>
      <p:sp>
        <p:nvSpPr>
          <p:cNvPr id="604" name="Shape 604"/>
          <p:cNvSpPr/>
          <p:nvPr/>
        </p:nvSpPr>
        <p:spPr>
          <a:xfrm>
            <a:off x="824088" y="4129475"/>
            <a:ext cx="62493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Photon</a:t>
            </a:r>
          </a:p>
        </p:txBody>
      </p:sp>
      <p:sp>
        <p:nvSpPr>
          <p:cNvPr id="605" name="Shape 605"/>
          <p:cNvSpPr/>
          <p:nvPr/>
        </p:nvSpPr>
        <p:spPr>
          <a:xfrm>
            <a:off x="8288302" y="3393440"/>
            <a:ext cx="1000238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Photophos-</a:t>
            </a:r>
            <a:br/>
            <a:r>
              <a:t>phorylation</a:t>
            </a:r>
          </a:p>
        </p:txBody>
      </p:sp>
      <p:grpSp>
        <p:nvGrpSpPr>
          <p:cNvPr id="608" name="Group 608"/>
          <p:cNvGrpSpPr/>
          <p:nvPr/>
        </p:nvGrpSpPr>
        <p:grpSpPr>
          <a:xfrm>
            <a:off x="10191608" y="5590257"/>
            <a:ext cx="878277" cy="629921"/>
            <a:chOff x="0" y="0"/>
            <a:chExt cx="878275" cy="629920"/>
          </a:xfrm>
        </p:grpSpPr>
        <p:sp>
          <p:nvSpPr>
            <p:cNvPr id="606" name="Shape 606"/>
            <p:cNvSpPr/>
            <p:nvPr/>
          </p:nvSpPr>
          <p:spPr>
            <a:xfrm>
              <a:off x="0" y="0"/>
              <a:ext cx="878276" cy="629921"/>
            </a:xfrm>
            <a:prstGeom prst="rect">
              <a:avLst/>
            </a:prstGeom>
            <a:solidFill>
              <a:srgbClr val="01A651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1300480">
                <a:lnSpc>
                  <a:spcPct val="90000"/>
                </a:lnSpc>
                <a:defRPr b="1"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7" name="Shape 607"/>
            <p:cNvSpPr/>
            <p:nvPr/>
          </p:nvSpPr>
          <p:spPr>
            <a:xfrm>
              <a:off x="116776" y="0"/>
              <a:ext cx="644724" cy="564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defTabSz="1300480">
                <a:lnSpc>
                  <a:spcPct val="90000"/>
                </a:lnSpc>
                <a:defRPr b="1"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Proton-</a:t>
              </a:r>
              <a:br/>
              <a:r>
                <a:t>motive</a:t>
              </a:r>
              <a:br/>
              <a:r>
                <a:t>force</a:t>
              </a:r>
            </a:p>
          </p:txBody>
        </p:sp>
      </p:grpSp>
      <p:sp>
        <p:nvSpPr>
          <p:cNvPr id="609" name="Shape 609"/>
          <p:cNvSpPr/>
          <p:nvPr/>
        </p:nvSpPr>
        <p:spPr>
          <a:xfrm>
            <a:off x="9347200" y="1467555"/>
            <a:ext cx="3075670" cy="56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Photosystem II and the cytochrome</a:t>
            </a:r>
            <a:br/>
            <a:r>
              <a:t>complex are located in the thylakoid</a:t>
            </a:r>
            <a:br/>
            <a:r>
              <a:t>membranes</a:t>
            </a:r>
          </a:p>
        </p:txBody>
      </p:sp>
      <p:sp>
        <p:nvSpPr>
          <p:cNvPr id="610" name="Shape 610"/>
          <p:cNvSpPr/>
          <p:nvPr/>
        </p:nvSpPr>
        <p:spPr>
          <a:xfrm>
            <a:off x="1889759" y="4757137"/>
            <a:ext cx="1" cy="58928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4070773" y="4599093"/>
            <a:ext cx="1" cy="88053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7994791" y="4779715"/>
            <a:ext cx="1" cy="34995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9272693" y="1492391"/>
            <a:ext cx="1" cy="519289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6" name="Group 616"/>
          <p:cNvGrpSpPr/>
          <p:nvPr/>
        </p:nvGrpSpPr>
        <p:grpSpPr>
          <a:xfrm>
            <a:off x="8169507" y="1440726"/>
            <a:ext cx="1090052" cy="688410"/>
            <a:chOff x="0" y="0"/>
            <a:chExt cx="1090050" cy="688408"/>
          </a:xfrm>
        </p:grpSpPr>
        <p:sp>
          <p:nvSpPr>
            <p:cNvPr id="614" name="Shape 614"/>
            <p:cNvSpPr/>
            <p:nvPr/>
          </p:nvSpPr>
          <p:spPr>
            <a:xfrm rot="17993438">
              <a:off x="799760" y="-34174"/>
              <a:ext cx="111827" cy="47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95" h="21600" fill="norm" stroke="1" extrusionOk="0">
                  <a:moveTo>
                    <a:pt x="0" y="0"/>
                  </a:moveTo>
                  <a:cubicBezTo>
                    <a:pt x="15914" y="6480"/>
                    <a:pt x="21600" y="14163"/>
                    <a:pt x="15987" y="21600"/>
                  </a:cubicBezTo>
                </a:path>
              </a:pathLst>
            </a:custGeom>
            <a:noFill/>
            <a:ln w="25400" cap="flat">
              <a:solidFill>
                <a:srgbClr val="808080"/>
              </a:solidFill>
              <a:prstDash val="sysDot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 rot="17993438">
              <a:off x="-36523" y="203429"/>
              <a:ext cx="632195" cy="281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544" y="0"/>
                    <a:pt x="16572" y="8029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ysDot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Chemiosmosis and Photophosphorylation</a:t>
            </a:r>
          </a:p>
        </p:txBody>
      </p:sp>
      <p:sp>
        <p:nvSpPr>
          <p:cNvPr id="621" name="Shape 621"/>
          <p:cNvSpPr/>
          <p:nvPr>
            <p:ph type="body" idx="4294967295"/>
          </p:nvPr>
        </p:nvSpPr>
        <p:spPr>
          <a:xfrm>
            <a:off x="205457" y="1801706"/>
            <a:ext cx="12690971" cy="7680961"/>
          </a:xfrm>
          <a:prstGeom prst="rect">
            <a:avLst/>
          </a:prstGeom>
        </p:spPr>
        <p:txBody>
          <a:bodyPr lIns="0" tIns="0" rIns="0" bIns="0" anchor="t"/>
          <a:lstStyle/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As in the mitochondria	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Protons diffuse down their electrochemical gradient</a:t>
            </a:r>
          </a:p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Chemiosmosis</a:t>
            </a:r>
            <a:r>
              <a:rPr b="0"/>
              <a:t> </a:t>
            </a:r>
            <a:endParaRPr b="0"/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Results when the flow of protons through ATP synthase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Causes a change in its shape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Driving the phosphorylation of ADP </a:t>
            </a:r>
          </a:p>
          <a:p>
            <a:pPr marL="409348" indent="-409348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Photophosphorylation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 the capture of light energy by photosystem II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To produce ATP</a:t>
            </a:r>
          </a:p>
        </p:txBody>
      </p:sp>
      <p:sp>
        <p:nvSpPr>
          <p:cNvPr id="622" name="Shape 62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5" name="Shape 625"/>
          <p:cNvSpPr/>
          <p:nvPr>
            <p:ph type="title"/>
          </p:nvPr>
        </p:nvSpPr>
        <p:spPr>
          <a:xfrm>
            <a:off x="223519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Chemiosmosis</a:t>
            </a:r>
          </a:p>
        </p:txBody>
      </p:sp>
      <p:pic>
        <p:nvPicPr>
          <p:cNvPr id="626" name="Freeman_btn_Blacktxt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7982" y="4305582"/>
            <a:ext cx="1797192" cy="889565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Shape 627"/>
          <p:cNvSpPr/>
          <p:nvPr/>
        </p:nvSpPr>
        <p:spPr>
          <a:xfrm>
            <a:off x="5052906" y="4497493"/>
            <a:ext cx="3905124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Web Activity: Chemiosmosis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type="title" idx="4294967295"/>
          </p:nvPr>
        </p:nvSpPr>
        <p:spPr>
          <a:xfrm>
            <a:off x="97084" y="277706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2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Does Photosystem II Obtain Electrons?</a:t>
            </a:r>
          </a:p>
        </p:txBody>
      </p:sp>
      <p:sp>
        <p:nvSpPr>
          <p:cNvPr id="630" name="Shape 630"/>
          <p:cNvSpPr/>
          <p:nvPr>
            <p:ph type="body" idx="4294967295"/>
          </p:nvPr>
        </p:nvSpPr>
        <p:spPr>
          <a:xfrm>
            <a:off x="205457" y="1801706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Photosystem II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Oxidizes water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To replace electrons used during the light reactions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excited electrons leave photosystem II and enter the ETC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photosystem becomes electronegative 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Enzymes can remove electrons from water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Leaving protons and oxygen</a:t>
            </a:r>
          </a:p>
        </p:txBody>
      </p:sp>
      <p:sp>
        <p:nvSpPr>
          <p:cNvPr id="631" name="Shape 63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152061" y="4552950"/>
            <a:ext cx="32401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 to page 888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Oxygenic and Anoxygenic Photosynthesis </a:t>
            </a:r>
          </a:p>
        </p:txBody>
      </p:sp>
      <p:sp>
        <p:nvSpPr>
          <p:cNvPr id="634" name="Shape 634"/>
          <p:cNvSpPr/>
          <p:nvPr>
            <p:ph type="body" idx="4294967295"/>
          </p:nvPr>
        </p:nvSpPr>
        <p:spPr>
          <a:xfrm>
            <a:off x="205457" y="1801706"/>
            <a:ext cx="12480997" cy="6759788"/>
          </a:xfrm>
          <a:prstGeom prst="rect">
            <a:avLst/>
          </a:prstGeom>
        </p:spPr>
        <p:txBody>
          <a:bodyPr lIns="0" tIns="0" rIns="0" bIns="0" anchor="t"/>
          <a:lstStyle/>
          <a:p>
            <a: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Photosystem II </a:t>
            </a:r>
            <a:r>
              <a:t>“</a:t>
            </a:r>
            <a:r>
              <a:t>splits</a:t>
            </a:r>
            <a:r>
              <a:t>”</a:t>
            </a:r>
            <a:r>
              <a:t> water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To replace its lost electrons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Produces oxygen</a:t>
            </a:r>
          </a:p>
          <a:p>
            <a:pPr marL="447040" indent="-447040" algn="ctr" defTabSz="1300480">
              <a:spcBef>
                <a:spcPts val="800"/>
              </a:spcBef>
              <a:buClr>
                <a:srgbClr val="9D002D"/>
              </a:buClr>
              <a:buSzTx/>
              <a:buFont typeface="Wingdings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 H</a:t>
            </a:r>
            <a:r>
              <a:rPr baseline="-19722"/>
              <a:t>2</a:t>
            </a:r>
            <a:r>
              <a:t>O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4 H</a:t>
            </a:r>
            <a:r>
              <a:rPr baseline="30555">
                <a:latin typeface="Symbol"/>
                <a:ea typeface="Symbol"/>
                <a:cs typeface="Symbol"/>
                <a:sym typeface="Symbol"/>
              </a:rPr>
              <a:t>+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+</a:t>
            </a:r>
            <a:r>
              <a:t> 4 e</a:t>
            </a:r>
            <a:r>
              <a:rPr baseline="30555"/>
              <a:t>–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+</a:t>
            </a:r>
            <a:r>
              <a:t> O</a:t>
            </a:r>
            <a:r>
              <a:rPr baseline="-19722"/>
              <a:t>2</a:t>
            </a:r>
            <a:endParaRPr baseline="-20777"/>
          </a:p>
          <a:p>
            <a:pPr marL="447040" indent="-447040" defTabSz="1300480">
              <a:spcBef>
                <a:spcPts val="900"/>
              </a:spcBef>
              <a:buClr>
                <a:srgbClr val="9D002D"/>
              </a:buClr>
              <a:buSzTx/>
              <a:buFont typeface="Wingdings"/>
              <a:buNone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  This process is called </a:t>
            </a:r>
            <a:r>
              <a:rPr b="1"/>
              <a:t>oxygenic photosynthesis</a:t>
            </a:r>
            <a:endParaRPr sz="1100"/>
          </a:p>
          <a:p>
            <a: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Photosystem II is the only protein complex able to oxidize water in this way </a:t>
            </a:r>
          </a:p>
        </p:txBody>
      </p:sp>
      <p:sp>
        <p:nvSpPr>
          <p:cNvPr id="635" name="Shape 635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Oxygenic and Anoxygenic Photosynthesis </a:t>
            </a:r>
          </a:p>
        </p:txBody>
      </p:sp>
      <p:sp>
        <p:nvSpPr>
          <p:cNvPr id="638" name="Shape 638"/>
          <p:cNvSpPr/>
          <p:nvPr>
            <p:ph type="body" idx="4294967295"/>
          </p:nvPr>
        </p:nvSpPr>
        <p:spPr>
          <a:xfrm>
            <a:off x="205457" y="1801706"/>
            <a:ext cx="12480997" cy="7455183"/>
          </a:xfrm>
          <a:prstGeom prst="rect">
            <a:avLst/>
          </a:prstGeom>
        </p:spPr>
        <p:txBody>
          <a:bodyPr lIns="0" tIns="0" rIns="0" bIns="0" anchor="t"/>
          <a:lstStyle/>
          <a:p>
            <a: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Purple photosynthetic bacteria and purple sulfur bacteria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Have a single photosystem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Cannot oxidize water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Perform </a:t>
            </a:r>
            <a:r>
              <a:rPr b="1"/>
              <a:t>anoxygenic photosynthesis</a:t>
            </a:r>
          </a:p>
        </p:txBody>
      </p:sp>
      <p:sp>
        <p:nvSpPr>
          <p:cNvPr id="639" name="Shape 63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Importance of Oxygenic Photosynthesis </a:t>
            </a:r>
          </a:p>
        </p:txBody>
      </p:sp>
      <p:sp>
        <p:nvSpPr>
          <p:cNvPr id="642" name="Shape 642"/>
          <p:cNvSpPr/>
          <p:nvPr>
            <p:ph type="body" idx="4294967295"/>
          </p:nvPr>
        </p:nvSpPr>
        <p:spPr>
          <a:xfrm>
            <a:off x="205457" y="1812995"/>
            <a:ext cx="12480997" cy="7096197"/>
          </a:xfrm>
          <a:prstGeom prst="rect">
            <a:avLst/>
          </a:prstGeom>
        </p:spPr>
        <p:txBody>
          <a:bodyPr lIns="0" tIns="0" rIns="0" bIns="0" anchor="t"/>
          <a:lstStyle/>
          <a:p>
            <a:pPr marL="430892" indent="-43089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oxygen released from oxygenic photosynthesis was critical to the evolution of life as we know it</a:t>
            </a:r>
          </a:p>
          <a:p>
            <a:pPr marL="430892" indent="-43089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baseline="-20000"/>
              <a:t>2</a:t>
            </a:r>
            <a:r>
              <a:t> was almost nonexistent on Earth before enzymes evolved that could catalyze the oxidation of water</a:t>
            </a:r>
          </a:p>
        </p:txBody>
      </p:sp>
      <p:sp>
        <p:nvSpPr>
          <p:cNvPr id="643" name="Shape 643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type="title" idx="4294967295"/>
          </p:nvPr>
        </p:nvSpPr>
        <p:spPr>
          <a:xfrm>
            <a:off x="9708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Does Photosystem I Work? </a:t>
            </a:r>
          </a:p>
        </p:txBody>
      </p:sp>
      <p:sp>
        <p:nvSpPr>
          <p:cNvPr id="646" name="Shape 646"/>
          <p:cNvSpPr/>
          <p:nvPr>
            <p:ph type="body" idx="4294967295"/>
          </p:nvPr>
        </p:nvSpPr>
        <p:spPr>
          <a:xfrm>
            <a:off x="205457" y="1819768"/>
            <a:ext cx="12480997" cy="7455183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Photosystem I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Pigments in the antenna complex absorb photons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Pass the energy to the reaction center</a:t>
            </a:r>
            <a:endParaRPr sz="9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Excited electrons from the reaction center are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Passed down an ETC of iron- and sulfur-containing proteins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To </a:t>
            </a:r>
            <a:r>
              <a:rPr b="1"/>
              <a:t>ferredoxin</a:t>
            </a:r>
          </a:p>
        </p:txBody>
      </p:sp>
      <p:sp>
        <p:nvSpPr>
          <p:cNvPr id="647" name="Shape 647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type="title" idx="4294967295"/>
          </p:nvPr>
        </p:nvSpPr>
        <p:spPr>
          <a:xfrm>
            <a:off x="97084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Does Photosystem I Work? </a:t>
            </a:r>
          </a:p>
        </p:txBody>
      </p:sp>
      <p:sp>
        <p:nvSpPr>
          <p:cNvPr id="650" name="Shape 650"/>
          <p:cNvSpPr/>
          <p:nvPr>
            <p:ph type="body" idx="4294967295"/>
          </p:nvPr>
        </p:nvSpPr>
        <p:spPr>
          <a:xfrm>
            <a:off x="205457" y="1801706"/>
            <a:ext cx="12480997" cy="7455183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enzyme </a:t>
            </a:r>
            <a:r>
              <a:rPr b="1"/>
              <a:t>NADP</a:t>
            </a:r>
            <a:r>
              <a:rPr baseline="30526">
                <a:latin typeface="Symbol"/>
                <a:ea typeface="Symbol"/>
                <a:cs typeface="Symbol"/>
                <a:sym typeface="Symbol"/>
              </a:rPr>
              <a:t>+</a:t>
            </a:r>
            <a:r>
              <a:rPr b="1"/>
              <a:t> reductase </a:t>
            </a:r>
            <a:r>
              <a:t>transfers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proton and two electrons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From ferredoxin to NADP</a:t>
            </a:r>
            <a:r>
              <a:rPr baseline="30555">
                <a:latin typeface="Symbol"/>
                <a:ea typeface="Symbol"/>
                <a:cs typeface="Symbol"/>
                <a:sym typeface="Symbol"/>
              </a:rPr>
              <a:t>+</a:t>
            </a:r>
            <a:r>
              <a:t>, forming NADPH </a:t>
            </a:r>
            <a:endParaRPr sz="9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photosystem itself and NADP</a:t>
            </a:r>
            <a:r>
              <a:rPr baseline="30526">
                <a:latin typeface="Symbol"/>
                <a:ea typeface="Symbol"/>
                <a:cs typeface="Symbol"/>
                <a:sym typeface="Symbol"/>
              </a:rPr>
              <a:t>+</a:t>
            </a:r>
            <a:r>
              <a:t> reductase are anchored in the thylakoid membrane</a:t>
            </a:r>
          </a:p>
        </p:txBody>
      </p:sp>
      <p:sp>
        <p:nvSpPr>
          <p:cNvPr id="651" name="Shape 65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4" name="Shape 6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NADPH  Is an Electron Carrier</a:t>
            </a:r>
          </a:p>
        </p:txBody>
      </p:sp>
      <p:sp>
        <p:nvSpPr>
          <p:cNvPr id="655" name="Shape 6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657" indent="-413657">
              <a:spcBef>
                <a:spcPts val="900"/>
              </a:spcBef>
              <a:buChar char="▪"/>
            </a:pPr>
            <a:r>
              <a:t>Photosystem I produces NADPH</a:t>
            </a:r>
          </a:p>
          <a:p>
            <a:pPr lvl="1" marL="879230" indent="-422030">
              <a:spcBef>
                <a:spcPts val="800"/>
              </a:spcBef>
              <a:buFontTx/>
              <a:defRPr sz="3600"/>
            </a:pPr>
            <a:r>
              <a:t>Similar in function to the NADH and FADH</a:t>
            </a:r>
            <a:r>
              <a:rPr baseline="-19722"/>
              <a:t>2</a:t>
            </a:r>
            <a:r>
              <a:t> produced by the citric acid cycle</a:t>
            </a:r>
          </a:p>
          <a:p>
            <a:pPr marL="413657" indent="-413657">
              <a:spcBef>
                <a:spcPts val="900"/>
              </a:spcBef>
              <a:buChar char="▪"/>
              <a:defRPr b="1"/>
            </a:pPr>
            <a:r>
              <a:t>NADPH</a:t>
            </a:r>
            <a:r>
              <a:rPr b="0"/>
              <a:t> </a:t>
            </a:r>
            <a:endParaRPr b="0"/>
          </a:p>
          <a:p>
            <a:pPr lvl="1" marL="879230" indent="-422030">
              <a:spcBef>
                <a:spcPts val="800"/>
              </a:spcBef>
              <a:buFontTx/>
              <a:defRPr sz="3600"/>
            </a:pPr>
            <a:r>
              <a:t>Is an electron carrier </a:t>
            </a:r>
          </a:p>
          <a:p>
            <a:pPr lvl="1" marL="879230" indent="-422030">
              <a:spcBef>
                <a:spcPts val="800"/>
              </a:spcBef>
              <a:buFontTx/>
              <a:defRPr sz="3600"/>
            </a:pPr>
            <a:r>
              <a:t>Can donate electrons to other compounds </a:t>
            </a:r>
          </a:p>
          <a:p>
            <a:pPr lvl="1" marL="879230" indent="-422030">
              <a:spcBef>
                <a:spcPts val="800"/>
              </a:spcBef>
              <a:buFontTx/>
              <a:defRPr sz="3600"/>
            </a:pPr>
            <a:r>
              <a:t>And reduce them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10_14_photosystem_I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004"/>
          <a:stretch>
            <a:fillRect/>
          </a:stretch>
        </p:blipFill>
        <p:spPr>
          <a:xfrm>
            <a:off x="1618826" y="1268870"/>
            <a:ext cx="9764890" cy="6996855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Shape 658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10.14</a:t>
            </a:r>
          </a:p>
        </p:txBody>
      </p:sp>
      <p:sp>
        <p:nvSpPr>
          <p:cNvPr id="659" name="Shape 659"/>
          <p:cNvSpPr/>
          <p:nvPr/>
        </p:nvSpPr>
        <p:spPr>
          <a:xfrm>
            <a:off x="2921564" y="1456266"/>
            <a:ext cx="1748781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</a:t>
            </a:r>
          </a:p>
        </p:txBody>
      </p:sp>
      <p:sp>
        <p:nvSpPr>
          <p:cNvPr id="660" name="Shape 660"/>
          <p:cNvSpPr/>
          <p:nvPr/>
        </p:nvSpPr>
        <p:spPr>
          <a:xfrm rot="16200000">
            <a:off x="297938" y="4466720"/>
            <a:ext cx="2911786" cy="38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Energy of electron</a:t>
            </a:r>
          </a:p>
        </p:txBody>
      </p:sp>
      <p:sp>
        <p:nvSpPr>
          <p:cNvPr id="661" name="Shape 661"/>
          <p:cNvSpPr/>
          <p:nvPr/>
        </p:nvSpPr>
        <p:spPr>
          <a:xfrm>
            <a:off x="2571608" y="4637475"/>
            <a:ext cx="1363180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 Photons</a:t>
            </a:r>
          </a:p>
        </p:txBody>
      </p:sp>
      <p:sp>
        <p:nvSpPr>
          <p:cNvPr id="662" name="Shape 662"/>
          <p:cNvSpPr/>
          <p:nvPr/>
        </p:nvSpPr>
        <p:spPr>
          <a:xfrm>
            <a:off x="3696840" y="7360355"/>
            <a:ext cx="1192648" cy="61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Reaction</a:t>
            </a:r>
            <a:br/>
            <a:r>
              <a:t>center</a:t>
            </a:r>
          </a:p>
        </p:txBody>
      </p:sp>
      <p:sp>
        <p:nvSpPr>
          <p:cNvPr id="663" name="Shape 663"/>
          <p:cNvSpPr/>
          <p:nvPr/>
        </p:nvSpPr>
        <p:spPr>
          <a:xfrm>
            <a:off x="1946204" y="1941688"/>
            <a:ext cx="736675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Higher</a:t>
            </a:r>
          </a:p>
        </p:txBody>
      </p:sp>
      <p:sp>
        <p:nvSpPr>
          <p:cNvPr id="664" name="Shape 664"/>
          <p:cNvSpPr/>
          <p:nvPr/>
        </p:nvSpPr>
        <p:spPr>
          <a:xfrm>
            <a:off x="1921368" y="7841262"/>
            <a:ext cx="68588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Lower</a:t>
            </a:r>
          </a:p>
        </p:txBody>
      </p:sp>
      <p:sp>
        <p:nvSpPr>
          <p:cNvPr id="665" name="Shape 665"/>
          <p:cNvSpPr/>
          <p:nvPr/>
        </p:nvSpPr>
        <p:spPr>
          <a:xfrm>
            <a:off x="9114649" y="3136053"/>
            <a:ext cx="1425799" cy="675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(NADP</a:t>
            </a:r>
            <a:r>
              <a:rPr b="0" baseline="30545">
                <a:latin typeface="Symbol"/>
                <a:ea typeface="Symbol"/>
                <a:cs typeface="Symbol"/>
                <a:sym typeface="Symbol"/>
              </a:rPr>
              <a:t>+</a:t>
            </a:r>
          </a:p>
          <a:p>
            <a: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reductase)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Summary of Photosystems I and II</a:t>
            </a:r>
          </a:p>
        </p:txBody>
      </p:sp>
      <p:sp>
        <p:nvSpPr>
          <p:cNvPr id="670" name="Shape 670"/>
          <p:cNvSpPr/>
          <p:nvPr>
            <p:ph type="body" idx="4294967295"/>
          </p:nvPr>
        </p:nvSpPr>
        <p:spPr>
          <a:xfrm>
            <a:off x="205457" y="1819768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Photosystem II produces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proton gradient that drives the synthesis of ATP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Photosystem I yields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Reducing power in the form of NADPH 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Several groups of bacteria have just one of the two photosystems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cyanobacteria, algae, and plants have both</a:t>
            </a:r>
          </a:p>
        </p:txBody>
      </p:sp>
      <p:sp>
        <p:nvSpPr>
          <p:cNvPr id="671" name="Shape 67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Z Scheme</a:t>
            </a:r>
          </a:p>
        </p:txBody>
      </p:sp>
      <p:sp>
        <p:nvSpPr>
          <p:cNvPr id="674" name="Shape 674"/>
          <p:cNvSpPr/>
          <p:nvPr>
            <p:ph type="body" idx="4294967295"/>
          </p:nvPr>
        </p:nvSpPr>
        <p:spPr>
          <a:xfrm>
            <a:off x="221262" y="1801706"/>
            <a:ext cx="12480996" cy="7283592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/>
              <a:t>Z scheme</a:t>
            </a:r>
            <a:r>
              <a:t> is a model of how photosystems I and II interact</a:t>
            </a:r>
            <a:endParaRPr sz="1100"/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First, a photon excites an electron in the pigment molecules of photosystem II</a:t>
            </a:r>
            <a:r>
              <a:t>’s antenna complex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Resonance occurs until the energy reaches the reaction center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electrons of photosystem II will be replaced by electrons stripped from water, producing oxygen gas as a by-product</a:t>
            </a:r>
          </a:p>
        </p:txBody>
      </p:sp>
      <p:sp>
        <p:nvSpPr>
          <p:cNvPr id="675" name="Shape 675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Z Scheme</a:t>
            </a:r>
          </a:p>
        </p:txBody>
      </p:sp>
      <p:sp>
        <p:nvSpPr>
          <p:cNvPr id="678" name="Shape 678"/>
          <p:cNvSpPr/>
          <p:nvPr>
            <p:ph type="body" idx="4294967295"/>
          </p:nvPr>
        </p:nvSpPr>
        <p:spPr>
          <a:xfrm>
            <a:off x="221262" y="1801706"/>
            <a:ext cx="12499059" cy="7084908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 special pair of reaction-center chlorophyll molecules named </a:t>
            </a:r>
            <a:r>
              <a:rPr b="1"/>
              <a:t>P680</a:t>
            </a:r>
            <a:r>
              <a:t>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Passes the excited electron to pheophytin</a:t>
            </a:r>
          </a:p>
        </p:txBody>
      </p:sp>
      <p:sp>
        <p:nvSpPr>
          <p:cNvPr id="679" name="Shape 67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_RM_ch10_roadmap_slide1-U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204" y="194168"/>
            <a:ext cx="12158135" cy="936526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title" idx="4294967295"/>
          </p:nvPr>
        </p:nvSpPr>
        <p:spPr>
          <a:xfrm>
            <a:off x="27093" y="-1"/>
            <a:ext cx="8848232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Roadmap 10</a:t>
            </a:r>
          </a:p>
        </p:txBody>
      </p:sp>
      <p:sp>
        <p:nvSpPr>
          <p:cNvPr id="164" name="Shape 164"/>
          <p:cNvSpPr/>
          <p:nvPr/>
        </p:nvSpPr>
        <p:spPr>
          <a:xfrm>
            <a:off x="3330221" y="1027288"/>
            <a:ext cx="5604373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 this chapter you will learn how</a:t>
            </a:r>
          </a:p>
        </p:txBody>
      </p:sp>
      <p:sp>
        <p:nvSpPr>
          <p:cNvPr id="165" name="Shape 165"/>
          <p:cNvSpPr/>
          <p:nvPr/>
        </p:nvSpPr>
        <p:spPr>
          <a:xfrm>
            <a:off x="562186" y="2524195"/>
            <a:ext cx="2384004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solidFill>
                  <a:srgbClr val="106AA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by previewing</a:t>
            </a:r>
          </a:p>
        </p:txBody>
      </p:sp>
      <p:sp>
        <p:nvSpPr>
          <p:cNvPr id="166" name="Shape 166"/>
          <p:cNvSpPr/>
          <p:nvPr/>
        </p:nvSpPr>
        <p:spPr>
          <a:xfrm>
            <a:off x="6694310" y="2537742"/>
            <a:ext cx="228520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solidFill>
                  <a:srgbClr val="106AA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by examining</a:t>
            </a:r>
          </a:p>
        </p:txBody>
      </p:sp>
      <p:sp>
        <p:nvSpPr>
          <p:cNvPr id="167" name="Shape 167"/>
          <p:cNvSpPr/>
          <p:nvPr/>
        </p:nvSpPr>
        <p:spPr>
          <a:xfrm>
            <a:off x="6694310" y="4490720"/>
            <a:ext cx="368781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solidFill>
                  <a:srgbClr val="106AA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then looking closer at</a:t>
            </a:r>
          </a:p>
        </p:txBody>
      </p:sp>
      <p:sp>
        <p:nvSpPr>
          <p:cNvPr id="168" name="Shape 168"/>
          <p:cNvSpPr/>
          <p:nvPr/>
        </p:nvSpPr>
        <p:spPr>
          <a:xfrm>
            <a:off x="6705600" y="6468533"/>
            <a:ext cx="2344068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800">
                <a:solidFill>
                  <a:srgbClr val="106AA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and exploring</a:t>
            </a:r>
          </a:p>
        </p:txBody>
      </p:sp>
      <p:sp>
        <p:nvSpPr>
          <p:cNvPr id="169" name="Shape 169"/>
          <p:cNvSpPr/>
          <p:nvPr/>
        </p:nvSpPr>
        <p:spPr>
          <a:xfrm>
            <a:off x="824088" y="3221848"/>
            <a:ext cx="3044777" cy="119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120000"/>
              </a:lnSpc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Conversion of light</a:t>
            </a:r>
            <a:br/>
            <a:r>
              <a:t>energy into chemical</a:t>
            </a:r>
            <a:br/>
            <a:r>
              <a:t>energy</a:t>
            </a:r>
          </a:p>
        </p:txBody>
      </p:sp>
      <p:sp>
        <p:nvSpPr>
          <p:cNvPr id="170" name="Shape 170"/>
          <p:cNvSpPr/>
          <p:nvPr/>
        </p:nvSpPr>
        <p:spPr>
          <a:xfrm>
            <a:off x="3305386" y="4158826"/>
            <a:ext cx="80367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200">
                <a:solidFill>
                  <a:srgbClr val="FAD8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10.1</a:t>
            </a:r>
          </a:p>
        </p:txBody>
      </p:sp>
      <p:sp>
        <p:nvSpPr>
          <p:cNvPr id="171" name="Shape 171"/>
          <p:cNvSpPr/>
          <p:nvPr/>
        </p:nvSpPr>
        <p:spPr>
          <a:xfrm>
            <a:off x="9204959" y="3655342"/>
            <a:ext cx="80367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200">
                <a:solidFill>
                  <a:srgbClr val="FAD8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10.2</a:t>
            </a:r>
          </a:p>
        </p:txBody>
      </p:sp>
      <p:sp>
        <p:nvSpPr>
          <p:cNvPr id="172" name="Shape 172"/>
          <p:cNvSpPr/>
          <p:nvPr/>
        </p:nvSpPr>
        <p:spPr>
          <a:xfrm>
            <a:off x="7362613" y="5680568"/>
            <a:ext cx="80367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200">
                <a:solidFill>
                  <a:srgbClr val="FAD8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10.3</a:t>
            </a:r>
          </a:p>
        </p:txBody>
      </p:sp>
      <p:sp>
        <p:nvSpPr>
          <p:cNvPr id="173" name="Shape 173"/>
          <p:cNvSpPr/>
          <p:nvPr/>
        </p:nvSpPr>
        <p:spPr>
          <a:xfrm>
            <a:off x="7373902" y="8017368"/>
            <a:ext cx="80367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200">
                <a:solidFill>
                  <a:srgbClr val="FAD8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10.4</a:t>
            </a:r>
          </a:p>
        </p:txBody>
      </p:sp>
      <p:sp>
        <p:nvSpPr>
          <p:cNvPr id="174" name="Shape 174"/>
          <p:cNvSpPr/>
          <p:nvPr/>
        </p:nvSpPr>
        <p:spPr>
          <a:xfrm>
            <a:off x="4978400" y="3201528"/>
            <a:ext cx="4364584" cy="77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120000"/>
              </a:lnSpc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photosynthetic pigments</a:t>
            </a:r>
            <a:br/>
            <a:r>
              <a:t>capture light energy</a:t>
            </a:r>
          </a:p>
        </p:txBody>
      </p:sp>
      <p:sp>
        <p:nvSpPr>
          <p:cNvPr id="175" name="Shape 175"/>
          <p:cNvSpPr/>
          <p:nvPr/>
        </p:nvSpPr>
        <p:spPr>
          <a:xfrm>
            <a:off x="5003235" y="5199662"/>
            <a:ext cx="3027066" cy="77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120000"/>
              </a:lnSpc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Energy flow and ATP</a:t>
            </a:r>
            <a:br/>
            <a:r>
              <a:t>production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5064195" y="7093937"/>
            <a:ext cx="2377927" cy="124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120000"/>
              </a:lnSpc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</a:t>
            </a:r>
            <a:r>
              <a:rPr baseline="-20250"/>
              <a:t>2</a:t>
            </a:r>
            <a:r>
              <a:t> fixation and</a:t>
            </a:r>
            <a:br/>
            <a:r>
              <a:t>reduction to</a:t>
            </a:r>
            <a:br/>
            <a:r>
              <a:t>form sugars</a:t>
            </a:r>
          </a:p>
        </p:txBody>
      </p:sp>
      <p:sp>
        <p:nvSpPr>
          <p:cNvPr id="177" name="Shape 177"/>
          <p:cNvSpPr/>
          <p:nvPr/>
        </p:nvSpPr>
        <p:spPr>
          <a:xfrm>
            <a:off x="9446541" y="5192888"/>
            <a:ext cx="2180681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120000"/>
              </a:lnSpc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II</a:t>
            </a:r>
          </a:p>
        </p:txBody>
      </p:sp>
      <p:sp>
        <p:nvSpPr>
          <p:cNvPr id="178" name="Shape 178"/>
          <p:cNvSpPr/>
          <p:nvPr/>
        </p:nvSpPr>
        <p:spPr>
          <a:xfrm>
            <a:off x="9432995" y="6136640"/>
            <a:ext cx="209599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120000"/>
              </a:lnSpc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</a:t>
            </a:r>
          </a:p>
        </p:txBody>
      </p:sp>
      <p:sp>
        <p:nvSpPr>
          <p:cNvPr id="179" name="Shape 179"/>
          <p:cNvSpPr/>
          <p:nvPr/>
        </p:nvSpPr>
        <p:spPr>
          <a:xfrm>
            <a:off x="9466862" y="7579359"/>
            <a:ext cx="2401392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120000"/>
              </a:lnSpc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Calvin cycle</a:t>
            </a:r>
          </a:p>
        </p:txBody>
      </p:sp>
      <p:sp>
        <p:nvSpPr>
          <p:cNvPr id="180" name="Shape 180"/>
          <p:cNvSpPr/>
          <p:nvPr/>
        </p:nvSpPr>
        <p:spPr>
          <a:xfrm>
            <a:off x="2415821" y="1700106"/>
            <a:ext cx="7644707" cy="38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120000"/>
              </a:lnSpc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Photosynthesis links life to the power of the Sun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Z Scheme</a:t>
            </a:r>
          </a:p>
        </p:txBody>
      </p:sp>
      <p:sp>
        <p:nvSpPr>
          <p:cNvPr id="682" name="Shape 682"/>
          <p:cNvSpPr/>
          <p:nvPr>
            <p:ph type="body" idx="4294967295"/>
          </p:nvPr>
        </p:nvSpPr>
        <p:spPr>
          <a:xfrm>
            <a:off x="205457" y="1801706"/>
            <a:ext cx="12480997" cy="7509370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From pheophytin, the potential energy of the </a:t>
            </a:r>
            <a:br/>
            <a:r>
              <a:t>electron is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Gradually stepped down through redox reactions </a:t>
            </a:r>
            <a:br/>
            <a:r>
              <a:t>in an ETC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Plastoquinone uses the released energy to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Transport protons across the thylakoid membrane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Build up a proton electrochemical gradient 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ATP synthase uses this force to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Phosphorylate ADP, producing ATP</a:t>
            </a:r>
          </a:p>
        </p:txBody>
      </p:sp>
      <p:sp>
        <p:nvSpPr>
          <p:cNvPr id="683" name="Shape 683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Z Scheme</a:t>
            </a:r>
          </a:p>
        </p:txBody>
      </p:sp>
      <p:sp>
        <p:nvSpPr>
          <p:cNvPr id="686" name="Shape 686"/>
          <p:cNvSpPr/>
          <p:nvPr>
            <p:ph type="body" idx="4294967295"/>
          </p:nvPr>
        </p:nvSpPr>
        <p:spPr>
          <a:xfrm>
            <a:off x="194168" y="1810737"/>
            <a:ext cx="12128783" cy="6804944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At the end of photosystem II</a:t>
            </a:r>
            <a:r>
              <a:t>’s ETC, the electron is passed to a protein called </a:t>
            </a:r>
            <a:r>
              <a:rPr b="1"/>
              <a:t>plastocyanin (PC) </a:t>
            </a:r>
            <a:r>
              <a:t> </a:t>
            </a:r>
            <a:endParaRPr sz="11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Plastocyanin (PC)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Carries the electron back across the thylakoid membrane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Donates it to photosystem I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Physically linking the two photosystems</a:t>
            </a:r>
          </a:p>
        </p:txBody>
      </p:sp>
      <p:sp>
        <p:nvSpPr>
          <p:cNvPr id="687" name="Shape 687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Z Scheme</a:t>
            </a:r>
          </a:p>
        </p:txBody>
      </p:sp>
      <p:sp>
        <p:nvSpPr>
          <p:cNvPr id="690" name="Shape 690"/>
          <p:cNvSpPr/>
          <p:nvPr>
            <p:ph type="body" idx="4294967295"/>
          </p:nvPr>
        </p:nvSpPr>
        <p:spPr>
          <a:xfrm>
            <a:off x="194168" y="1810737"/>
            <a:ext cx="12128783" cy="75003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Electrons from PC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Replace electrons from the </a:t>
            </a:r>
            <a:r>
              <a:rPr b="1"/>
              <a:t>P700</a:t>
            </a:r>
            <a:r>
              <a:t> pair of chlorophyll molecules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the photosystem I reaction center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Enter an ETC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Are eventually passed to ferredoxin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Used to reduce NADP</a:t>
            </a:r>
            <a:r>
              <a:rPr baseline="30555"/>
              <a:t>+</a:t>
            </a:r>
            <a:r>
              <a:t> to NADPH</a:t>
            </a:r>
          </a:p>
        </p:txBody>
      </p:sp>
      <p:sp>
        <p:nvSpPr>
          <p:cNvPr id="691" name="Shape 69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10_15_Z_scheme_slide1-U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204" y="194168"/>
            <a:ext cx="12158135" cy="9365264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Shape 694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10.15</a:t>
            </a:r>
          </a:p>
        </p:txBody>
      </p:sp>
      <p:sp>
        <p:nvSpPr>
          <p:cNvPr id="695" name="Shape 695"/>
          <p:cNvSpPr/>
          <p:nvPr/>
        </p:nvSpPr>
        <p:spPr>
          <a:xfrm>
            <a:off x="1679786" y="3260231"/>
            <a:ext cx="127735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II</a:t>
            </a:r>
          </a:p>
        </p:txBody>
      </p:sp>
      <p:sp>
        <p:nvSpPr>
          <p:cNvPr id="696" name="Shape 696"/>
          <p:cNvSpPr/>
          <p:nvPr/>
        </p:nvSpPr>
        <p:spPr>
          <a:xfrm>
            <a:off x="7446150" y="2634826"/>
            <a:ext cx="12279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</a:t>
            </a:r>
          </a:p>
        </p:txBody>
      </p:sp>
      <p:sp>
        <p:nvSpPr>
          <p:cNvPr id="697" name="Shape 697"/>
          <p:cNvSpPr/>
          <p:nvPr/>
        </p:nvSpPr>
        <p:spPr>
          <a:xfrm>
            <a:off x="8832426" y="4346222"/>
            <a:ext cx="87209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 Photons</a:t>
            </a:r>
          </a:p>
        </p:txBody>
      </p:sp>
      <p:sp>
        <p:nvSpPr>
          <p:cNvPr id="698" name="Shape 698"/>
          <p:cNvSpPr/>
          <p:nvPr/>
        </p:nvSpPr>
        <p:spPr>
          <a:xfrm>
            <a:off x="1065670" y="5118382"/>
            <a:ext cx="87209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 Photons</a:t>
            </a:r>
          </a:p>
        </p:txBody>
      </p:sp>
      <p:sp>
        <p:nvSpPr>
          <p:cNvPr id="699" name="Shape 699"/>
          <p:cNvSpPr/>
          <p:nvPr/>
        </p:nvSpPr>
        <p:spPr>
          <a:xfrm rot="1247582">
            <a:off x="4526944" y="3705421"/>
            <a:ext cx="206764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Electron transport chain</a:t>
            </a:r>
          </a:p>
        </p:txBody>
      </p:sp>
      <p:sp>
        <p:nvSpPr>
          <p:cNvPr id="700" name="Shape 700"/>
          <p:cNvSpPr/>
          <p:nvPr/>
        </p:nvSpPr>
        <p:spPr>
          <a:xfrm>
            <a:off x="4094022" y="5565422"/>
            <a:ext cx="1691991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produced via</a:t>
            </a:r>
            <a:br/>
            <a:r>
              <a:t>proton-motive force</a:t>
            </a:r>
          </a:p>
        </p:txBody>
      </p:sp>
      <p:sp>
        <p:nvSpPr>
          <p:cNvPr id="701" name="Shape 701"/>
          <p:cNvSpPr/>
          <p:nvPr/>
        </p:nvSpPr>
        <p:spPr>
          <a:xfrm rot="16200000">
            <a:off x="-272751" y="5011751"/>
            <a:ext cx="157374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Energy of electron</a:t>
            </a:r>
          </a:p>
        </p:txBody>
      </p:sp>
      <p:sp>
        <p:nvSpPr>
          <p:cNvPr id="702" name="Shape 702"/>
          <p:cNvSpPr/>
          <p:nvPr/>
        </p:nvSpPr>
        <p:spPr>
          <a:xfrm>
            <a:off x="620888" y="3357315"/>
            <a:ext cx="49535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Higher</a:t>
            </a:r>
          </a:p>
        </p:txBody>
      </p:sp>
      <p:sp>
        <p:nvSpPr>
          <p:cNvPr id="703" name="Shape 703"/>
          <p:cNvSpPr/>
          <p:nvPr/>
        </p:nvSpPr>
        <p:spPr>
          <a:xfrm>
            <a:off x="596053" y="6703341"/>
            <a:ext cx="46149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Lower</a:t>
            </a:r>
          </a:p>
        </p:txBody>
      </p:sp>
      <p:sp>
        <p:nvSpPr>
          <p:cNvPr id="704" name="Shape 704"/>
          <p:cNvSpPr/>
          <p:nvPr/>
        </p:nvSpPr>
        <p:spPr>
          <a:xfrm rot="17464742">
            <a:off x="5400604" y="2984782"/>
            <a:ext cx="153530" cy="1995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Enhancement Effect</a:t>
            </a:r>
          </a:p>
        </p:txBody>
      </p:sp>
      <p:sp>
        <p:nvSpPr>
          <p:cNvPr id="709" name="Shape 709"/>
          <p:cNvSpPr/>
          <p:nvPr>
            <p:ph type="body" idx="4294967295"/>
          </p:nvPr>
        </p:nvSpPr>
        <p:spPr>
          <a:xfrm>
            <a:off x="205457" y="1801706"/>
            <a:ext cx="12480997" cy="7455183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Z scheme explains </a:t>
            </a:r>
            <a:r>
              <a:rPr b="1"/>
              <a:t>the enhancement effect</a:t>
            </a:r>
            <a:endParaRPr b="1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Photosynthesis is more efficient when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Both 680-nm and 700-nm wavelengths are available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Allowing both photosystems to run at maximum rates</a:t>
            </a:r>
            <a:endParaRPr sz="9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Photosystem I occasionally transfers electrons to photosystem II</a:t>
            </a:r>
            <a:r>
              <a:t>’s electron transport chain to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Increase ATP production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Instead of using the electrons to reduce NADP</a:t>
            </a:r>
            <a:r>
              <a:rPr baseline="30555"/>
              <a:t>+</a:t>
            </a:r>
          </a:p>
        </p:txBody>
      </p:sp>
      <p:sp>
        <p:nvSpPr>
          <p:cNvPr id="710" name="Shape 710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Enhancement Effect</a:t>
            </a:r>
          </a:p>
        </p:txBody>
      </p:sp>
      <p:sp>
        <p:nvSpPr>
          <p:cNvPr id="713" name="Shape 713"/>
          <p:cNvSpPr/>
          <p:nvPr>
            <p:ph type="body" idx="4294967295"/>
          </p:nvPr>
        </p:nvSpPr>
        <p:spPr>
          <a:xfrm>
            <a:off x="205457" y="1801706"/>
            <a:ext cx="12480997" cy="7455183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This </a:t>
            </a:r>
            <a:r>
              <a:rPr b="1"/>
              <a:t>cyclic photophosphorylation</a:t>
            </a:r>
            <a:r>
              <a:rPr sz="3400"/>
              <a:t> </a:t>
            </a:r>
            <a:endParaRPr sz="3400"/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Coexists with the Z scheme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Produces additional ATP</a:t>
            </a:r>
            <a:r>
              <a:rPr sz="3000"/>
              <a:t> </a:t>
            </a:r>
          </a:p>
        </p:txBody>
      </p:sp>
      <p:sp>
        <p:nvSpPr>
          <p:cNvPr id="714" name="Shape 714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10_16_noncyclic_e_flow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799"/>
          <a:stretch>
            <a:fillRect/>
          </a:stretch>
        </p:blipFill>
        <p:spPr>
          <a:xfrm>
            <a:off x="422204" y="1876213"/>
            <a:ext cx="12158135" cy="5773139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Shape 717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10.16</a:t>
            </a:r>
          </a:p>
        </p:txBody>
      </p:sp>
      <p:sp>
        <p:nvSpPr>
          <p:cNvPr id="718" name="Shape 718"/>
          <p:cNvSpPr/>
          <p:nvPr/>
        </p:nvSpPr>
        <p:spPr>
          <a:xfrm>
            <a:off x="598310" y="4050453"/>
            <a:ext cx="16427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Chloroplast stroma</a:t>
            </a:r>
          </a:p>
        </p:txBody>
      </p:sp>
      <p:sp>
        <p:nvSpPr>
          <p:cNvPr id="719" name="Shape 719"/>
          <p:cNvSpPr/>
          <p:nvPr/>
        </p:nvSpPr>
        <p:spPr>
          <a:xfrm>
            <a:off x="598310" y="6701084"/>
            <a:ext cx="842579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Thylakoid</a:t>
            </a:r>
            <a:br/>
            <a:r>
              <a:t>lumen</a:t>
            </a:r>
          </a:p>
        </p:txBody>
      </p:sp>
      <p:sp>
        <p:nvSpPr>
          <p:cNvPr id="720" name="Shape 720"/>
          <p:cNvSpPr/>
          <p:nvPr/>
        </p:nvSpPr>
        <p:spPr>
          <a:xfrm>
            <a:off x="1320660" y="4639733"/>
            <a:ext cx="734058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Antenna</a:t>
            </a:r>
            <a:br/>
            <a:r>
              <a:t>complex</a:t>
            </a:r>
          </a:p>
        </p:txBody>
      </p:sp>
      <p:sp>
        <p:nvSpPr>
          <p:cNvPr id="721" name="Shape 721"/>
          <p:cNvSpPr/>
          <p:nvPr/>
        </p:nvSpPr>
        <p:spPr>
          <a:xfrm>
            <a:off x="2393244" y="4603608"/>
            <a:ext cx="12773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II</a:t>
            </a:r>
          </a:p>
        </p:txBody>
      </p:sp>
      <p:sp>
        <p:nvSpPr>
          <p:cNvPr id="722" name="Shape 722"/>
          <p:cNvSpPr/>
          <p:nvPr/>
        </p:nvSpPr>
        <p:spPr>
          <a:xfrm>
            <a:off x="6258559" y="4594577"/>
            <a:ext cx="12279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</a:t>
            </a:r>
          </a:p>
        </p:txBody>
      </p:sp>
      <p:sp>
        <p:nvSpPr>
          <p:cNvPr id="723" name="Shape 723"/>
          <p:cNvSpPr/>
          <p:nvPr/>
        </p:nvSpPr>
        <p:spPr>
          <a:xfrm>
            <a:off x="4708494" y="4601350"/>
            <a:ext cx="1050070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Cytochrome</a:t>
            </a:r>
            <a:br/>
            <a:r>
              <a:t>complex</a:t>
            </a:r>
          </a:p>
        </p:txBody>
      </p:sp>
      <p:sp>
        <p:nvSpPr>
          <p:cNvPr id="724" name="Shape 724"/>
          <p:cNvSpPr/>
          <p:nvPr/>
        </p:nvSpPr>
        <p:spPr>
          <a:xfrm>
            <a:off x="11440159" y="3876604"/>
            <a:ext cx="783544" cy="3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ATP </a:t>
            </a:r>
            <a:br/>
            <a:r>
              <a:t>synthase</a:t>
            </a:r>
          </a:p>
        </p:txBody>
      </p:sp>
      <p:sp>
        <p:nvSpPr>
          <p:cNvPr id="725" name="Shape 725"/>
          <p:cNvSpPr/>
          <p:nvPr/>
        </p:nvSpPr>
        <p:spPr>
          <a:xfrm>
            <a:off x="10925887" y="5768622"/>
            <a:ext cx="644724" cy="56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Proton-</a:t>
            </a:r>
            <a:br/>
            <a:r>
              <a:t>motive</a:t>
            </a:r>
            <a:br/>
            <a:r>
              <a:t>force</a:t>
            </a:r>
          </a:p>
        </p:txBody>
      </p:sp>
      <p:sp>
        <p:nvSpPr>
          <p:cNvPr id="726" name="Shape 726"/>
          <p:cNvSpPr/>
          <p:nvPr/>
        </p:nvSpPr>
        <p:spPr>
          <a:xfrm>
            <a:off x="8773724" y="4691662"/>
            <a:ext cx="852736" cy="39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NADP</a:t>
            </a:r>
            <a:r>
              <a:rPr b="0" baseline="30428">
                <a:latin typeface="Symbol"/>
                <a:ea typeface="Symbol"/>
                <a:cs typeface="Symbol"/>
                <a:sym typeface="Symbol"/>
              </a:rPr>
              <a:t>+</a:t>
            </a:r>
            <a:br>
              <a:rPr b="0" baseline="30428">
                <a:latin typeface="Symbol"/>
                <a:ea typeface="Symbol"/>
                <a:cs typeface="Symbol"/>
                <a:sym typeface="Symbol"/>
              </a:rPr>
            </a:br>
            <a:r>
              <a:t>reductase</a:t>
            </a:r>
          </a:p>
        </p:txBody>
      </p:sp>
      <p:sp>
        <p:nvSpPr>
          <p:cNvPr id="727" name="Shape 727"/>
          <p:cNvSpPr/>
          <p:nvPr/>
        </p:nvSpPr>
        <p:spPr>
          <a:xfrm>
            <a:off x="6150186" y="5086773"/>
            <a:ext cx="62493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Photon</a:t>
            </a:r>
          </a:p>
        </p:txBody>
      </p:sp>
      <p:sp>
        <p:nvSpPr>
          <p:cNvPr id="728" name="Shape 728"/>
          <p:cNvSpPr/>
          <p:nvPr/>
        </p:nvSpPr>
        <p:spPr>
          <a:xfrm>
            <a:off x="611857" y="5061937"/>
            <a:ext cx="624930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Photon</a:t>
            </a:r>
          </a:p>
        </p:txBody>
      </p:sp>
      <p:sp>
        <p:nvSpPr>
          <p:cNvPr id="729" name="Shape 729"/>
          <p:cNvSpPr/>
          <p:nvPr/>
        </p:nvSpPr>
        <p:spPr>
          <a:xfrm flipH="1">
            <a:off x="1347893" y="5068711"/>
            <a:ext cx="252872" cy="6028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0" name="Shape 730"/>
          <p:cNvSpPr/>
          <p:nvPr/>
        </p:nvSpPr>
        <p:spPr>
          <a:xfrm flipH="1">
            <a:off x="2962204" y="4829386"/>
            <a:ext cx="1" cy="99793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1" name="Shape 731"/>
          <p:cNvSpPr/>
          <p:nvPr/>
        </p:nvSpPr>
        <p:spPr>
          <a:xfrm>
            <a:off x="5249333" y="5068711"/>
            <a:ext cx="1" cy="57799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2" name="Shape 732"/>
          <p:cNvSpPr/>
          <p:nvPr/>
        </p:nvSpPr>
        <p:spPr>
          <a:xfrm>
            <a:off x="7141351" y="4851964"/>
            <a:ext cx="1" cy="6999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3" name="Shape 733"/>
          <p:cNvSpPr/>
          <p:nvPr/>
        </p:nvSpPr>
        <p:spPr>
          <a:xfrm flipH="1">
            <a:off x="8416995" y="4793262"/>
            <a:ext cx="28899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4" name="Shape 734"/>
          <p:cNvSpPr/>
          <p:nvPr/>
        </p:nvSpPr>
        <p:spPr>
          <a:xfrm>
            <a:off x="1901048" y="3425048"/>
            <a:ext cx="328264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Most abundant in membranes of grana</a:t>
            </a:r>
          </a:p>
        </p:txBody>
      </p:sp>
      <p:sp>
        <p:nvSpPr>
          <p:cNvPr id="735" name="Shape 735"/>
          <p:cNvSpPr/>
          <p:nvPr/>
        </p:nvSpPr>
        <p:spPr>
          <a:xfrm>
            <a:off x="7355840" y="3422791"/>
            <a:ext cx="398429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lnSpc>
                <a:spcPct val="90000"/>
              </a:lnSpc>
              <a:defRPr b="1" sz="1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Most abundant in membranes exterior to grana</a:t>
            </a:r>
          </a:p>
        </p:txBody>
      </p:sp>
      <p:sp>
        <p:nvSpPr>
          <p:cNvPr id="736" name="Shape 736"/>
          <p:cNvSpPr/>
          <p:nvPr/>
        </p:nvSpPr>
        <p:spPr>
          <a:xfrm rot="16200000">
            <a:off x="3466817" y="1227102"/>
            <a:ext cx="144499" cy="4960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80808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7" name="Shape 737"/>
          <p:cNvSpPr/>
          <p:nvPr/>
        </p:nvSpPr>
        <p:spPr>
          <a:xfrm rot="16200000">
            <a:off x="9274950" y="679591"/>
            <a:ext cx="144499" cy="605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80808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10_17_cyclic_e_flow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636"/>
          <a:stretch>
            <a:fillRect/>
          </a:stretch>
        </p:blipFill>
        <p:spPr>
          <a:xfrm>
            <a:off x="1776870" y="1399822"/>
            <a:ext cx="9451060" cy="6701085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Shape 742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10.17</a:t>
            </a:r>
          </a:p>
        </p:txBody>
      </p:sp>
      <p:sp>
        <p:nvSpPr>
          <p:cNvPr id="743" name="Shape 743"/>
          <p:cNvSpPr/>
          <p:nvPr/>
        </p:nvSpPr>
        <p:spPr>
          <a:xfrm rot="16200000">
            <a:off x="582718" y="4718778"/>
            <a:ext cx="2688779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Energy of electron</a:t>
            </a:r>
          </a:p>
        </p:txBody>
      </p:sp>
      <p:sp>
        <p:nvSpPr>
          <p:cNvPr id="744" name="Shape 744"/>
          <p:cNvSpPr/>
          <p:nvPr/>
        </p:nvSpPr>
        <p:spPr>
          <a:xfrm>
            <a:off x="2079413" y="1914595"/>
            <a:ext cx="73667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Higher</a:t>
            </a:r>
          </a:p>
        </p:txBody>
      </p:sp>
      <p:sp>
        <p:nvSpPr>
          <p:cNvPr id="745" name="Shape 745"/>
          <p:cNvSpPr/>
          <p:nvPr/>
        </p:nvSpPr>
        <p:spPr>
          <a:xfrm>
            <a:off x="2065866" y="7717084"/>
            <a:ext cx="685888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Lower</a:t>
            </a:r>
          </a:p>
        </p:txBody>
      </p:sp>
      <p:sp>
        <p:nvSpPr>
          <p:cNvPr id="746" name="Shape 746"/>
          <p:cNvSpPr/>
          <p:nvPr/>
        </p:nvSpPr>
        <p:spPr>
          <a:xfrm>
            <a:off x="9771662" y="4682631"/>
            <a:ext cx="1363180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 Photons</a:t>
            </a:r>
          </a:p>
        </p:txBody>
      </p:sp>
      <p:sp>
        <p:nvSpPr>
          <p:cNvPr id="747" name="Shape 747"/>
          <p:cNvSpPr/>
          <p:nvPr/>
        </p:nvSpPr>
        <p:spPr>
          <a:xfrm>
            <a:off x="2765301" y="6685280"/>
            <a:ext cx="2651585" cy="65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produced via</a:t>
            </a:r>
            <a:br/>
            <a:r>
              <a:t>proton-motive force</a:t>
            </a:r>
          </a:p>
        </p:txBody>
      </p:sp>
      <p:sp>
        <p:nvSpPr>
          <p:cNvPr id="748" name="Shape 748"/>
          <p:cNvSpPr/>
          <p:nvPr/>
        </p:nvSpPr>
        <p:spPr>
          <a:xfrm>
            <a:off x="7712568" y="1505937"/>
            <a:ext cx="1922389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Photosystem 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type="title" idx="4294967295"/>
          </p:nvPr>
        </p:nvSpPr>
        <p:spPr>
          <a:xfrm>
            <a:off x="79022" y="259644"/>
            <a:ext cx="12925779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Location of Photosystem I and Photosystem II</a:t>
            </a:r>
          </a:p>
        </p:txBody>
      </p:sp>
      <p:sp>
        <p:nvSpPr>
          <p:cNvPr id="753" name="Shape 753"/>
          <p:cNvSpPr/>
          <p:nvPr>
            <p:ph type="body" idx="4294967295"/>
          </p:nvPr>
        </p:nvSpPr>
        <p:spPr>
          <a:xfrm>
            <a:off x="194168" y="1801706"/>
            <a:ext cx="12359077" cy="7509370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Photosystem II is much more abundant in the interior, stacked membranes of grana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Photosystem I and ATP synthase are much more common in the exterior, unstacked membranes</a:t>
            </a:r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stroma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 the site of ATP production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Where the proton gradient established by PS II drives protons </a:t>
            </a:r>
          </a:p>
        </p:txBody>
      </p:sp>
      <p:sp>
        <p:nvSpPr>
          <p:cNvPr id="754" name="Shape 754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Calvin Cycle and Carbon Fixation</a:t>
            </a:r>
          </a:p>
        </p:txBody>
      </p:sp>
      <p:sp>
        <p:nvSpPr>
          <p:cNvPr id="757" name="Shape 757"/>
          <p:cNvSpPr/>
          <p:nvPr>
            <p:ph type="body" idx="4294967295"/>
          </p:nvPr>
        </p:nvSpPr>
        <p:spPr>
          <a:xfrm>
            <a:off x="205457" y="1801706"/>
            <a:ext cx="12480997" cy="7735148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Two separate but linked processes in photosynthesis:</a:t>
            </a:r>
          </a:p>
          <a:p>
            <a:pPr lvl="1" marL="896815" indent="-439615" defTabSz="1300480"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energy transformation of the light-dependent reactions </a:t>
            </a:r>
          </a:p>
          <a:p>
            <a:pPr lvl="1" marL="896815" indent="-439615" defTabSz="1300480">
              <a:spcBef>
                <a:spcPts val="800"/>
              </a:spcBef>
              <a:buClr>
                <a:srgbClr val="000000"/>
              </a:buClr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carbon dioxide reduction of the Calvin cycle </a:t>
            </a:r>
            <a:endParaRPr sz="12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In the presence of light </a:t>
            </a:r>
          </a:p>
          <a:p>
            <a:pPr lvl="1" marL="896815" indent="-439615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ATP and NADPH are produced by photosystems I </a:t>
            </a:r>
            <a:br/>
            <a:r>
              <a:t>and II</a:t>
            </a:r>
            <a:endParaRPr sz="12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reactions that produce sugar from carbon dioxide in the </a:t>
            </a:r>
            <a:r>
              <a:rPr b="1"/>
              <a:t>Calvin cycle</a:t>
            </a:r>
            <a:r>
              <a:t> are light-independent </a:t>
            </a:r>
          </a:p>
          <a:p>
            <a:pPr lvl="1" marL="896815" indent="-439615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Require the ATP and NADPH </a:t>
            </a:r>
          </a:p>
          <a:p>
            <a:pPr lvl="1" marL="896815" indent="-439615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Produced by the light-dependent reactions</a:t>
            </a:r>
          </a:p>
        </p:txBody>
      </p:sp>
      <p:sp>
        <p:nvSpPr>
          <p:cNvPr id="758" name="Shape 758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should be able to..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energy flow and conversion of photosynthesis</a:t>
            </a:r>
          </a:p>
          <a:p>
            <a:pPr/>
            <a:r>
              <a:t>Describe how ATP is produced during the light capturing reactions of photosynthesis</a:t>
            </a:r>
          </a:p>
          <a:p>
            <a:pPr/>
            <a:r>
              <a:t>Understand the purpose of the Calvin cycle and how it related to photosynthesis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10_02_photosynthesis_slide1-U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204" y="194168"/>
            <a:ext cx="12158135" cy="9365264"/>
          </a:xfrm>
          <a:prstGeom prst="rect">
            <a:avLst/>
          </a:prstGeom>
          <a:ln w="12700">
            <a:miter lim="400000"/>
          </a:ln>
        </p:spPr>
      </p:pic>
      <p:sp>
        <p:nvSpPr>
          <p:cNvPr id="761" name="Shape 761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</a:t>
            </a:r>
          </a:p>
        </p:txBody>
      </p:sp>
      <p:sp>
        <p:nvSpPr>
          <p:cNvPr id="762" name="Shape 762"/>
          <p:cNvSpPr/>
          <p:nvPr/>
        </p:nvSpPr>
        <p:spPr>
          <a:xfrm>
            <a:off x="5233529" y="1469813"/>
            <a:ext cx="123160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Sunlight</a:t>
            </a:r>
          </a:p>
        </p:txBody>
      </p:sp>
      <p:sp>
        <p:nvSpPr>
          <p:cNvPr id="763" name="Shape 763"/>
          <p:cNvSpPr/>
          <p:nvPr/>
        </p:nvSpPr>
        <p:spPr>
          <a:xfrm>
            <a:off x="5139109" y="3797582"/>
            <a:ext cx="1401267" cy="98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Light-</a:t>
            </a:r>
            <a:br/>
            <a:r>
              <a:t>capturing</a:t>
            </a:r>
            <a:br/>
            <a:r>
              <a:t>reactions</a:t>
            </a:r>
          </a:p>
        </p:txBody>
      </p:sp>
      <p:sp>
        <p:nvSpPr>
          <p:cNvPr id="764" name="Shape 764"/>
          <p:cNvSpPr/>
          <p:nvPr/>
        </p:nvSpPr>
        <p:spPr>
          <a:xfrm>
            <a:off x="5409910" y="7371644"/>
            <a:ext cx="927398" cy="666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Calvin</a:t>
            </a:r>
            <a:br/>
            <a:r>
              <a:t>cycle</a:t>
            </a:r>
          </a:p>
        </p:txBody>
      </p:sp>
      <p:sp>
        <p:nvSpPr>
          <p:cNvPr id="765" name="Shape 765"/>
          <p:cNvSpPr/>
          <p:nvPr/>
        </p:nvSpPr>
        <p:spPr>
          <a:xfrm>
            <a:off x="7053298" y="1390790"/>
            <a:ext cx="1113731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(Light</a:t>
            </a:r>
            <a:br/>
            <a:r>
              <a:t>energy)</a:t>
            </a:r>
          </a:p>
        </p:txBody>
      </p:sp>
      <p:sp>
        <p:nvSpPr>
          <p:cNvPr id="766" name="Shape 766"/>
          <p:cNvSpPr/>
          <p:nvPr/>
        </p:nvSpPr>
        <p:spPr>
          <a:xfrm>
            <a:off x="8109937" y="5416408"/>
            <a:ext cx="1469431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(Chemical</a:t>
            </a:r>
            <a:br/>
            <a:r>
              <a:t>energy)</a:t>
            </a:r>
          </a:p>
        </p:txBody>
      </p:sp>
      <p:sp>
        <p:nvSpPr>
          <p:cNvPr id="767" name="Shape 767"/>
          <p:cNvSpPr/>
          <p:nvPr/>
        </p:nvSpPr>
        <p:spPr>
          <a:xfrm>
            <a:off x="8026400" y="8584071"/>
            <a:ext cx="1469430" cy="70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(Chemical</a:t>
            </a:r>
            <a:br/>
            <a:r>
              <a:t>energy)</a:t>
            </a:r>
          </a:p>
        </p:txBody>
      </p:sp>
      <p:sp>
        <p:nvSpPr>
          <p:cNvPr id="768" name="Shape 768"/>
          <p:cNvSpPr/>
          <p:nvPr/>
        </p:nvSpPr>
        <p:spPr>
          <a:xfrm>
            <a:off x="7886417" y="5368995"/>
            <a:ext cx="133210" cy="7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80808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9" name="Shape 769"/>
          <p:cNvSpPr/>
          <p:nvPr/>
        </p:nvSpPr>
        <p:spPr>
          <a:xfrm>
            <a:off x="578023" y="1936750"/>
            <a:ext cx="24507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Know this!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099" y="533400"/>
            <a:ext cx="7975601" cy="825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10_18_CO2_reduction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580"/>
          <a:stretch>
            <a:fillRect/>
          </a:stretch>
        </p:blipFill>
        <p:spPr>
          <a:xfrm>
            <a:off x="3483750" y="194169"/>
            <a:ext cx="6035042" cy="9123680"/>
          </a:xfrm>
          <a:prstGeom prst="rect">
            <a:avLst/>
          </a:prstGeom>
          <a:ln w="12700">
            <a:miter lim="400000"/>
          </a:ln>
        </p:spPr>
      </p:pic>
      <p:sp>
        <p:nvSpPr>
          <p:cNvPr id="776" name="Shape 776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10.18</a:t>
            </a:r>
          </a:p>
        </p:txBody>
      </p:sp>
      <p:sp>
        <p:nvSpPr>
          <p:cNvPr id="777" name="Shape 777"/>
          <p:cNvSpPr/>
          <p:nvPr/>
        </p:nvSpPr>
        <p:spPr>
          <a:xfrm>
            <a:off x="4930986" y="1237262"/>
            <a:ext cx="171492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specific hypothesis.</a:t>
            </a:r>
          </a:p>
        </p:txBody>
      </p:sp>
      <p:sp>
        <p:nvSpPr>
          <p:cNvPr id="778" name="Shape 778"/>
          <p:cNvSpPr/>
          <p:nvPr/>
        </p:nvSpPr>
        <p:spPr>
          <a:xfrm>
            <a:off x="4872284" y="6425635"/>
            <a:ext cx="1647057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specific prediction.</a:t>
            </a:r>
          </a:p>
        </p:txBody>
      </p:sp>
      <p:sp>
        <p:nvSpPr>
          <p:cNvPr id="779" name="Shape 779"/>
          <p:cNvSpPr/>
          <p:nvPr/>
        </p:nvSpPr>
        <p:spPr>
          <a:xfrm>
            <a:off x="3632764" y="8845973"/>
            <a:ext cx="5110659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3-Phosphoglycerate is the first intermediate product.</a:t>
            </a:r>
            <a:br/>
            <a:r>
              <a:t>Other intermediates appear later.</a:t>
            </a:r>
          </a:p>
        </p:txBody>
      </p:sp>
      <p:sp>
        <p:nvSpPr>
          <p:cNvPr id="780" name="Shape 780"/>
          <p:cNvSpPr/>
          <p:nvPr/>
        </p:nvSpPr>
        <p:spPr>
          <a:xfrm>
            <a:off x="3641795" y="602826"/>
            <a:ext cx="547510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What intermediates are produced as</a:t>
            </a:r>
            <a:br/>
            <a:r>
              <a:t>carbon dioxide is reduced to sugar?</a:t>
            </a:r>
          </a:p>
        </p:txBody>
      </p:sp>
      <p:sp>
        <p:nvSpPr>
          <p:cNvPr id="781" name="Shape 781"/>
          <p:cNvSpPr/>
          <p:nvPr/>
        </p:nvSpPr>
        <p:spPr>
          <a:xfrm>
            <a:off x="4666826" y="7364871"/>
            <a:ext cx="1469357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3-Phosphoglycerate</a:t>
            </a:r>
          </a:p>
        </p:txBody>
      </p:sp>
      <p:sp>
        <p:nvSpPr>
          <p:cNvPr id="782" name="Shape 782"/>
          <p:cNvSpPr/>
          <p:nvPr/>
        </p:nvSpPr>
        <p:spPr>
          <a:xfrm>
            <a:off x="4900979" y="8387644"/>
            <a:ext cx="1638202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Compounds produced</a:t>
            </a:r>
            <a:br/>
            <a:r>
              <a:t>after 5 seconds</a:t>
            </a:r>
          </a:p>
        </p:txBody>
      </p:sp>
      <p:sp>
        <p:nvSpPr>
          <p:cNvPr id="783" name="Shape 783"/>
          <p:cNvSpPr/>
          <p:nvPr/>
        </p:nvSpPr>
        <p:spPr>
          <a:xfrm>
            <a:off x="6840410" y="8387644"/>
            <a:ext cx="1638202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Compounds produced</a:t>
            </a:r>
            <a:br/>
            <a:r>
              <a:t>after 60 seconds</a:t>
            </a:r>
          </a:p>
        </p:txBody>
      </p:sp>
      <p:sp>
        <p:nvSpPr>
          <p:cNvPr id="784" name="Shape 784"/>
          <p:cNvSpPr/>
          <p:nvPr/>
        </p:nvSpPr>
        <p:spPr>
          <a:xfrm>
            <a:off x="6944924" y="1962008"/>
            <a:ext cx="1685566" cy="49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1.</a:t>
            </a:r>
            <a:r>
              <a:rPr sz="1400"/>
              <a:t> Feed algae pulse</a:t>
            </a:r>
            <a:br>
              <a:rPr sz="1400"/>
            </a:br>
            <a:r>
              <a:rPr sz="1400"/>
              <a:t>of labeled CO</a:t>
            </a:r>
            <a:r>
              <a:rPr baseline="-20928" sz="1400"/>
              <a:t>2</a:t>
            </a:r>
            <a:r>
              <a:rPr sz="1400"/>
              <a:t>.</a:t>
            </a:r>
          </a:p>
        </p:txBody>
      </p:sp>
      <p:sp>
        <p:nvSpPr>
          <p:cNvPr id="785" name="Shape 785"/>
          <p:cNvSpPr/>
          <p:nvPr/>
        </p:nvSpPr>
        <p:spPr>
          <a:xfrm>
            <a:off x="6981049" y="3393440"/>
            <a:ext cx="180398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2.</a:t>
            </a:r>
            <a:r>
              <a:rPr sz="1400"/>
              <a:t> Homogenize cells.</a:t>
            </a:r>
          </a:p>
        </p:txBody>
      </p:sp>
      <p:sp>
        <p:nvSpPr>
          <p:cNvPr id="786" name="Shape 786"/>
          <p:cNvSpPr/>
          <p:nvPr/>
        </p:nvSpPr>
        <p:spPr>
          <a:xfrm>
            <a:off x="6967502" y="4572000"/>
            <a:ext cx="197232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3.</a:t>
            </a:r>
            <a:r>
              <a:rPr sz="1400"/>
              <a:t> Separate molecules.</a:t>
            </a:r>
          </a:p>
        </p:txBody>
      </p:sp>
      <p:sp>
        <p:nvSpPr>
          <p:cNvPr id="787" name="Shape 787"/>
          <p:cNvSpPr/>
          <p:nvPr/>
        </p:nvSpPr>
        <p:spPr>
          <a:xfrm>
            <a:off x="6978791" y="5752817"/>
            <a:ext cx="132979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4.</a:t>
            </a:r>
            <a:r>
              <a:rPr sz="1400"/>
              <a:t> Locate label.</a:t>
            </a:r>
          </a:p>
        </p:txBody>
      </p:sp>
      <p:sp>
        <p:nvSpPr>
          <p:cNvPr id="788" name="Shape 788"/>
          <p:cNvSpPr/>
          <p:nvPr/>
        </p:nvSpPr>
        <p:spPr>
          <a:xfrm>
            <a:off x="5804746" y="7538720"/>
            <a:ext cx="216748" cy="30028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type="title" idx="4294967295"/>
          </p:nvPr>
        </p:nvSpPr>
        <p:spPr>
          <a:xfrm>
            <a:off x="97084" y="277706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Calvin Cycle</a:t>
            </a:r>
          </a:p>
        </p:txBody>
      </p:sp>
      <p:sp>
        <p:nvSpPr>
          <p:cNvPr id="793" name="Shape 793"/>
          <p:cNvSpPr/>
          <p:nvPr>
            <p:ph type="body" idx="4294967295"/>
          </p:nvPr>
        </p:nvSpPr>
        <p:spPr>
          <a:xfrm>
            <a:off x="221262" y="1810737"/>
            <a:ext cx="12783539" cy="7726117"/>
          </a:xfrm>
          <a:prstGeom prst="rect">
            <a:avLst/>
          </a:prstGeom>
        </p:spPr>
        <p:txBody>
          <a:bodyPr lIns="0" tIns="0" rIns="0" bIns="0" anchor="t"/>
          <a:lstStyle/>
          <a:p>
            <a:pPr marL="465364" indent="-465364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tabLst>
                <a:tab pos="1168400" algn="l"/>
              </a:tabLst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Calvin cycle has three phases:</a:t>
            </a:r>
          </a:p>
          <a:p>
            <a:pPr lvl="1" marL="791307" indent="-334107" defTabSz="1300480">
              <a:spcBef>
                <a:spcPts val="600"/>
              </a:spcBef>
              <a:buClr>
                <a:srgbClr val="000000"/>
              </a:buClr>
              <a:buSzPct val="100000"/>
              <a:buAutoNum type="arabicPeriod" startAt="1"/>
              <a:tabLst>
                <a:tab pos="11684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1"/>
              <a:t>Fixation</a:t>
            </a:r>
            <a:r>
              <a:t>: CO</a:t>
            </a:r>
            <a:r>
              <a:rPr baseline="-19722"/>
              <a:t>2</a:t>
            </a:r>
            <a:r>
              <a:t> reacts with </a:t>
            </a:r>
            <a:r>
              <a:rPr b="1"/>
              <a:t>ribulose bisphosphate 	</a:t>
            </a:r>
            <a:r>
              <a:t>(</a:t>
            </a:r>
            <a:r>
              <a:rPr b="1"/>
              <a:t>RuBP</a:t>
            </a:r>
            <a:r>
              <a:t>)</a:t>
            </a:r>
          </a:p>
          <a:p>
            <a:pPr lvl="2" marL="1297516" indent="-395816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tabLst>
                <a:tab pos="1168400" algn="l"/>
              </a:tabLst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Produces two </a:t>
            </a:r>
            <a:r>
              <a:rPr b="1"/>
              <a:t>3-phosphoglycerate</a:t>
            </a:r>
            <a:r>
              <a:t> molecules</a:t>
            </a:r>
          </a:p>
          <a:p>
            <a:pPr lvl="2" marL="1297516" indent="-395816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tabLst>
                <a:tab pos="1168400" algn="l"/>
              </a:tabLst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Attachment of CO</a:t>
            </a:r>
            <a:r>
              <a:rPr baseline="-19411"/>
              <a:t>2</a:t>
            </a:r>
            <a:r>
              <a:t> to an organic compound is </a:t>
            </a:r>
            <a:br/>
            <a:r>
              <a:rPr b="1"/>
              <a:t>carbon fixation</a:t>
            </a:r>
            <a:endParaRPr b="1"/>
          </a:p>
          <a:p>
            <a:pPr lvl="1" marL="791307" indent="-334107" defTabSz="1300480">
              <a:spcBef>
                <a:spcPts val="600"/>
              </a:spcBef>
              <a:buClr>
                <a:srgbClr val="000000"/>
              </a:buClr>
              <a:buSzPct val="100000"/>
              <a:buAutoNum type="arabicPeriod" startAt="1"/>
              <a:tabLst>
                <a:tab pos="11684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1"/>
              <a:t>Reduction</a:t>
            </a:r>
            <a:r>
              <a:t>: The 3-phosphoglycerate molecules are:</a:t>
            </a:r>
          </a:p>
          <a:p>
            <a:pPr lvl="2" marL="1297516" indent="-395816" defTabSz="1300480">
              <a:spcBef>
                <a:spcPts val="600"/>
              </a:spcBef>
              <a:buClr>
                <a:srgbClr val="9D002D"/>
              </a:buClr>
              <a:buSzPct val="100000"/>
              <a:buAutoNum type="arabicPeriod" startAt="1"/>
              <a:tabLst>
                <a:tab pos="1168400" algn="l"/>
              </a:tabLst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Phosphorylated by ATP </a:t>
            </a:r>
          </a:p>
          <a:p>
            <a:pPr lvl="2" marL="1297516" indent="-395816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tabLst>
                <a:tab pos="1168400" algn="l"/>
              </a:tabLst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Reduced by NADPH  </a:t>
            </a:r>
          </a:p>
          <a:p>
            <a:pPr lvl="2" marL="1297516" indent="-395816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tabLst>
                <a:tab pos="1168400" algn="l"/>
              </a:tabLst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Producing </a:t>
            </a:r>
            <a:r>
              <a:rPr b="1"/>
              <a:t>glyceraldehyde 3-phosphate</a:t>
            </a:r>
            <a:r>
              <a:t> (</a:t>
            </a:r>
            <a:r>
              <a:rPr b="1"/>
              <a:t>G3P</a:t>
            </a:r>
            <a:r>
              <a:t>)</a:t>
            </a:r>
          </a:p>
          <a:p>
            <a:pPr lvl="1" marL="791307" indent="-334107" defTabSz="1300480">
              <a:spcBef>
                <a:spcPts val="600"/>
              </a:spcBef>
              <a:buClr>
                <a:srgbClr val="000000"/>
              </a:buClr>
              <a:buSzPct val="100000"/>
              <a:buAutoNum type="arabicPeriod" startAt="1"/>
              <a:tabLst>
                <a:tab pos="11684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1"/>
              <a:t>Regeneration</a:t>
            </a:r>
            <a:r>
              <a:t>: The remaining G3P is used in 		reactions that regenerate RuBP</a:t>
            </a:r>
          </a:p>
        </p:txBody>
      </p:sp>
      <p:sp>
        <p:nvSpPr>
          <p:cNvPr id="794" name="Shape 794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7" name="Shape 797"/>
          <p:cNvSpPr/>
          <p:nvPr>
            <p:ph type="title"/>
          </p:nvPr>
        </p:nvSpPr>
        <p:spPr>
          <a:xfrm>
            <a:off x="241582" y="259644"/>
            <a:ext cx="12480996" cy="1169530"/>
          </a:xfrm>
          <a:prstGeom prst="rect">
            <a:avLst/>
          </a:prstGeom>
        </p:spPr>
        <p:txBody>
          <a:bodyPr/>
          <a:lstStyle/>
          <a:p>
            <a:pPr/>
            <a:r>
              <a:t>The Calvin Cycle</a:t>
            </a:r>
          </a:p>
        </p:txBody>
      </p:sp>
      <p:sp>
        <p:nvSpPr>
          <p:cNvPr id="798" name="Shape 798"/>
          <p:cNvSpPr/>
          <p:nvPr>
            <p:ph type="body" idx="1"/>
          </p:nvPr>
        </p:nvSpPr>
        <p:spPr>
          <a:xfrm>
            <a:off x="205457" y="1837831"/>
            <a:ext cx="12690971" cy="7554525"/>
          </a:xfrm>
          <a:prstGeom prst="rect">
            <a:avLst/>
          </a:prstGeom>
        </p:spPr>
        <p:txBody>
          <a:bodyPr/>
          <a:lstStyle/>
          <a:p>
            <a:pPr marL="413657" indent="-413657">
              <a:spcBef>
                <a:spcPts val="900"/>
              </a:spcBef>
              <a:buChar char="▪"/>
            </a:pPr>
            <a:r>
              <a:t>This cycle of reactions occurs in the chloroplast’s</a:t>
            </a:r>
            <a:r>
              <a:t> stroma</a:t>
            </a:r>
          </a:p>
          <a:p>
            <a:pPr marL="413657" indent="-413657">
              <a:spcBef>
                <a:spcPts val="900"/>
              </a:spcBef>
              <a:buChar char="▪"/>
            </a:pPr>
            <a:r>
              <a:t>One turn of the Calvin cycle fixes one molecule </a:t>
            </a:r>
            <a:br/>
            <a:r>
              <a:t>of CO</a:t>
            </a:r>
            <a:r>
              <a:rPr baseline="-20000"/>
              <a:t>2</a:t>
            </a:r>
            <a:r>
              <a:t> </a:t>
            </a:r>
          </a:p>
          <a:p>
            <a:pPr marL="413657" indent="-413657">
              <a:spcBef>
                <a:spcPts val="900"/>
              </a:spcBef>
              <a:buChar char="▪"/>
            </a:pPr>
            <a:r>
              <a:t>3 turns of the Calvin cycle are required </a:t>
            </a:r>
          </a:p>
          <a:p>
            <a:pPr lvl="1" marL="844061" indent="-386861">
              <a:spcBef>
                <a:spcPts val="800"/>
              </a:spcBef>
              <a:buFontTx/>
              <a:defRPr sz="3600"/>
            </a:pPr>
            <a:r>
              <a:t>To produce 1 molecule of G3P</a:t>
            </a:r>
          </a:p>
          <a:p>
            <a:pPr marL="413657" indent="-413657">
              <a:spcBef>
                <a:spcPts val="900"/>
              </a:spcBef>
              <a:buChar char="▪"/>
            </a:pPr>
            <a:r>
              <a:t>The discovery of the Calvin cycle clarified  </a:t>
            </a:r>
          </a:p>
          <a:p>
            <a:pPr lvl="1" marL="844061" indent="-386861">
              <a:spcBef>
                <a:spcPts val="800"/>
              </a:spcBef>
              <a:buFontTx/>
              <a:defRPr sz="3600"/>
            </a:pPr>
            <a:r>
              <a:t>How the ATP and NADPH produced by light-capturing reactions </a:t>
            </a:r>
          </a:p>
          <a:p>
            <a:pPr lvl="1" marL="844061" indent="-386861">
              <a:spcBef>
                <a:spcPts val="800"/>
              </a:spcBef>
              <a:buFontTx/>
              <a:defRPr sz="3600"/>
            </a:pPr>
            <a:r>
              <a:t>Allow cells to reduce CO</a:t>
            </a:r>
            <a:r>
              <a:rPr baseline="-19722"/>
              <a:t>2</a:t>
            </a:r>
            <a:r>
              <a:t> to carbohydrate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10_19_Calvin_cycle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912"/>
          <a:stretch>
            <a:fillRect/>
          </a:stretch>
        </p:blipFill>
        <p:spPr>
          <a:xfrm>
            <a:off x="422204" y="2106506"/>
            <a:ext cx="12158135" cy="5323841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Shape 801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10.19</a:t>
            </a:r>
          </a:p>
        </p:txBody>
      </p:sp>
      <p:sp>
        <p:nvSpPr>
          <p:cNvPr id="802" name="Shape 802"/>
          <p:cNvSpPr/>
          <p:nvPr/>
        </p:nvSpPr>
        <p:spPr>
          <a:xfrm>
            <a:off x="476390" y="2090702"/>
            <a:ext cx="328638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(a)</a:t>
            </a:r>
            <a:r>
              <a:rPr sz="1400"/>
              <a:t> The Calvin cycle has three phases.</a:t>
            </a:r>
          </a:p>
        </p:txBody>
      </p:sp>
      <p:sp>
        <p:nvSpPr>
          <p:cNvPr id="803" name="Shape 803"/>
          <p:cNvSpPr/>
          <p:nvPr/>
        </p:nvSpPr>
        <p:spPr>
          <a:xfrm>
            <a:off x="6775591" y="2092959"/>
            <a:ext cx="294302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(b)</a:t>
            </a:r>
            <a:r>
              <a:rPr sz="1400"/>
              <a:t> The reaction occurs in a cycle.</a:t>
            </a:r>
          </a:p>
        </p:txBody>
      </p:sp>
      <p:sp>
        <p:nvSpPr>
          <p:cNvPr id="804" name="Shape 804"/>
          <p:cNvSpPr/>
          <p:nvPr/>
        </p:nvSpPr>
        <p:spPr>
          <a:xfrm>
            <a:off x="537350" y="5172568"/>
            <a:ext cx="94137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1.  </a:t>
            </a:r>
            <a:r>
              <a:t>Fixation</a:t>
            </a:r>
          </a:p>
        </p:txBody>
      </p:sp>
      <p:sp>
        <p:nvSpPr>
          <p:cNvPr id="805" name="Shape 805"/>
          <p:cNvSpPr/>
          <p:nvPr/>
        </p:nvSpPr>
        <p:spPr>
          <a:xfrm>
            <a:off x="557670" y="5978595"/>
            <a:ext cx="112898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2.  </a:t>
            </a:r>
            <a:r>
              <a:t>Reduction</a:t>
            </a:r>
          </a:p>
        </p:txBody>
      </p:sp>
      <p:sp>
        <p:nvSpPr>
          <p:cNvPr id="806" name="Shape 806"/>
          <p:cNvSpPr/>
          <p:nvPr/>
        </p:nvSpPr>
        <p:spPr>
          <a:xfrm>
            <a:off x="544124" y="6786880"/>
            <a:ext cx="139594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3.  </a:t>
            </a:r>
            <a:r>
              <a:t>Regeneration</a:t>
            </a:r>
          </a:p>
        </p:txBody>
      </p:sp>
      <p:sp>
        <p:nvSpPr>
          <p:cNvPr id="807" name="Shape 807"/>
          <p:cNvSpPr/>
          <p:nvPr/>
        </p:nvSpPr>
        <p:spPr>
          <a:xfrm>
            <a:off x="2686755" y="4294293"/>
            <a:ext cx="2245445" cy="56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 three phases of the</a:t>
            </a:r>
            <a:br/>
            <a:r>
              <a:t>Calvin cycle take place in</a:t>
            </a:r>
            <a:br/>
            <a:r>
              <a:t>the stroma of chloroplasts</a:t>
            </a:r>
          </a:p>
        </p:txBody>
      </p:sp>
      <p:sp>
        <p:nvSpPr>
          <p:cNvPr id="808" name="Shape 808"/>
          <p:cNvSpPr/>
          <p:nvPr/>
        </p:nvSpPr>
        <p:spPr>
          <a:xfrm>
            <a:off x="10020017" y="2537742"/>
            <a:ext cx="2315072" cy="586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Carbons are symbolized as</a:t>
            </a:r>
            <a:br/>
            <a:r>
              <a:t>red balls (each CO</a:t>
            </a:r>
            <a:r>
              <a:rPr baseline="-19571"/>
              <a:t>2</a:t>
            </a:r>
            <a:r>
              <a:t> enters</a:t>
            </a:r>
            <a:br/>
            <a:r>
              <a:t>the cycle one at a time)</a:t>
            </a:r>
          </a:p>
        </p:txBody>
      </p:sp>
      <p:sp>
        <p:nvSpPr>
          <p:cNvPr id="809" name="Shape 809"/>
          <p:cNvSpPr/>
          <p:nvPr/>
        </p:nvSpPr>
        <p:spPr>
          <a:xfrm>
            <a:off x="8498592" y="3775004"/>
            <a:ext cx="1277269" cy="56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1.</a:t>
            </a:r>
            <a:br/>
            <a:r>
              <a:t>Fixation </a:t>
            </a:r>
            <a:r>
              <a:t>of</a:t>
            </a:r>
            <a:br/>
            <a:r>
              <a:t>carbon dioxide</a:t>
            </a:r>
          </a:p>
        </p:txBody>
      </p:sp>
      <p:sp>
        <p:nvSpPr>
          <p:cNvPr id="810" name="Shape 810"/>
          <p:cNvSpPr/>
          <p:nvPr/>
        </p:nvSpPr>
        <p:spPr>
          <a:xfrm>
            <a:off x="7566879" y="4942275"/>
            <a:ext cx="1366082" cy="56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3.</a:t>
            </a:r>
            <a:br/>
            <a:r>
              <a:t>Regeneration </a:t>
            </a:r>
            <a:r>
              <a:t>of</a:t>
            </a:r>
            <a:br/>
            <a:r>
              <a:t>RuBP from G3P</a:t>
            </a:r>
          </a:p>
        </p:txBody>
      </p:sp>
      <p:sp>
        <p:nvSpPr>
          <p:cNvPr id="811" name="Shape 811"/>
          <p:cNvSpPr/>
          <p:nvPr/>
        </p:nvSpPr>
        <p:spPr>
          <a:xfrm>
            <a:off x="9380148" y="4953564"/>
            <a:ext cx="1112665" cy="56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lnSpc>
                <a:spcPct val="90000"/>
              </a:lnSpc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2.</a:t>
            </a:r>
            <a:br/>
            <a:r>
              <a:t>Reduction </a:t>
            </a:r>
            <a:r>
              <a:t>of</a:t>
            </a:r>
            <a:br/>
            <a:r>
              <a:t>3PGA to G3P</a:t>
            </a:r>
          </a:p>
        </p:txBody>
      </p:sp>
      <p:sp>
        <p:nvSpPr>
          <p:cNvPr id="812" name="Shape 812"/>
          <p:cNvSpPr/>
          <p:nvPr/>
        </p:nvSpPr>
        <p:spPr>
          <a:xfrm>
            <a:off x="2612248" y="4310097"/>
            <a:ext cx="1" cy="541868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3" name="Shape 813"/>
          <p:cNvSpPr/>
          <p:nvPr/>
        </p:nvSpPr>
        <p:spPr>
          <a:xfrm>
            <a:off x="9945510" y="2564835"/>
            <a:ext cx="1" cy="553156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4" name="Shape 814"/>
          <p:cNvSpPr/>
          <p:nvPr/>
        </p:nvSpPr>
        <p:spPr>
          <a:xfrm>
            <a:off x="9232053" y="2664177"/>
            <a:ext cx="708978" cy="129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995" y="0"/>
                  <a:pt x="15700" y="7705"/>
                  <a:pt x="21600" y="21600"/>
                </a:cubicBezTo>
              </a:path>
            </a:pathLst>
          </a:custGeom>
          <a:ln w="25400">
            <a:solidFill>
              <a:srgbClr val="808080"/>
            </a:solidFill>
            <a:prstDash val="sysDot"/>
            <a:head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17" name="Group 817"/>
          <p:cNvGrpSpPr/>
          <p:nvPr/>
        </p:nvGrpSpPr>
        <p:grpSpPr>
          <a:xfrm>
            <a:off x="2006674" y="3724478"/>
            <a:ext cx="604584" cy="886095"/>
            <a:chOff x="0" y="0"/>
            <a:chExt cx="604583" cy="886093"/>
          </a:xfrm>
        </p:grpSpPr>
        <p:sp>
          <p:nvSpPr>
            <p:cNvPr id="815" name="Shape 815"/>
            <p:cNvSpPr/>
            <p:nvPr/>
          </p:nvSpPr>
          <p:spPr>
            <a:xfrm rot="10835664">
              <a:off x="126435" y="543302"/>
              <a:ext cx="476396" cy="34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465" y="0"/>
                    <a:pt x="16449" y="7984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808080"/>
              </a:solidFill>
              <a:prstDash val="sysDot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6" name="Shape 816"/>
            <p:cNvSpPr/>
            <p:nvPr/>
          </p:nvSpPr>
          <p:spPr>
            <a:xfrm rot="10835664">
              <a:off x="2760" y="640"/>
              <a:ext cx="126275" cy="53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002" y="6182"/>
                    <a:pt x="21600" y="1378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2" name="Shape 822"/>
          <p:cNvSpPr/>
          <p:nvPr>
            <p:ph type="title"/>
          </p:nvPr>
        </p:nvSpPr>
        <p:spPr>
          <a:xfrm>
            <a:off x="241582" y="259644"/>
            <a:ext cx="12480996" cy="1169530"/>
          </a:xfrm>
          <a:prstGeom prst="rect">
            <a:avLst/>
          </a:prstGeom>
        </p:spPr>
        <p:txBody>
          <a:bodyPr/>
          <a:lstStyle/>
          <a:p>
            <a:pPr/>
            <a:r>
              <a:t>Photosynthesis</a:t>
            </a:r>
          </a:p>
        </p:txBody>
      </p:sp>
      <p:pic>
        <p:nvPicPr>
          <p:cNvPr id="823" name="Freeman_btn_Blacktxt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9297" y="4305582"/>
            <a:ext cx="1797192" cy="889565"/>
          </a:xfrm>
          <a:prstGeom prst="rect">
            <a:avLst/>
          </a:prstGeom>
          <a:ln w="12700">
            <a:miter lim="400000"/>
          </a:ln>
        </p:spPr>
      </p:pic>
      <p:sp>
        <p:nvSpPr>
          <p:cNvPr id="824" name="Shape 824"/>
          <p:cNvSpPr/>
          <p:nvPr/>
        </p:nvSpPr>
        <p:spPr>
          <a:xfrm>
            <a:off x="4854222" y="4497493"/>
            <a:ext cx="40040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Web Activity: Photosynthesis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Importance of Rubisco</a:t>
            </a:r>
            <a:br/>
          </a:p>
        </p:txBody>
      </p:sp>
      <p:sp>
        <p:nvSpPr>
          <p:cNvPr id="827" name="Shape 827"/>
          <p:cNvSpPr/>
          <p:nvPr>
            <p:ph type="body" idx="4294967295"/>
          </p:nvPr>
        </p:nvSpPr>
        <p:spPr>
          <a:xfrm>
            <a:off x="205457" y="1801706"/>
            <a:ext cx="12480997" cy="7509370"/>
          </a:xfrm>
          <a:prstGeom prst="rect">
            <a:avLst/>
          </a:prstGeom>
        </p:spPr>
        <p:txBody>
          <a:bodyPr lIns="0" tIns="0" rIns="0" bIns="0" anchor="t"/>
          <a:lstStyle/>
          <a:p>
            <a: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CO</a:t>
            </a:r>
            <a:r>
              <a:rPr baseline="-20000"/>
              <a:t>2</a:t>
            </a:r>
            <a:r>
              <a:t>-fixing enzyme is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Ribulose 1,5-bisphosphate carboxylase/oxygenase</a:t>
            </a:r>
            <a:r>
              <a:rPr b="0"/>
              <a:t> (</a:t>
            </a:r>
            <a:r>
              <a:t>rubisco</a:t>
            </a:r>
            <a:r>
              <a:rPr b="0"/>
              <a:t>)</a:t>
            </a:r>
            <a:endParaRPr sz="900"/>
          </a:p>
          <a:p>
            <a: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Rubisco is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Found in all photosynthetic organisms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That use the Calvin cycle to fix carbon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Thought to be the most abundant enzyme on Earth</a:t>
            </a:r>
          </a:p>
        </p:txBody>
      </p:sp>
      <p:sp>
        <p:nvSpPr>
          <p:cNvPr id="828" name="Shape 828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Importance of Rubisco</a:t>
            </a:r>
            <a:br/>
          </a:p>
        </p:txBody>
      </p:sp>
      <p:sp>
        <p:nvSpPr>
          <p:cNvPr id="831" name="Shape 831"/>
          <p:cNvSpPr/>
          <p:nvPr>
            <p:ph type="body" idx="4294967295"/>
          </p:nvPr>
        </p:nvSpPr>
        <p:spPr>
          <a:xfrm>
            <a:off x="205457" y="1801706"/>
            <a:ext cx="12480997" cy="7509370"/>
          </a:xfrm>
          <a:prstGeom prst="rect">
            <a:avLst/>
          </a:prstGeom>
        </p:spPr>
        <p:txBody>
          <a:bodyPr lIns="0" tIns="0" rIns="0" bIns="0" anchor="t"/>
          <a:lstStyle/>
          <a:p>
            <a:pPr marL="426583" indent="-426583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Rubisco is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Inefficient because it catalyzes the addition of CO</a:t>
            </a:r>
            <a:r>
              <a:rPr baseline="-19722"/>
              <a:t>2</a:t>
            </a:r>
            <a:r>
              <a:t> </a:t>
            </a:r>
            <a:br/>
            <a:r>
              <a:t>to RuBP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It also catalyzes the addition of O</a:t>
            </a:r>
            <a:r>
              <a:rPr baseline="-19722"/>
              <a:t>2</a:t>
            </a:r>
            <a:r>
              <a:t> to RuBP</a:t>
            </a:r>
          </a:p>
        </p:txBody>
      </p:sp>
      <p:sp>
        <p:nvSpPr>
          <p:cNvPr id="832" name="Shape 83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10_20_rubisco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314"/>
          <a:stretch>
            <a:fillRect/>
          </a:stretch>
        </p:blipFill>
        <p:spPr>
          <a:xfrm>
            <a:off x="2799644" y="194168"/>
            <a:ext cx="7405512" cy="9148517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Shape 835"/>
          <p:cNvSpPr/>
          <p:nvPr/>
        </p:nvSpPr>
        <p:spPr>
          <a:xfrm>
            <a:off x="6394026" y="7227146"/>
            <a:ext cx="2120055" cy="300285"/>
          </a:xfrm>
          <a:prstGeom prst="rect">
            <a:avLst/>
          </a:prstGeom>
          <a:solidFill>
            <a:srgbClr val="ADCCE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6" name="Shape 836"/>
          <p:cNvSpPr/>
          <p:nvPr/>
        </p:nvSpPr>
        <p:spPr>
          <a:xfrm>
            <a:off x="2842541" y="7213600"/>
            <a:ext cx="52198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Reaction with </a:t>
            </a:r>
            <a:r>
              <a:rPr>
                <a:solidFill>
                  <a:srgbClr val="106AAA"/>
                </a:solidFill>
              </a:rPr>
              <a:t>oxygen</a:t>
            </a:r>
            <a:r>
              <a:t> during  photorespiration :</a:t>
            </a:r>
          </a:p>
        </p:txBody>
      </p:sp>
      <p:sp>
        <p:nvSpPr>
          <p:cNvPr id="837" name="Shape 837"/>
          <p:cNvSpPr/>
          <p:nvPr/>
        </p:nvSpPr>
        <p:spPr>
          <a:xfrm>
            <a:off x="7333262" y="5382542"/>
            <a:ext cx="1939432" cy="300285"/>
          </a:xfrm>
          <a:prstGeom prst="rect">
            <a:avLst/>
          </a:prstGeom>
          <a:solidFill>
            <a:srgbClr val="FCC8CB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8" name="Shape 838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10.20</a:t>
            </a:r>
          </a:p>
        </p:txBody>
      </p:sp>
      <p:sp>
        <p:nvSpPr>
          <p:cNvPr id="839" name="Shape 839"/>
          <p:cNvSpPr/>
          <p:nvPr/>
        </p:nvSpPr>
        <p:spPr>
          <a:xfrm>
            <a:off x="2847057" y="155786"/>
            <a:ext cx="6146975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(a)</a:t>
            </a:r>
            <a:r>
              <a:rPr sz="1800"/>
              <a:t> Rubisco has 16 subunits and a total of 8 active sites.</a:t>
            </a:r>
          </a:p>
        </p:txBody>
      </p:sp>
      <p:sp>
        <p:nvSpPr>
          <p:cNvPr id="840" name="Shape 840"/>
          <p:cNvSpPr/>
          <p:nvPr/>
        </p:nvSpPr>
        <p:spPr>
          <a:xfrm>
            <a:off x="2858346" y="4818097"/>
            <a:ext cx="5853362" cy="344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(b)</a:t>
            </a:r>
            <a:r>
              <a:rPr sz="1800"/>
              <a:t> Rubisco’s active sites can interact with CO</a:t>
            </a:r>
            <a:r>
              <a:rPr baseline="-20777" sz="1800"/>
              <a:t>2</a:t>
            </a:r>
            <a:r>
              <a:rPr sz="1800"/>
              <a:t> or O</a:t>
            </a:r>
            <a:r>
              <a:rPr baseline="-20777" sz="1800"/>
              <a:t>2</a:t>
            </a:r>
            <a:r>
              <a:rPr sz="1800"/>
              <a:t>.</a:t>
            </a:r>
          </a:p>
        </p:txBody>
      </p:sp>
      <p:sp>
        <p:nvSpPr>
          <p:cNvPr id="841" name="Shape 841"/>
          <p:cNvSpPr/>
          <p:nvPr/>
        </p:nvSpPr>
        <p:spPr>
          <a:xfrm>
            <a:off x="8733084" y="1587217"/>
            <a:ext cx="102919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Active site</a:t>
            </a:r>
          </a:p>
        </p:txBody>
      </p:sp>
      <p:sp>
        <p:nvSpPr>
          <p:cNvPr id="842" name="Shape 842"/>
          <p:cNvSpPr/>
          <p:nvPr/>
        </p:nvSpPr>
        <p:spPr>
          <a:xfrm flipH="1">
            <a:off x="8319911" y="1722684"/>
            <a:ext cx="302543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43" name="Shape 843"/>
          <p:cNvSpPr/>
          <p:nvPr/>
        </p:nvSpPr>
        <p:spPr>
          <a:xfrm>
            <a:off x="5949244" y="6633350"/>
            <a:ext cx="195520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used in Calvin cycle</a:t>
            </a:r>
          </a:p>
        </p:txBody>
      </p:sp>
      <p:sp>
        <p:nvSpPr>
          <p:cNvPr id="844" name="Shape 844"/>
          <p:cNvSpPr/>
          <p:nvPr/>
        </p:nvSpPr>
        <p:spPr>
          <a:xfrm>
            <a:off x="5597031" y="8570524"/>
            <a:ext cx="195520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used in Calvin cycle</a:t>
            </a:r>
          </a:p>
        </p:txBody>
      </p:sp>
      <p:sp>
        <p:nvSpPr>
          <p:cNvPr id="845" name="Shape 845"/>
          <p:cNvSpPr/>
          <p:nvPr/>
        </p:nvSpPr>
        <p:spPr>
          <a:xfrm>
            <a:off x="8008337" y="8593102"/>
            <a:ext cx="1661419" cy="73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when processed,</a:t>
            </a:r>
            <a:br/>
            <a:r>
              <a:rPr sz="1800">
                <a:solidFill>
                  <a:srgbClr val="C82C31"/>
                </a:solidFill>
              </a:rPr>
              <a:t>CO</a:t>
            </a:r>
            <a:r>
              <a:rPr baseline="-20777" sz="1800">
                <a:solidFill>
                  <a:srgbClr val="C82C31"/>
                </a:solidFill>
              </a:rPr>
              <a:t>2</a:t>
            </a:r>
            <a:r>
              <a:t> is released</a:t>
            </a:r>
            <a:br/>
            <a:r>
              <a:t>and </a:t>
            </a:r>
            <a:r>
              <a:rPr sz="1800">
                <a:solidFill>
                  <a:srgbClr val="C82C31"/>
                </a:solidFill>
              </a:rPr>
              <a:t>ATP</a:t>
            </a:r>
            <a:r>
              <a:t> is used</a:t>
            </a:r>
          </a:p>
        </p:txBody>
      </p:sp>
      <p:sp>
        <p:nvSpPr>
          <p:cNvPr id="846" name="Shape 846"/>
          <p:cNvSpPr/>
          <p:nvPr/>
        </p:nvSpPr>
        <p:spPr>
          <a:xfrm>
            <a:off x="4237848" y="7886417"/>
            <a:ext cx="914488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Rubisco</a:t>
            </a:r>
          </a:p>
        </p:txBody>
      </p:sp>
      <p:sp>
        <p:nvSpPr>
          <p:cNvPr id="847" name="Shape 847"/>
          <p:cNvSpPr/>
          <p:nvPr/>
        </p:nvSpPr>
        <p:spPr>
          <a:xfrm>
            <a:off x="4443306" y="5960533"/>
            <a:ext cx="91448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Rubisco</a:t>
            </a:r>
          </a:p>
        </p:txBody>
      </p:sp>
      <p:sp>
        <p:nvSpPr>
          <p:cNvPr id="848" name="Shape 848"/>
          <p:cNvSpPr/>
          <p:nvPr/>
        </p:nvSpPr>
        <p:spPr>
          <a:xfrm>
            <a:off x="2842541" y="5359964"/>
            <a:ext cx="591857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Reaction with </a:t>
            </a:r>
            <a:r>
              <a:rPr>
                <a:solidFill>
                  <a:srgbClr val="C82C31"/>
                </a:solidFill>
              </a:rPr>
              <a:t>carbon dioxide</a:t>
            </a:r>
            <a:r>
              <a:t> during  photosynthesis 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28384" indent="-628384" algn="l" defTabSz="1274470">
              <a:lnSpc>
                <a:spcPct val="90000"/>
              </a:lnSpc>
              <a:defRPr b="1" sz="4312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 Overview of Photosynthesis</a:t>
            </a:r>
            <a:br/>
          </a:p>
        </p:txBody>
      </p:sp>
      <p:sp>
        <p:nvSpPr>
          <p:cNvPr id="188" name="Shape 188"/>
          <p:cNvSpPr/>
          <p:nvPr>
            <p:ph type="body" idx="4294967295"/>
          </p:nvPr>
        </p:nvSpPr>
        <p:spPr>
          <a:xfrm>
            <a:off x="203199" y="1797191"/>
            <a:ext cx="12128783" cy="7459699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Photosynthesis</a:t>
            </a:r>
            <a:r>
              <a:rPr b="0"/>
              <a:t> </a:t>
            </a:r>
            <a:endParaRPr b="0"/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 the process of using sunlight to produce carbohydrate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Requires sunlight, carbon dioxide, and water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Produces oxygen as a by-product </a:t>
            </a:r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overall reaction when glucose is the carbohydrate:</a:t>
            </a:r>
          </a:p>
          <a:p>
            <a:pPr marL="433493" indent="-433493" defTabSz="1300480">
              <a:spcBef>
                <a:spcPts val="900"/>
              </a:spcBef>
              <a:buClr>
                <a:srgbClr val="9D002D"/>
              </a:buClr>
              <a:buSzTx/>
              <a:buFont typeface="Wingdings"/>
              <a:buNone/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 marL="433493" indent="-433493" algn="ctr" defTabSz="1300480">
              <a:spcBef>
                <a:spcPts val="800"/>
              </a:spcBef>
              <a:buClr>
                <a:srgbClr val="9D002D"/>
              </a:buClr>
              <a:buSzTx/>
              <a:buFont typeface="Wingdings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6 CO</a:t>
            </a:r>
            <a:r>
              <a:rPr baseline="-19722"/>
              <a:t>2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+</a:t>
            </a:r>
            <a:r>
              <a:t> 6 H</a:t>
            </a:r>
            <a:r>
              <a:rPr baseline="-19722"/>
              <a:t>2</a:t>
            </a:r>
            <a:r>
              <a:t>O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+</a:t>
            </a:r>
            <a:r>
              <a:t> light energy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→→→</a:t>
            </a:r>
            <a:r>
              <a:t> C</a:t>
            </a:r>
            <a:r>
              <a:rPr baseline="-19722"/>
              <a:t>6</a:t>
            </a:r>
            <a:r>
              <a:t>H</a:t>
            </a:r>
            <a:r>
              <a:rPr baseline="-19722"/>
              <a:t>12</a:t>
            </a:r>
            <a:r>
              <a:t>O</a:t>
            </a:r>
            <a:r>
              <a:rPr baseline="-19722"/>
              <a:t>6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+</a:t>
            </a:r>
            <a:r>
              <a:t> 6 O</a:t>
            </a:r>
            <a:r>
              <a:rPr baseline="-19722"/>
              <a:t>2</a:t>
            </a:r>
          </a:p>
        </p:txBody>
      </p:sp>
      <p:sp>
        <p:nvSpPr>
          <p:cNvPr id="189" name="Shape 18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Photorespiration</a:t>
            </a:r>
          </a:p>
        </p:txBody>
      </p:sp>
      <p:sp>
        <p:nvSpPr>
          <p:cNvPr id="853" name="Shape 853"/>
          <p:cNvSpPr/>
          <p:nvPr>
            <p:ph type="body" idx="4294967295"/>
          </p:nvPr>
        </p:nvSpPr>
        <p:spPr>
          <a:xfrm>
            <a:off x="194168" y="1797191"/>
            <a:ext cx="12359077" cy="6949441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baseline="-20000"/>
              <a:t>2</a:t>
            </a:r>
            <a:r>
              <a:t> and </a:t>
            </a:r>
            <a:r>
              <a:t>CO</a:t>
            </a:r>
            <a:r>
              <a:rPr baseline="-20000"/>
              <a:t>2 </a:t>
            </a:r>
            <a:r>
              <a:t>compete at the rubisco’s</a:t>
            </a:r>
            <a:r>
              <a:t> active sites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Slows the rate of CO</a:t>
            </a:r>
            <a:r>
              <a:rPr baseline="-19722"/>
              <a:t>2</a:t>
            </a:r>
            <a:r>
              <a:t> reduction </a:t>
            </a:r>
            <a:endParaRPr sz="9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O</a:t>
            </a:r>
            <a:r>
              <a:rPr baseline="-20000"/>
              <a:t>2</a:t>
            </a:r>
            <a:r>
              <a:t> and RuBP react in rubisco’s</a:t>
            </a:r>
            <a:r>
              <a:t> active site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One of the products undergoes a process called </a:t>
            </a:r>
            <a:r>
              <a:rPr b="1"/>
              <a:t>photorespiration</a:t>
            </a:r>
            <a:endParaRPr b="1" sz="12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Photorespiration </a:t>
            </a:r>
            <a:r>
              <a:t>“</a:t>
            </a:r>
            <a:r>
              <a:t>undoes</a:t>
            </a:r>
            <a:r>
              <a:t>”</a:t>
            </a:r>
            <a:r>
              <a:t> photosynthesis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It consumes energy and releases fixed CO</a:t>
            </a:r>
            <a:r>
              <a:rPr baseline="-19722"/>
              <a:t>2</a:t>
            </a:r>
          </a:p>
        </p:txBody>
      </p:sp>
      <p:sp>
        <p:nvSpPr>
          <p:cNvPr id="854" name="Shape 854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Photorespiration</a:t>
            </a:r>
          </a:p>
        </p:txBody>
      </p:sp>
      <p:sp>
        <p:nvSpPr>
          <p:cNvPr id="857" name="Shape 857"/>
          <p:cNvSpPr/>
          <p:nvPr>
            <p:ph type="body" idx="4294967295"/>
          </p:nvPr>
        </p:nvSpPr>
        <p:spPr>
          <a:xfrm>
            <a:off x="194168" y="1797191"/>
            <a:ext cx="12359077" cy="6985565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photorespiration occurs, the rate of photosynthesis declines drastically  </a:t>
            </a:r>
            <a:endParaRPr sz="11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Carbon fixation is favored over photorespiration when</a:t>
            </a:r>
            <a:r>
              <a:t>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</a:t>
            </a:r>
            <a:r>
              <a:rPr baseline="-19722"/>
              <a:t>2</a:t>
            </a:r>
            <a:r>
              <a:t> concentration is high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baseline="-19722"/>
              <a:t>2</a:t>
            </a:r>
            <a:r>
              <a:t> concentration is low</a:t>
            </a:r>
          </a:p>
        </p:txBody>
      </p:sp>
      <p:sp>
        <p:nvSpPr>
          <p:cNvPr id="858" name="Shape 858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Carbon Dioxide Pass through Stomata</a:t>
            </a:r>
          </a:p>
        </p:txBody>
      </p:sp>
      <p:sp>
        <p:nvSpPr>
          <p:cNvPr id="861" name="Shape 861"/>
          <p:cNvSpPr/>
          <p:nvPr>
            <p:ph type="body" idx="4294967295"/>
          </p:nvPr>
        </p:nvSpPr>
        <p:spPr>
          <a:xfrm>
            <a:off x="205457" y="1801706"/>
            <a:ext cx="12582597" cy="7843521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Stomata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Are leaf structures where gas exchange occurs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Consist of two </a:t>
            </a:r>
            <a:r>
              <a:rPr b="1"/>
              <a:t>guard cells</a:t>
            </a:r>
            <a:r>
              <a:t> that change shape to open or close</a:t>
            </a:r>
            <a:endParaRPr sz="900"/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a leaf’s</a:t>
            </a:r>
            <a:r>
              <a:t> CO</a:t>
            </a:r>
            <a:r>
              <a:rPr baseline="-20000"/>
              <a:t>2</a:t>
            </a:r>
            <a:r>
              <a:t> concentration is low during photosynthesis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Stomata open to allow atmospheric CO</a:t>
            </a:r>
            <a:r>
              <a:rPr baseline="-19722"/>
              <a:t>2</a:t>
            </a:r>
            <a:r>
              <a:t> to diffuse into the leaf and its cells’ chloroplasts</a:t>
            </a:r>
            <a:endParaRPr sz="900"/>
          </a:p>
          <a:p>
            <a:pPr marL="396421" indent="-396421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 strong concentration gradient favoring entry of CO</a:t>
            </a:r>
            <a:r>
              <a:rPr baseline="-20000"/>
              <a:t>2</a:t>
            </a:r>
            <a:r>
              <a:t> is maintained by the Calvin cycle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Which constantly uses up the CO</a:t>
            </a:r>
            <a:r>
              <a:rPr baseline="-19722"/>
              <a:t>2</a:t>
            </a:r>
            <a:r>
              <a:t> in chloroplasts</a:t>
            </a:r>
          </a:p>
        </p:txBody>
      </p:sp>
      <p:sp>
        <p:nvSpPr>
          <p:cNvPr id="862" name="Shape 86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10_21_leaf_cells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555"/>
          <a:stretch>
            <a:fillRect/>
          </a:stretch>
        </p:blipFill>
        <p:spPr>
          <a:xfrm>
            <a:off x="3219591" y="194168"/>
            <a:ext cx="6563360" cy="9125939"/>
          </a:xfrm>
          <a:prstGeom prst="rect">
            <a:avLst/>
          </a:prstGeom>
          <a:ln w="12700">
            <a:miter lim="400000"/>
          </a:ln>
        </p:spPr>
      </p:pic>
      <p:sp>
        <p:nvSpPr>
          <p:cNvPr id="865" name="Shape 865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10.21</a:t>
            </a:r>
          </a:p>
        </p:txBody>
      </p:sp>
      <p:sp>
        <p:nvSpPr>
          <p:cNvPr id="866" name="Shape 866"/>
          <p:cNvSpPr/>
          <p:nvPr/>
        </p:nvSpPr>
        <p:spPr>
          <a:xfrm>
            <a:off x="3257973" y="155786"/>
            <a:ext cx="3740523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(a)</a:t>
            </a:r>
            <a:r>
              <a:rPr sz="1800"/>
              <a:t> </a:t>
            </a:r>
            <a:r>
              <a:rPr sz="1800"/>
              <a:t>Leaf surfaces contain stomata.</a:t>
            </a:r>
          </a:p>
        </p:txBody>
      </p:sp>
      <p:sp>
        <p:nvSpPr>
          <p:cNvPr id="867" name="Shape 867"/>
          <p:cNvSpPr/>
          <p:nvPr/>
        </p:nvSpPr>
        <p:spPr>
          <a:xfrm>
            <a:off x="3257973" y="4797777"/>
            <a:ext cx="617982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(b)</a:t>
            </a:r>
            <a:r>
              <a:rPr sz="1800"/>
              <a:t> </a:t>
            </a:r>
            <a:r>
              <a:rPr sz="1800"/>
              <a:t>Carbon dioxide diffuses into leaves through stomata.</a:t>
            </a:r>
          </a:p>
        </p:txBody>
      </p:sp>
      <p:sp>
        <p:nvSpPr>
          <p:cNvPr id="868" name="Shape 868"/>
          <p:cNvSpPr/>
          <p:nvPr/>
        </p:nvSpPr>
        <p:spPr>
          <a:xfrm>
            <a:off x="4800035" y="4231075"/>
            <a:ext cx="2855938" cy="26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Guard cells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+</a:t>
            </a:r>
            <a:r>
              <a:t>   Pore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=</a:t>
            </a:r>
            <a:r>
              <a:rPr sz="1800"/>
              <a:t>   Stoma</a:t>
            </a:r>
          </a:p>
        </p:txBody>
      </p:sp>
      <p:sp>
        <p:nvSpPr>
          <p:cNvPr id="869" name="Shape 869"/>
          <p:cNvSpPr/>
          <p:nvPr/>
        </p:nvSpPr>
        <p:spPr>
          <a:xfrm>
            <a:off x="3716302" y="8818880"/>
            <a:ext cx="1296889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Photosynthetic</a:t>
            </a:r>
            <a:br/>
            <a:r>
              <a:t>cells</a:t>
            </a:r>
          </a:p>
        </p:txBody>
      </p:sp>
      <p:sp>
        <p:nvSpPr>
          <p:cNvPr id="870" name="Shape 870"/>
          <p:cNvSpPr/>
          <p:nvPr/>
        </p:nvSpPr>
        <p:spPr>
          <a:xfrm>
            <a:off x="5533813" y="8818880"/>
            <a:ext cx="1080109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Extracellular</a:t>
            </a:r>
            <a:br/>
            <a:r>
              <a:t>space</a:t>
            </a:r>
          </a:p>
        </p:txBody>
      </p:sp>
      <p:sp>
        <p:nvSpPr>
          <p:cNvPr id="871" name="Shape 871"/>
          <p:cNvSpPr/>
          <p:nvPr/>
        </p:nvSpPr>
        <p:spPr>
          <a:xfrm>
            <a:off x="8509564" y="8794044"/>
            <a:ext cx="7113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Stoma</a:t>
            </a:r>
          </a:p>
        </p:txBody>
      </p:sp>
      <p:sp>
        <p:nvSpPr>
          <p:cNvPr id="872" name="Shape 872"/>
          <p:cNvSpPr/>
          <p:nvPr/>
        </p:nvSpPr>
        <p:spPr>
          <a:xfrm>
            <a:off x="8931768" y="3556000"/>
            <a:ext cx="520404" cy="21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μ</a:t>
            </a:r>
            <a:r>
              <a:t>m</a:t>
            </a:r>
          </a:p>
        </p:txBody>
      </p:sp>
      <p:sp>
        <p:nvSpPr>
          <p:cNvPr id="873" name="Shape 873"/>
          <p:cNvSpPr/>
          <p:nvPr/>
        </p:nvSpPr>
        <p:spPr>
          <a:xfrm flipV="1">
            <a:off x="8875324" y="3851768"/>
            <a:ext cx="722490" cy="2259"/>
          </a:xfrm>
          <a:prstGeom prst="line">
            <a:avLst/>
          </a:prstGeom>
          <a:ln w="635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76" name="Group 876"/>
          <p:cNvGrpSpPr/>
          <p:nvPr/>
        </p:nvGrpSpPr>
        <p:grpSpPr>
          <a:xfrm>
            <a:off x="3486008" y="857955"/>
            <a:ext cx="1273388" cy="266419"/>
            <a:chOff x="0" y="0"/>
            <a:chExt cx="1273386" cy="266417"/>
          </a:xfrm>
        </p:grpSpPr>
        <p:sp>
          <p:nvSpPr>
            <p:cNvPr id="874" name="Shape 874"/>
            <p:cNvSpPr/>
            <p:nvPr/>
          </p:nvSpPr>
          <p:spPr>
            <a:xfrm>
              <a:off x="0" y="0"/>
              <a:ext cx="1273387" cy="266418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5" name="Shape 875"/>
            <p:cNvSpPr/>
            <p:nvPr/>
          </p:nvSpPr>
          <p:spPr>
            <a:xfrm>
              <a:off x="0" y="0"/>
              <a:ext cx="1109626" cy="19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1300480">
                <a:defRPr b="1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Leaf surface</a:t>
              </a:r>
            </a:p>
          </p:txBody>
        </p:sp>
      </p:grpSp>
      <p:grpSp>
        <p:nvGrpSpPr>
          <p:cNvPr id="879" name="Group 879"/>
          <p:cNvGrpSpPr/>
          <p:nvPr/>
        </p:nvGrpSpPr>
        <p:grpSpPr>
          <a:xfrm>
            <a:off x="3510844" y="5457049"/>
            <a:ext cx="1393050" cy="252872"/>
            <a:chOff x="0" y="0"/>
            <a:chExt cx="1393048" cy="252871"/>
          </a:xfrm>
        </p:grpSpPr>
        <p:sp>
          <p:nvSpPr>
            <p:cNvPr id="877" name="Shape 877"/>
            <p:cNvSpPr/>
            <p:nvPr/>
          </p:nvSpPr>
          <p:spPr>
            <a:xfrm>
              <a:off x="0" y="0"/>
              <a:ext cx="1393049" cy="252872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8" name="Shape 878"/>
            <p:cNvSpPr/>
            <p:nvPr/>
          </p:nvSpPr>
          <p:spPr>
            <a:xfrm>
              <a:off x="0" y="0"/>
              <a:ext cx="1198179" cy="19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1300480">
                <a:defRPr b="1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Interior of leaf</a:t>
              </a:r>
            </a:p>
          </p:txBody>
        </p:sp>
      </p:grpSp>
      <p:grpSp>
        <p:nvGrpSpPr>
          <p:cNvPr id="882" name="Group 882"/>
          <p:cNvGrpSpPr/>
          <p:nvPr/>
        </p:nvGrpSpPr>
        <p:grpSpPr>
          <a:xfrm>
            <a:off x="3436337" y="7732889"/>
            <a:ext cx="1273388" cy="266419"/>
            <a:chOff x="0" y="0"/>
            <a:chExt cx="1273386" cy="266417"/>
          </a:xfrm>
        </p:grpSpPr>
        <p:sp>
          <p:nvSpPr>
            <p:cNvPr id="880" name="Shape 880"/>
            <p:cNvSpPr/>
            <p:nvPr/>
          </p:nvSpPr>
          <p:spPr>
            <a:xfrm>
              <a:off x="0" y="0"/>
              <a:ext cx="1273387" cy="266418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1" name="Shape 881"/>
            <p:cNvSpPr/>
            <p:nvPr/>
          </p:nvSpPr>
          <p:spPr>
            <a:xfrm>
              <a:off x="0" y="0"/>
              <a:ext cx="1109626" cy="19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1300480">
                <a:defRPr b="1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Leaf surface</a:t>
              </a:r>
            </a:p>
          </p:txBody>
        </p:sp>
      </p:grpSp>
      <p:sp>
        <p:nvSpPr>
          <p:cNvPr id="883" name="Shape 883"/>
          <p:cNvSpPr/>
          <p:nvPr/>
        </p:nvSpPr>
        <p:spPr>
          <a:xfrm flipV="1">
            <a:off x="5303519" y="3034453"/>
            <a:ext cx="440268" cy="116501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4" name="Shape 884"/>
          <p:cNvSpPr/>
          <p:nvPr/>
        </p:nvSpPr>
        <p:spPr>
          <a:xfrm flipV="1">
            <a:off x="5299004" y="3890151"/>
            <a:ext cx="722490" cy="31157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5" name="Shape 885"/>
          <p:cNvSpPr/>
          <p:nvPr/>
        </p:nvSpPr>
        <p:spPr>
          <a:xfrm flipH="1" flipV="1">
            <a:off x="6032782" y="3528906"/>
            <a:ext cx="480907" cy="672819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6" name="Shape 886"/>
          <p:cNvSpPr/>
          <p:nvPr/>
        </p:nvSpPr>
        <p:spPr>
          <a:xfrm flipV="1">
            <a:off x="4840675" y="7224889"/>
            <a:ext cx="1" cy="150593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7" name="Shape 887"/>
          <p:cNvSpPr/>
          <p:nvPr/>
        </p:nvSpPr>
        <p:spPr>
          <a:xfrm flipH="1" flipV="1">
            <a:off x="4382346" y="7200053"/>
            <a:ext cx="458330" cy="7224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8" name="Shape 888"/>
          <p:cNvSpPr/>
          <p:nvPr/>
        </p:nvSpPr>
        <p:spPr>
          <a:xfrm flipV="1">
            <a:off x="5876995" y="7055555"/>
            <a:ext cx="1" cy="173397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9" name="Shape 889"/>
          <p:cNvSpPr/>
          <p:nvPr/>
        </p:nvSpPr>
        <p:spPr>
          <a:xfrm flipH="1" flipV="1">
            <a:off x="7913510" y="7778044"/>
            <a:ext cx="912143" cy="102503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0" name="Shape 890"/>
          <p:cNvSpPr/>
          <p:nvPr/>
        </p:nvSpPr>
        <p:spPr>
          <a:xfrm rot="5400000">
            <a:off x="7302782" y="6860258"/>
            <a:ext cx="169334" cy="1720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2281"/>
                </a:lnTo>
                <a:cubicBezTo>
                  <a:pt x="10800" y="3275"/>
                  <a:pt x="15635" y="4081"/>
                  <a:pt x="21600" y="4081"/>
                </a:cubicBezTo>
                <a:cubicBezTo>
                  <a:pt x="15635" y="4081"/>
                  <a:pt x="10800" y="4887"/>
                  <a:pt x="10800" y="5881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1" name="Shape 891"/>
          <p:cNvSpPr/>
          <p:nvPr/>
        </p:nvSpPr>
        <p:spPr>
          <a:xfrm flipH="1" flipV="1">
            <a:off x="6028266" y="3524391"/>
            <a:ext cx="480908" cy="67281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type="title" idx="4294967295"/>
          </p:nvPr>
        </p:nvSpPr>
        <p:spPr>
          <a:xfrm>
            <a:off x="76764" y="248355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algn="l" defTabSz="1170431">
              <a:lnSpc>
                <a:spcPct val="90000"/>
              </a:lnSpc>
              <a:defRPr b="1" sz="3959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Plants Must Balance Water Preservation and CO</a:t>
            </a:r>
            <a:r>
              <a:rPr baseline="-21353"/>
              <a:t>2</a:t>
            </a:r>
            <a:r>
              <a:t> Delivery</a:t>
            </a:r>
          </a:p>
        </p:txBody>
      </p:sp>
      <p:sp>
        <p:nvSpPr>
          <p:cNvPr id="896" name="Shape 896"/>
          <p:cNvSpPr/>
          <p:nvPr>
            <p:ph type="body" idx="4294967295"/>
          </p:nvPr>
        </p:nvSpPr>
        <p:spPr>
          <a:xfrm>
            <a:off x="221262" y="2158435"/>
            <a:ext cx="12480996" cy="7152641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Stomata are normally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Open during the day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Closed at night</a:t>
            </a:r>
            <a:endParaRPr sz="9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On hot, dry days, leaf cells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Lose a great deal of water to evaporation through their stomata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Close the openings and halt photosynthesis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Or risk death from dehydration</a:t>
            </a:r>
          </a:p>
        </p:txBody>
      </p:sp>
      <p:sp>
        <p:nvSpPr>
          <p:cNvPr id="897" name="Shape 897"/>
          <p:cNvSpPr/>
          <p:nvPr/>
        </p:nvSpPr>
        <p:spPr>
          <a:xfrm>
            <a:off x="216746" y="1878471"/>
            <a:ext cx="12553245" cy="6774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type="title" idx="4294967295"/>
          </p:nvPr>
        </p:nvSpPr>
        <p:spPr>
          <a:xfrm>
            <a:off x="76764" y="248355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algn="l" defTabSz="1170431">
              <a:lnSpc>
                <a:spcPct val="90000"/>
              </a:lnSpc>
              <a:defRPr b="1" sz="3959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Plants Must Balance Water Preservation and CO</a:t>
            </a:r>
            <a:r>
              <a:rPr baseline="-21353"/>
              <a:t>2</a:t>
            </a:r>
            <a:r>
              <a:t> Delivery</a:t>
            </a:r>
          </a:p>
        </p:txBody>
      </p:sp>
      <p:sp>
        <p:nvSpPr>
          <p:cNvPr id="900" name="Shape 900"/>
          <p:cNvSpPr/>
          <p:nvPr>
            <p:ph type="body" idx="4294967295"/>
          </p:nvPr>
        </p:nvSpPr>
        <p:spPr>
          <a:xfrm>
            <a:off x="221262" y="2158435"/>
            <a:ext cx="12480996" cy="6502402"/>
          </a:xfrm>
          <a:prstGeom prst="rect">
            <a:avLst/>
          </a:prstGeom>
        </p:spPr>
        <p:txBody>
          <a:bodyPr lIns="0" tIns="0" rIns="0" bIns="0" anchor="t"/>
          <a:lstStyle/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Closing the stomata causes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</a:t>
            </a:r>
            <a:r>
              <a:rPr baseline="-19722"/>
              <a:t>2</a:t>
            </a:r>
            <a:r>
              <a:t> delivery, and thus photosynthesis, to stop</a:t>
            </a:r>
            <a:endParaRPr sz="900"/>
          </a:p>
          <a:p>
            <a:pPr marL="413657" indent="-413657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Oxygen levels increase as cellular respiration continues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Increases rates of photorespiration</a:t>
            </a:r>
          </a:p>
        </p:txBody>
      </p:sp>
      <p:sp>
        <p:nvSpPr>
          <p:cNvPr id="901" name="Shape 901"/>
          <p:cNvSpPr/>
          <p:nvPr/>
        </p:nvSpPr>
        <p:spPr>
          <a:xfrm>
            <a:off x="216746" y="1878471"/>
            <a:ext cx="12553245" cy="6774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Mechanisms for Increasing CO</a:t>
            </a:r>
            <a:r>
              <a:rPr baseline="-19818"/>
              <a:t>2</a:t>
            </a:r>
            <a:r>
              <a:t> Concentration</a:t>
            </a:r>
          </a:p>
        </p:txBody>
      </p:sp>
      <p:sp>
        <p:nvSpPr>
          <p:cNvPr id="904" name="Shape 904"/>
          <p:cNvSpPr/>
          <p:nvPr>
            <p:ph type="body" idx="4294967295"/>
          </p:nvPr>
        </p:nvSpPr>
        <p:spPr>
          <a:xfrm>
            <a:off x="176106" y="1797191"/>
            <a:ext cx="12359077" cy="7513885"/>
          </a:xfrm>
          <a:prstGeom prst="rect">
            <a:avLst/>
          </a:prstGeom>
        </p:spPr>
        <p:txBody>
          <a:bodyPr lIns="0" tIns="0" rIns="0" bIns="0" anchor="t"/>
          <a:lstStyle/>
          <a:p>
            <a:pPr marL="430892" indent="-43089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C</a:t>
            </a:r>
            <a:r>
              <a:rPr baseline="-20000"/>
              <a:t>4</a:t>
            </a:r>
            <a:r>
              <a:t> pathway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Occurs mostly in plants from hot, dry habitats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Limits the damaging effects of photorespiration by spatially separating carbon fixation and the Calvin cycle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During carbon fixation, incorporate CO</a:t>
            </a:r>
            <a:r>
              <a:rPr baseline="-19722"/>
              <a:t>2</a:t>
            </a:r>
            <a:r>
              <a:t> into </a:t>
            </a:r>
          </a:p>
          <a:p>
            <a:pPr lvl="2" marL="1301750" indent="-32385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4-carbon (C</a:t>
            </a:r>
            <a:r>
              <a:rPr baseline="-19411"/>
              <a:t>4</a:t>
            </a:r>
            <a:r>
              <a:t>) organic acids </a:t>
            </a:r>
          </a:p>
          <a:p>
            <a:pPr lvl="2" marL="1301750" indent="-32385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Instead of 3-phosphoglycerate (performed by C</a:t>
            </a:r>
            <a:r>
              <a:rPr baseline="-19411"/>
              <a:t>3</a:t>
            </a:r>
            <a:r>
              <a:t> plants)</a:t>
            </a:r>
          </a:p>
        </p:txBody>
      </p:sp>
      <p:sp>
        <p:nvSpPr>
          <p:cNvPr id="905" name="Shape 905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/>
          <a:p>
            <a: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Mechanisms for Increasing CO</a:t>
            </a:r>
            <a:r>
              <a:rPr baseline="-19818"/>
              <a:t>2</a:t>
            </a:r>
            <a:r>
              <a:t> Concentration</a:t>
            </a:r>
          </a:p>
        </p:txBody>
      </p:sp>
      <p:sp>
        <p:nvSpPr>
          <p:cNvPr id="908" name="Shape 908"/>
          <p:cNvSpPr/>
          <p:nvPr>
            <p:ph type="body" idx="4294967295"/>
          </p:nvPr>
        </p:nvSpPr>
        <p:spPr>
          <a:xfrm>
            <a:off x="176106" y="1797191"/>
            <a:ext cx="12359077" cy="7459699"/>
          </a:xfrm>
          <a:prstGeom prst="rect">
            <a:avLst/>
          </a:prstGeom>
        </p:spPr>
        <p:txBody>
          <a:bodyPr lIns="0" tIns="0" rIns="0" bIns="0" anchor="t"/>
          <a:lstStyle/>
          <a:p>
            <a:pPr marL="430892" indent="-430892" defTabSz="1300480">
              <a:spcBef>
                <a:spcPts val="9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In </a:t>
            </a:r>
            <a:r>
              <a:rPr b="1"/>
              <a:t>crassulacean acid metabolism</a:t>
            </a:r>
            <a:r>
              <a:t> (</a:t>
            </a:r>
            <a:r>
              <a:rPr b="1"/>
              <a:t>CAM</a:t>
            </a:r>
            <a:r>
              <a:t>) plants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Carbon fixation and the Calvin cycle are separated </a:t>
            </a:r>
            <a:br/>
            <a:r>
              <a:t>in time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Also live in hot, dry habitats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Keep their stomata closed all day </a:t>
            </a:r>
          </a:p>
          <a:p>
            <a:pPr lvl="1" marL="852853" indent="-395653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Open them only at night</a:t>
            </a:r>
          </a:p>
        </p:txBody>
      </p:sp>
      <p:sp>
        <p:nvSpPr>
          <p:cNvPr id="909" name="Shape 90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10_22_C3_vs_C4_U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5561"/>
          <a:stretch>
            <a:fillRect/>
          </a:stretch>
        </p:blipFill>
        <p:spPr>
          <a:xfrm>
            <a:off x="422204" y="2826737"/>
            <a:ext cx="12158135" cy="3872090"/>
          </a:xfrm>
          <a:prstGeom prst="rect">
            <a:avLst/>
          </a:prstGeom>
          <a:ln w="12700">
            <a:miter lim="400000"/>
          </a:ln>
        </p:spPr>
      </p:pic>
      <p:sp>
        <p:nvSpPr>
          <p:cNvPr id="912" name="Shape 912"/>
          <p:cNvSpPr/>
          <p:nvPr>
            <p:ph type="title" idx="4294967295"/>
          </p:nvPr>
        </p:nvSpPr>
        <p:spPr>
          <a:xfrm>
            <a:off x="29350" y="-1"/>
            <a:ext cx="8556979" cy="433495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l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10.22</a:t>
            </a:r>
          </a:p>
        </p:txBody>
      </p:sp>
      <p:sp>
        <p:nvSpPr>
          <p:cNvPr id="913" name="Shape 913"/>
          <p:cNvSpPr/>
          <p:nvPr/>
        </p:nvSpPr>
        <p:spPr>
          <a:xfrm>
            <a:off x="4800035" y="3772746"/>
            <a:ext cx="3894002" cy="530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PEP carboxylase</a:t>
            </a:r>
          </a:p>
        </p:txBody>
      </p:sp>
      <p:sp>
        <p:nvSpPr>
          <p:cNvPr id="914" name="Shape 914"/>
          <p:cNvSpPr/>
          <p:nvPr/>
        </p:nvSpPr>
        <p:spPr>
          <a:xfrm>
            <a:off x="4572000" y="6193084"/>
            <a:ext cx="1916473" cy="530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b="1"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Rubisco</a:t>
            </a:r>
          </a:p>
        </p:txBody>
      </p:sp>
      <p:sp>
        <p:nvSpPr>
          <p:cNvPr id="915" name="Shape 915"/>
          <p:cNvSpPr/>
          <p:nvPr/>
        </p:nvSpPr>
        <p:spPr>
          <a:xfrm>
            <a:off x="489937" y="2752231"/>
            <a:ext cx="2256116" cy="59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3800">
                <a:solidFill>
                  <a:srgbClr val="7A20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19500"/>
              <a:t>4</a:t>
            </a:r>
            <a:r>
              <a:rPr>
                <a:solidFill>
                  <a:srgbClr val="000000"/>
                </a:solidFill>
              </a:rPr>
              <a:t> plants:</a:t>
            </a:r>
          </a:p>
        </p:txBody>
      </p:sp>
      <p:sp>
        <p:nvSpPr>
          <p:cNvPr id="916" name="Shape 916"/>
          <p:cNvSpPr/>
          <p:nvPr/>
        </p:nvSpPr>
        <p:spPr>
          <a:xfrm>
            <a:off x="465102" y="5149991"/>
            <a:ext cx="2256115" cy="59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1" sz="3800">
                <a:solidFill>
                  <a:srgbClr val="E7192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19500"/>
              <a:t>3</a:t>
            </a:r>
            <a:r>
              <a:rPr>
                <a:solidFill>
                  <a:srgbClr val="000000"/>
                </a:solidFill>
              </a:rPr>
              <a:t> plants: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1" name="Shape 9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77087" indent="-577087" defTabSz="1170431">
              <a:defRPr sz="3959"/>
            </a:pPr>
            <a:r>
              <a:t>C</a:t>
            </a:r>
            <a:r>
              <a:rPr baseline="-21353"/>
              <a:t>4</a:t>
            </a:r>
            <a:r>
              <a:t> Photosynthesis</a:t>
            </a:r>
            <a:br/>
          </a:p>
        </p:txBody>
      </p:sp>
      <p:sp>
        <p:nvSpPr>
          <p:cNvPr id="922" name="Shape 922"/>
          <p:cNvSpPr/>
          <p:nvPr>
            <p:ph type="body" idx="1"/>
          </p:nvPr>
        </p:nvSpPr>
        <p:spPr>
          <a:xfrm>
            <a:off x="205457" y="1837831"/>
            <a:ext cx="12480997" cy="7089422"/>
          </a:xfrm>
          <a:prstGeom prst="rect">
            <a:avLst/>
          </a:prstGeom>
        </p:spPr>
        <p:txBody>
          <a:bodyPr/>
          <a:lstStyle/>
          <a:p>
            <a:pPr marL="396421" indent="-396421">
              <a:spcBef>
                <a:spcPts val="900"/>
              </a:spcBef>
              <a:buChar char="▪"/>
            </a:pPr>
            <a:r>
              <a:t>In C</a:t>
            </a:r>
            <a:r>
              <a:rPr baseline="-20000"/>
              <a:t>4</a:t>
            </a:r>
            <a:r>
              <a:t> plants</a:t>
            </a:r>
          </a:p>
          <a:p>
            <a:pPr lvl="1" marL="844061" indent="-386861">
              <a:spcBef>
                <a:spcPts val="800"/>
              </a:spcBef>
              <a:buFontTx/>
              <a:defRPr sz="3600"/>
            </a:pPr>
            <a:r>
              <a:t>Perform C</a:t>
            </a:r>
            <a:r>
              <a:rPr baseline="-19722"/>
              <a:t>4</a:t>
            </a:r>
            <a:r>
              <a:t> </a:t>
            </a:r>
            <a:r>
              <a:rPr b="1"/>
              <a:t>photosynthesis</a:t>
            </a:r>
          </a:p>
          <a:p>
            <a:pPr lvl="1" marL="844061" indent="-386861">
              <a:spcBef>
                <a:spcPts val="800"/>
              </a:spcBef>
              <a:buFontTx/>
              <a:defRPr sz="3600"/>
            </a:pPr>
            <a:r>
              <a:t>Carbon fixation and the Calvin cycle occur in </a:t>
            </a:r>
            <a:br/>
            <a:r>
              <a:t>separate cells  </a:t>
            </a:r>
          </a:p>
          <a:p>
            <a:pPr marL="396421" indent="-396421">
              <a:spcBef>
                <a:spcPts val="900"/>
              </a:spcBef>
              <a:buChar char="▪"/>
            </a:pPr>
            <a:r>
              <a:t>The Calvin Cycle occurs in a three-step process</a:t>
            </a:r>
          </a:p>
          <a:p>
            <a:pPr lvl="1" marL="397368" indent="59831">
              <a:spcBef>
                <a:spcPts val="800"/>
              </a:spcBef>
              <a:buSzTx/>
              <a:buNone/>
              <a:defRPr sz="3600"/>
            </a:pPr>
            <a:r>
              <a:t>1.</a:t>
            </a:r>
            <a:r>
              <a:rPr b="1"/>
              <a:t> PEP carboxylase</a:t>
            </a:r>
            <a:r>
              <a:t> fixes CO</a:t>
            </a:r>
            <a:r>
              <a:rPr baseline="-19722"/>
              <a:t>2</a:t>
            </a:r>
            <a:r>
              <a:t> </a:t>
            </a:r>
          </a:p>
          <a:p>
            <a:pPr lvl="2" marL="1292225" indent="-377825">
              <a:spcBef>
                <a:spcPts val="800"/>
              </a:spcBef>
              <a:buFontTx/>
              <a:defRPr sz="3400"/>
            </a:pPr>
            <a:r>
              <a:t>In </a:t>
            </a:r>
            <a:r>
              <a:rPr b="1"/>
              <a:t>mesophyll cells</a:t>
            </a:r>
            <a:r>
              <a:t> </a:t>
            </a:r>
          </a:p>
          <a:p>
            <a:pPr lvl="1" marL="397368" indent="59831">
              <a:spcBef>
                <a:spcPts val="800"/>
              </a:spcBef>
              <a:buSzTx/>
              <a:buNone/>
              <a:defRPr sz="3600"/>
            </a:pPr>
            <a:r>
              <a:t>2. 4-carbon organic acids produced travel </a:t>
            </a:r>
          </a:p>
          <a:p>
            <a:pPr lvl="2" marL="1292225" indent="-377825">
              <a:spcBef>
                <a:spcPts val="800"/>
              </a:spcBef>
              <a:buFontTx/>
              <a:defRPr sz="3400"/>
            </a:pPr>
            <a:r>
              <a:t>To </a:t>
            </a:r>
            <a:r>
              <a:rPr b="1"/>
              <a:t>bundle-sheath cells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