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jpg"/><Relationship Id="rId3" Type="http://schemas.openxmlformats.org/officeDocument/2006/relationships/image" Target="../media/image06.jpg"/><Relationship Id="rId6" Type="http://schemas.openxmlformats.org/officeDocument/2006/relationships/image" Target="../media/image03.jpg"/><Relationship Id="rId5" Type="http://schemas.openxmlformats.org/officeDocument/2006/relationships/image" Target="../media/image08.png"/><Relationship Id="rId8" Type="http://schemas.openxmlformats.org/officeDocument/2006/relationships/image" Target="../media/image09.png"/><Relationship Id="rId7" Type="http://schemas.openxmlformats.org/officeDocument/2006/relationships/image" Target="../media/image05.gif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0.gif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Quarter Project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Lab 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Experimental Design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do you need to run your experiment?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do you have to control?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can you not control?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will you collect samples?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will you generate data to test?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Homeostasis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656600" y="19640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ability of an organism to maintain physiological functions needed for survival.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Homeostasis is challenged by internal and external stressors.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42175" y="1963975"/>
            <a:ext cx="42504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What is Homeostasis?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Why is it important?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What is homeostasis in shellfish?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Stress Resilience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is Stress Resilience?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can invertebrates resist stress?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happens when they fail?</a:t>
            </a:r>
          </a:p>
          <a:p>
            <a:pPr indent="-419100" lvl="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would you test their stress resilience?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DNA vs The World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947326"/>
            <a:ext cx="8229600" cy="84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How might DNA be used to measure stress response?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5" y="4418324"/>
            <a:ext cx="3067700" cy="21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75" y="2700000"/>
            <a:ext cx="3067699" cy="171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575" y="4418324"/>
            <a:ext cx="3067700" cy="21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-1467540">
            <a:off x="4869176" y="4855349"/>
            <a:ext cx="701073" cy="701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4852775" y="5797425"/>
            <a:ext cx="645699" cy="64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 amt="48000"/>
          </a:blip>
          <a:stretch>
            <a:fillRect/>
          </a:stretch>
        </p:blipFill>
        <p:spPr>
          <a:xfrm>
            <a:off x="3696550" y="5670125"/>
            <a:ext cx="773000" cy="7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3053471">
            <a:off x="4341837" y="4030987"/>
            <a:ext cx="691245" cy="691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6">
            <a:alphaModFix amt="48000"/>
          </a:blip>
          <a:stretch>
            <a:fillRect/>
          </a:stretch>
        </p:blipFill>
        <p:spPr>
          <a:xfrm>
            <a:off x="4144080" y="4912112"/>
            <a:ext cx="708699" cy="70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 rot="-1409060">
            <a:off x="3414043" y="4302590"/>
            <a:ext cx="792720" cy="792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6906350" y="4746089"/>
            <a:ext cx="1042949" cy="104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7643850" y="3822076"/>
            <a:ext cx="1042949" cy="104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8048125" y="4746089"/>
            <a:ext cx="1042949" cy="104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5928975" y="4097326"/>
            <a:ext cx="1042949" cy="104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7643850" y="5670126"/>
            <a:ext cx="1042949" cy="104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6344550" y="5599914"/>
            <a:ext cx="1042949" cy="104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8">
            <a:alphaModFix/>
          </a:blip>
          <a:srcRect b="12572" l="0" r="0" t="0"/>
          <a:stretch/>
        </p:blipFill>
        <p:spPr>
          <a:xfrm>
            <a:off x="3232275" y="2687075"/>
            <a:ext cx="2738473" cy="1040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Shape 132"/>
          <p:cNvGrpSpPr/>
          <p:nvPr/>
        </p:nvGrpSpPr>
        <p:grpSpPr>
          <a:xfrm>
            <a:off x="6152700" y="2751100"/>
            <a:ext cx="2738473" cy="1040725"/>
            <a:chOff x="6152700" y="2751100"/>
            <a:chExt cx="2738473" cy="1040725"/>
          </a:xfrm>
        </p:grpSpPr>
        <p:pic>
          <p:nvPicPr>
            <p:cNvPr id="133" name="Shape 133"/>
            <p:cNvPicPr preferRelativeResize="0"/>
            <p:nvPr/>
          </p:nvPicPr>
          <p:blipFill rotWithShape="1">
            <a:blip r:embed="rId8">
              <a:alphaModFix/>
            </a:blip>
            <a:srcRect b="12572" l="0" r="0" t="0"/>
            <a:stretch/>
          </p:blipFill>
          <p:spPr>
            <a:xfrm flipH="1">
              <a:off x="6152700" y="2751100"/>
              <a:ext cx="2738473" cy="1040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Shape 134"/>
            <p:cNvSpPr/>
            <p:nvPr/>
          </p:nvSpPr>
          <p:spPr>
            <a:xfrm>
              <a:off x="7229725" y="3022012"/>
              <a:ext cx="818399" cy="4988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Required Reading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rgbClr val="333333"/>
                </a:solidFill>
              </a:rPr>
              <a:t>The evolutionary and ecological role of heat shock proteins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</a:rPr>
              <a:t>Sorenson et al. 2003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 i="1" sz="1200">
              <a:solidFill>
                <a:srgbClr val="33333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rgbClr val="333333"/>
                </a:solidFill>
              </a:rPr>
              <a:t>Testing local and global stressor impacts on a coastal foundation species using an ecologically realistic framework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</a:rPr>
              <a:t>Cheng et al. 2015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 i="1" sz="1200">
              <a:solidFill>
                <a:srgbClr val="33333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rgbClr val="333333"/>
                </a:solidFill>
              </a:rPr>
              <a:t>Energy homeostasis as an integrative tool for assessing limits of environmental stress tolerance in aquatic invertebrates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</a:rPr>
              <a:t>Sokolova et al. 2012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 i="1" sz="1200">
              <a:solidFill>
                <a:srgbClr val="33333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rgbClr val="333333"/>
                </a:solidFill>
              </a:rPr>
              <a:t>MOSAIC PATTERNS OF THERMAL STRESS IN THE ROCKY INTERTIDAL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rgbClr val="333333"/>
                </a:solidFill>
              </a:rPr>
              <a:t>ZONE: IMPLICATIONS FOR CLIMATE CHANGE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</a:rPr>
              <a:t>Helmuth et al. 2006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the Quarter Project?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This project is to help you learn about how fishery scientists discover features of local populations and how they relate to global scale issues such as climate change. </a:t>
            </a:r>
          </a:p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Objectives: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Learn about homeostasis in shellfish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Design an experiment to test shellfish stress resilience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Identify shellfish populations through differential phenotypes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Explain your research to others clearly and concisely</a:t>
            </a:r>
          </a:p>
          <a:p>
            <a:pPr indent="-355600" lvl="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Develop your skills as a fishery scientist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we investigating?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Shellfish inhabit a variety of habitats with diverse factors affecting their daily life.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Climate change will undoubtedly affect these animals abilities to persist. 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212" y="2554462"/>
            <a:ext cx="46577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Olympia Oysters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many populations of Olympia oysters?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might differentiate them?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could have lead to these differences?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0" y="1796825"/>
            <a:ext cx="9096699" cy="50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Growth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8761"/>
            <a:ext cx="9144000" cy="49592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334025" y="1970750"/>
            <a:ext cx="1761900" cy="41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Mortality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895462"/>
            <a:ext cx="87344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Olympia Oysters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many populations of Olympia oysters?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might differentiate them?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could have lead to these differences?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Hypothesis Creation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might Olympia oysters respond to stress?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could you measure?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testable is your hypothesis?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