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22.png" ContentType="image/png"/>
  <Override PartName="/ppt/media/image8.jpeg" ContentType="image/jpe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914AA78-61DB-433C-9A13-B69FBE2BA95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AB5244CA-66E1-4D21-9F3E-48DEB3A76CFB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ＭＳ Ｐゴシック"/>
              </a:rPr>
              <a:t>Barnacles have cyprids, copepods have copepodite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ＭＳ Ｐゴシック"/>
              </a:rPr>
              <a:t>, crabs have zoea and megalops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4C3E2765-4EBF-4FD7-A16E-645357771A26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3AFC4356-858E-4DFA-BFFA-02C3DB004DA6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ＭＳ Ｐゴシック"/>
              </a:rPr>
              <a:t>Looking for: rough surfaces (tactile) and members of their own species (chemosensory)</a:t>
            </a: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355EB8DD-C41A-4340-B4CB-7E28C012339C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0EA44B83-2A1B-474F-BEC2-38902EFA5BF8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20F9DCBE-6D9B-4E5A-830A-59524D0E494D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ＭＳ Ｐゴシック"/>
              </a:rPr>
              <a:t>Anostraca (brine shrimp), Notostraca (tadpole shrimp or shield shrimp-ephemeral environ ), Cladocera (water fleas, Daphnia-freshwater), Conchostraca (clam shrimp-temp freshwater ponds)</a:t>
            </a: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D6625A99-8F75-4CE6-B7DA-5B8B6AA1585B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753722F7-9EC2-41E3-9EF8-5F777B271AD2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A03485BC-0F77-42B3-981C-25750056BA7B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BABF8366-C6CF-40F8-8F46-56D2723BB27B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E206ADDC-0E91-47AF-AFB6-FA9596768BAB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ＭＳ Ｐゴシック"/>
              </a:rPr>
              <a:t>Proprioception:  cuticular stress detectors.  Elastic strands connected to cuticle in limbs.  Stress to the cuticle (such as movement) will signal the rest of limbs – probably important when trying to coordinate 19 pairs of appendages </a:t>
            </a:r>
            <a:r>
              <a:rPr lang="en-US" sz="2000">
                <a:latin typeface="Wingdings"/>
                <a:ea typeface="ＭＳ Ｐゴシック"/>
              </a:rPr>
              <a:t>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EB19DB01-3D15-4F60-958D-2CE5BA0045F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0201CF36-7560-472F-933C-EB58B2AC0F89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7A93B42D-0928-4F59-9FA9-24986921900D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ＭＳ Ｐゴシック"/>
              </a:rPr>
              <a:t>Apposition = B, superposition = C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8E279759-1E10-4B11-82C1-7FF4B50896A9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A2AC7864-FFE3-4622-BE71-AA4A8E898D6B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A3C041E2-99A6-481A-83E1-CFE4587AA6C5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0FEAD16-FE73-49C2-B3F3-D91EBB7DCCF0}" type="slidenum"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F7B3E89-97C6-47DC-B0A0-CC0D555F201D}" type="slidenum"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636BD7A2-EBBE-493B-8F7D-D95CBC879D98}" type="slidenum"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Alki Field Trip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Meet at FTR Parking lot at 8:45 am.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Leave at 9 am.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Leave Alki between 1 and 2 pm.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Parking Free in FTR parking on Sundays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Bring Worksheets!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2952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Very complicated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Number and type of larval stages varies considerably 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Crustacean larvae may look nothing like their parents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5720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Crustacean Development</a:t>
            </a:r>
            <a:endParaRPr/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3809880"/>
            <a:ext cx="4952520" cy="27396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76320"/>
            <a:ext cx="8229240" cy="867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The Nauplius Larva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228600" y="990720"/>
            <a:ext cx="8686440" cy="3123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Characteristic crustacean larval stage: </a:t>
            </a:r>
            <a:r>
              <a:rPr b="1" lang="en-US" sz="2700" u="sng">
                <a:solidFill>
                  <a:srgbClr val="000000"/>
                </a:solidFill>
                <a:latin typeface="Arial"/>
                <a:ea typeface="ＭＳ Ｐゴシック"/>
              </a:rPr>
              <a:t>nauplius</a:t>
            </a: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 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The first crustacean larval form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Many pass through this stage in the egg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Has a head and a telson; the thorax and abdomen have not developed yet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One eye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Starts with three appendages but may add appendages after molting</a:t>
            </a:r>
            <a:endParaRPr/>
          </a:p>
        </p:txBody>
      </p:sp>
      <p:pic>
        <p:nvPicPr>
          <p:cNvPr id="14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66840" y="4800600"/>
            <a:ext cx="1615680" cy="174276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1377360" y="655308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www.mesa.edu</a:t>
            </a:r>
            <a:endParaRPr/>
          </a:p>
        </p:txBody>
      </p:sp>
      <p:pic>
        <p:nvPicPr>
          <p:cNvPr id="15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51200" y="4871880"/>
            <a:ext cx="1582200" cy="171900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3350520" y="6613560"/>
            <a:ext cx="197928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Copepod :www.theseashore.org</a:t>
            </a:r>
            <a:endParaRPr/>
          </a:p>
        </p:txBody>
      </p:sp>
      <p:pic>
        <p:nvPicPr>
          <p:cNvPr id="152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867280" y="4572000"/>
            <a:ext cx="2604600" cy="2055600"/>
          </a:xfrm>
          <a:prstGeom prst="rect">
            <a:avLst/>
          </a:prstGeom>
          <a:ln>
            <a:noFill/>
          </a:ln>
        </p:spPr>
      </p:pic>
      <p:sp>
        <p:nvSpPr>
          <p:cNvPr id="153" name="CustomShape 5"/>
          <p:cNvSpPr/>
          <p:nvPr/>
        </p:nvSpPr>
        <p:spPr>
          <a:xfrm>
            <a:off x="6329880" y="6553080"/>
            <a:ext cx="20876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Barnacle :www.microscopy-uk.org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Barnacle Development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380880" y="1219320"/>
            <a:ext cx="8457840" cy="342864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Barnacles are highly modified as adults, but the nauplii remain the same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Barnacles spend weeks as a nauplius, undergo 4-6 nauplear molts before molting into a </a:t>
            </a:r>
            <a:r>
              <a:rPr b="1" lang="en-US" sz="2700" u="sng">
                <a:solidFill>
                  <a:srgbClr val="000000"/>
                </a:solidFill>
                <a:latin typeface="Arial"/>
                <a:ea typeface="ＭＳ Ｐゴシック"/>
              </a:rPr>
              <a:t>cyprid 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Cyprid larva is the final, non-feeding stage before settlement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Cyprid use modified antennae to explore the benthos looking for an appropriate place to settle and metamorphose into an adult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pic>
        <p:nvPicPr>
          <p:cNvPr id="15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4648320"/>
            <a:ext cx="1726920" cy="1819080"/>
          </a:xfrm>
          <a:prstGeom prst="rect">
            <a:avLst/>
          </a:prstGeom>
          <a:ln>
            <a:noFill/>
          </a:ln>
        </p:spPr>
      </p:pic>
      <p:pic>
        <p:nvPicPr>
          <p:cNvPr id="157" name="Picture 5" descr=""/>
          <p:cNvPicPr/>
          <p:nvPr/>
        </p:nvPicPr>
        <p:blipFill>
          <a:blip r:embed="rId2"/>
          <a:srcRect l="0" t="17874" r="0" b="0"/>
          <a:stretch>
            <a:fillRect/>
          </a:stretch>
        </p:blipFill>
        <p:spPr>
          <a:xfrm>
            <a:off x="4552920" y="4495680"/>
            <a:ext cx="4285800" cy="236196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1910880" y="661356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www.mesa.edu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Decapod Development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990720"/>
            <a:ext cx="8229240" cy="3657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Decapods usually hatch as a </a:t>
            </a:r>
            <a:r>
              <a:rPr b="1" lang="en-US" sz="2800" u="sng">
                <a:solidFill>
                  <a:srgbClr val="000000"/>
                </a:solidFill>
                <a:latin typeface="Arial"/>
                <a:ea typeface="ＭＳ Ｐゴシック"/>
              </a:rPr>
              <a:t>prezoea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Not a true larval stage—a compact form still partially enclosed by the egg membrane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Once membrane is shed (few minutes) the larva is called a </a:t>
            </a:r>
            <a:r>
              <a:rPr b="1" lang="en-US" sz="2800" u="sng">
                <a:solidFill>
                  <a:srgbClr val="000000"/>
                </a:solidFill>
                <a:latin typeface="Arial"/>
                <a:ea typeface="ＭＳ Ｐゴシック"/>
              </a:rPr>
              <a:t>zoea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The zoea’s spines expand and harden—making it more difficult for predators to swallow!</a:t>
            </a:r>
            <a:endParaRPr/>
          </a:p>
        </p:txBody>
      </p:sp>
      <p:pic>
        <p:nvPicPr>
          <p:cNvPr id="161" name="Picture 5" descr=""/>
          <p:cNvPicPr/>
          <p:nvPr/>
        </p:nvPicPr>
        <p:blipFill>
          <a:blip r:embed="rId1"/>
          <a:srcRect l="0" t="20664" r="0" b="13998"/>
          <a:stretch>
            <a:fillRect/>
          </a:stretch>
        </p:blipFill>
        <p:spPr>
          <a:xfrm>
            <a:off x="762120" y="4282920"/>
            <a:ext cx="2895120" cy="2269800"/>
          </a:xfrm>
          <a:prstGeom prst="rect">
            <a:avLst/>
          </a:prstGeom>
          <a:ln>
            <a:noFill/>
          </a:ln>
        </p:spPr>
      </p:pic>
      <p:pic>
        <p:nvPicPr>
          <p:cNvPr id="162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86200" y="4267080"/>
            <a:ext cx="2053800" cy="2361960"/>
          </a:xfrm>
          <a:prstGeom prst="rect">
            <a:avLst/>
          </a:prstGeom>
          <a:ln>
            <a:noFill/>
          </a:ln>
        </p:spPr>
      </p:pic>
      <p:pic>
        <p:nvPicPr>
          <p:cNvPr id="163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48520" y="4200480"/>
            <a:ext cx="2190240" cy="242856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6402600" y="6613560"/>
            <a:ext cx="18788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Blue king crab zoea: wikipedia</a:t>
            </a:r>
            <a:endParaRPr/>
          </a:p>
        </p:txBody>
      </p:sp>
      <p:sp>
        <p:nvSpPr>
          <p:cNvPr id="165" name="CustomShape 4"/>
          <p:cNvSpPr/>
          <p:nvPr/>
        </p:nvSpPr>
        <p:spPr>
          <a:xfrm>
            <a:off x="4349160" y="661356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www.mesa.edu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Decapod Development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219320"/>
            <a:ext cx="51051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After weeks or months and several molts as a zoea, decapod larvae molt to the </a:t>
            </a:r>
            <a:r>
              <a:rPr b="1" lang="en-US" sz="2800" u="sng">
                <a:solidFill>
                  <a:srgbClr val="000000"/>
                </a:solidFill>
                <a:latin typeface="Arial"/>
                <a:ea typeface="ＭＳ Ｐゴシック"/>
              </a:rPr>
              <a:t>megalops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stage</a:t>
            </a:r>
            <a:endParaRPr/>
          </a:p>
          <a:p>
            <a:pPr>
              <a:lnSpc>
                <a:spcPct val="5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Megalops can both swim and crawl— ideally suited for its sole function of finding good habitat before it settles and becomes a juvenile</a:t>
            </a:r>
            <a:endParaRPr/>
          </a:p>
        </p:txBody>
      </p:sp>
      <p:pic>
        <p:nvPicPr>
          <p:cNvPr id="168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34240" y="1143000"/>
            <a:ext cx="2633400" cy="274284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6711480" y="91440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www.mesa.edu</a:t>
            </a:r>
            <a:endParaRPr/>
          </a:p>
        </p:txBody>
      </p:sp>
      <p:pic>
        <p:nvPicPr>
          <p:cNvPr id="170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0" y="4062240"/>
            <a:ext cx="3123720" cy="2338200"/>
          </a:xfrm>
          <a:prstGeom prst="rect">
            <a:avLst/>
          </a:prstGeom>
          <a:ln>
            <a:noFill/>
          </a:ln>
        </p:spPr>
      </p:pic>
      <p:sp>
        <p:nvSpPr>
          <p:cNvPr id="171" name="CustomShape 4"/>
          <p:cNvSpPr/>
          <p:nvPr/>
        </p:nvSpPr>
        <p:spPr>
          <a:xfrm>
            <a:off x="6713640" y="6400800"/>
            <a:ext cx="183168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www.oceanexplorer.noaa.gov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58840"/>
            <a:ext cx="8229240" cy="731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Taxonomy: Subclass Branchiopoda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219320"/>
            <a:ext cx="8229240" cy="563832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Many adapted to ephemeral (temporary ponds) or extreme (hypersaline) environments—Maybe because unable to compete or avoid predation in more typical habitat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Many produce cysts that survive long periods of dessication (sea monkeys—add water, hatch instantly) 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Characterized by paddle like thoracic appendages that are used for both locomotioin and gas exchange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Composed of 4 orders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Anostroca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Notostraca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Cladocera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Conchostraca</a:t>
            </a:r>
            <a:endParaRPr/>
          </a:p>
        </p:txBody>
      </p:sp>
      <p:pic>
        <p:nvPicPr>
          <p:cNvPr id="174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67280" y="4419720"/>
            <a:ext cx="2857320" cy="1266480"/>
          </a:xfrm>
          <a:prstGeom prst="rect">
            <a:avLst/>
          </a:prstGeom>
          <a:ln>
            <a:noFill/>
          </a:ln>
        </p:spPr>
      </p:pic>
      <p:pic>
        <p:nvPicPr>
          <p:cNvPr id="175" name="Picture 7" descr=""/>
          <p:cNvPicPr/>
          <p:nvPr/>
        </p:nvPicPr>
        <p:blipFill>
          <a:blip r:embed="rId2"/>
          <a:srcRect l="0" t="12791" r="0" b="0"/>
          <a:stretch>
            <a:fillRect/>
          </a:stretch>
        </p:blipFill>
        <p:spPr>
          <a:xfrm>
            <a:off x="6953400" y="5294160"/>
            <a:ext cx="1961640" cy="1282320"/>
          </a:xfrm>
          <a:prstGeom prst="rect">
            <a:avLst/>
          </a:prstGeom>
          <a:ln>
            <a:noFill/>
          </a:ln>
        </p:spPr>
      </p:pic>
      <p:pic>
        <p:nvPicPr>
          <p:cNvPr id="176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05480" y="5486400"/>
            <a:ext cx="1504440" cy="1128240"/>
          </a:xfrm>
          <a:prstGeom prst="rect">
            <a:avLst/>
          </a:prstGeom>
          <a:ln>
            <a:noFill/>
          </a:ln>
        </p:spPr>
      </p:pic>
      <p:pic>
        <p:nvPicPr>
          <p:cNvPr id="177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809880" y="5105520"/>
            <a:ext cx="1676160" cy="14904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58840"/>
            <a:ext cx="8229240" cy="731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Taxonomy: Subclass Copepoda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457200" y="1219320"/>
            <a:ext cx="8229240" cy="563832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Found in fresh, brackish, and marine environments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Found in all marine environments from the surface to depths of over 5000m 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Often dominate the marine zooplankton and have incredible ecological importance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May be free living or parasitic. Most free living in one of three orders: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Calanoida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Harpacticoida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Cyclopoida</a:t>
            </a:r>
            <a:endParaRPr/>
          </a:p>
        </p:txBody>
      </p:sp>
      <p:pic>
        <p:nvPicPr>
          <p:cNvPr id="18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38480" y="4095720"/>
            <a:ext cx="3276360" cy="24570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7632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Taxonomy: Shrimp and Shrimpy Taxa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380880" y="10666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The term shrimp has been used for any crustacean that doesn’t look like a crab, lobster or barnacle (i.e. brine shrimp)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You will learn to identify true shrimp (Caridea) from all other “shrimp”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What we are doing today: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We’re looking at </a:t>
            </a:r>
            <a:r>
              <a:rPr lang="en-US" sz="3200" u="sng">
                <a:solidFill>
                  <a:srgbClr val="000000"/>
                </a:solidFill>
                <a:latin typeface="Arial"/>
                <a:ea typeface="ＭＳ Ｐゴシック"/>
              </a:rPr>
              <a:t>lots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of different organisms, mostly under the scopes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Have fun and ask lots of questions!!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What not to do: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mix fresh and saltwater samples together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mix live and preserved dishes or pipettes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2860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Crustacea: Senses, Development and more Taxonomy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1371600" y="5105520"/>
            <a:ext cx="64004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A big day in 310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Crustacean Senses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Mechanoreception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Touch, “hearing,” </a:t>
            </a:r>
            <a:r>
              <a:rPr b="1" lang="en-US" sz="2800">
                <a:solidFill>
                  <a:srgbClr val="000000"/>
                </a:solidFill>
                <a:latin typeface="Arial"/>
                <a:ea typeface="ＭＳ Ｐゴシック"/>
              </a:rPr>
              <a:t>proprioception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Arial"/>
                <a:ea typeface="ＭＳ Ｐゴシック"/>
              </a:rPr>
              <a:t>Proprioception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: different from other senses because it provides internal feedback – i.e. limb position, movement, cuticular stress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Chemoreception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Photoreception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Crustacean Sense Organs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Eyes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(photoreception)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Setae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(Mechanoreception and Chemoreception)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Statocysts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(balance)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Crustacean Eyes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Most crustaceans have two compound eyes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"/>
                <a:ea typeface="ＭＳ Ｐゴシック"/>
              </a:rPr>
              <a:t>Compound eye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Independent photoreception unit containing cornea, lens, and cells to distinguish brightness and color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Ommatidia: 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single visual unit of compound eye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"/>
                <a:ea typeface="ＭＳ Ｐゴシック"/>
              </a:rPr>
              <a:t>Naupliar Eye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Does not form images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Determines direction of light source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Types of Compound Eyes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380880" y="1280160"/>
            <a:ext cx="8305560" cy="3047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000">
                <a:solidFill>
                  <a:srgbClr val="000000"/>
                </a:solidFill>
                <a:latin typeface="Arial"/>
                <a:ea typeface="ＭＳ Ｐゴシック"/>
              </a:rPr>
              <a:t>Apposition Eye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Each lens is directly apposed to the </a:t>
            </a:r>
            <a:r>
              <a:rPr b="1" lang="en-US">
                <a:solidFill>
                  <a:srgbClr val="000000"/>
                </a:solidFill>
                <a:latin typeface="Arial"/>
                <a:ea typeface="ＭＳ Ｐゴシック"/>
              </a:rPr>
              <a:t>rhabdom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 (photo receptor, light sensing).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Each lens is very small; each rhabdom receives very little light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Works best in bright light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000">
                <a:solidFill>
                  <a:srgbClr val="000000"/>
                </a:solidFill>
                <a:latin typeface="Arial"/>
                <a:ea typeface="ＭＳ Ｐゴシック"/>
              </a:rPr>
              <a:t>Superposition Eye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Numerous ommatidia combine to direct their light onto a single rhabdom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Animals can see better in dim light</a:t>
            </a:r>
            <a:endParaRPr/>
          </a:p>
          <a:p>
            <a:endParaRPr/>
          </a:p>
        </p:txBody>
      </p:sp>
      <p:pic>
        <p:nvPicPr>
          <p:cNvPr id="13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4676760"/>
            <a:ext cx="5760720" cy="218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Statocysts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The equilibrium receptor (balance)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Cavity with heavy particle, </a:t>
            </a: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statolith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rests on setae that detect displacement</a:t>
            </a:r>
            <a:endParaRPr/>
          </a:p>
        </p:txBody>
      </p:sp>
      <p:pic>
        <p:nvPicPr>
          <p:cNvPr id="13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3429000"/>
            <a:ext cx="6339960" cy="292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Setae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Hair like structures used for mechano and chemo reception (and other)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Extend through exoskeleton—linked to the nervous system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Aesthetascs: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Patches of sensory setae usually found on first antennae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Important for locating food and mates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We’ll examine chemoreception by counting antennal flicks before and after adding a food smell to the water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We’ll look at crustacean eyes 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Senses: in lab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