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6" r:id="rId11"/>
    <p:sldId id="283" r:id="rId12"/>
    <p:sldId id="265" r:id="rId13"/>
    <p:sldId id="269" r:id="rId14"/>
    <p:sldId id="277" r:id="rId15"/>
    <p:sldId id="267" r:id="rId16"/>
    <p:sldId id="268" r:id="rId17"/>
    <p:sldId id="279" r:id="rId18"/>
    <p:sldId id="270" r:id="rId19"/>
    <p:sldId id="280" r:id="rId20"/>
    <p:sldId id="273" r:id="rId21"/>
    <p:sldId id="271" r:id="rId22"/>
    <p:sldId id="272" r:id="rId23"/>
    <p:sldId id="282" r:id="rId24"/>
    <p:sldId id="275" r:id="rId25"/>
    <p:sldId id="281" r:id="rId26"/>
    <p:sldId id="276" r:id="rId27"/>
    <p:sldId id="278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91" autoAdjust="0"/>
  </p:normalViewPr>
  <p:slideViewPr>
    <p:cSldViewPr snapToGrid="0" snapToObjects="1">
      <p:cViewPr>
        <p:scale>
          <a:sx n="75" d="100"/>
          <a:sy n="75" d="100"/>
        </p:scale>
        <p:origin x="-2152" y="-2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CB5C-1230-2B48-81E9-725F48625BED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DFBA-28CC-3D41-B8E9-618BAAFC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3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7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9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1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3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4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6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2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94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DFBA-28CC-3D41-B8E9-618BAAFC39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4/27/15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4/27/15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4" Type="http://schemas.openxmlformats.org/officeDocument/2006/relationships/image" Target="../media/image48.jpg"/><Relationship Id="rId5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5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83" y="4099075"/>
            <a:ext cx="6477000" cy="1828800"/>
          </a:xfrm>
        </p:spPr>
        <p:txBody>
          <a:bodyPr/>
          <a:lstStyle/>
          <a:p>
            <a:r>
              <a:rPr lang="en-US" cap="none" dirty="0" smtClean="0"/>
              <a:t>Mollusca: Class </a:t>
            </a:r>
            <a:r>
              <a:rPr lang="en-US" cap="none" dirty="0" err="1" smtClean="0"/>
              <a:t>Cephalopoda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0500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 descr="nautilus-samoense-lr.jpg (479×508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0" y="126999"/>
            <a:ext cx="4179975" cy="3855860"/>
          </a:xfrm>
          <a:prstGeom prst="rect">
            <a:avLst/>
          </a:prstGeom>
        </p:spPr>
      </p:pic>
      <p:pic>
        <p:nvPicPr>
          <p:cNvPr id="8" name="Picture 7" descr="Friday Cephalopod_ Tableau vivant – Pharyngul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31" y="126999"/>
            <a:ext cx="4318966" cy="3855860"/>
          </a:xfrm>
          <a:prstGeom prst="rect">
            <a:avLst/>
          </a:prstGeom>
        </p:spPr>
      </p:pic>
      <p:pic>
        <p:nvPicPr>
          <p:cNvPr id="7" name="Picture 6" descr="BBC - Devon - In Pictures - Underwater worl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32" y="3005062"/>
            <a:ext cx="4318966" cy="28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 Propulsion</a:t>
            </a:r>
            <a:endParaRPr lang="en-US" dirty="0"/>
          </a:p>
        </p:txBody>
      </p:sp>
      <p:pic>
        <p:nvPicPr>
          <p:cNvPr id="4" name="Picture 3" descr="Ontogeny of mantle musculature and implications for jet locomotion in oval squid Sepioteuthis lessonian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28" y="1839314"/>
            <a:ext cx="5229872" cy="4561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1715" y="1864714"/>
            <a:ext cx="3976284" cy="4495800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Water enter cavity through one-way valves</a:t>
            </a:r>
          </a:p>
          <a:p>
            <a:pPr>
              <a:buFont typeface="Arial"/>
              <a:buChar char="•"/>
            </a:pPr>
            <a:r>
              <a:rPr lang="en-US" dirty="0" smtClean="0"/>
              <a:t>Influx cause animal to draw forward</a:t>
            </a:r>
          </a:p>
          <a:p>
            <a:pPr>
              <a:buFont typeface="Arial"/>
              <a:buChar char="•"/>
            </a:pPr>
            <a:r>
              <a:rPr lang="en-US" dirty="0" smtClean="0"/>
              <a:t>Muscles relax, large volume of water expelled</a:t>
            </a:r>
          </a:p>
          <a:p>
            <a:pPr>
              <a:buFont typeface="Arial"/>
              <a:buChar char="•"/>
            </a:pPr>
            <a:r>
              <a:rPr lang="en-US" dirty="0" smtClean="0"/>
              <a:t>Enable cephalopod to move at high speed</a:t>
            </a:r>
          </a:p>
          <a:p>
            <a:pPr>
              <a:buFont typeface="Arial"/>
              <a:buChar char="•"/>
            </a:pPr>
            <a:r>
              <a:rPr lang="en-US" dirty="0" smtClean="0"/>
              <a:t>Circular and radial muscles</a:t>
            </a:r>
          </a:p>
        </p:txBody>
      </p:sp>
    </p:spTree>
    <p:extLst>
      <p:ext uri="{BB962C8B-B14F-4D97-AF65-F5344CB8AC3E}">
        <p14:creationId xmlns:p14="http://schemas.microsoft.com/office/powerpoint/2010/main" val="24446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 Propulsion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12333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Circular and radial muscles</a:t>
            </a:r>
          </a:p>
          <a:p>
            <a:pPr lvl="1">
              <a:buFont typeface="Arial"/>
              <a:buChar char="•"/>
            </a:pPr>
            <a:r>
              <a:rPr lang="en-US" dirty="0"/>
              <a:t>Contraction of circular muscles expels water</a:t>
            </a:r>
          </a:p>
          <a:p>
            <a:pPr lvl="1">
              <a:buFont typeface="Arial"/>
              <a:buChar char="•"/>
            </a:pPr>
            <a:r>
              <a:rPr lang="en-US" dirty="0"/>
              <a:t>Contractions of radial muscle hyperextends mantle cavity</a:t>
            </a:r>
          </a:p>
          <a:p>
            <a:pPr lvl="1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https___catalyst.uw.edu_workspace_file_download_23cfdaa2a4dbbcb2b28fd56f43061aaba623118bdc9dab9cd99fedd38789decc?inline=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439"/>
            <a:ext cx="9144000" cy="39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8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52130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Chromatophores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Tiny colored cells or pigment sacs that overlay reflective cells (</a:t>
            </a:r>
            <a:r>
              <a:rPr lang="en-US" dirty="0" err="1" smtClean="0"/>
              <a:t>iridocytes</a:t>
            </a:r>
            <a:r>
              <a:rPr lang="en-US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Muscle contraction=sac expansion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Defensive, camouflaging, and courtship behaviors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Red, yellow, black and brown</a:t>
            </a:r>
          </a:p>
        </p:txBody>
      </p:sp>
      <p:pic>
        <p:nvPicPr>
          <p:cNvPr id="4" name="Picture 3" descr="File_Camouflage.jpg - Wikipedia, the free encycloped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14" y="3852330"/>
            <a:ext cx="4019852" cy="3022600"/>
          </a:xfrm>
          <a:prstGeom prst="rect">
            <a:avLst/>
          </a:prstGeom>
        </p:spPr>
      </p:pic>
      <p:pic>
        <p:nvPicPr>
          <p:cNvPr id="5" name="Picture 4" descr="https___catalyst.uw.edu_workspace_file_download_23cfdaa2a4dbbcb2b28fd56f43061aaba623118bdc9dab9cd99fedd38789decc?inline=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591" y="3852330"/>
            <a:ext cx="5260487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6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3569885" cy="2985681"/>
          </a:xfrm>
        </p:spPr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Iridophores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Brain reads changing light passing through eye, trigger electrical instructions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Appear as shifting iridescent colors depending on the angle of light</a:t>
            </a:r>
            <a:endParaRPr lang="en-US" dirty="0"/>
          </a:p>
        </p:txBody>
      </p:sp>
      <p:pic>
        <p:nvPicPr>
          <p:cNvPr id="4" name="Picture 3" descr="Mollus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70" y="1498602"/>
            <a:ext cx="4814430" cy="3087280"/>
          </a:xfrm>
          <a:prstGeom prst="rect">
            <a:avLst/>
          </a:prstGeom>
        </p:spPr>
      </p:pic>
      <p:pic>
        <p:nvPicPr>
          <p:cNvPr id="5" name="Picture 4" descr="Manos Protonotarios Personal Websi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5" y="4585882"/>
            <a:ext cx="8259233" cy="22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5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5058883" cy="4919133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Iridophores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Pigment cells that diffract light using plates of crystalline </a:t>
            </a:r>
            <a:r>
              <a:rPr lang="en-US" dirty="0" err="1" smtClean="0"/>
              <a:t>chemochromes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When illuminated, generate iridescent colors from reflecting light within stacked plates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Light hits plates, some reflected and some passes through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match wavelength of different colors of light by controlling size of gap between plates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Metallic greens and blues</a:t>
            </a:r>
          </a:p>
        </p:txBody>
      </p:sp>
      <p:pic>
        <p:nvPicPr>
          <p:cNvPr id="4" name="Picture 3" descr="File_Cuttlefish color.jpg - Wikipedia, the free encycloped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1" y="1566334"/>
            <a:ext cx="347246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quid1.jpg (500×328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3691673"/>
            <a:ext cx="4889771" cy="3166326"/>
          </a:xfrm>
          <a:prstGeom prst="rect">
            <a:avLst/>
          </a:prstGeom>
        </p:spPr>
      </p:pic>
      <p:pic>
        <p:nvPicPr>
          <p:cNvPr id="5" name="Picture 4" descr="Gallery - Tentacular spectacular_ Best cephalopod superpowers - Image 5 - New Scienti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8194" cy="69171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2448" y="3048000"/>
            <a:ext cx="8686800" cy="380999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Photophores</a:t>
            </a:r>
            <a:r>
              <a:rPr lang="en-US" dirty="0">
                <a:solidFill>
                  <a:schemeClr val="bg1"/>
                </a:solidFill>
              </a:rPr>
              <a:t>- light production by biochemical reactions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Bioluminescence: biochemical production of light with minimal </a:t>
            </a:r>
            <a:r>
              <a:rPr lang="en-US" dirty="0" smtClean="0">
                <a:solidFill>
                  <a:schemeClr val="bg1"/>
                </a:solidFill>
              </a:rPr>
              <a:t>heat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Produced by symbiotic bacteria living within </a:t>
            </a:r>
            <a:r>
              <a:rPr lang="en-US" dirty="0" err="1" smtClean="0">
                <a:solidFill>
                  <a:schemeClr val="bg1"/>
                </a:solidFill>
              </a:rPr>
              <a:t>photophores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Attracting/recognizing mates, luring in prey, and protecting against predation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Cephalopod protection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4027085" cy="4766733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Ink Sac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Most cephalopods other than Nautilus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Dark-pigmented fluid=melanin and mucous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Form a cloud that confuses potential predators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May act as mild narcotic</a:t>
            </a:r>
            <a:endParaRPr lang="en-US" dirty="0"/>
          </a:p>
        </p:txBody>
      </p:sp>
      <p:pic>
        <p:nvPicPr>
          <p:cNvPr id="5" name="Picture 4" descr="Squid Photos -- National Geograph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36" y="3352800"/>
            <a:ext cx="474846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048" y="1684866"/>
            <a:ext cx="8509000" cy="44958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Ink Sac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Pseuodomorph</a:t>
            </a:r>
            <a:r>
              <a:rPr lang="en-US" dirty="0" smtClean="0"/>
              <a:t> decoy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Greater mucus content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Resemblance to cephalopod that released it</a:t>
            </a:r>
            <a:endParaRPr lang="en-US" dirty="0"/>
          </a:p>
        </p:txBody>
      </p:sp>
      <p:pic>
        <p:nvPicPr>
          <p:cNvPr id="5" name="Picture 4" descr="octopus-ink.jpg (641×372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3659766"/>
            <a:ext cx="5486400" cy="31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Nervous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2934" y="1600199"/>
            <a:ext cx="5193114" cy="4766733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Highly developed- correlated with </a:t>
            </a:r>
            <a:r>
              <a:rPr lang="en-US" dirty="0" err="1" smtClean="0"/>
              <a:t>locomotor</a:t>
            </a:r>
            <a:r>
              <a:rPr lang="en-US" dirty="0" smtClean="0"/>
              <a:t> dexterity</a:t>
            </a:r>
          </a:p>
          <a:p>
            <a:pPr>
              <a:buFont typeface="Arial"/>
              <a:buChar char="•"/>
            </a:pPr>
            <a:r>
              <a:rPr lang="en-US" dirty="0" smtClean="0"/>
              <a:t>Cephalization encased in cartilaginous cranium</a:t>
            </a:r>
          </a:p>
          <a:p>
            <a:pPr>
              <a:buFont typeface="Arial"/>
              <a:buChar char="•"/>
            </a:pPr>
            <a:r>
              <a:rPr lang="en-US" dirty="0" smtClean="0"/>
              <a:t>Large complex highly differentiated brain</a:t>
            </a:r>
          </a:p>
          <a:p>
            <a:pPr>
              <a:buFont typeface="Arial"/>
              <a:buChar char="•"/>
            </a:pPr>
            <a:r>
              <a:rPr lang="en-US" dirty="0" smtClean="0"/>
              <a:t>Nerves from visceral ganglia supply the mantle</a:t>
            </a:r>
          </a:p>
          <a:p>
            <a:pPr>
              <a:buFont typeface="Arial"/>
              <a:buChar char="•"/>
            </a:pPr>
            <a:r>
              <a:rPr lang="en-US" dirty="0" smtClean="0"/>
              <a:t>Command center: pair of very large neurons, fired by impulses from sensory organs</a:t>
            </a:r>
            <a:endParaRPr lang="en-US" dirty="0"/>
          </a:p>
        </p:txBody>
      </p:sp>
      <p:pic>
        <p:nvPicPr>
          <p:cNvPr id="4" name="Picture 3" descr="photo-5.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0" y="1659467"/>
            <a:ext cx="2635689" cy="51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Squid giant axon:</a:t>
            </a:r>
            <a:br>
              <a:rPr lang="en-US" dirty="0" smtClean="0"/>
            </a:br>
            <a:r>
              <a:rPr lang="en-US" sz="3600" dirty="0" smtClean="0"/>
              <a:t>providing clues to nerve cell repair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4975354" cy="4495800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Giant axon up to 1mm in diameter</a:t>
            </a:r>
          </a:p>
          <a:p>
            <a:pPr>
              <a:buFont typeface="Arial"/>
              <a:buChar char="•"/>
            </a:pPr>
            <a:r>
              <a:rPr lang="en-US" dirty="0" smtClean="0"/>
              <a:t>Model for nerve cell repair</a:t>
            </a:r>
          </a:p>
          <a:p>
            <a:pPr>
              <a:buFont typeface="Arial"/>
              <a:buChar char="•"/>
            </a:pPr>
            <a:r>
              <a:rPr lang="en-US" dirty="0" smtClean="0"/>
              <a:t>Inject membrane with fluorescent dyes     visualize what occurs when nerve injured</a:t>
            </a:r>
          </a:p>
          <a:p>
            <a:pPr>
              <a:buFont typeface="Arial"/>
              <a:buChar char="•"/>
            </a:pPr>
            <a:r>
              <a:rPr lang="en-US" dirty="0" smtClean="0"/>
              <a:t>Axon membrane diameter shrinks and vesicles travel to site of injury</a:t>
            </a:r>
            <a:endParaRPr lang="en-US" dirty="0"/>
          </a:p>
        </p:txBody>
      </p:sp>
      <p:pic>
        <p:nvPicPr>
          <p:cNvPr id="5" name="Picture 4" descr="giant axon squid - Google Search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32" y="2427915"/>
            <a:ext cx="3742267" cy="34352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77736" y="3522135"/>
            <a:ext cx="575733" cy="338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Cephalophod</a:t>
            </a:r>
            <a:r>
              <a:rPr lang="en-US" dirty="0" smtClean="0"/>
              <a:t>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85267" y="1600200"/>
            <a:ext cx="4041647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Characteristics of class</a:t>
            </a:r>
          </a:p>
          <a:p>
            <a:pPr lvl="1">
              <a:buFont typeface="Arial"/>
              <a:buChar char="•"/>
            </a:pPr>
            <a:r>
              <a:rPr lang="en-US" dirty="0"/>
              <a:t>All </a:t>
            </a:r>
            <a:r>
              <a:rPr lang="en-US" dirty="0" smtClean="0"/>
              <a:t>marine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Most 6-70 cm up to 20m </a:t>
            </a:r>
            <a:r>
              <a:rPr lang="en-US" i="1" dirty="0" err="1" smtClean="0"/>
              <a:t>Architeuthis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Shell </a:t>
            </a:r>
            <a:r>
              <a:rPr lang="en-US" dirty="0"/>
              <a:t>divided by </a:t>
            </a:r>
            <a:r>
              <a:rPr lang="en-US" dirty="0" smtClean="0"/>
              <a:t>septa, chambers connected by </a:t>
            </a:r>
            <a:r>
              <a:rPr lang="en-US" dirty="0" err="1" smtClean="0"/>
              <a:t>siphuncle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Closed circulatory system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Foot modification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Ganglia fused to form large brain in cartilaginous cranium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~700 species (~10K extinct) &amp; 46 families</a:t>
            </a:r>
          </a:p>
        </p:txBody>
      </p:sp>
      <p:pic>
        <p:nvPicPr>
          <p:cNvPr id="4" name="Picture 3" descr="Palaeos Metazoa_ Mollusca_ Phylum Mollus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" y="1968368"/>
            <a:ext cx="4594351" cy="44451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379288">
            <a:off x="1927447" y="4483552"/>
            <a:ext cx="3346556" cy="2013166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248" y="1600200"/>
            <a:ext cx="6066260" cy="493606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Raptorial feeding and carnivorous diet</a:t>
            </a:r>
          </a:p>
          <a:p>
            <a:pPr>
              <a:buFont typeface="Arial"/>
              <a:buChar char="•"/>
            </a:pPr>
            <a:r>
              <a:rPr lang="en-US" dirty="0"/>
              <a:t>Tentacles with adhesive suckers</a:t>
            </a:r>
          </a:p>
          <a:p>
            <a:pPr lvl="1">
              <a:buFont typeface="Arial"/>
              <a:buChar char="•"/>
            </a:pPr>
            <a:r>
              <a:rPr lang="en-US" dirty="0"/>
              <a:t>Rim is toothed and inner wall has hooks</a:t>
            </a:r>
          </a:p>
          <a:p>
            <a:pPr>
              <a:buFont typeface="Arial"/>
              <a:buChar char="•"/>
            </a:pPr>
            <a:r>
              <a:rPr lang="en-US" dirty="0" smtClean="0"/>
              <a:t>Radula</a:t>
            </a:r>
          </a:p>
          <a:p>
            <a:pPr>
              <a:buFont typeface="Arial"/>
              <a:buChar char="•"/>
            </a:pPr>
            <a:r>
              <a:rPr lang="en-US" dirty="0" smtClean="0"/>
              <a:t>Pair of powerful beak-like jaws</a:t>
            </a:r>
          </a:p>
          <a:p>
            <a:pPr>
              <a:buFont typeface="Arial"/>
              <a:buChar char="•"/>
            </a:pPr>
            <a:r>
              <a:rPr lang="en-US" dirty="0" smtClean="0"/>
              <a:t>Two pairs of salivary glands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Anterior=mucous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Posterior=poison, </a:t>
            </a:r>
            <a:r>
              <a:rPr lang="en-US" dirty="0" err="1" smtClean="0"/>
              <a:t>proteolytic</a:t>
            </a:r>
            <a:r>
              <a:rPr lang="en-US" dirty="0" smtClean="0"/>
              <a:t> enzymes (Octopus)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Squids, Octopuses and Cuttlefish (Cephalopod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3111500"/>
            <a:ext cx="2463800" cy="3746500"/>
          </a:xfrm>
          <a:prstGeom prst="rect">
            <a:avLst/>
          </a:prstGeom>
        </p:spPr>
      </p:pic>
      <p:pic>
        <p:nvPicPr>
          <p:cNvPr id="5" name="Picture 4" descr="Cephalopod limb - Wikipedia, the free encyclopedi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08" y="-25398"/>
            <a:ext cx="2465092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Digestive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163" y="1712384"/>
            <a:ext cx="5916337" cy="489161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Complete digestive system with food transport via </a:t>
            </a:r>
            <a:r>
              <a:rPr lang="en-US" b="1" dirty="0" smtClean="0"/>
              <a:t>peristalsis</a:t>
            </a:r>
          </a:p>
          <a:p>
            <a:pPr>
              <a:buFont typeface="Arial"/>
              <a:buChar char="•"/>
            </a:pPr>
            <a:r>
              <a:rPr lang="en-US" dirty="0" smtClean="0"/>
              <a:t>Digestive glands or digestive caeca</a:t>
            </a:r>
          </a:p>
          <a:p>
            <a:pPr>
              <a:buFont typeface="Arial"/>
              <a:buChar char="•"/>
            </a:pPr>
            <a:r>
              <a:rPr lang="en-US" dirty="0" smtClean="0"/>
              <a:t>Digestion is extracellular</a:t>
            </a:r>
          </a:p>
          <a:p>
            <a:pPr>
              <a:buFont typeface="Arial"/>
              <a:buChar char="•"/>
            </a:pPr>
            <a:r>
              <a:rPr lang="en-US" dirty="0" smtClean="0"/>
              <a:t>Absorption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err="1"/>
              <a:t>Cecal</a:t>
            </a:r>
            <a:r>
              <a:rPr lang="en-US" dirty="0"/>
              <a:t> </a:t>
            </a:r>
            <a:r>
              <a:rPr lang="en-US" dirty="0" smtClean="0"/>
              <a:t>walls=thin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Loligo</a:t>
            </a:r>
            <a:r>
              <a:rPr lang="en-US" dirty="0"/>
              <a:t>)</a:t>
            </a:r>
          </a:p>
          <a:p>
            <a:pPr lvl="1">
              <a:buFont typeface="Arial"/>
              <a:buChar char="•"/>
            </a:pPr>
            <a:r>
              <a:rPr lang="en-US" dirty="0"/>
              <a:t>Digestive </a:t>
            </a:r>
            <a:r>
              <a:rPr lang="en-US" dirty="0" smtClean="0"/>
              <a:t>gland=thick </a:t>
            </a:r>
            <a:r>
              <a:rPr lang="en-US" dirty="0"/>
              <a:t>(</a:t>
            </a:r>
            <a:r>
              <a:rPr lang="en-US" dirty="0" smtClean="0"/>
              <a:t>Sepia and </a:t>
            </a:r>
            <a:r>
              <a:rPr lang="en-US" dirty="0"/>
              <a:t>Octopus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Waste through anus</a:t>
            </a:r>
          </a:p>
        </p:txBody>
      </p:sp>
      <p:pic>
        <p:nvPicPr>
          <p:cNvPr id="5" name="Picture 4" descr="Digestive system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536700"/>
            <a:ext cx="3111500" cy="5321300"/>
          </a:xfrm>
          <a:prstGeom prst="rect">
            <a:avLst/>
          </a:prstGeom>
        </p:spPr>
      </p:pic>
      <p:pic>
        <p:nvPicPr>
          <p:cNvPr id="6" name="Picture 5" descr="Digestive system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40" y="-33867"/>
            <a:ext cx="2836760" cy="15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Reproduction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9606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No known hermaphrodites</a:t>
            </a:r>
          </a:p>
          <a:p>
            <a:pPr>
              <a:buFont typeface="Arial"/>
              <a:buChar char="•"/>
            </a:pPr>
            <a:r>
              <a:rPr lang="en-US" dirty="0" smtClean="0"/>
              <a:t>Usually </a:t>
            </a:r>
            <a:r>
              <a:rPr lang="en-US" dirty="0" err="1" smtClean="0"/>
              <a:t>dioecious</a:t>
            </a:r>
            <a:r>
              <a:rPr lang="en-US" dirty="0" smtClean="0"/>
              <a:t>: gonads in posterior of body</a:t>
            </a:r>
          </a:p>
          <a:p>
            <a:pPr>
              <a:buFont typeface="Arial"/>
              <a:buChar char="•"/>
            </a:pPr>
            <a:r>
              <a:rPr lang="en-US" dirty="0" smtClean="0"/>
              <a:t>Internal fertilization</a:t>
            </a:r>
          </a:p>
          <a:p>
            <a:pPr marL="1074420" lvl="3" indent="-342900">
              <a:spcBef>
                <a:spcPts val="700"/>
              </a:spcBef>
              <a:buSzPct val="60000"/>
              <a:buFont typeface="Arial"/>
              <a:buChar char="•"/>
            </a:pPr>
            <a:r>
              <a:rPr lang="en-US" dirty="0"/>
              <a:t>One arm of male </a:t>
            </a:r>
            <a:r>
              <a:rPr lang="en-US" dirty="0" smtClean="0"/>
              <a:t>modified </a:t>
            </a:r>
            <a:r>
              <a:rPr lang="en-US" dirty="0"/>
              <a:t>as a </a:t>
            </a:r>
            <a:r>
              <a:rPr lang="en-US" dirty="0" err="1"/>
              <a:t>copulatory</a:t>
            </a:r>
            <a:r>
              <a:rPr lang="en-US" dirty="0"/>
              <a:t> organ to transfer sperm (</a:t>
            </a:r>
            <a:r>
              <a:rPr lang="en-US" b="1" dirty="0"/>
              <a:t>hectocotylus</a:t>
            </a:r>
            <a:r>
              <a:rPr lang="en-US" dirty="0"/>
              <a:t>)</a:t>
            </a:r>
            <a:endParaRPr lang="en-US" b="1" dirty="0"/>
          </a:p>
          <a:p>
            <a:pPr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OCTOPUSES &amp; RELATIVES_ REPRODUC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83" y="3996267"/>
            <a:ext cx="5569910" cy="2861733"/>
          </a:xfrm>
          <a:prstGeom prst="rect">
            <a:avLst/>
          </a:prstGeom>
        </p:spPr>
      </p:pic>
      <p:pic>
        <p:nvPicPr>
          <p:cNvPr id="5" name="Picture 4" descr="CONTENTdm Collection _ Item View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801"/>
            <a:ext cx="3528483" cy="22352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3708979"/>
            <a:ext cx="4199467" cy="23960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29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Paper Nautilus: </a:t>
            </a:r>
            <a:br>
              <a:rPr lang="en-US" dirty="0" smtClean="0"/>
            </a:br>
            <a:r>
              <a:rPr lang="en-US" i="1" dirty="0" err="1" smtClean="0"/>
              <a:t>Argonauta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63498" cy="3513667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Pelagic octopus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Adaptation for egg deposition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Eggcase</a:t>
            </a:r>
            <a:r>
              <a:rPr lang="en-US" dirty="0" smtClean="0"/>
              <a:t> secreted by tips of two expanded dorsal arms of female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Deposit eggs directly into case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Shell act as a brood chamber and a retreat for the female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Eggcase</a:t>
            </a:r>
            <a:r>
              <a:rPr lang="en-US" dirty="0" smtClean="0"/>
              <a:t> contains bubble of air used for buoyancy</a:t>
            </a:r>
          </a:p>
        </p:txBody>
      </p:sp>
      <p:pic>
        <p:nvPicPr>
          <p:cNvPr id="4" name="Picture 3" descr="_The Paper Nautilus_ by Marianne Moore - E-Verse Radi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46" y="-1"/>
            <a:ext cx="3267854" cy="4315243"/>
          </a:xfrm>
          <a:prstGeom prst="rect">
            <a:avLst/>
          </a:prstGeom>
        </p:spPr>
      </p:pic>
      <p:pic>
        <p:nvPicPr>
          <p:cNvPr id="5" name="Picture 4" descr="Exotic paper nautilus captured off San Pedro - LA Observ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46" y="4213200"/>
            <a:ext cx="3267854" cy="2644800"/>
          </a:xfrm>
          <a:prstGeom prst="rect">
            <a:avLst/>
          </a:prstGeom>
        </p:spPr>
      </p:pic>
      <p:pic>
        <p:nvPicPr>
          <p:cNvPr id="6" name="Picture 5" descr="papern.jpg (640×480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5025861"/>
            <a:ext cx="3183468" cy="18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Blue-ringed octopus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90680"/>
          </a:xfrm>
        </p:spPr>
        <p:txBody>
          <a:bodyPr>
            <a:normAutofit fontScale="6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Genus </a:t>
            </a:r>
            <a:r>
              <a:rPr lang="en-US" i="1" dirty="0" err="1" smtClean="0"/>
              <a:t>Hapalochlaena</a:t>
            </a:r>
            <a:endParaRPr lang="en-US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Tide pools and coral reefs in Indian and Pacific Oceans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chromatophores</a:t>
            </a:r>
            <a:r>
              <a:rPr lang="en-US" dirty="0" smtClean="0"/>
              <a:t> to camouflage, changes color when provoked</a:t>
            </a:r>
          </a:p>
          <a:p>
            <a:pPr>
              <a:buFont typeface="Arial"/>
              <a:buChar char="•"/>
            </a:pPr>
            <a:r>
              <a:rPr lang="en-US" dirty="0"/>
              <a:t>One of the world’s most venomous </a:t>
            </a:r>
            <a:r>
              <a:rPr lang="en-US" dirty="0" smtClean="0"/>
              <a:t>animals, powerful enough to kill humans with no </a:t>
            </a:r>
            <a:r>
              <a:rPr lang="en-US" dirty="0" err="1" smtClean="0"/>
              <a:t>antivenom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Neurotoxin 100x more powerful than cyanide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Blocks sodium channels, causing motor paralysis and respiratory arrest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Produced by bacteria in salivary glands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cephalopod - Google 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15" y="3990879"/>
            <a:ext cx="5350933" cy="2867119"/>
          </a:xfrm>
          <a:prstGeom prst="rect">
            <a:avLst/>
          </a:prstGeom>
        </p:spPr>
      </p:pic>
      <p:pic>
        <p:nvPicPr>
          <p:cNvPr id="5" name="Picture 4" descr="File_Hapalochlaena lunulata2.JPG - Wikipedia, the free encyclopedi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0" y="3990880"/>
            <a:ext cx="2703455" cy="28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7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Vampire squid</a:t>
            </a:r>
            <a:br>
              <a:rPr lang="en-US" dirty="0" smtClean="0"/>
            </a:br>
            <a:r>
              <a:rPr lang="en-US" i="1" dirty="0" err="1" smtClean="0"/>
              <a:t>Vampyroteuthis</a:t>
            </a:r>
            <a:r>
              <a:rPr lang="en-US" i="1" dirty="0" smtClean="0"/>
              <a:t> </a:t>
            </a:r>
            <a:r>
              <a:rPr lang="en-US" i="1" dirty="0" err="1" smtClean="0"/>
              <a:t>infernalis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5195485" cy="5122333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Deep sea in temperate and tropical areas</a:t>
            </a:r>
          </a:p>
          <a:p>
            <a:pPr>
              <a:buFont typeface="Arial"/>
              <a:buChar char="•"/>
            </a:pPr>
            <a:r>
              <a:rPr lang="en-US" dirty="0"/>
              <a:t>Radical adaptations to life in deep sea</a:t>
            </a:r>
          </a:p>
          <a:p>
            <a:pPr lvl="1">
              <a:buFont typeface="Arial"/>
              <a:buChar char="•"/>
            </a:pPr>
            <a:r>
              <a:rPr lang="en-US" dirty="0"/>
              <a:t>Lowest mass-specific metabolic rate</a:t>
            </a:r>
          </a:p>
          <a:p>
            <a:pPr lvl="1">
              <a:buFont typeface="Arial"/>
              <a:buChar char="•"/>
            </a:pPr>
            <a:r>
              <a:rPr lang="en-US" dirty="0"/>
              <a:t>Sophisticated </a:t>
            </a:r>
            <a:r>
              <a:rPr lang="en-US" dirty="0" err="1"/>
              <a:t>statocysts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Ammonium-rich tissues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No ink sac, </a:t>
            </a:r>
          </a:p>
          <a:p>
            <a:pPr lvl="1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ioluminescent mucus as defense system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Turn inside-out</a:t>
            </a:r>
            <a:endParaRPr lang="en-US" dirty="0"/>
          </a:p>
        </p:txBody>
      </p:sp>
      <p:pic>
        <p:nvPicPr>
          <p:cNvPr id="5" name="Picture 4" descr="vampire squid - Google 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51" y="4549573"/>
            <a:ext cx="3199750" cy="2332641"/>
          </a:xfrm>
          <a:prstGeom prst="rect">
            <a:avLst/>
          </a:prstGeom>
        </p:spPr>
      </p:pic>
      <p:pic>
        <p:nvPicPr>
          <p:cNvPr id="4" name="Picture 3" descr="i-730c1c24b88f0c40a7045ac49501b3ba-vampyroteuthis_lg.jpg (1280×854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50" y="1498602"/>
            <a:ext cx="3199749" cy="30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Giant Squid: </a:t>
            </a:r>
            <a:br>
              <a:rPr lang="en-US" dirty="0" smtClean="0"/>
            </a:br>
            <a:r>
              <a:rPr lang="en-US" i="1" dirty="0" err="1" smtClean="0"/>
              <a:t>Architeuthis</a:t>
            </a:r>
            <a:r>
              <a:rPr lang="en-US" i="1" dirty="0" smtClean="0"/>
              <a:t> 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617885" cy="2260600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Elusive creature</a:t>
            </a:r>
          </a:p>
          <a:p>
            <a:pPr>
              <a:buFont typeface="Arial"/>
              <a:buChar char="•"/>
            </a:pPr>
            <a:r>
              <a:rPr lang="en-US" dirty="0" smtClean="0"/>
              <a:t>Eyes among the largest in the world- adaptation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Tentacles with suction cups with rings of chitin</a:t>
            </a:r>
          </a:p>
          <a:p>
            <a:pPr>
              <a:buFont typeface="Arial"/>
              <a:buChar char="•"/>
            </a:pPr>
            <a:r>
              <a:rPr lang="en-US" dirty="0"/>
              <a:t>Highly complex nervous system and highly developed </a:t>
            </a:r>
            <a:r>
              <a:rPr lang="en-US" dirty="0" smtClean="0"/>
              <a:t>brain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Cynthia Mermaid_ Giant Squ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860800"/>
            <a:ext cx="5829300" cy="2997200"/>
          </a:xfrm>
          <a:prstGeom prst="rect">
            <a:avLst/>
          </a:prstGeom>
        </p:spPr>
      </p:pic>
      <p:pic>
        <p:nvPicPr>
          <p:cNvPr id="5" name="Picture 4" descr="mdilleymillbrook - Bio Atlantic Giant Squi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0800"/>
            <a:ext cx="4013200" cy="3009900"/>
          </a:xfrm>
          <a:prstGeom prst="rect">
            <a:avLst/>
          </a:prstGeom>
        </p:spPr>
      </p:pic>
      <p:pic>
        <p:nvPicPr>
          <p:cNvPr id="6" name="Picture 5" descr="File_Giant squid Ranheim.jpg - Wikimedia Common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5" y="228600"/>
            <a:ext cx="2160044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48241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Humboldt squid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7105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Squids moving north in response to overfishing and climate change</a:t>
            </a:r>
          </a:p>
          <a:p>
            <a:pPr>
              <a:buFont typeface="Arial"/>
              <a:buChar char="•"/>
            </a:pPr>
            <a:r>
              <a:rPr lang="en-US" dirty="0" smtClean="0"/>
              <a:t>Ocean acidification changing their metabolism, driving them to shallower water</a:t>
            </a:r>
            <a:endParaRPr lang="en-US" dirty="0"/>
          </a:p>
        </p:txBody>
      </p:sp>
      <p:pic>
        <p:nvPicPr>
          <p:cNvPr id="4" name="Picture 3" descr="Shifting Squid_ Humboldt Squid Move North And South – Shifting Baseli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26" y="3454400"/>
            <a:ext cx="6152586" cy="3403599"/>
          </a:xfrm>
          <a:prstGeom prst="rect">
            <a:avLst/>
          </a:prstGeom>
        </p:spPr>
      </p:pic>
      <p:pic>
        <p:nvPicPr>
          <p:cNvPr id="5" name="Picture 4" descr="The Humboldt Squid « RENATUR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2438400" cy="1561170"/>
          </a:xfrm>
          <a:prstGeom prst="rect">
            <a:avLst/>
          </a:prstGeom>
        </p:spPr>
      </p:pic>
      <p:pic>
        <p:nvPicPr>
          <p:cNvPr id="7" name="Picture 6" descr="File_Dosidicus gigas.jpg - Wikipedia, the free encyclopedi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66" y="3454400"/>
            <a:ext cx="3471333" cy="34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Videos!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Octopus camouflage</a:t>
            </a:r>
            <a:r>
              <a:rPr lang="en-US" dirty="0">
                <a:solidFill>
                  <a:srgbClr val="FF66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http://</a:t>
            </a:r>
            <a:r>
              <a:rPr lang="en-US" dirty="0" err="1">
                <a:solidFill>
                  <a:srgbClr val="000000"/>
                </a:solidFill>
              </a:rPr>
              <a:t>www.youtube.com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watch?v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PmDTtkZlMwM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Cuttlefish </a:t>
            </a:r>
            <a:r>
              <a:rPr lang="en-US" dirty="0">
                <a:solidFill>
                  <a:srgbClr val="FF6600"/>
                </a:solidFill>
              </a:rPr>
              <a:t>camouflage: </a:t>
            </a:r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=__XA6B41SQQ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Vampire </a:t>
            </a:r>
            <a:r>
              <a:rPr lang="en-US" dirty="0">
                <a:solidFill>
                  <a:srgbClr val="FF6600"/>
                </a:solidFill>
              </a:rPr>
              <a:t>squid: </a:t>
            </a:r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=IWAnliNc6wk</a:t>
            </a:r>
          </a:p>
        </p:txBody>
      </p:sp>
    </p:spTree>
    <p:extLst>
      <p:ext uri="{BB962C8B-B14F-4D97-AF65-F5344CB8AC3E}">
        <p14:creationId xmlns:p14="http://schemas.microsoft.com/office/powerpoint/2010/main" val="410092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Cephalopod Morphology</a:t>
            </a:r>
            <a:endParaRPr lang="en-US" dirty="0"/>
          </a:p>
        </p:txBody>
      </p:sp>
      <p:pic>
        <p:nvPicPr>
          <p:cNvPr id="6" name="Picture 5" descr="The mysteries of the nautilus - latimes.com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2180889"/>
            <a:ext cx="3386691" cy="259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612648" y="1961302"/>
            <a:ext cx="234006" cy="798286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572" y="1596571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Shell</a:t>
            </a:r>
            <a:endParaRPr lang="en-US" sz="20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96192" y="2803679"/>
            <a:ext cx="668237" cy="879988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3263" y="2403569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Tentacles</a:t>
            </a:r>
            <a:endParaRPr lang="en-US" sz="2000" b="1" dirty="0"/>
          </a:p>
        </p:txBody>
      </p:sp>
      <p:pic>
        <p:nvPicPr>
          <p:cNvPr id="16" name="Picture 15" descr="Cephalopoda, squid, octopus, cuttle fish and nautil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87" y="3120670"/>
            <a:ext cx="5100104" cy="353479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015621" y="4601152"/>
            <a:ext cx="615647" cy="1843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258733" y="4785544"/>
            <a:ext cx="509792" cy="97971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7796" y="4676870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Funnel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8593667" y="5190071"/>
            <a:ext cx="423333" cy="228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81548" y="2603624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Siphuncle</a:t>
            </a:r>
            <a:endParaRPr lang="en-US" sz="20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612467" y="3003734"/>
            <a:ext cx="325571" cy="695572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695266" y="4199469"/>
            <a:ext cx="369658" cy="4181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675061" y="3003734"/>
            <a:ext cx="495272" cy="269059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20065" y="2995267"/>
            <a:ext cx="150268" cy="503616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94991" y="2636946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Septa</a:t>
            </a:r>
            <a:endParaRPr lang="en-US" sz="2000" b="1" dirty="0"/>
          </a:p>
        </p:txBody>
      </p:sp>
      <p:sp>
        <p:nvSpPr>
          <p:cNvPr id="40" name="Rectangle 39"/>
          <p:cNvSpPr/>
          <p:nvPr/>
        </p:nvSpPr>
        <p:spPr>
          <a:xfrm>
            <a:off x="7916333" y="6087536"/>
            <a:ext cx="254000" cy="1439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7849833" y="6014601"/>
            <a:ext cx="481367" cy="284602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84456" y="6238002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Heart</a:t>
            </a:r>
            <a:endParaRPr lang="en-US" sz="20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478867" y="2803679"/>
            <a:ext cx="328075" cy="985308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842000" y="6366936"/>
            <a:ext cx="448733" cy="186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5781548" y="6096003"/>
            <a:ext cx="644653" cy="397933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64859" y="6246891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Gills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4876800" y="5684399"/>
            <a:ext cx="338666" cy="2878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4631268" y="5773299"/>
            <a:ext cx="700946" cy="241302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66852" y="5832447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Shell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4478867" y="4411136"/>
            <a:ext cx="524933" cy="19001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5477934" y="3352802"/>
            <a:ext cx="140019" cy="1089054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17928" y="3020041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Radula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44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Cephalopod </a:t>
            </a:r>
            <a:r>
              <a:rPr lang="en-US" dirty="0" smtClean="0"/>
              <a:t>Morphology</a:t>
            </a:r>
            <a:endParaRPr lang="en-US" dirty="0"/>
          </a:p>
        </p:txBody>
      </p:sp>
      <p:pic>
        <p:nvPicPr>
          <p:cNvPr id="4" name="Picture 3" descr="File_Loligo vulgaris.jpg - Wikipedia, the free encycloped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155213"/>
            <a:ext cx="4690533" cy="29586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872067" y="4128760"/>
            <a:ext cx="333247" cy="44323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0998" y="4443057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Fins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38561" y="4621552"/>
            <a:ext cx="0" cy="644705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5314" y="5223922"/>
            <a:ext cx="206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Extendable Tentacle</a:t>
            </a:r>
            <a:endParaRPr lang="en-US" sz="20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01067" y="3837930"/>
            <a:ext cx="84668" cy="48006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21665" y="4226068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Arms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52330" y="1930400"/>
            <a:ext cx="189270" cy="1100657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02781" y="1565858"/>
            <a:ext cx="206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Mantle</a:t>
            </a:r>
            <a:endParaRPr lang="en-US" sz="2000" b="1" dirty="0"/>
          </a:p>
        </p:txBody>
      </p:sp>
      <p:pic>
        <p:nvPicPr>
          <p:cNvPr id="19" name="Picture 18" descr="Inbox (2232 messages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6089" y="2296034"/>
            <a:ext cx="5205968" cy="38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6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8846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/>
              <a:t>Nautiloidea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Coleoidea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/>
              <a:t>Ammonoidea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Lyme Regis Fossils_ Nautiloids and Nautil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34" y="1498602"/>
            <a:ext cx="2463800" cy="1854200"/>
          </a:xfrm>
          <a:prstGeom prst="rect">
            <a:avLst/>
          </a:prstGeom>
        </p:spPr>
      </p:pic>
      <p:pic>
        <p:nvPicPr>
          <p:cNvPr id="7" name="Picture 6" descr="Ammonoidea - Google Search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34" y="5010374"/>
            <a:ext cx="2288118" cy="1864563"/>
          </a:xfrm>
          <a:prstGeom prst="rect">
            <a:avLst/>
          </a:prstGeom>
        </p:spPr>
      </p:pic>
      <p:pic>
        <p:nvPicPr>
          <p:cNvPr id="5" name="Picture 4" descr="Cephalopod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34" y="3183472"/>
            <a:ext cx="5702300" cy="19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0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Cephalopod ecology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31732" y="1600200"/>
            <a:ext cx="4634315" cy="4495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Strictly marine, none can tolerate freshwater</a:t>
            </a:r>
          </a:p>
          <a:p>
            <a:pPr>
              <a:buFont typeface="Arial"/>
              <a:buChar char="•"/>
            </a:pPr>
            <a:r>
              <a:rPr lang="en-US" dirty="0" smtClean="0"/>
              <a:t>Occupy most depths of ocean- from abyssal plain to sea surface</a:t>
            </a:r>
          </a:p>
          <a:p>
            <a:pPr>
              <a:buFont typeface="Arial"/>
              <a:buChar char="•"/>
            </a:pPr>
            <a:r>
              <a:rPr lang="en-US" dirty="0" smtClean="0"/>
              <a:t>All are predators and use tentacles to catch prey, beak to consume</a:t>
            </a:r>
            <a:endParaRPr lang="en-US" dirty="0"/>
          </a:p>
        </p:txBody>
      </p:sp>
      <p:pic>
        <p:nvPicPr>
          <p:cNvPr id="4" name="Picture 3" descr="Cuttlefish (cephalopod) Looking Into Camera With Tentacles Raised... Royalty Free Stock Photo, Pictures, Images And Stock Photography. Image 8932279.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2" y="1566046"/>
            <a:ext cx="3519084" cy="52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9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Cephalopod Shells</a:t>
            </a:r>
            <a:endParaRPr lang="en-US" dirty="0"/>
          </a:p>
        </p:txBody>
      </p:sp>
      <p:pic>
        <p:nvPicPr>
          <p:cNvPr id="4" name="Picture 3" descr="FH Perry Builder | Relationship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25" y="4080933"/>
            <a:ext cx="3276242" cy="26077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4115429"/>
            <a:ext cx="3231218" cy="27855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US" dirty="0" smtClean="0"/>
              <a:t>Calcified tube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Osmotic pump       empty water from chambers, buoyancy</a:t>
            </a:r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74270" y="6620930"/>
            <a:ext cx="467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www.fhperry.com</a:t>
            </a:r>
            <a:r>
              <a:rPr lang="en-US" sz="1000" dirty="0"/>
              <a:t>/pages/</a:t>
            </a:r>
            <a:r>
              <a:rPr lang="en-US" sz="1000" dirty="0" err="1"/>
              <a:t>relationships.html</a:t>
            </a:r>
            <a:endParaRPr lang="en-US" sz="1000" dirty="0"/>
          </a:p>
        </p:txBody>
      </p:sp>
      <p:pic>
        <p:nvPicPr>
          <p:cNvPr id="7" name="Picture 6" descr="Siphuncle - Wikipedia, the free encyclopedi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08" y="5113867"/>
            <a:ext cx="1708031" cy="16764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43865" y="4741293"/>
            <a:ext cx="457200" cy="2370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53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Nautilus possess a true external shell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Hypostracum</a:t>
            </a:r>
            <a:r>
              <a:rPr lang="en-US" dirty="0" smtClean="0"/>
              <a:t>, </a:t>
            </a:r>
            <a:r>
              <a:rPr lang="en-US" dirty="0" err="1" smtClean="0"/>
              <a:t>Ostracum</a:t>
            </a:r>
            <a:r>
              <a:rPr lang="en-US" dirty="0" smtClean="0"/>
              <a:t>, </a:t>
            </a:r>
            <a:r>
              <a:rPr lang="en-US" dirty="0" err="1" smtClean="0"/>
              <a:t>Periostracum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Shell spiral and divided by septa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Animal in largest outermost chamber</a:t>
            </a:r>
          </a:p>
          <a:p>
            <a:pPr>
              <a:buFont typeface="Arial"/>
              <a:buChar char="•"/>
            </a:pPr>
            <a:r>
              <a:rPr lang="en-US" dirty="0"/>
              <a:t>Septa penetrated by </a:t>
            </a:r>
            <a:r>
              <a:rPr lang="en-US" dirty="0" err="1" smtClean="0"/>
              <a:t>siphuncle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5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Shells and Buoyancy Regulation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66152" cy="4495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Nautilus: chambered shell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Gas diffusion into gap between mantle and shell</a:t>
            </a:r>
          </a:p>
          <a:p>
            <a:pPr>
              <a:buFont typeface="Arial"/>
              <a:buChar char="•"/>
            </a:pPr>
            <a:r>
              <a:rPr lang="en-US" dirty="0" smtClean="0"/>
              <a:t>Cuttlefish: internal chambered shell involved in buoyancy regulation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Squid: internalized shell=pen</a:t>
            </a:r>
          </a:p>
          <a:p>
            <a:pPr>
              <a:buFont typeface="Arial"/>
              <a:buChar char="•"/>
            </a:pPr>
            <a:r>
              <a:rPr lang="en-US" dirty="0" smtClean="0"/>
              <a:t>Regulate water volume</a:t>
            </a:r>
          </a:p>
        </p:txBody>
      </p:sp>
      <p:pic>
        <p:nvPicPr>
          <p:cNvPr id="4" name="Picture 3" descr="File_Spirula spirula.jpg - Wikipedia, the free encycloped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5130798"/>
            <a:ext cx="4060749" cy="1659467"/>
          </a:xfrm>
          <a:prstGeom prst="rect">
            <a:avLst/>
          </a:prstGeom>
        </p:spPr>
      </p:pic>
      <p:pic>
        <p:nvPicPr>
          <p:cNvPr id="5" name="Picture 4" descr="cuttlebone - Google Searc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2" y="5298432"/>
            <a:ext cx="3881967" cy="1559568"/>
          </a:xfrm>
          <a:prstGeom prst="rect">
            <a:avLst/>
          </a:prstGeom>
        </p:spPr>
      </p:pic>
      <p:pic>
        <p:nvPicPr>
          <p:cNvPr id="6" name="Picture 5" descr="Herklots_1859_I_2_Sepia_officinalis_-_schelp.jpg (240×215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02" y="3437466"/>
            <a:ext cx="2073297" cy="1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7866"/>
            <a:ext cx="8153400" cy="2406451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J</a:t>
            </a:r>
            <a:r>
              <a:rPr lang="en-US" dirty="0" smtClean="0"/>
              <a:t>et </a:t>
            </a:r>
            <a:r>
              <a:rPr lang="en-US" dirty="0"/>
              <a:t>propulsion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Nautilus: Expel </a:t>
            </a:r>
            <a:r>
              <a:rPr lang="en-US" dirty="0"/>
              <a:t>water from mantle cavity through </a:t>
            </a:r>
            <a:r>
              <a:rPr lang="en-US" dirty="0" smtClean="0"/>
              <a:t>funnel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Other cephalopods: contract and expand mantle tissue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Escaping </a:t>
            </a:r>
            <a:r>
              <a:rPr lang="en-US" dirty="0"/>
              <a:t>predators and capturing </a:t>
            </a:r>
            <a:r>
              <a:rPr lang="en-US" dirty="0" smtClean="0"/>
              <a:t>prey</a:t>
            </a:r>
          </a:p>
          <a:p>
            <a:pPr>
              <a:buFont typeface="Arial"/>
              <a:buChar char="•"/>
            </a:pPr>
            <a:r>
              <a:rPr lang="en-US" dirty="0" smtClean="0"/>
              <a:t>Arms (Octopus) or muscular lateral fins (squid and cuttlefish)</a:t>
            </a:r>
          </a:p>
        </p:txBody>
      </p:sp>
      <p:pic>
        <p:nvPicPr>
          <p:cNvPr id="4" name="Picture 3" descr="Cephalopod fin - Wikipedia, the free encycloped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982"/>
            <a:ext cx="9144000" cy="28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6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8329</TotalTime>
  <Words>947</Words>
  <Application>Microsoft Macintosh PowerPoint</Application>
  <PresentationFormat>On-screen Show (4:3)</PresentationFormat>
  <Paragraphs>203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Mollusca: Class Cephalopoda</vt:lpstr>
      <vt:lpstr>Cephalophod Characteristics</vt:lpstr>
      <vt:lpstr>Cephalopod Morphology</vt:lpstr>
      <vt:lpstr>Cephalopod Morphology</vt:lpstr>
      <vt:lpstr>Taxonomy</vt:lpstr>
      <vt:lpstr>Cephalopod ecology</vt:lpstr>
      <vt:lpstr>Cephalopod Shells</vt:lpstr>
      <vt:lpstr>Shells and Buoyancy Regulation</vt:lpstr>
      <vt:lpstr>Movement</vt:lpstr>
      <vt:lpstr>Jet Propulsion</vt:lpstr>
      <vt:lpstr>Jet Propulsion</vt:lpstr>
      <vt:lpstr>Cephalopod protection</vt:lpstr>
      <vt:lpstr>Cephalopod protection</vt:lpstr>
      <vt:lpstr>Cephalopod protection</vt:lpstr>
      <vt:lpstr>Cephalopod protection</vt:lpstr>
      <vt:lpstr>Cephalopod protection</vt:lpstr>
      <vt:lpstr>Cephalopod protection</vt:lpstr>
      <vt:lpstr>Nervous System</vt:lpstr>
      <vt:lpstr>Squid giant axon: providing clues to nerve cell repair</vt:lpstr>
      <vt:lpstr>Feeding Mechanisms</vt:lpstr>
      <vt:lpstr>Digestive System</vt:lpstr>
      <vt:lpstr>Cephalopod Reproduction</vt:lpstr>
      <vt:lpstr>Paper Nautilus:  Argonauta</vt:lpstr>
      <vt:lpstr>Blue-ringed octopus</vt:lpstr>
      <vt:lpstr>Vampire squid Vampyroteuthis infernalis</vt:lpstr>
      <vt:lpstr>The Giant Squid:  Architeuthis dux</vt:lpstr>
      <vt:lpstr>Humboldt squid migration</vt:lpstr>
      <vt:lpstr>Awesome Videos!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Mollusca: Class Cephalopoda</dc:title>
  <dc:creator>Claire Ellis</dc:creator>
  <cp:lastModifiedBy>Steven Roberts</cp:lastModifiedBy>
  <cp:revision>152</cp:revision>
  <dcterms:created xsi:type="dcterms:W3CDTF">2013-04-22T21:41:05Z</dcterms:created>
  <dcterms:modified xsi:type="dcterms:W3CDTF">2015-04-29T14:41:51Z</dcterms:modified>
</cp:coreProperties>
</file>