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7" r:id="rId2"/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61" r:id="rId11"/>
    <p:sldId id="259" r:id="rId12"/>
    <p:sldId id="260" r:id="rId13"/>
    <p:sldId id="263" r:id="rId14"/>
    <p:sldId id="264" r:id="rId15"/>
    <p:sldId id="262" r:id="rId16"/>
    <p:sldId id="286" r:id="rId17"/>
    <p:sldId id="265" r:id="rId18"/>
    <p:sldId id="28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0C3BD0-29FB-8E4B-A1C5-977498F14210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2D2A71-3FB1-5740-AC10-6BC39D626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9CAC9F-A65D-9846-8657-26DA39E5F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5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EE4B44-A2AB-7B4C-944A-80EB39C47AF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7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715E32-98B9-C14C-AD07-B35805CB9EB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B22BC7-78BA-7547-AAD0-2D6A68BC4731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Looking for: rough surfaces (tactile) and members of their own species (chemosensory)</a:t>
            </a:r>
          </a:p>
        </p:txBody>
      </p:sp>
    </p:spTree>
    <p:extLst>
      <p:ext uri="{BB962C8B-B14F-4D97-AF65-F5344CB8AC3E}">
        <p14:creationId xmlns:p14="http://schemas.microsoft.com/office/powerpoint/2010/main" val="966149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026B4-D1E8-AA44-9BA4-C67368E8F438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8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F78512-76CC-0A44-A3E7-6FF6607E4708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33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21235C-BE5D-2045-BA15-C5FB9DA6EB4A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Anostraca (brine shrimp), Notostraca (tadpole shrimp or shield shrimp-ephemeral environ ), Cladocera (water fleas, Daphnia-freshwater), Conchostraca (clam shrimp-temp freshwater ponds)</a:t>
            </a:r>
          </a:p>
        </p:txBody>
      </p:sp>
    </p:spTree>
    <p:extLst>
      <p:ext uri="{BB962C8B-B14F-4D97-AF65-F5344CB8AC3E}">
        <p14:creationId xmlns:p14="http://schemas.microsoft.com/office/powerpoint/2010/main" val="244212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983A9E-3515-3945-9E49-47A51080FE2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4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EAA7C7-B4F6-0548-A243-D6BC2E443BBF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D7EE8F-1DFF-2248-A93F-58E10A73896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8F4F4-EEA7-A04C-99C0-A34A9D3A41D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Proprioception:  cuticular stress detectors.  Elastic strands connected to cuticle in limbs.  Stress to the cuticle (such as movement) will signal the rest of limbs – probably important when trying to coordinate 19 pairs of appendages </a:t>
            </a:r>
            <a:r>
              <a:rPr lang="en-US">
                <a:ea typeface="ＭＳ Ｐゴシック" charset="0"/>
                <a:cs typeface="ＭＳ Ｐゴシック" charset="0"/>
                <a:sym typeface="Wingdings" charset="0"/>
              </a:rPr>
              <a:t>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D84BC1-AC17-5543-BBD9-8C0B261B1D43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0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6A98EB-F3A7-F34C-AC1F-455469C8A16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0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CC30C-88F9-A54A-9A5B-77191C5D1A1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Apposition = B, superposition = C</a:t>
            </a:r>
          </a:p>
        </p:txBody>
      </p:sp>
    </p:spTree>
    <p:extLst>
      <p:ext uri="{BB962C8B-B14F-4D97-AF65-F5344CB8AC3E}">
        <p14:creationId xmlns:p14="http://schemas.microsoft.com/office/powerpoint/2010/main" val="59000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90645F-2E24-D642-A586-8EA4A902C6A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2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64BB6-EB3C-5745-A04A-173230D8477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6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8B42E4-A465-EB4B-87C7-5E060A9F52A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5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5C73ED-D280-2B42-9D22-8BF88479171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Barnacles have cyprids, copepods have copepodite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, crabs have zoea and megalops</a:t>
            </a:r>
          </a:p>
        </p:txBody>
      </p:sp>
    </p:spTree>
    <p:extLst>
      <p:ext uri="{BB962C8B-B14F-4D97-AF65-F5344CB8AC3E}">
        <p14:creationId xmlns:p14="http://schemas.microsoft.com/office/powerpoint/2010/main" val="8153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CD324-7FEB-3C4D-8EC6-2B8121851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5DED0-3890-FF44-95CD-17546E8C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6039-058C-6C4B-9F96-77A78E19C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0F05-013B-A945-8EF9-718A99E30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9E0A-7386-A343-8BD2-A31525E9D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809F-35AD-4B4A-A5D9-A593D73AC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009D-2A1D-8449-A9EC-0DFBEB230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120F2-4B32-AC40-B3B4-7963D39A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D7B0C-4194-9945-8450-980DDCEE8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CC46-8227-1C4B-AE0C-01A74A33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9D75-B4CF-604E-95C4-396A2A7BB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CCFE77-BAF0-2340-BF9A-A64E7AF71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Alki</a:t>
            </a:r>
            <a:r>
              <a:rPr lang="en-US" dirty="0" smtClean="0"/>
              <a:t> Field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at FTR Parking lot between 8:30 and 9 am.</a:t>
            </a:r>
          </a:p>
          <a:p>
            <a:r>
              <a:rPr lang="en-US" dirty="0" smtClean="0"/>
              <a:t>Leave for </a:t>
            </a:r>
            <a:r>
              <a:rPr lang="en-US" dirty="0" err="1" smtClean="0"/>
              <a:t>Alki</a:t>
            </a:r>
            <a:r>
              <a:rPr lang="en-US" dirty="0" smtClean="0"/>
              <a:t> at 9 am. </a:t>
            </a:r>
          </a:p>
          <a:p>
            <a:r>
              <a:rPr lang="en-US" dirty="0" smtClean="0"/>
              <a:t>Return from </a:t>
            </a:r>
            <a:r>
              <a:rPr lang="en-US" dirty="0" err="1" smtClean="0"/>
              <a:t>Alki</a:t>
            </a:r>
            <a:r>
              <a:rPr lang="en-US" dirty="0" smtClean="0"/>
              <a:t> between 1 and 2 pm. </a:t>
            </a:r>
          </a:p>
          <a:p>
            <a:r>
              <a:rPr lang="en-US" dirty="0" smtClean="0"/>
              <a:t>Parking Free in FTR parking lot all day</a:t>
            </a:r>
          </a:p>
          <a:p>
            <a:r>
              <a:rPr lang="en-US" dirty="0" smtClean="0"/>
              <a:t>Bring Worksheets with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Very complicated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Number and type of larval stages varies considerably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larvae may look nothing like their parents</a:t>
            </a: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Crustacean Development</a:t>
            </a:r>
          </a:p>
        </p:txBody>
      </p:sp>
      <p:pic>
        <p:nvPicPr>
          <p:cNvPr id="31747" name="Picture 3" descr="Wonders of the Sea_ Crustacea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953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The Nauplius Larva</a:t>
            </a:r>
          </a:p>
        </p:txBody>
      </p:sp>
      <p:sp>
        <p:nvSpPr>
          <p:cNvPr id="33794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990600"/>
            <a:ext cx="8686800" cy="3124200"/>
          </a:xfrm>
        </p:spPr>
        <p:txBody>
          <a:bodyPr/>
          <a:lstStyle/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Characteristic crustacean larval stage: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nauplius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first crustacean larval form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Many pass through this stage in the egg</a:t>
            </a:r>
            <a:endParaRPr lang="en-US" sz="2700" u="sng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Has a head and a telson; the thorax and abdomen have not developed yet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One eye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Starts with three appendages but may add appendages after molting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800600"/>
            <a:ext cx="1616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371600" y="65532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4872038"/>
            <a:ext cx="1582737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3346450" y="6613525"/>
            <a:ext cx="1987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Copepod :www.theseashore.org</a:t>
            </a:r>
          </a:p>
        </p:txBody>
      </p:sp>
      <p:pic>
        <p:nvPicPr>
          <p:cNvPr id="3379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2605088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324600" y="6553200"/>
            <a:ext cx="2098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Barnacle :www.microscopy-uk.org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Barnacle Development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are highly modified as adults, but the nauplii remain the same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spend weeks as a nauplius, undergo 4-6 nauplear molts before molting into a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cyprid 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larva is the final, non-feeding stage before settlement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use modified antennae to explore the benthos looking for an appropriate place to settle and metamorphose into an adult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1727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0"/>
          <a:stretch>
            <a:fillRect/>
          </a:stretch>
        </p:blipFill>
        <p:spPr bwMode="auto">
          <a:xfrm>
            <a:off x="4552950" y="4495800"/>
            <a:ext cx="4286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9050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657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Decapods usually hatch as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prezoea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Not a true larval stage—a compact form still partially enclosed by the egg membrane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Once membrane is shed (few minutes) the larva is called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zoea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zoea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 spines expand and harden—making it more difficult for predators to swallow!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7" b="14000"/>
          <a:stretch>
            <a:fillRect/>
          </a:stretch>
        </p:blipFill>
        <p:spPr bwMode="auto">
          <a:xfrm>
            <a:off x="762000" y="4283075"/>
            <a:ext cx="2895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67200"/>
            <a:ext cx="2054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2190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400800" y="6613525"/>
            <a:ext cx="188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Blue king crab zoea: wikipedia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43434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105400" cy="4953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After weeks or months and several molts as a zoea, decapod larvae molt to the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megalops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stage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Megalops can both swim and crawl— ideally suited for its sole function of finding good habitat before it settles and becomes a juvenile</a:t>
            </a: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143000"/>
            <a:ext cx="2633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6705600" y="9144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62413"/>
            <a:ext cx="31242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6705600" y="6400800"/>
            <a:ext cx="1847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www.oceanexplorer.noaa.gov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Branchiopoda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adapted to ephemeral (temporary ponds) or extreme (hypersaline) environments—Maybe because unable to compete or avoid predation in more typical habitat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produce cysts that survive long periods of dessication (sea monkeys—add water, hatch instantly)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Characterized by paddle like thoracic appendages that are used for both locomotioin and gas exchange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Composed of 4 orders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Anostroca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Notostraca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Cladocera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Conchostraca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857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8"/>
          <a:stretch>
            <a:fillRect/>
          </a:stretch>
        </p:blipFill>
        <p:spPr bwMode="auto">
          <a:xfrm>
            <a:off x="6953250" y="5294313"/>
            <a:ext cx="19621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486400"/>
            <a:ext cx="15049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6764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Copepoda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fresh, brackish, and marine environments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all marine environments from the surface to depths of over 5000m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Often dominate the marine zooplankton and have incredible ecological importance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May be free living or parasitic. Most free living in one of three orders: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Calanoida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Harpacticoida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Cyclopoida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957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Shrimp and Shrimpy Taxa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 term shrimp has been used for any crustacean that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doesn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t look like a crab, lobster or barnacle (i.e. brine shrimp)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You will learn to identify true shrimp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Caridea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) from all other 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shrimp</a:t>
            </a:r>
            <a:r>
              <a:rPr lang="ja-JP" alt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we are doing today: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re looking at </a:t>
            </a:r>
            <a:r>
              <a:rPr lang="en-US" altLang="ja-JP" u="sng">
                <a:latin typeface="Arial" charset="0"/>
                <a:ea typeface="ＭＳ Ｐゴシック" charset="0"/>
                <a:cs typeface="ＭＳ Ｐゴシック" charset="0"/>
              </a:rPr>
              <a:t>lots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of different organisms, mostly under the scopes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Have fun and ask lots of questions!!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not to do: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fresh and saltwater samples together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live and preserved dishes or pipettes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Class Crustacea: Senses, Development and more Taxonomy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big day in 310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Mechanoreception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Touch,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hearing,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</a:t>
            </a:r>
            <a:r>
              <a:rPr lang="en-US" altLang="ja-JP" b="1">
                <a:latin typeface="Arial" charset="0"/>
                <a:ea typeface="ＭＳ Ｐゴシック" charset="0"/>
              </a:rPr>
              <a:t>proprioception</a:t>
            </a:r>
          </a:p>
          <a:p>
            <a:pPr lvl="1" eaLnBrk="1" hangingPunct="1"/>
            <a:r>
              <a:rPr lang="en-US" b="1">
                <a:latin typeface="Arial" charset="0"/>
                <a:ea typeface="ＭＳ Ｐゴシック" charset="0"/>
              </a:rPr>
              <a:t>Proprioception</a:t>
            </a:r>
            <a:r>
              <a:rPr lang="en-US">
                <a:latin typeface="Arial" charset="0"/>
                <a:ea typeface="ＭＳ Ｐゴシック" charset="0"/>
              </a:rPr>
              <a:t>: different from other senses because it provides internal feedback – i.e. limb position, movement, cuticular stress</a:t>
            </a:r>
            <a:endParaRPr lang="en-US" b="1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Chemoreception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Photoreception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 Organs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Eyes (photoreception)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Sensory Setae (Mechanoreception and Chemoreception)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 (balance)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Eyes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Most have two compound eyes</a:t>
            </a: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Compound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Independent photoreception unit containing cornea, lens, and cells to distinguish brightness and color</a:t>
            </a:r>
          </a:p>
          <a:p>
            <a:pPr lvl="1" eaLnBrk="1" hangingPunct="1"/>
            <a:r>
              <a:rPr lang="en-US" sz="2400" b="1">
                <a:latin typeface="Arial" charset="0"/>
                <a:ea typeface="ＭＳ Ｐゴシック" charset="0"/>
              </a:rPr>
              <a:t>Ommatidia: </a:t>
            </a:r>
            <a:r>
              <a:rPr lang="en-US" sz="2400">
                <a:latin typeface="Arial" charset="0"/>
                <a:ea typeface="ＭＳ Ｐゴシック" charset="0"/>
              </a:rPr>
              <a:t>single visual unit of compound eye</a:t>
            </a:r>
          </a:p>
          <a:p>
            <a:pPr lvl="1" eaLnBrk="1" hangingPunct="1">
              <a:lnSpc>
                <a:spcPct val="5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Naupliar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Does not form images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Determines direction of light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Compound Eyes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3048000"/>
          </a:xfrm>
        </p:spPr>
        <p:txBody>
          <a:bodyPr/>
          <a:lstStyle/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Apposition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directly apposed to the </a:t>
            </a:r>
            <a:r>
              <a:rPr lang="en-US" sz="1800" b="1">
                <a:latin typeface="Arial" charset="0"/>
                <a:ea typeface="ＭＳ Ｐゴシック" charset="0"/>
              </a:rPr>
              <a:t>rhabdom</a:t>
            </a:r>
            <a:r>
              <a:rPr lang="en-US" sz="1800">
                <a:latin typeface="Arial" charset="0"/>
                <a:ea typeface="ＭＳ Ｐゴシック" charset="0"/>
              </a:rPr>
              <a:t> (photo receptor, light sensing). 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very small; each rhabdom receives very little light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Works best in bright light</a:t>
            </a:r>
          </a:p>
          <a:p>
            <a:pPr lvl="1" eaLnBrk="1" hangingPunct="1">
              <a:lnSpc>
                <a:spcPct val="35000"/>
              </a:lnSpc>
            </a:pPr>
            <a:endParaRPr lang="en-US" sz="1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Superposition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Numerous ommatidia combine to direct their light onto a single rhabdom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Animals can see better in dim light</a:t>
            </a:r>
          </a:p>
          <a:p>
            <a:pPr lvl="1" eaLnBrk="1" hangingPunct="1">
              <a:buFontTx/>
              <a:buNone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pic>
        <p:nvPicPr>
          <p:cNvPr id="23555" name="Picture 1" descr="apposition and supraposi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76775"/>
            <a:ext cx="57610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equilibrium receptor (balance)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Cavity with heavy particle,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statolith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rests on setae that detect displacement</a:t>
            </a:r>
          </a:p>
        </p:txBody>
      </p:sp>
      <p:pic>
        <p:nvPicPr>
          <p:cNvPr id="25603" name="Picture 3" descr="Arthro_2.pdf (page 85 of 107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3404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Setae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Hair like structures used for mechano and chemo reception (and other)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Extend through exoskeleton—linked to the nervous system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Aesthetascs: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Patches of sensory setae usually found on first antennae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Important for locating food and 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ll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examine chemoreception by counting antennal flicks before and after adding a food smell to the water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ll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look at crustacean eyes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Senses: in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881</Words>
  <Application>Microsoft Office PowerPoint</Application>
  <PresentationFormat>On-screen Show (4:3)</PresentationFormat>
  <Paragraphs>136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MS PGothic</vt:lpstr>
      <vt:lpstr>Arial</vt:lpstr>
      <vt:lpstr>Wingdings</vt:lpstr>
      <vt:lpstr>Default Design</vt:lpstr>
      <vt:lpstr>Alki Field Trip</vt:lpstr>
      <vt:lpstr>Class Crustacea: Senses, Development and more Taxonomy</vt:lpstr>
      <vt:lpstr>Crustacean Senses</vt:lpstr>
      <vt:lpstr>Crustacean Sense Organs</vt:lpstr>
      <vt:lpstr>Crustacean Eyes</vt:lpstr>
      <vt:lpstr>Types of Compound Eyes</vt:lpstr>
      <vt:lpstr>Statocysts</vt:lpstr>
      <vt:lpstr>Setae</vt:lpstr>
      <vt:lpstr>Senses: in lab</vt:lpstr>
      <vt:lpstr>PowerPoint Presentation</vt:lpstr>
      <vt:lpstr>The Nauplius Larva</vt:lpstr>
      <vt:lpstr>Barnacle Development</vt:lpstr>
      <vt:lpstr>Decapod Development</vt:lpstr>
      <vt:lpstr>Decapod Development</vt:lpstr>
      <vt:lpstr>Taxonomy: Subclass Branchiopoda</vt:lpstr>
      <vt:lpstr>Taxonomy: Subclass Copepoda</vt:lpstr>
      <vt:lpstr>Taxonomy: Shrimp and Shrimpy Taxa</vt:lpstr>
      <vt:lpstr>What we are doing today: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Crustacean Development Copepods Mysids Euphausiids Branchipodos Shrimp and Shrimpy Taxa</dc:title>
  <dc:creator>Christy Straus</dc:creator>
  <cp:lastModifiedBy>Jake Heare</cp:lastModifiedBy>
  <cp:revision>47</cp:revision>
  <cp:lastPrinted>2009-05-11T15:55:21Z</cp:lastPrinted>
  <dcterms:created xsi:type="dcterms:W3CDTF">2010-05-10T16:02:05Z</dcterms:created>
  <dcterms:modified xsi:type="dcterms:W3CDTF">2015-05-13T20:14:08Z</dcterms:modified>
</cp:coreProperties>
</file>