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Default ContentType="image/gif" Extension="gif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2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 rot="10800000">
            <a:off x="0" y="4124512"/>
            <a:ext cx="8458200" cy="9497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734342"/>
            <a:ext cx="7772400" cy="2245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4124476"/>
            <a:ext cx="7772400" cy="949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2"/>
              </a:buClr>
              <a:buNone/>
              <a:defRPr b="1">
                <a:solidFill>
                  <a:schemeClr val="lt2"/>
                </a:solidFill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1947332"/>
            <a:ext cx="4030200" cy="4620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656667" y="1949211"/>
            <a:ext cx="4030200" cy="4620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0" y="5875078"/>
            <a:ext cx="8686800" cy="69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1.jpg"/><Relationship Id="rId3" Type="http://schemas.openxmlformats.org/officeDocument/2006/relationships/image" Target="../media/image02.jpg"/><Relationship Id="rId6" Type="http://schemas.openxmlformats.org/officeDocument/2006/relationships/image" Target="../media/image00.jpg"/><Relationship Id="rId5" Type="http://schemas.openxmlformats.org/officeDocument/2006/relationships/image" Target="../media/image07.png"/><Relationship Id="rId8" Type="http://schemas.openxmlformats.org/officeDocument/2006/relationships/image" Target="../media/image08.png"/><Relationship Id="rId7" Type="http://schemas.openxmlformats.org/officeDocument/2006/relationships/image" Target="../media/image05.gif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3" Type="http://schemas.openxmlformats.org/officeDocument/2006/relationships/image" Target="../media/image04.gif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6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ctrTitle"/>
          </p:nvPr>
        </p:nvSpPr>
        <p:spPr>
          <a:xfrm>
            <a:off x="685800" y="1734342"/>
            <a:ext cx="7772400" cy="2245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Quarter Project</a:t>
            </a:r>
          </a:p>
        </p:txBody>
      </p:sp>
      <p:sp>
        <p:nvSpPr>
          <p:cNvPr id="36" name="Shape 36"/>
          <p:cNvSpPr txBox="1"/>
          <p:nvPr>
            <p:ph idx="1" type="subTitle"/>
          </p:nvPr>
        </p:nvSpPr>
        <p:spPr>
          <a:xfrm>
            <a:off x="685800" y="4124476"/>
            <a:ext cx="7772400" cy="94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Lab A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Homeostasis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656600" y="1964032"/>
            <a:ext cx="4030200" cy="462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The ability of an organism to maintain physiological functions needed for survival.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Homeostasis is challenged by internal and external stressors. 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242175" y="1963975"/>
            <a:ext cx="4250400" cy="462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000"/>
              <a:t>What is Homeostasis?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000"/>
              <a:t>Why is it important?</a:t>
            </a:r>
          </a:p>
          <a:p>
            <a:pPr indent="-419100" lvl="0" marL="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000"/>
              <a:t>What is homeostasis in shellfish?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Stress Resilience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What is Stress Resilience?</a:t>
            </a:r>
          </a:p>
          <a:p>
            <a:pPr indent="-419100" lvl="0" marL="457200" rtl="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How can invertebrates resist stress?</a:t>
            </a:r>
          </a:p>
          <a:p>
            <a:pPr indent="-419100" lvl="0" marL="457200" rtl="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What happens when they fail?</a:t>
            </a:r>
          </a:p>
          <a:p>
            <a:pPr indent="-419100" lvl="0" marL="45720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How would you test their stress resilience?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DNA vs The World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457200" y="1947326"/>
            <a:ext cx="8229600" cy="84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How might DNA be used to measure stress response?</a:t>
            </a:r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575" y="4418324"/>
            <a:ext cx="3067700" cy="219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575" y="2700000"/>
            <a:ext cx="3067699" cy="171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4575" y="4418324"/>
            <a:ext cx="3067700" cy="219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6">
            <a:alphaModFix amt="50000"/>
          </a:blip>
          <a:stretch>
            <a:fillRect/>
          </a:stretch>
        </p:blipFill>
        <p:spPr>
          <a:xfrm rot="-1467540">
            <a:off x="4869176" y="4855349"/>
            <a:ext cx="701073" cy="701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6">
            <a:alphaModFix amt="50000"/>
          </a:blip>
          <a:stretch>
            <a:fillRect/>
          </a:stretch>
        </p:blipFill>
        <p:spPr>
          <a:xfrm>
            <a:off x="4852775" y="5797425"/>
            <a:ext cx="645699" cy="645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6">
            <a:alphaModFix amt="48000"/>
          </a:blip>
          <a:stretch>
            <a:fillRect/>
          </a:stretch>
        </p:blipFill>
        <p:spPr>
          <a:xfrm>
            <a:off x="3696550" y="5670125"/>
            <a:ext cx="773000" cy="77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6">
            <a:alphaModFix amt="50000"/>
          </a:blip>
          <a:stretch>
            <a:fillRect/>
          </a:stretch>
        </p:blipFill>
        <p:spPr>
          <a:xfrm rot="3053471">
            <a:off x="4341837" y="4030987"/>
            <a:ext cx="691245" cy="691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6">
            <a:alphaModFix amt="48000"/>
          </a:blip>
          <a:stretch>
            <a:fillRect/>
          </a:stretch>
        </p:blipFill>
        <p:spPr>
          <a:xfrm>
            <a:off x="4144080" y="4912112"/>
            <a:ext cx="708699" cy="70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6">
            <a:alphaModFix amt="49000"/>
          </a:blip>
          <a:stretch>
            <a:fillRect/>
          </a:stretch>
        </p:blipFill>
        <p:spPr>
          <a:xfrm rot="-1409060">
            <a:off x="3414043" y="4302590"/>
            <a:ext cx="792720" cy="792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7">
            <a:alphaModFix amt="50000"/>
          </a:blip>
          <a:stretch>
            <a:fillRect/>
          </a:stretch>
        </p:blipFill>
        <p:spPr>
          <a:xfrm>
            <a:off x="6906350" y="4746089"/>
            <a:ext cx="1042949" cy="1040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7">
            <a:alphaModFix amt="50000"/>
          </a:blip>
          <a:stretch>
            <a:fillRect/>
          </a:stretch>
        </p:blipFill>
        <p:spPr>
          <a:xfrm>
            <a:off x="7643850" y="3822076"/>
            <a:ext cx="1042949" cy="1040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7">
            <a:alphaModFix amt="50000"/>
          </a:blip>
          <a:stretch>
            <a:fillRect/>
          </a:stretch>
        </p:blipFill>
        <p:spPr>
          <a:xfrm>
            <a:off x="8048125" y="4746089"/>
            <a:ext cx="1042949" cy="1040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7">
            <a:alphaModFix amt="50000"/>
          </a:blip>
          <a:stretch>
            <a:fillRect/>
          </a:stretch>
        </p:blipFill>
        <p:spPr>
          <a:xfrm>
            <a:off x="5928975" y="4097326"/>
            <a:ext cx="1042949" cy="1040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7">
            <a:alphaModFix amt="50000"/>
          </a:blip>
          <a:stretch>
            <a:fillRect/>
          </a:stretch>
        </p:blipFill>
        <p:spPr>
          <a:xfrm>
            <a:off x="7643850" y="5670126"/>
            <a:ext cx="1042949" cy="1040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7">
            <a:alphaModFix amt="50000"/>
          </a:blip>
          <a:stretch>
            <a:fillRect/>
          </a:stretch>
        </p:blipFill>
        <p:spPr>
          <a:xfrm>
            <a:off x="6344550" y="5599914"/>
            <a:ext cx="1042949" cy="1040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 rotWithShape="1">
          <a:blip r:embed="rId8">
            <a:alphaModFix/>
          </a:blip>
          <a:srcRect b="12572" l="0" r="0" t="0"/>
          <a:stretch/>
        </p:blipFill>
        <p:spPr>
          <a:xfrm>
            <a:off x="3232275" y="2687075"/>
            <a:ext cx="2738473" cy="1040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5" name="Shape 125"/>
          <p:cNvGrpSpPr/>
          <p:nvPr/>
        </p:nvGrpSpPr>
        <p:grpSpPr>
          <a:xfrm>
            <a:off x="6152700" y="2751100"/>
            <a:ext cx="2738473" cy="1040725"/>
            <a:chOff x="6152700" y="2751100"/>
            <a:chExt cx="2738473" cy="1040725"/>
          </a:xfrm>
        </p:grpSpPr>
        <p:pic>
          <p:nvPicPr>
            <p:cNvPr id="126" name="Shape 126"/>
            <p:cNvPicPr preferRelativeResize="0"/>
            <p:nvPr/>
          </p:nvPicPr>
          <p:blipFill rotWithShape="1">
            <a:blip r:embed="rId8">
              <a:alphaModFix/>
            </a:blip>
            <a:srcRect b="12572" l="0" r="0" t="0"/>
            <a:stretch/>
          </p:blipFill>
          <p:spPr>
            <a:xfrm flipH="1">
              <a:off x="6152700" y="2751100"/>
              <a:ext cx="2738473" cy="1040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7" name="Shape 127"/>
            <p:cNvSpPr/>
            <p:nvPr/>
          </p:nvSpPr>
          <p:spPr>
            <a:xfrm>
              <a:off x="7229725" y="3022012"/>
              <a:ext cx="818399" cy="498899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4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Required Reading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i="1" lang="en" sz="1800">
                <a:solidFill>
                  <a:srgbClr val="333333"/>
                </a:solidFill>
              </a:rPr>
              <a:t>The evolutionary and ecological role of heat shock proteins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333333"/>
                </a:solidFill>
              </a:rPr>
              <a:t>Sorenson et al. 2003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t/>
            </a:r>
            <a:endParaRPr b="1" i="1" sz="1200">
              <a:solidFill>
                <a:srgbClr val="333333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i="1" lang="en" sz="1800">
                <a:solidFill>
                  <a:srgbClr val="333333"/>
                </a:solidFill>
              </a:rPr>
              <a:t>Testing local and global stressor impacts on a coastal foundation species using an ecologically realistic framework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333333"/>
                </a:solidFill>
              </a:rPr>
              <a:t>Cheng et al. 2015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t/>
            </a:r>
            <a:endParaRPr b="1" i="1" sz="1200">
              <a:solidFill>
                <a:srgbClr val="333333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i="1" lang="en" sz="1800">
                <a:solidFill>
                  <a:srgbClr val="333333"/>
                </a:solidFill>
              </a:rPr>
              <a:t>Energy homeostasis as an integrative tool for assessing limits of environmental stress tolerance in aquatic invertebrates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333333"/>
                </a:solidFill>
              </a:rPr>
              <a:t>Sokolova et al. 2012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t/>
            </a:r>
            <a:endParaRPr b="1" i="1" sz="1200">
              <a:solidFill>
                <a:srgbClr val="333333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i="1" lang="en" sz="1800">
                <a:solidFill>
                  <a:srgbClr val="333333"/>
                </a:solidFill>
              </a:rPr>
              <a:t>MOSAIC PATTERNS OF THERMAL STRESS IN THE ROCKY INTERTIDAL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i="1" lang="en" sz="1800">
                <a:solidFill>
                  <a:srgbClr val="333333"/>
                </a:solidFill>
              </a:rPr>
              <a:t>ZONE: IMPLICATIONS FOR CLIMATE CHANGE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333333"/>
                </a:solidFill>
              </a:rPr>
              <a:t>Helmuth et al. 2006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Why the Quarter Project?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947332"/>
            <a:ext cx="4030200" cy="462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This project is to help you learn about how fishery scientists discover features of local populations and how they relate to global scale issues such as climate change. </a:t>
            </a:r>
          </a:p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656667" y="1949211"/>
            <a:ext cx="4030200" cy="462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Objectives:</a:t>
            </a: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/>
              <a:t>Learn about homeostasis in shellfish</a:t>
            </a: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/>
              <a:t>Design an experiment to test shellfish stress resilience</a:t>
            </a: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/>
              <a:t>Identify shellfish populations through differential phenotypes</a:t>
            </a: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/>
              <a:t>Explain your research to others clearly and concisely</a:t>
            </a:r>
          </a:p>
          <a:p>
            <a:pPr indent="-355600" lvl="0" marL="457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/>
              <a:t>Develop your skills as a fishery scientist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are we investigating?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457200" y="1947332"/>
            <a:ext cx="4030200" cy="462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Shellfish inhabit a variety of habitats with diverse factors affecting their daily life.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Climate change will undoubtedly affect these animals abilities to persist. </a:t>
            </a:r>
          </a:p>
        </p:txBody>
      </p:sp>
      <p:pic>
        <p:nvPicPr>
          <p:cNvPr id="50" name="Shape 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4212" y="2554462"/>
            <a:ext cx="4657725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Olympia Oysters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How many populations of Olympia oysters?</a:t>
            </a:r>
          </a:p>
          <a:p>
            <a:pPr indent="-419100" lvl="0" marL="457200" rtl="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What might differentiate them?</a:t>
            </a:r>
          </a:p>
          <a:p>
            <a:pPr indent="-419100" lvl="0" marL="457200" rtl="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What could have lead to these differences?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Growth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98761"/>
            <a:ext cx="9144000" cy="4959227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/>
          <p:nvPr/>
        </p:nvSpPr>
        <p:spPr>
          <a:xfrm>
            <a:off x="334025" y="1970750"/>
            <a:ext cx="1761900" cy="417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Mortality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1895462"/>
            <a:ext cx="8734425" cy="496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Olympia Oysters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How many populations of Olympia oysters?</a:t>
            </a:r>
          </a:p>
          <a:p>
            <a:pPr indent="-419100" lvl="0" marL="457200" rtl="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What might differentiate them?</a:t>
            </a:r>
          </a:p>
          <a:p>
            <a:pPr indent="-419100" lvl="0" marL="457200" rtl="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What could have lead to these differences?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Hypothesis Creation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How might Olympia oysters respond to stress?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What could you measure?</a:t>
            </a:r>
          </a:p>
          <a:p>
            <a:pPr indent="-419100" lvl="0" marL="45720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How testable is your hypothesis?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Experimental Design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What do you need to run your experiment?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What do you have to control?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What can you not control?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How will you collect samples?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How will you generate data to test?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