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76B7873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2" r:id="rId5"/>
    <p:sldId id="257" r:id="rId6"/>
    <p:sldId id="260" r:id="rId7"/>
    <p:sldId id="263" r:id="rId8"/>
    <p:sldId id="264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9D799-80CF-F76F-B454-155D214DD6DF}" name="Guest User" initials="GU" userId="S::urn:spo:anon#d0a1eef6c13011c2785bcaea49a942bb7dc8297322fab390319c52a0a022013d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59A"/>
    <a:srgbClr val="E20918"/>
    <a:srgbClr val="532476"/>
    <a:srgbClr val="0063B1"/>
    <a:srgbClr val="3A393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A2085-15AD-47CF-9DB4-6B8F89B7CF30}" v="349" dt="2023-10-12T15:35:40.451"/>
    <p1510:client id="{E92052BF-19EE-41BE-BE7D-7DCCDE6CF748}" v="6" dt="2023-10-12T15:32:1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>
        <p:scale>
          <a:sx n="107" d="100"/>
          <a:sy n="107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03_76B787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18F55E-3552-49F8-91C2-8DED2D5D9989}" authorId="{9B19D799-80CF-F76F-B454-155D214DD6DF}" created="2023-10-12T15:31:33.866">
    <pc:sldMkLst xmlns:pc="http://schemas.microsoft.com/office/powerpoint/2013/main/command">
      <pc:docMk/>
      <pc:sldMk cId="1991739196" sldId="259"/>
    </pc:sldMkLst>
    <p188:replyLst>
      <p188:reply id="{65604D62-69E4-4986-85B1-1386169698D9}" authorId="{9B19D799-80CF-F76F-B454-155D214DD6DF}" created="2023-10-12T15:31:37.382">
        <p188:txBody>
          <a:bodyPr/>
          <a:lstStyle/>
          <a:p>
            <a:r>
              <a:rPr lang="en-US"/>
              <a:t>But</a:t>
            </a:r>
          </a:p>
        </p188:txBody>
      </p188:reply>
      <p188:reply id="{C017C620-B8A0-41E6-8059-F62A55527740}" authorId="{9B19D799-80CF-F76F-B454-155D214DD6DF}" created="2023-10-12T15:31:55.164">
        <p188:txBody>
          <a:bodyPr/>
          <a:lstStyle/>
          <a:p>
            <a:r>
              <a:rPr lang="en-US"/>
              <a:t>Netlfix is making use of this by posting more memes</a:t>
            </a:r>
          </a:p>
        </p188:txBody>
      </p188:reply>
      <p188:reply id="{89435AA4-0C76-49D4-A593-EE139CB68CFD}" authorId="{9B19D799-80CF-F76F-B454-155D214DD6DF}" created="2023-10-12T15:32:03.695">
        <p188:txBody>
          <a:bodyPr/>
          <a:lstStyle/>
          <a:p>
            <a:r>
              <a:rPr lang="en-US"/>
              <a:t>whereas Disney+ is not</a:t>
            </a:r>
          </a:p>
        </p188:txBody>
      </p188:reply>
      <p188:reply id="{E4EA4B6F-7882-4FC0-8DBD-81BB05782419}" authorId="{9B19D799-80CF-F76F-B454-155D214DD6DF}" created="2023-10-12T15:32:18.368">
        <p188:txBody>
          <a:bodyPr/>
          <a:lstStyle/>
          <a:p>
            <a:r>
              <a:rPr lang="en-US"/>
              <a:t>So they should consider posting more memes</a:t>
            </a:r>
          </a:p>
        </p188:txBody>
      </p188:reply>
    </p188:replyLst>
    <p188:txBody>
      <a:bodyPr/>
      <a:lstStyle/>
      <a:p>
        <a:r>
          <a:rPr lang="en-US"/>
          <a:t>
If Disney meme score is updated to 55, The engagement for memes for both netflix and disney is high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F145A-AB20-4120-BECB-946215D930E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3B52-7687-47A2-B266-4D296A64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E3B52-7687-47A2-B266-4D296A64AB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6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8B90-F583-EC5C-F3E0-ADA55B865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9F1-02FD-DCBD-2BCA-9B04B3425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1639-35F8-2365-562B-CF0CB5BE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5DA0-762C-4CFB-EF11-0117FDBF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6B98-DA4F-06F9-0EF7-37E2D356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9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593-3411-BF64-BBD9-6B960C4D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868E-A18A-7896-FE58-412ABEBE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338B-0EE4-3E61-3ACA-3C5DC5B7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EA8E-DFFA-9C53-8193-D2F15B1B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BEDC5-838A-FCEF-1314-B179416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397AE-2B38-A000-3A81-D0354C223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686DE-F630-1AC8-A5FC-CB1C9310D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D41A3-389B-252B-3232-71B54D45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FC0C-B480-5D87-A678-047CC633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B71B-7BD0-7FC1-9ACB-F6614CAF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199E-3123-D78A-C38B-3C4C7E34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F6FE-8FF8-9091-3C01-7674B2A9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C577A-B4A9-0E92-E1DB-3EB76283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D70F6-D972-6E36-9A13-C3E0F812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1D27-0A8F-CC9F-EE20-439501D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9190-1F13-5A7D-7087-CA32D4A9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72E0-BF0A-789A-FC96-AC7DE0B3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510E-04CD-DCB4-59BC-912A0B08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8C0B-1033-5137-EE85-27A05FF3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C9682-6E1B-BAE8-95D7-E37510E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2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C54-8A62-EBAC-A2EB-4D6320A0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B197-3D3C-8F61-909A-08B9C13FA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508BE-417E-C23D-5081-FD9A0D2D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129F-65F8-87B8-22A0-98DA16E6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1A1E-87C3-F7F4-1A19-75E53588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D4EF-6ED2-62B0-C096-254075A2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048C-0C4F-DA27-A8E0-49CD4BF0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F8E1E-5EA5-2D04-F02E-A72DB7B2A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7A73-E0C7-628E-8245-67189842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67A95-A9FB-D6FF-A429-8FB9C6EF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23B1A-D04E-CE0C-CCD9-DFADA0FD5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EE68-876B-82EA-ECA3-707F66EF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FB23E-C3C8-C957-4C25-35716371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D9E21-DCD5-32C5-712C-F8655F5E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6CF8-3C08-9D1E-B587-0AB5D28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2011F-74C8-EB12-FD05-DCB52B7B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7400F-8047-05B8-BA5C-F991602D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537D-E417-AF18-783C-159820B3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3CC37-88BE-811B-F505-0C82CCA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44FE0-C82B-A8B5-0F4B-FFF714D1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D61D-18D1-CD3B-5F15-3E3AFB7D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EBA0-3B07-10DD-A8C4-2E644958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62CB-21FA-8926-420E-C030059D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347B4-3039-9ED1-560B-892259C7E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6B66-47F1-4394-4ABB-523D5805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E365-878F-4D23-E595-93368AD4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39FAB-76B5-0DB7-9D64-9F359FF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0CD5-8AED-D2DC-CC4F-CA4A797D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1D43F0-DB02-21F5-E04D-BD4D8ABE9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D527-C3A5-C8D8-0F2B-1BB167387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ACCA-887E-DF43-1FDE-FE22E2D9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1EFB2-6BAC-1C04-727E-4FF15110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14263-DF19-4057-2282-8632588B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024DC-D726-3997-503C-16C54032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C341-D53F-B0E7-5C83-E4E0BEB3E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3FDE-98BF-1C2E-0515-21602BA75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CF9EF-3341-435A-8E9E-CDAFDBB6CCC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2E63-585C-EC0A-0883-050AA2719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E934-1CAD-A4F7-C8AE-D3568569F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CB6D4-4081-4392-982E-971AC8EAA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4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capitalist.com/cp/netflix-versus-disney-subscribers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76B7873C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899EF-FADB-D0A4-BD80-12C345BCE23A}"/>
              </a:ext>
            </a:extLst>
          </p:cNvPr>
          <p:cNvSpPr/>
          <p:nvPr/>
        </p:nvSpPr>
        <p:spPr>
          <a:xfrm rot="2700000">
            <a:off x="-830736" y="-6418882"/>
            <a:ext cx="9817669" cy="16250614"/>
          </a:xfrm>
          <a:prstGeom prst="rect">
            <a:avLst/>
          </a:prstGeom>
          <a:solidFill>
            <a:srgbClr val="E20918">
              <a:alpha val="60000"/>
            </a:srgbClr>
          </a:solidFill>
          <a:ln w="76200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A2B2E-DA70-6F17-6EA3-6B1BFAB75618}"/>
              </a:ext>
            </a:extLst>
          </p:cNvPr>
          <p:cNvSpPr/>
          <p:nvPr/>
        </p:nvSpPr>
        <p:spPr>
          <a:xfrm rot="2700000">
            <a:off x="6391932" y="204830"/>
            <a:ext cx="8925154" cy="16170806"/>
          </a:xfrm>
          <a:prstGeom prst="rect">
            <a:avLst/>
          </a:prstGeom>
          <a:solidFill>
            <a:srgbClr val="10259A">
              <a:alpha val="60000"/>
            </a:srgbClr>
          </a:solidFill>
          <a:ln w="76200">
            <a:solidFill>
              <a:srgbClr val="E2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E460F-EC0E-F612-1221-0FA69E7F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13" y="443956"/>
            <a:ext cx="7557025" cy="2387600"/>
          </a:xfrm>
        </p:spPr>
        <p:txBody>
          <a:bodyPr anchor="ctr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STREAM WARS: </a:t>
            </a:r>
            <a:b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WINNING INSTAGRAM ENGAGEMENT</a:t>
            </a:r>
            <a:br>
              <a:rPr lang="en-US" sz="40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b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 Netflix vs. Disney+ Showdown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0A7F4-A5ED-0F61-DBAB-C5AC0641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6295" y="4987553"/>
            <a:ext cx="9144000" cy="1655762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Vaishnavi Ganesh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Santhosh Kumar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Sanjhana Rangaraj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Sai Lakshmi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bg1"/>
                </a:solidFill>
              </a:rPr>
              <a:t>Rajkumar Rajavel</a:t>
            </a:r>
          </a:p>
        </p:txBody>
      </p:sp>
      <p:pic>
        <p:nvPicPr>
          <p:cNvPr id="25" name="Picture 24" descr="A logo on a blue background&#10;&#10;Description automatically generated">
            <a:extLst>
              <a:ext uri="{FF2B5EF4-FFF2-40B4-BE49-F238E27FC236}">
                <a16:creationId xmlns:a16="http://schemas.microsoft.com/office/drawing/2014/main" id="{EBFC9390-AABA-B0AF-6F59-99BBD28E4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7651121" y="4305134"/>
            <a:ext cx="2438402" cy="1371600"/>
          </a:xfrm>
          <a:prstGeom prst="rect">
            <a:avLst/>
          </a:prstGeom>
          <a:ln w="76200">
            <a:solidFill>
              <a:srgbClr val="E20918"/>
            </a:solidFill>
          </a:ln>
        </p:spPr>
      </p:pic>
      <p:pic>
        <p:nvPicPr>
          <p:cNvPr id="27" name="Picture 26" descr="A red background with white text&#10;&#10;Description automatically generated">
            <a:extLst>
              <a:ext uri="{FF2B5EF4-FFF2-40B4-BE49-F238E27FC236}">
                <a16:creationId xmlns:a16="http://schemas.microsoft.com/office/drawing/2014/main" id="{F88139E0-585E-7AE3-3E2E-CAA671ADD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6572738" y="3233999"/>
            <a:ext cx="2441448" cy="1358938"/>
          </a:xfrm>
          <a:prstGeom prst="rect">
            <a:avLst/>
          </a:prstGeom>
          <a:ln w="76200">
            <a:solidFill>
              <a:srgbClr val="10259A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FD53BD-456E-C718-321C-34D9754C5395}"/>
              </a:ext>
            </a:extLst>
          </p:cNvPr>
          <p:cNvCxnSpPr>
            <a:cxnSpLocks/>
          </p:cNvCxnSpPr>
          <p:nvPr/>
        </p:nvCxnSpPr>
        <p:spPr>
          <a:xfrm>
            <a:off x="-50800" y="30996"/>
            <a:ext cx="12293600" cy="0"/>
          </a:xfrm>
          <a:prstGeom prst="line">
            <a:avLst/>
          </a:prstGeom>
          <a:solidFill>
            <a:srgbClr val="E20918">
              <a:alpha val="60000"/>
            </a:srgbClr>
          </a:solidFill>
          <a:ln w="76200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CB4582-564F-C29F-552E-853DBDD6D347}"/>
              </a:ext>
            </a:extLst>
          </p:cNvPr>
          <p:cNvCxnSpPr>
            <a:cxnSpLocks/>
          </p:cNvCxnSpPr>
          <p:nvPr/>
        </p:nvCxnSpPr>
        <p:spPr>
          <a:xfrm rot="16200000">
            <a:off x="-3438886" y="3469709"/>
            <a:ext cx="6939417" cy="0"/>
          </a:xfrm>
          <a:prstGeom prst="line">
            <a:avLst/>
          </a:prstGeom>
          <a:solidFill>
            <a:srgbClr val="E20918">
              <a:alpha val="60000"/>
            </a:srgbClr>
          </a:solidFill>
          <a:ln w="76200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6C8F0C-C70F-0341-D2A1-3008005E65B9}"/>
              </a:ext>
            </a:extLst>
          </p:cNvPr>
          <p:cNvCxnSpPr>
            <a:cxnSpLocks/>
          </p:cNvCxnSpPr>
          <p:nvPr/>
        </p:nvCxnSpPr>
        <p:spPr>
          <a:xfrm>
            <a:off x="-412845" y="6822285"/>
            <a:ext cx="6308561" cy="0"/>
          </a:xfrm>
          <a:prstGeom prst="line">
            <a:avLst/>
          </a:prstGeom>
          <a:solidFill>
            <a:srgbClr val="E20918">
              <a:alpha val="60000"/>
            </a:srgbClr>
          </a:solidFill>
          <a:ln w="76200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C18F19-8A10-D678-E67F-22D95B4E64DA}"/>
              </a:ext>
            </a:extLst>
          </p:cNvPr>
          <p:cNvCxnSpPr>
            <a:cxnSpLocks/>
          </p:cNvCxnSpPr>
          <p:nvPr/>
        </p:nvCxnSpPr>
        <p:spPr>
          <a:xfrm>
            <a:off x="12155425" y="40943"/>
            <a:ext cx="0" cy="532965"/>
          </a:xfrm>
          <a:prstGeom prst="line">
            <a:avLst/>
          </a:prstGeom>
          <a:solidFill>
            <a:srgbClr val="E20918">
              <a:alpha val="60000"/>
            </a:srgbClr>
          </a:solidFill>
          <a:ln w="76200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A41BEE-2713-F2C4-E721-D2A5237F0C1A}"/>
              </a:ext>
            </a:extLst>
          </p:cNvPr>
          <p:cNvCxnSpPr>
            <a:cxnSpLocks/>
          </p:cNvCxnSpPr>
          <p:nvPr/>
        </p:nvCxnSpPr>
        <p:spPr>
          <a:xfrm>
            <a:off x="12155425" y="659000"/>
            <a:ext cx="0" cy="6253000"/>
          </a:xfrm>
          <a:prstGeom prst="line">
            <a:avLst/>
          </a:prstGeom>
          <a:solidFill>
            <a:srgbClr val="10259A">
              <a:alpha val="60000"/>
            </a:srgbClr>
          </a:solidFill>
          <a:ln w="76200">
            <a:solidFill>
              <a:srgbClr val="E2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A083E9-15C0-E22F-3169-AD058E28362A}"/>
              </a:ext>
            </a:extLst>
          </p:cNvPr>
          <p:cNvCxnSpPr>
            <a:cxnSpLocks/>
          </p:cNvCxnSpPr>
          <p:nvPr/>
        </p:nvCxnSpPr>
        <p:spPr>
          <a:xfrm>
            <a:off x="6001543" y="6822285"/>
            <a:ext cx="6197600" cy="0"/>
          </a:xfrm>
          <a:prstGeom prst="line">
            <a:avLst/>
          </a:prstGeom>
          <a:solidFill>
            <a:srgbClr val="10259A">
              <a:alpha val="60000"/>
            </a:srgbClr>
          </a:solidFill>
          <a:ln w="76200">
            <a:solidFill>
              <a:srgbClr val="E2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366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A9B3C7-D154-64EE-2B2A-11473B62145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272F-E42D-4442-C1CC-E83B93196702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lang="en-US" dirty="0"/>
          </a:p>
        </p:txBody>
      </p:sp>
      <p:pic>
        <p:nvPicPr>
          <p:cNvPr id="8" name="Picture 7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370A84D1-003B-E69A-CC64-A606645F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32"/>
          <a:stretch/>
        </p:blipFill>
        <p:spPr>
          <a:xfrm>
            <a:off x="874012" y="3898039"/>
            <a:ext cx="4559385" cy="2035642"/>
          </a:xfrm>
          <a:prstGeom prst="roundRect">
            <a:avLst>
              <a:gd name="adj" fmla="val 12992"/>
            </a:avLst>
          </a:prstGeom>
          <a:ln w="28575">
            <a:solidFill>
              <a:srgbClr val="E20918"/>
            </a:solidFill>
          </a:ln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A9DBEA8-D4F9-F37C-DDDB-8BCCA39CD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21" b="10903"/>
          <a:stretch/>
        </p:blipFill>
        <p:spPr>
          <a:xfrm>
            <a:off x="6336257" y="3898039"/>
            <a:ext cx="4559385" cy="2035642"/>
          </a:xfrm>
          <a:prstGeom prst="roundRect">
            <a:avLst>
              <a:gd name="adj" fmla="val 12583"/>
            </a:avLst>
          </a:prstGeom>
          <a:ln w="28575">
            <a:solidFill>
              <a:srgbClr val="10259A"/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4D5099-DE9C-EB3F-AA47-54123D21883A}"/>
              </a:ext>
            </a:extLst>
          </p:cNvPr>
          <p:cNvSpPr/>
          <p:nvPr/>
        </p:nvSpPr>
        <p:spPr>
          <a:xfrm>
            <a:off x="3627678" y="4832749"/>
            <a:ext cx="849507" cy="2236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7243DF-55E2-8E01-BD1C-08D4E98B8F2B}"/>
              </a:ext>
            </a:extLst>
          </p:cNvPr>
          <p:cNvSpPr/>
          <p:nvPr/>
        </p:nvSpPr>
        <p:spPr>
          <a:xfrm>
            <a:off x="9089922" y="4832749"/>
            <a:ext cx="849507" cy="2236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CF140-54E1-CAEB-AA61-955878E87196}"/>
              </a:ext>
            </a:extLst>
          </p:cNvPr>
          <p:cNvSpPr txBox="1"/>
          <p:nvPr/>
        </p:nvSpPr>
        <p:spPr>
          <a:xfrm>
            <a:off x="697458" y="1396368"/>
            <a:ext cx="107970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Disney+ and Netflix are two major players in the streaming industry (with 150 and 220 million paid subscribers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Despite Disney+ having a rich history of content and owning popular franchises like Marvel and Star Wars, it lags Netflix in terms of Instagram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Among recent posts, average likes per post is ~190k for Netflix vs. ~77k for Disney+ and average number of comments are ~700 vs. ~300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42C3E-B491-C00B-296D-C0FDE4EB7ABE}"/>
              </a:ext>
            </a:extLst>
          </p:cNvPr>
          <p:cNvSpPr txBox="1"/>
          <p:nvPr/>
        </p:nvSpPr>
        <p:spPr>
          <a:xfrm>
            <a:off x="-1" y="6581001"/>
            <a:ext cx="7686675" cy="2769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800" b="0" i="1" u="none" strike="noStrike" baseline="30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*Data </a:t>
            </a:r>
            <a:r>
              <a:rPr lang="en-US" sz="1800" b="0" i="1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up to Q2’22, reference - </a:t>
            </a:r>
            <a:r>
              <a:rPr lang="en-US" sz="1800" b="0" i="1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5"/>
              </a:rPr>
              <a:t>https://www.visualcapitalist.com/cp/netflix-versus-disney-subscribers/</a:t>
            </a:r>
            <a:endParaRPr lang="en-US" sz="1800" b="0" i="1" u="none" strike="noStrike" baseline="300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5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350182-2F1B-E782-0B0B-D30411D057A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272F-E42D-4442-C1CC-E83B93196702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SOURCES &amp; PRE-PROCESSING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DB8C0-65C5-3870-912B-BA253D7FC96C}"/>
              </a:ext>
            </a:extLst>
          </p:cNvPr>
          <p:cNvSpPr txBox="1"/>
          <p:nvPr/>
        </p:nvSpPr>
        <p:spPr>
          <a:xfrm>
            <a:off x="816078" y="1249619"/>
            <a:ext cx="62990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Instagram pages of Netflix and Disney+ were scraped to obtain following features from image-only posts,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No. of likes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 caption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No. of comments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Count of comments include ‘parent’ comments + replies to 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Comment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Taken only for top 50 ‘parent’ comments (comments with highest no. of likes)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 URL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the first image of ‘carousel’ posts were chosen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Posts with extremely large number of likes (above mean + 2 standard deviations) were removed as part of pre-processing</a:t>
            </a:r>
            <a:r>
              <a:rPr lang="en-US" baseline="300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 of links, emojis, punctuation, stop words, word tokenization, lemmatization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7CDF3-6F67-6E91-6E21-A61F2554CAB4}"/>
              </a:ext>
            </a:extLst>
          </p:cNvPr>
          <p:cNvSpPr txBox="1"/>
          <p:nvPr/>
        </p:nvSpPr>
        <p:spPr>
          <a:xfrm>
            <a:off x="-1" y="6396335"/>
            <a:ext cx="7686675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800" b="0" i="1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*Outlier posts for Disney+ all focused on ‘Loki Season 2,’ a season most fans have been awaiting waiting 2.5 years for, and for Netflix focused on ‘Barbie’, ‘Wednesday’ and Jennifer Aniston (with Adam Sandler :)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834E82-36F7-371C-FEB1-F85D7C524B0C}"/>
              </a:ext>
            </a:extLst>
          </p:cNvPr>
          <p:cNvGrpSpPr/>
          <p:nvPr/>
        </p:nvGrpSpPr>
        <p:grpSpPr>
          <a:xfrm>
            <a:off x="7566752" y="804453"/>
            <a:ext cx="4293880" cy="5197003"/>
            <a:chOff x="7566752" y="804453"/>
            <a:chExt cx="4293880" cy="51970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C7BB41-D505-A99C-50CD-D788E44A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752" y="804453"/>
              <a:ext cx="2086835" cy="262454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BE089E-3274-9536-41E1-574DF9B1B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23018" y="3561642"/>
              <a:ext cx="2137614" cy="24398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C506AC-953E-1928-2A1C-DEA0E2276357}"/>
                </a:ext>
              </a:extLst>
            </p:cNvPr>
            <p:cNvSpPr/>
            <p:nvPr/>
          </p:nvSpPr>
          <p:spPr>
            <a:xfrm>
              <a:off x="7650979" y="842882"/>
              <a:ext cx="919140" cy="15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5B257F-E6BC-27DE-F7E4-579299979B9E}"/>
                </a:ext>
              </a:extLst>
            </p:cNvPr>
            <p:cNvSpPr/>
            <p:nvPr/>
          </p:nvSpPr>
          <p:spPr>
            <a:xfrm>
              <a:off x="7650979" y="2812178"/>
              <a:ext cx="1571602" cy="2667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57B0AB-8E36-17AD-565B-01A630B1F5D2}"/>
                </a:ext>
              </a:extLst>
            </p:cNvPr>
            <p:cNvSpPr/>
            <p:nvPr/>
          </p:nvSpPr>
          <p:spPr>
            <a:xfrm>
              <a:off x="7650979" y="3183984"/>
              <a:ext cx="1571602" cy="99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5F3A59-DDD3-D3F1-FC56-6ABF62125489}"/>
                </a:ext>
              </a:extLst>
            </p:cNvPr>
            <p:cNvSpPr/>
            <p:nvPr/>
          </p:nvSpPr>
          <p:spPr>
            <a:xfrm>
              <a:off x="9775054" y="3605465"/>
              <a:ext cx="1571602" cy="168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F86169-86E6-CBB3-DE34-B52A2D115FA2}"/>
                </a:ext>
              </a:extLst>
            </p:cNvPr>
            <p:cNvSpPr/>
            <p:nvPr/>
          </p:nvSpPr>
          <p:spPr>
            <a:xfrm>
              <a:off x="10060385" y="4308973"/>
              <a:ext cx="814784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B43E68-D943-8BB9-89E5-79CD911FE479}"/>
                </a:ext>
              </a:extLst>
            </p:cNvPr>
            <p:cNvSpPr/>
            <p:nvPr/>
          </p:nvSpPr>
          <p:spPr>
            <a:xfrm>
              <a:off x="10286603" y="4729138"/>
              <a:ext cx="814784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121381-D57D-62BB-42A9-B731C224CB80}"/>
                </a:ext>
              </a:extLst>
            </p:cNvPr>
            <p:cNvSpPr/>
            <p:nvPr/>
          </p:nvSpPr>
          <p:spPr>
            <a:xfrm>
              <a:off x="10286603" y="4840311"/>
              <a:ext cx="640953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0B2E16-D06C-F057-E8EE-18BBF29B3775}"/>
                </a:ext>
              </a:extLst>
            </p:cNvPr>
            <p:cNvSpPr/>
            <p:nvPr/>
          </p:nvSpPr>
          <p:spPr>
            <a:xfrm>
              <a:off x="10060385" y="5149303"/>
              <a:ext cx="783828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EDCB6B-DD6D-445F-20BA-D46019C66C9F}"/>
                </a:ext>
              </a:extLst>
            </p:cNvPr>
            <p:cNvSpPr/>
            <p:nvPr/>
          </p:nvSpPr>
          <p:spPr>
            <a:xfrm>
              <a:off x="10302081" y="5569468"/>
              <a:ext cx="783828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3C74247-121C-2AC3-EA1B-76DDCF95F4CA}"/>
                </a:ext>
              </a:extLst>
            </p:cNvPr>
            <p:cNvSpPr/>
            <p:nvPr/>
          </p:nvSpPr>
          <p:spPr>
            <a:xfrm>
              <a:off x="10302081" y="5680641"/>
              <a:ext cx="573088" cy="1048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59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DA7ED9-D694-E8B2-2E43-7F3DB4E0A9A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37C74-342C-A351-B992-A1B40299C2BC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TOPIC MODELLING (1/2)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78890-D2C9-1DF7-29CE-B50BC3612594}"/>
              </a:ext>
            </a:extLst>
          </p:cNvPr>
          <p:cNvSpPr txBox="1"/>
          <p:nvPr/>
        </p:nvSpPr>
        <p:spPr>
          <a:xfrm>
            <a:off x="830826" y="1201994"/>
            <a:ext cx="10530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Google’s Cloud 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tagged labels to each image (labels include identifying general objects, locations, activities, animal species, products, and more)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Topic modelling performed with these labels (3 topics chosen, along with words and their weights associated with each topic)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– topic 1 and 2 are focused on humans, topic 3 looks more like a poster for Netflix, whereas for Disney+, topic 1 human-centric, topic 2 music and arts but not distinguishable, topic 3 large-font posters, lot of animation posters</a:t>
            </a:r>
          </a:p>
        </p:txBody>
      </p:sp>
      <p:pic>
        <p:nvPicPr>
          <p:cNvPr id="13" name="Picture 12" descr="A graph of a number of red bars&#10;&#10;Description automatically generated with medium confidence">
            <a:extLst>
              <a:ext uri="{FF2B5EF4-FFF2-40B4-BE49-F238E27FC236}">
                <a16:creationId xmlns:a16="http://schemas.microsoft.com/office/drawing/2014/main" id="{E9F881E5-C6FF-4C9A-C14A-BD0A450A6E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9"/>
          <a:stretch/>
        </p:blipFill>
        <p:spPr>
          <a:xfrm>
            <a:off x="193708" y="3575893"/>
            <a:ext cx="5720717" cy="2524321"/>
          </a:xfrm>
          <a:prstGeom prst="rect">
            <a:avLst/>
          </a:prstGeom>
        </p:spPr>
      </p:pic>
      <p:pic>
        <p:nvPicPr>
          <p:cNvPr id="15" name="Picture 14" descr="A screenshot of a graph&#10;&#10;Description automatically generated">
            <a:extLst>
              <a:ext uri="{FF2B5EF4-FFF2-40B4-BE49-F238E27FC236}">
                <a16:creationId xmlns:a16="http://schemas.microsoft.com/office/drawing/2014/main" id="{253EF7E9-B011-71A6-C6DE-2EF18F80C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09"/>
          <a:stretch/>
        </p:blipFill>
        <p:spPr>
          <a:xfrm>
            <a:off x="6277577" y="4138968"/>
            <a:ext cx="5623938" cy="246249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4786A1-D534-65AA-CB2A-E72335D664AE}"/>
              </a:ext>
            </a:extLst>
          </p:cNvPr>
          <p:cNvSpPr/>
          <p:nvPr/>
        </p:nvSpPr>
        <p:spPr>
          <a:xfrm>
            <a:off x="193708" y="5818046"/>
            <a:ext cx="1054067" cy="2236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1BA078-A5F7-CE0F-C124-C56C4FE2ECB4}"/>
              </a:ext>
            </a:extLst>
          </p:cNvPr>
          <p:cNvSpPr/>
          <p:nvPr/>
        </p:nvSpPr>
        <p:spPr>
          <a:xfrm>
            <a:off x="6513545" y="6308583"/>
            <a:ext cx="1054067" cy="223638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780AF-27FD-7F26-A86B-7D9B1316B891}"/>
              </a:ext>
            </a:extLst>
          </p:cNvPr>
          <p:cNvSpPr txBox="1"/>
          <p:nvPr/>
        </p:nvSpPr>
        <p:spPr>
          <a:xfrm>
            <a:off x="-1" y="6581001"/>
            <a:ext cx="7686675" cy="2769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800" b="0" i="1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*Average association correct labels read: topic 0, topic 1, topic 2</a:t>
            </a:r>
          </a:p>
        </p:txBody>
      </p:sp>
    </p:spTree>
    <p:extLst>
      <p:ext uri="{BB962C8B-B14F-4D97-AF65-F5344CB8AC3E}">
        <p14:creationId xmlns:p14="http://schemas.microsoft.com/office/powerpoint/2010/main" val="360695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DA7ED9-D694-E8B2-2E43-7F3DB4E0A9A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37C74-342C-A351-B992-A1B40299C2BC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TOPIC MODELLING (2/2)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78890-D2C9-1DF7-29CE-B50BC3612594}"/>
              </a:ext>
            </a:extLst>
          </p:cNvPr>
          <p:cNvSpPr txBox="1"/>
          <p:nvPr/>
        </p:nvSpPr>
        <p:spPr>
          <a:xfrm>
            <a:off x="289559" y="1259144"/>
            <a:ext cx="11583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Netflix, topics could be labelled: ‘Character close ups’, ‘Character quote/poster’, and ‘Close-to-meme’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Topics did not differ from each other well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Disney+, topics could be labelled: ‘Character posters’, ‘Object posters</a:t>
            </a:r>
            <a:r>
              <a:rPr lang="en-US"/>
              <a:t>’, and ‘Animated</a:t>
            </a:r>
            <a:r>
              <a:rPr lang="en-US" dirty="0"/>
              <a:t> content’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better differentiation but nothing that could possibly explain lower engagement as topics were mostly like that of Netflix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C5BEE0-25C3-6D86-98FD-0B8F9968A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7" b="34166"/>
          <a:stretch/>
        </p:blipFill>
        <p:spPr bwMode="auto">
          <a:xfrm>
            <a:off x="844652" y="3051601"/>
            <a:ext cx="1624389" cy="191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CDE2BB-E506-FA7A-D30D-C7C0194AA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31527"/>
          <a:stretch/>
        </p:blipFill>
        <p:spPr bwMode="auto">
          <a:xfrm>
            <a:off x="3436258" y="3423076"/>
            <a:ext cx="1624389" cy="186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57FCD0F-F4F7-C84E-5F5E-9068101070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1" b="23083"/>
          <a:stretch/>
        </p:blipFill>
        <p:spPr bwMode="auto">
          <a:xfrm>
            <a:off x="1938661" y="4328882"/>
            <a:ext cx="1624389" cy="22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8EBBD-1EE6-A3BA-A262-F6836AF34DD1}"/>
              </a:ext>
            </a:extLst>
          </p:cNvPr>
          <p:cNvSpPr txBox="1"/>
          <p:nvPr/>
        </p:nvSpPr>
        <p:spPr>
          <a:xfrm rot="16200000">
            <a:off x="131300" y="3416874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Topic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EEC2-2238-BAEA-AC61-E8473A1D6C9E}"/>
              </a:ext>
            </a:extLst>
          </p:cNvPr>
          <p:cNvSpPr txBox="1"/>
          <p:nvPr/>
        </p:nvSpPr>
        <p:spPr>
          <a:xfrm rot="16200000">
            <a:off x="2722906" y="3788349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Topic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1E045-8F63-7BD6-483B-D71038E577D0}"/>
              </a:ext>
            </a:extLst>
          </p:cNvPr>
          <p:cNvSpPr txBox="1"/>
          <p:nvPr/>
        </p:nvSpPr>
        <p:spPr>
          <a:xfrm rot="16200000">
            <a:off x="1233940" y="5896950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Topic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7B983-C0B1-962B-C43E-E743DFD2042F}"/>
              </a:ext>
            </a:extLst>
          </p:cNvPr>
          <p:cNvSpPr txBox="1"/>
          <p:nvPr/>
        </p:nvSpPr>
        <p:spPr>
          <a:xfrm rot="16200000">
            <a:off x="6794212" y="3862938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Topic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EB88-03CF-4455-5CED-73F581D4E0D3}"/>
              </a:ext>
            </a:extLst>
          </p:cNvPr>
          <p:cNvSpPr txBox="1"/>
          <p:nvPr/>
        </p:nvSpPr>
        <p:spPr>
          <a:xfrm rot="16200000">
            <a:off x="9366768" y="3431018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Topic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E104F5-6498-A8E3-5E64-B40C703A81A1}"/>
              </a:ext>
            </a:extLst>
          </p:cNvPr>
          <p:cNvSpPr/>
          <p:nvPr/>
        </p:nvSpPr>
        <p:spPr>
          <a:xfrm>
            <a:off x="419100" y="2861973"/>
            <a:ext cx="4991100" cy="3858220"/>
          </a:xfrm>
          <a:prstGeom prst="roundRect">
            <a:avLst>
              <a:gd name="adj" fmla="val 11236"/>
            </a:avLst>
          </a:prstGeom>
          <a:noFill/>
          <a:ln w="28575">
            <a:solidFill>
              <a:srgbClr val="E2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FCD5DEF-82F6-815E-581D-C9C30A222D3E}"/>
              </a:ext>
            </a:extLst>
          </p:cNvPr>
          <p:cNvSpPr/>
          <p:nvPr/>
        </p:nvSpPr>
        <p:spPr>
          <a:xfrm>
            <a:off x="6881843" y="2861973"/>
            <a:ext cx="4991100" cy="3858220"/>
          </a:xfrm>
          <a:prstGeom prst="roundRect">
            <a:avLst>
              <a:gd name="adj" fmla="val 11236"/>
            </a:avLst>
          </a:prstGeom>
          <a:noFill/>
          <a:ln w="28575">
            <a:solidFill>
              <a:srgbClr val="1025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1038CD0-D981-7E74-1AF2-6118261F4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1" b="24297"/>
          <a:stretch/>
        </p:blipFill>
        <p:spPr bwMode="auto">
          <a:xfrm>
            <a:off x="7508169" y="3497664"/>
            <a:ext cx="1476717" cy="20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A30450C4-A8A9-C66A-533F-B7D184A2D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b="22778"/>
          <a:stretch/>
        </p:blipFill>
        <p:spPr bwMode="auto">
          <a:xfrm>
            <a:off x="10078895" y="3065745"/>
            <a:ext cx="1476717" cy="206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DBDE18-885F-9D9B-95BD-E9D16E521823}"/>
              </a:ext>
            </a:extLst>
          </p:cNvPr>
          <p:cNvSpPr txBox="1"/>
          <p:nvPr/>
        </p:nvSpPr>
        <p:spPr>
          <a:xfrm rot="16200000">
            <a:off x="8079596" y="5825866"/>
            <a:ext cx="106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Topic 2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E78E626-B3E7-7217-9313-3584C0945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b="22778"/>
          <a:stretch/>
        </p:blipFill>
        <p:spPr bwMode="auto">
          <a:xfrm>
            <a:off x="8793532" y="4463475"/>
            <a:ext cx="1476717" cy="206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D9AA49-0E7F-E071-827C-C474FDACB36D}"/>
              </a:ext>
            </a:extLst>
          </p:cNvPr>
          <p:cNvSpPr txBox="1"/>
          <p:nvPr/>
        </p:nvSpPr>
        <p:spPr>
          <a:xfrm>
            <a:off x="3615016" y="2476436"/>
            <a:ext cx="194195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kern="0" dirty="0">
                <a:solidFill>
                  <a:srgbClr val="E20918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endParaRPr lang="en-US" sz="1200" dirty="0">
              <a:solidFill>
                <a:srgbClr val="E2091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C261C-4F3F-10E3-589A-7A2DA84CC238}"/>
              </a:ext>
            </a:extLst>
          </p:cNvPr>
          <p:cNvSpPr txBox="1"/>
          <p:nvPr/>
        </p:nvSpPr>
        <p:spPr>
          <a:xfrm>
            <a:off x="6868757" y="2476436"/>
            <a:ext cx="194195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kern="0" dirty="0">
                <a:solidFill>
                  <a:srgbClr val="10259A"/>
                </a:solidFill>
                <a:latin typeface="Calibri"/>
                <a:ea typeface="Calibri"/>
                <a:cs typeface="Calibri"/>
                <a:sym typeface="Calibri"/>
              </a:rPr>
              <a:t>DISNEY+</a:t>
            </a:r>
            <a:endParaRPr lang="en-US" sz="1200" dirty="0">
              <a:solidFill>
                <a:srgbClr val="1025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5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D373422B-E188-C1A1-D3D8-0AFBF87DD7C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272F-E42D-4442-C1CC-E83B93196702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IMAGE CLASSIFICATION</a:t>
            </a:r>
            <a:endParaRPr lang="en-US" dirty="0"/>
          </a:p>
        </p:txBody>
      </p:sp>
      <p:pic>
        <p:nvPicPr>
          <p:cNvPr id="1028" name="Picture 4" descr="Blog: Cloud Vision API - Use Cases and Features | Tudip">
            <a:extLst>
              <a:ext uri="{FF2B5EF4-FFF2-40B4-BE49-F238E27FC236}">
                <a16:creationId xmlns:a16="http://schemas.microsoft.com/office/drawing/2014/main" id="{72E17246-4434-3A88-69C9-A2115CF9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96" y="1870662"/>
            <a:ext cx="3189081" cy="17450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85CA95-4245-753C-DD1C-F0677229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8785"/>
          <a:stretch/>
        </p:blipFill>
        <p:spPr bwMode="auto">
          <a:xfrm>
            <a:off x="1049996" y="3827268"/>
            <a:ext cx="3189081" cy="17465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887B70-5A8B-94FF-B823-AF4F68493DA5}"/>
              </a:ext>
            </a:extLst>
          </p:cNvPr>
          <p:cNvSpPr/>
          <p:nvPr/>
        </p:nvSpPr>
        <p:spPr>
          <a:xfrm>
            <a:off x="7490380" y="894736"/>
            <a:ext cx="2333625" cy="523220"/>
          </a:xfrm>
          <a:prstGeom prst="roundRect">
            <a:avLst/>
          </a:prstGeom>
          <a:solidFill>
            <a:srgbClr val="3A3937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Vision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985205-2450-FDD1-8A98-2BF2167CB1C2}"/>
              </a:ext>
            </a:extLst>
          </p:cNvPr>
          <p:cNvSpPr/>
          <p:nvPr/>
        </p:nvSpPr>
        <p:spPr>
          <a:xfrm>
            <a:off x="5618717" y="1968587"/>
            <a:ext cx="2333625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Memes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0794F-6BBF-7B2B-49CB-F70B680AF689}"/>
              </a:ext>
            </a:extLst>
          </p:cNvPr>
          <p:cNvSpPr/>
          <p:nvPr/>
        </p:nvSpPr>
        <p:spPr>
          <a:xfrm>
            <a:off x="9362042" y="1968587"/>
            <a:ext cx="2333625" cy="523220"/>
          </a:xfrm>
          <a:prstGeom prst="roundRect">
            <a:avLst/>
          </a:prstGeom>
          <a:solidFill>
            <a:srgbClr val="3A3937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AA2CBC-F353-4B0B-BB65-F52884ADB83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6785530" y="1417956"/>
            <a:ext cx="1871663" cy="55063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6B4B58-F80A-1553-C44E-96D7BC34DB9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8657193" y="1417956"/>
            <a:ext cx="1871662" cy="55063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82D448-38D9-665C-629E-8D385889C05D}"/>
              </a:ext>
            </a:extLst>
          </p:cNvPr>
          <p:cNvSpPr/>
          <p:nvPr/>
        </p:nvSpPr>
        <p:spPr>
          <a:xfrm>
            <a:off x="7490380" y="3279075"/>
            <a:ext cx="2333625" cy="523220"/>
          </a:xfrm>
          <a:prstGeom prst="roundRect">
            <a:avLst/>
          </a:prstGeom>
          <a:solidFill>
            <a:srgbClr val="0063B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Azure Computer Vision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58D221-E38B-D512-D1FE-774E8563324B}"/>
              </a:ext>
            </a:extLst>
          </p:cNvPr>
          <p:cNvSpPr/>
          <p:nvPr/>
        </p:nvSpPr>
        <p:spPr>
          <a:xfrm>
            <a:off x="5618717" y="4352926"/>
            <a:ext cx="2333625" cy="523220"/>
          </a:xfrm>
          <a:prstGeom prst="roundRect">
            <a:avLst/>
          </a:prstGeom>
          <a:solidFill>
            <a:srgbClr val="0063B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Posters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B29511-9674-A3ED-2CDD-0E76AE491ABE}"/>
              </a:ext>
            </a:extLst>
          </p:cNvPr>
          <p:cNvSpPr/>
          <p:nvPr/>
        </p:nvSpPr>
        <p:spPr>
          <a:xfrm>
            <a:off x="9362042" y="4352926"/>
            <a:ext cx="2333625" cy="523220"/>
          </a:xfrm>
          <a:prstGeom prst="roundRect">
            <a:avLst/>
          </a:prstGeom>
          <a:solidFill>
            <a:srgbClr val="0063B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Not Posters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C187DF-6CDC-7508-C3D1-491EFA561D9A}"/>
              </a:ext>
            </a:extLst>
          </p:cNvPr>
          <p:cNvCxnSpPr/>
          <p:nvPr/>
        </p:nvCxnSpPr>
        <p:spPr>
          <a:xfrm flipH="1">
            <a:off x="6785530" y="3802295"/>
            <a:ext cx="1871663" cy="55063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A86BB6-A309-9A99-2985-AFACA0208F79}"/>
              </a:ext>
            </a:extLst>
          </p:cNvPr>
          <p:cNvCxnSpPr/>
          <p:nvPr/>
        </p:nvCxnSpPr>
        <p:spPr>
          <a:xfrm>
            <a:off x="8790206" y="3802295"/>
            <a:ext cx="1738649" cy="550631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D0793C-8E9A-8761-E071-495DB7A36541}"/>
              </a:ext>
            </a:extLst>
          </p:cNvPr>
          <p:cNvSpPr txBox="1"/>
          <p:nvPr/>
        </p:nvSpPr>
        <p:spPr>
          <a:xfrm>
            <a:off x="5133974" y="452824"/>
            <a:ext cx="378431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00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Original classification</a:t>
            </a:r>
            <a:endParaRPr lang="en-US" sz="1400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12E641-4FDA-44F5-D204-8E0E8CDB2CC0}"/>
              </a:ext>
            </a:extLst>
          </p:cNvPr>
          <p:cNvSpPr txBox="1"/>
          <p:nvPr/>
        </p:nvSpPr>
        <p:spPr>
          <a:xfrm>
            <a:off x="5133974" y="2826688"/>
            <a:ext cx="3784314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00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Cleaner classification</a:t>
            </a:r>
            <a:endParaRPr lang="en-US" sz="1400" u="sng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331B2D-F334-09B7-580E-858AF7331243}"/>
              </a:ext>
            </a:extLst>
          </p:cNvPr>
          <p:cNvSpPr/>
          <p:nvPr/>
        </p:nvSpPr>
        <p:spPr>
          <a:xfrm>
            <a:off x="7490380" y="5140194"/>
            <a:ext cx="2333625" cy="523220"/>
          </a:xfrm>
          <a:prstGeom prst="roundRect">
            <a:avLst/>
          </a:prstGeom>
          <a:solidFill>
            <a:srgbClr val="3A3937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Vision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07AE63-B8EF-FECC-702B-E1264123B34F}"/>
              </a:ext>
            </a:extLst>
          </p:cNvPr>
          <p:cNvSpPr/>
          <p:nvPr/>
        </p:nvSpPr>
        <p:spPr>
          <a:xfrm>
            <a:off x="5618717" y="6099498"/>
            <a:ext cx="2333625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Memes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76A278-5ED4-7BAF-BE63-CD57108ECD42}"/>
              </a:ext>
            </a:extLst>
          </p:cNvPr>
          <p:cNvSpPr/>
          <p:nvPr/>
        </p:nvSpPr>
        <p:spPr>
          <a:xfrm>
            <a:off x="9362042" y="6099498"/>
            <a:ext cx="2333625" cy="523220"/>
          </a:xfrm>
          <a:prstGeom prst="roundRect">
            <a:avLst/>
          </a:prstGeom>
          <a:solidFill>
            <a:srgbClr val="3A3937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2AD716-C239-18AB-C269-AA53668A61C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6785530" y="5663414"/>
            <a:ext cx="1871663" cy="436084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C7FFA3-359D-60D6-B277-52E3DF7A94AB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8657193" y="5663414"/>
            <a:ext cx="1871662" cy="436084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DAC9F1-6889-1702-1D6E-EB7D39922349}"/>
              </a:ext>
            </a:extLst>
          </p:cNvPr>
          <p:cNvCxnSpPr>
            <a:stCxn id="26" idx="2"/>
            <a:endCxn id="37" idx="0"/>
          </p:cNvCxnSpPr>
          <p:nvPr/>
        </p:nvCxnSpPr>
        <p:spPr>
          <a:xfrm flipH="1">
            <a:off x="8657193" y="4876146"/>
            <a:ext cx="1871662" cy="264048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7622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AD7EC-ECC0-EB8D-4BFE-C9720683CF8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272F-E42D-4442-C1CC-E83B93196702}"/>
              </a:ext>
            </a:extLst>
          </p:cNvPr>
          <p:cNvSpPr txBox="1"/>
          <p:nvPr/>
        </p:nvSpPr>
        <p:spPr>
          <a:xfrm>
            <a:off x="697457" y="633126"/>
            <a:ext cx="1079708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MEME-ORABLE EDGE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23EEEA-9A35-5372-6526-03AFFF34C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899646"/>
              </p:ext>
            </p:extLst>
          </p:nvPr>
        </p:nvGraphicFramePr>
        <p:xfrm>
          <a:off x="800124" y="1714212"/>
          <a:ext cx="10591750" cy="3429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5442">
                  <a:extLst>
                    <a:ext uri="{9D8B030D-6E8A-4147-A177-3AD203B41FA5}">
                      <a16:colId xmlns:a16="http://schemas.microsoft.com/office/drawing/2014/main" val="1964547867"/>
                    </a:ext>
                  </a:extLst>
                </a:gridCol>
                <a:gridCol w="1939077">
                  <a:extLst>
                    <a:ext uri="{9D8B030D-6E8A-4147-A177-3AD203B41FA5}">
                      <a16:colId xmlns:a16="http://schemas.microsoft.com/office/drawing/2014/main" val="1270123805"/>
                    </a:ext>
                  </a:extLst>
                </a:gridCol>
                <a:gridCol w="1939077">
                  <a:extLst>
                    <a:ext uri="{9D8B030D-6E8A-4147-A177-3AD203B41FA5}">
                      <a16:colId xmlns:a16="http://schemas.microsoft.com/office/drawing/2014/main" val="1140044458"/>
                    </a:ext>
                  </a:extLst>
                </a:gridCol>
                <a:gridCol w="1939077">
                  <a:extLst>
                    <a:ext uri="{9D8B030D-6E8A-4147-A177-3AD203B41FA5}">
                      <a16:colId xmlns:a16="http://schemas.microsoft.com/office/drawing/2014/main" val="212394970"/>
                    </a:ext>
                  </a:extLst>
                </a:gridCol>
                <a:gridCol w="1939077">
                  <a:extLst>
                    <a:ext uri="{9D8B030D-6E8A-4147-A177-3AD203B41FA5}">
                      <a16:colId xmlns:a16="http://schemas.microsoft.com/office/drawing/2014/main" val="1763511505"/>
                    </a:ext>
                  </a:extLst>
                </a:gridCol>
              </a:tblGrid>
              <a:tr h="8573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POST CATEGORY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 OF POSTS</a:t>
                      </a:r>
                    </a:p>
                  </a:txBody>
                  <a:tcPr marL="110642" marR="110642" marT="37785" marB="37785" anchor="ctr">
                    <a:solidFill>
                      <a:srgbClr val="E209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 ENGAGEMENT SCORE</a:t>
                      </a:r>
                    </a:p>
                  </a:txBody>
                  <a:tcPr marL="110642" marR="110642" marT="37785" marB="37785" anchor="ctr">
                    <a:solidFill>
                      <a:srgbClr val="E209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COUNT OF POSTS</a:t>
                      </a:r>
                    </a:p>
                  </a:txBody>
                  <a:tcPr marL="110642" marR="110642" marT="37785" marB="37785" anchor="ctr">
                    <a:solidFill>
                      <a:srgbClr val="0063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AVG. ENGAGEMENT SCORE</a:t>
                      </a:r>
                    </a:p>
                  </a:txBody>
                  <a:tcPr marL="110642" marR="110642" marT="37785" marB="37785" anchor="ctr">
                    <a:solidFill>
                      <a:srgbClr val="0063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5508"/>
                  </a:ext>
                </a:extLst>
              </a:tr>
              <a:tr h="85739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Posters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 [10%]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105 [43%]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110642" marR="110642" marT="37785" marB="37785" anchor="ctr"/>
                </a:tc>
                <a:extLst>
                  <a:ext uri="{0D108BD9-81ED-4DB2-BD59-A6C34878D82A}">
                    <a16:rowId xmlns:a16="http://schemas.microsoft.com/office/drawing/2014/main" val="453933109"/>
                  </a:ext>
                </a:extLst>
              </a:tr>
              <a:tr h="85739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Memes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 [25%]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 [8%]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 marL="110642" marR="110642" marT="37785" marB="37785" anchor="ctr"/>
                </a:tc>
                <a:extLst>
                  <a:ext uri="{0D108BD9-81ED-4DB2-BD59-A6C34878D82A}">
                    <a16:rowId xmlns:a16="http://schemas.microsoft.com/office/drawing/2014/main" val="493222743"/>
                  </a:ext>
                </a:extLst>
              </a:tr>
              <a:tr h="85739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Not memes, not posters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166 [65%]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90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122 [50%]</a:t>
                      </a:r>
                    </a:p>
                  </a:txBody>
                  <a:tcPr marL="110642" marR="110642" marT="37785" marB="377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80</a:t>
                      </a:r>
                    </a:p>
                  </a:txBody>
                  <a:tcPr marL="110642" marR="110642" marT="37785" marB="37785" anchor="ctr"/>
                </a:tc>
                <a:extLst>
                  <a:ext uri="{0D108BD9-81ED-4DB2-BD59-A6C34878D82A}">
                    <a16:rowId xmlns:a16="http://schemas.microsoft.com/office/drawing/2014/main" val="32341061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8F110-6631-0D72-BA83-BAD591AC0965}"/>
              </a:ext>
            </a:extLst>
          </p:cNvPr>
          <p:cNvSpPr txBox="1"/>
          <p:nvPr/>
        </p:nvSpPr>
        <p:spPr>
          <a:xfrm>
            <a:off x="4594379" y="1305687"/>
            <a:ext cx="194195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kern="0" dirty="0">
                <a:solidFill>
                  <a:srgbClr val="E20918"/>
                </a:solidFill>
                <a:latin typeface="Calibri"/>
                <a:ea typeface="Calibri"/>
                <a:cs typeface="Calibri"/>
                <a:sym typeface="Calibri"/>
              </a:rPr>
              <a:t>NETFLIX</a:t>
            </a:r>
            <a:endParaRPr lang="en-US" sz="1200" dirty="0">
              <a:solidFill>
                <a:srgbClr val="E20918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AF9BA-07FF-F4F8-0E24-132A7EC76A2A}"/>
              </a:ext>
            </a:extLst>
          </p:cNvPr>
          <p:cNvSpPr txBox="1"/>
          <p:nvPr/>
        </p:nvSpPr>
        <p:spPr>
          <a:xfrm>
            <a:off x="8476770" y="1305687"/>
            <a:ext cx="194195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b="1" kern="0" dirty="0">
                <a:solidFill>
                  <a:srgbClr val="10259A"/>
                </a:solidFill>
                <a:latin typeface="Calibri"/>
                <a:ea typeface="Calibri"/>
                <a:cs typeface="Calibri"/>
                <a:sym typeface="Calibri"/>
              </a:rPr>
              <a:t>DISNEY+</a:t>
            </a:r>
            <a:endParaRPr lang="en-US" sz="1200" dirty="0">
              <a:solidFill>
                <a:srgbClr val="10259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ED124-28CD-63DA-FFD0-5A95CB032401}"/>
              </a:ext>
            </a:extLst>
          </p:cNvPr>
          <p:cNvSpPr txBox="1"/>
          <p:nvPr/>
        </p:nvSpPr>
        <p:spPr>
          <a:xfrm>
            <a:off x="816077" y="5371232"/>
            <a:ext cx="10530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Engagement score is a composite metric of number of likes and sentiment score derived from comments (both of which are normalized to fall with a range of 0 to 1); this was then scaled up by a 1000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19917391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736BB-56D6-92AB-2E78-B6DD1515680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E20918">
                  <a:alpha val="50000"/>
                </a:srgbClr>
              </a:gs>
              <a:gs pos="100000">
                <a:srgbClr val="10259A">
                  <a:alpha val="50000"/>
                </a:srgbClr>
              </a:gs>
            </a:gsLst>
            <a:lin ang="2700000" scaled="1"/>
            <a:tileRect/>
          </a:gra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D272F-E42D-4442-C1CC-E83B93196702}"/>
              </a:ext>
            </a:extLst>
          </p:cNvPr>
          <p:cNvSpPr txBox="1"/>
          <p:nvPr/>
        </p:nvSpPr>
        <p:spPr>
          <a:xfrm>
            <a:off x="697457" y="417683"/>
            <a:ext cx="5722393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LAUGHTER LEADS: DISNEY NEEDS TO (RE)LEARN TO SMILE…</a:t>
            </a:r>
            <a:endParaRPr lang="en-US" dirty="0"/>
          </a:p>
        </p:txBody>
      </p:sp>
      <p:pic>
        <p:nvPicPr>
          <p:cNvPr id="2" name="Picture 2" descr="Disney art, Walt disney, Disney posters">
            <a:extLst>
              <a:ext uri="{FF2B5EF4-FFF2-40B4-BE49-F238E27FC236}">
                <a16:creationId xmlns:a16="http://schemas.microsoft.com/office/drawing/2014/main" id="{48C1086A-6BFB-134D-420B-C2406BBF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1" y="8732"/>
            <a:ext cx="4895850" cy="68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2F1BEB-9452-12EF-2210-284E2881F16C}"/>
              </a:ext>
            </a:extLst>
          </p:cNvPr>
          <p:cNvSpPr txBox="1"/>
          <p:nvPr/>
        </p:nvSpPr>
        <p:spPr>
          <a:xfrm>
            <a:off x="816077" y="1582994"/>
            <a:ext cx="58895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Human-centric stood out too, but memes felt more interesting and differentiating between the two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Memes can be personal,  and hence more relatable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likely to be reshared than just a run-of-the-mill announcement poster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Disney+ can learn from the positive and humorous approach Netflix has taken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analyses,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‘Meta’ references from Netflix are unique too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Reels, reels, and more reels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82078-7144-D3D5-2774-B55D29191DC4}"/>
              </a:ext>
            </a:extLst>
          </p:cNvPr>
          <p:cNvSpPr txBox="1"/>
          <p:nvPr/>
        </p:nvSpPr>
        <p:spPr>
          <a:xfrm>
            <a:off x="-1" y="6581001"/>
            <a:ext cx="7686675" cy="27699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800" b="0" i="1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Memes lead to “hahahahahahahahahaha(AAHA)hahaha…”</a:t>
            </a:r>
          </a:p>
        </p:txBody>
      </p:sp>
    </p:spTree>
    <p:extLst>
      <p:ext uri="{BB962C8B-B14F-4D97-AF65-F5344CB8AC3E}">
        <p14:creationId xmlns:p14="http://schemas.microsoft.com/office/powerpoint/2010/main" val="35181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EEA3D38-438E-4504-9EC9-AF15978B52DC}">
  <we:reference id="8bc018e3-f345-40d4-8f1d-97951765d531" version="1.5.0.0" store="EXCatalog" storeType="EXCatalog"/>
  <we:alternateReferences>
    <we:reference id="WA104380862" version="1.5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3665770-85d7-4763-9a1f-a7c3191f551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25B3D3C269B47AEE1762823453D17" ma:contentTypeVersion="4" ma:contentTypeDescription="Create a new document." ma:contentTypeScope="" ma:versionID="6b9323ec9a19f1a92eb8f6feea2feca5">
  <xsd:schema xmlns:xsd="http://www.w3.org/2001/XMLSchema" xmlns:xs="http://www.w3.org/2001/XMLSchema" xmlns:p="http://schemas.microsoft.com/office/2006/metadata/properties" xmlns:ns3="83665770-85d7-4763-9a1f-a7c3191f5513" targetNamespace="http://schemas.microsoft.com/office/2006/metadata/properties" ma:root="true" ma:fieldsID="81615ef23d39de75ef68d58556bdc918" ns3:_="">
    <xsd:import namespace="83665770-85d7-4763-9a1f-a7c3191f55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770-85d7-4763-9a1f-a7c3191f55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E293C2-D81C-4087-AAF0-7034FBF7AD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412E07-9322-4E10-802C-B95A7FDC0C0D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83665770-85d7-4763-9a1f-a7c3191f5513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0A449E-4D34-422F-9EE2-056DCFB3E012}">
  <ds:schemaRefs>
    <ds:schemaRef ds:uri="83665770-85d7-4763-9a1f-a7c3191f55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713</Words>
  <Application>Microsoft Office PowerPoint</Application>
  <PresentationFormat>Widescreen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STREAM WARS:  WINNING INSTAGRAM ENGAGEMENT  A Netflix vs. Disney+ Showdown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WARS:  WINNING INSTAGRAM ENGAGEMENT  A Netflix vs. Disney+ Showdown</dc:title>
  <dc:creator>Rajavel, Rajkumar</dc:creator>
  <cp:lastModifiedBy>Rajavel, Rajkumar</cp:lastModifiedBy>
  <cp:revision>3</cp:revision>
  <dcterms:created xsi:type="dcterms:W3CDTF">2023-10-12T06:57:45Z</dcterms:created>
  <dcterms:modified xsi:type="dcterms:W3CDTF">2023-10-12T15:35:40Z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0x010100E2925B3D3C269B47AEE1762823453D17</vt:lpwstr>
  </property>
</Properties>
</file>