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3"/>
    <p:sldId id="261" r:id="rId4"/>
    <p:sldId id="256" r:id="rId5"/>
    <p:sldId id="260" r:id="rId6"/>
    <p:sldId id="269" r:id="rId7"/>
    <p:sldId id="274" r:id="rId8"/>
    <p:sldId id="271" r:id="rId9"/>
    <p:sldId id="281" r:id="rId10"/>
    <p:sldId id="319" r:id="rId11"/>
    <p:sldId id="275" r:id="rId12"/>
    <p:sldId id="293" r:id="rId13"/>
    <p:sldId id="270" r:id="rId14"/>
    <p:sldId id="282" r:id="rId15"/>
    <p:sldId id="277" r:id="rId16"/>
    <p:sldId id="315" r:id="rId17"/>
    <p:sldId id="316" r:id="rId18"/>
    <p:sldId id="317" r:id="rId19"/>
    <p:sldId id="318" r:id="rId20"/>
    <p:sldId id="286" r:id="rId21"/>
    <p:sldId id="276" r:id="rId22"/>
    <p:sldId id="287" r:id="rId23"/>
    <p:sldId id="289" r:id="rId24"/>
    <p:sldId id="288" r:id="rId25"/>
    <p:sldId id="290" r:id="rId26"/>
    <p:sldId id="291" r:id="rId27"/>
    <p:sldId id="279" r:id="rId28"/>
    <p:sldId id="292" r:id="rId29"/>
    <p:sldId id="280" r:id="rId30"/>
    <p:sldId id="265" r:id="rId31"/>
    <p:sldId id="314" r:id="rId32"/>
    <p:sldId id="267"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7" d="100"/>
          <a:sy n="77" d="100"/>
        </p:scale>
        <p:origin x="82" y="41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600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m12333.cn/policy/wmbk.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792017" y="712239"/>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prstClr val="white"/>
                </a:solidFill>
              </a:endParaRPr>
            </a:p>
          </p:txBody>
        </p:sp>
      </p:grpSp>
      <p:sp>
        <p:nvSpPr>
          <p:cNvPr id="12" name="文本框 11"/>
          <p:cNvSpPr txBox="1"/>
          <p:nvPr/>
        </p:nvSpPr>
        <p:spPr>
          <a:xfrm>
            <a:off x="3136215" y="3087482"/>
            <a:ext cx="5386704" cy="830997"/>
          </a:xfrm>
          <a:prstGeom prst="rect">
            <a:avLst/>
          </a:prstGeom>
          <a:noFill/>
        </p:spPr>
        <p:txBody>
          <a:bodyPr wrap="square">
            <a:spAutoFit/>
          </a:bodyPr>
          <a:lstStyle/>
          <a:p>
            <a:pPr algn="ctr"/>
            <a:r>
              <a:rPr lang="zh-CN" altLang="en-US" sz="4800" b="1" dirty="0"/>
              <a:t>需求项目计划评审</a:t>
            </a:r>
            <a:endParaRPr lang="zh-CN" altLang="en-US" sz="4800" b="1" dirty="0"/>
          </a:p>
        </p:txBody>
      </p:sp>
      <p:sp>
        <p:nvSpPr>
          <p:cNvPr id="14" name="文本框 13"/>
          <p:cNvSpPr txBox="1"/>
          <p:nvPr/>
        </p:nvSpPr>
        <p:spPr>
          <a:xfrm>
            <a:off x="2758799" y="4784004"/>
            <a:ext cx="6096000" cy="1014730"/>
          </a:xfrm>
          <a:prstGeom prst="rect">
            <a:avLst/>
          </a:prstGeom>
          <a:noFill/>
        </p:spPr>
        <p:txBody>
          <a:bodyPr wrap="square">
            <a:spAutoFit/>
          </a:bodyPr>
          <a:lstStyle/>
          <a:p>
            <a:pPr algn="ctr"/>
            <a:r>
              <a:rPr lang="zh-CN" altLang="en-US" sz="2000" b="1" dirty="0">
                <a:solidFill>
                  <a:srgbClr val="0C2430"/>
                </a:solidFill>
              </a:rPr>
              <a:t>答辩组：</a:t>
            </a:r>
            <a:r>
              <a:rPr lang="en-US" altLang="zh-CN" sz="2000" b="1" dirty="0">
                <a:solidFill>
                  <a:srgbClr val="0C2430"/>
                </a:solidFill>
              </a:rPr>
              <a:t>G04</a:t>
            </a:r>
            <a:endParaRPr lang="en-US" altLang="zh-CN" sz="2000" b="1" dirty="0">
              <a:solidFill>
                <a:srgbClr val="0C2430"/>
              </a:solidFill>
            </a:endParaRPr>
          </a:p>
          <a:p>
            <a:pPr algn="ctr"/>
            <a:r>
              <a:rPr lang="zh-CN" altLang="en-US" sz="2000" b="1" dirty="0">
                <a:solidFill>
                  <a:srgbClr val="0C2430"/>
                </a:solidFill>
              </a:rPr>
              <a:t>组长：张钰</a:t>
            </a:r>
            <a:r>
              <a:rPr lang="zh-CN" altLang="en-US" sz="2000" b="1" dirty="0">
                <a:solidFill>
                  <a:srgbClr val="0C2430"/>
                </a:solidFill>
              </a:rPr>
              <a:t>扬</a:t>
            </a:r>
            <a:endParaRPr lang="zh-CN" altLang="en-US" sz="2000" b="1" dirty="0">
              <a:solidFill>
                <a:srgbClr val="0C2430"/>
              </a:solidFill>
            </a:endParaRPr>
          </a:p>
          <a:p>
            <a:pPr algn="ctr"/>
            <a:r>
              <a:rPr lang="zh-CN" altLang="en-US" sz="2000" b="1" dirty="0">
                <a:solidFill>
                  <a:srgbClr val="0C2430"/>
                </a:solidFill>
              </a:rPr>
              <a:t>组员：楼恒彤</a:t>
            </a:r>
            <a:r>
              <a:rPr lang="en-US" altLang="zh-CN" sz="2000" b="1" dirty="0">
                <a:solidFill>
                  <a:srgbClr val="0C2430"/>
                </a:solidFill>
              </a:rPr>
              <a:t> </a:t>
            </a:r>
            <a:r>
              <a:rPr lang="zh-CN" altLang="en-US" sz="2000" b="1" dirty="0">
                <a:solidFill>
                  <a:srgbClr val="0C2430"/>
                </a:solidFill>
              </a:rPr>
              <a:t>俞铭棋</a:t>
            </a:r>
            <a:r>
              <a:rPr lang="en-US" altLang="zh-CN" sz="2000" b="1" dirty="0">
                <a:solidFill>
                  <a:srgbClr val="0C2430"/>
                </a:solidFill>
              </a:rPr>
              <a:t> </a:t>
            </a:r>
            <a:r>
              <a:rPr lang="zh-CN" altLang="en-US" sz="2000" b="1" dirty="0">
                <a:solidFill>
                  <a:srgbClr val="0C2430"/>
                </a:solidFill>
              </a:rPr>
              <a:t>竺珂杰</a:t>
            </a:r>
            <a:r>
              <a:rPr lang="en-US" altLang="zh-CN" sz="2000" b="1" dirty="0">
                <a:solidFill>
                  <a:srgbClr val="0C2430"/>
                </a:solidFill>
              </a:rPr>
              <a:t> </a:t>
            </a:r>
            <a:r>
              <a:rPr lang="zh-CN" altLang="en-US" sz="2000" b="1" dirty="0">
                <a:solidFill>
                  <a:srgbClr val="0C2430"/>
                </a:solidFill>
              </a:rPr>
              <a:t>刘</a:t>
            </a:r>
            <a:r>
              <a:rPr lang="zh-CN" altLang="en-US" sz="2000" b="1" dirty="0">
                <a:solidFill>
                  <a:srgbClr val="0C2430"/>
                </a:solidFill>
              </a:rPr>
              <a:t>燕</a:t>
            </a:r>
            <a:endParaRPr lang="zh-CN" altLang="en-US" sz="2000" b="1" dirty="0">
              <a:solidFill>
                <a:srgbClr val="0C243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n-ea"/>
                </a:rPr>
                <a:t>任务分解组织结构</a:t>
              </a:r>
              <a:endParaRPr lang="zh-CN" altLang="en-US" sz="2400" b="1" dirty="0">
                <a:latin typeface="+mn-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03</a:t>
            </a:r>
            <a:endParaRPr lang="en-US" altLang="zh-CN" sz="2800" b="1" dirty="0">
              <a:solidFill>
                <a:schemeClr val="bg1"/>
              </a:solidFill>
              <a:latin typeface="+mn-ea"/>
            </a:endParaRPr>
          </a:p>
        </p:txBody>
      </p:sp>
      <p:sp>
        <p:nvSpPr>
          <p:cNvPr id="2" name="文本框 1"/>
          <p:cNvSpPr txBox="1"/>
          <p:nvPr/>
        </p:nvSpPr>
        <p:spPr>
          <a:xfrm>
            <a:off x="1168556" y="412228"/>
            <a:ext cx="2970685" cy="461665"/>
          </a:xfrm>
          <a:prstGeom prst="rect">
            <a:avLst/>
          </a:prstGeom>
          <a:noFill/>
        </p:spPr>
        <p:txBody>
          <a:bodyPr wrap="none" rtlCol="0">
            <a:spAutoFit/>
          </a:bodyPr>
          <a:lstStyle/>
          <a:p>
            <a:pPr algn="ctr"/>
            <a:r>
              <a:rPr lang="zh-CN" altLang="en-US" sz="2400" b="1" dirty="0">
                <a:latin typeface="+mn-ea"/>
              </a:rPr>
              <a:t>任务分解与组织结构</a:t>
            </a:r>
            <a:endParaRPr lang="zh-CN" altLang="en-US" sz="2400" b="1" dirty="0">
              <a:latin typeface="+mn-ea"/>
            </a:endParaRPr>
          </a:p>
        </p:txBody>
      </p:sp>
      <p:graphicFrame>
        <p:nvGraphicFramePr>
          <p:cNvPr id="3" name="表格 2"/>
          <p:cNvGraphicFramePr>
            <a:graphicFrameLocks noGrp="1"/>
          </p:cNvGraphicFramePr>
          <p:nvPr/>
        </p:nvGraphicFramePr>
        <p:xfrm>
          <a:off x="956220" y="1124655"/>
          <a:ext cx="10741634" cy="5336216"/>
        </p:xfrm>
        <a:graphic>
          <a:graphicData uri="http://schemas.openxmlformats.org/drawingml/2006/table">
            <a:tbl>
              <a:tblPr firstRow="1" firstCol="1" bandRow="1">
                <a:tableStyleId>{5C22544A-7EE6-4342-B048-85BDC9FD1C3A}</a:tableStyleId>
              </a:tblPr>
              <a:tblGrid>
                <a:gridCol w="1681480"/>
                <a:gridCol w="3917289"/>
                <a:gridCol w="2193925"/>
                <a:gridCol w="2948940"/>
              </a:tblGrid>
              <a:tr h="372150">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项目组织人员</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ctr" defTabSz="914400" rtl="0" eaLnBrk="1" latinLnBrk="0" hangingPunct="1">
                        <a:lnSpc>
                          <a:spcPct val="171000"/>
                        </a:lnSpc>
                        <a:spcBef>
                          <a:spcPts val="250"/>
                        </a:spcBef>
                        <a:spcAft>
                          <a:spcPts val="250"/>
                        </a:spcAft>
                      </a:pPr>
                      <a:r>
                        <a:rPr lang="zh-CN" altLang="en-US" sz="1800" b="0" kern="1200">
                          <a:solidFill>
                            <a:schemeClr val="bg1"/>
                          </a:solidFill>
                          <a:latin typeface="+mn-lt"/>
                          <a:ea typeface="+mn-ea"/>
                          <a:cs typeface="+mn-cs"/>
                        </a:rPr>
                        <a:t>职位</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ctr" defTabSz="914400" rtl="0" eaLnBrk="1" latinLnBrk="0" hangingPunct="1">
                        <a:lnSpc>
                          <a:spcPct val="171000"/>
                        </a:lnSpc>
                        <a:spcBef>
                          <a:spcPts val="250"/>
                        </a:spcBef>
                        <a:spcAft>
                          <a:spcPts val="250"/>
                        </a:spcAft>
                      </a:pPr>
                      <a:r>
                        <a:rPr lang="zh-CN" altLang="en-US" sz="1800" b="0" kern="1200">
                          <a:solidFill>
                            <a:schemeClr val="bg1"/>
                          </a:solidFill>
                          <a:latin typeface="+mn-lt"/>
                          <a:ea typeface="+mn-ea"/>
                          <a:cs typeface="+mn-cs"/>
                        </a:rPr>
                        <a:t>个人信息</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ctr" defTabSz="914400" rtl="0" eaLnBrk="1" latinLnBrk="0" hangingPunct="1">
                        <a:lnSpc>
                          <a:spcPct val="171000"/>
                        </a:lnSpc>
                        <a:spcBef>
                          <a:spcPts val="250"/>
                        </a:spcBef>
                        <a:spcAft>
                          <a:spcPts val="250"/>
                        </a:spcAft>
                        <a:buNone/>
                      </a:pPr>
                      <a:r>
                        <a:rPr lang="zh-CN" altLang="en-US" sz="1800" b="0">
                          <a:solidFill>
                            <a:schemeClr val="bg1"/>
                          </a:solidFill>
                          <a:latin typeface="Calibri" panose="020F0502020204030204" charset="0"/>
                          <a:ea typeface="宋体" panose="02010600030101010101" pitchFamily="2" charset="-122"/>
                          <a:cs typeface="+mn-cs"/>
                        </a:rPr>
                        <a:t>邮箱</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r>
              <a:tr h="486060">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张钰</a:t>
                      </a:r>
                      <a:r>
                        <a:rPr lang="zh-CN" altLang="en-US" sz="1800" b="0" kern="1200" dirty="0">
                          <a:solidFill>
                            <a:schemeClr val="bg1"/>
                          </a:solidFill>
                          <a:latin typeface="+mn-lt"/>
                          <a:ea typeface="+mn-ea"/>
                          <a:cs typeface="+mn-cs"/>
                        </a:rPr>
                        <a:t>扬</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项目经理</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分析设计员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任务审核员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主要程序员</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班级：软工</a:t>
                      </a:r>
                      <a:r>
                        <a:rPr lang="en-US" altLang="zh-CN" sz="1800" b="0" kern="1200" dirty="0">
                          <a:solidFill>
                            <a:schemeClr val="bg1"/>
                          </a:solidFill>
                          <a:latin typeface="+mn-lt"/>
                          <a:ea typeface="+mn-ea"/>
                          <a:cs typeface="+mn-cs"/>
                        </a:rPr>
                        <a:t>2104</a:t>
                      </a:r>
                      <a:endParaRPr lang="zh-CN" altLang="en-US" sz="1800" b="0" kern="1200" dirty="0">
                        <a:solidFill>
                          <a:schemeClr val="bg1"/>
                        </a:solidFill>
                        <a:latin typeface="+mn-lt"/>
                        <a:ea typeface="+mn-ea"/>
                        <a:cs typeface="+mn-cs"/>
                      </a:endParaRPr>
                    </a:p>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学号：</a:t>
                      </a:r>
                      <a:r>
                        <a:rPr lang="en-US" sz="1800" b="0" kern="1200" dirty="0">
                          <a:solidFill>
                            <a:schemeClr val="bg1"/>
                          </a:solidFill>
                          <a:latin typeface="+mn-lt"/>
                          <a:ea typeface="+mn-ea"/>
                          <a:cs typeface="+mn-cs"/>
                        </a:rPr>
                        <a:t>32101249</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buNone/>
                      </a:pPr>
                      <a:r>
                        <a:rPr lang="en-US" sz="1800" dirty="0">
                          <a:solidFill>
                            <a:schemeClr val="bg1"/>
                          </a:solidFill>
                          <a:sym typeface="+mn-ea"/>
                        </a:rPr>
                        <a:t>31903170</a:t>
                      </a:r>
                      <a:r>
                        <a:rPr lang="zh-CN" altLang="en-US" sz="1800" dirty="0">
                          <a:solidFill>
                            <a:schemeClr val="bg1"/>
                          </a:solidFill>
                          <a:sym typeface="+mn-ea"/>
                        </a:rPr>
                        <a:t>@</a:t>
                      </a:r>
                      <a:r>
                        <a:rPr lang="en-US" altLang="zh-CN" sz="1800" dirty="0">
                          <a:solidFill>
                            <a:schemeClr val="bg1"/>
                          </a:solidFill>
                          <a:sym typeface="+mn-ea"/>
                        </a:rPr>
                        <a:t>stu.zucc.edu.cn</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r>
              <a:tr h="553944">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楼恒</a:t>
                      </a:r>
                      <a:r>
                        <a:rPr lang="zh-CN" altLang="en-US" sz="1800" b="0" kern="1200" dirty="0">
                          <a:solidFill>
                            <a:schemeClr val="bg1"/>
                          </a:solidFill>
                          <a:latin typeface="+mn-lt"/>
                          <a:ea typeface="+mn-ea"/>
                          <a:cs typeface="+mn-cs"/>
                        </a:rPr>
                        <a:t>彤</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en-US" sz="1800" b="0" kern="1200" dirty="0">
                          <a:solidFill>
                            <a:schemeClr val="bg1"/>
                          </a:solidFill>
                          <a:latin typeface="+mn-lt"/>
                          <a:ea typeface="+mn-ea"/>
                          <a:cs typeface="+mn-cs"/>
                        </a:rPr>
                        <a:t>UI</a:t>
                      </a:r>
                      <a:r>
                        <a:rPr lang="zh-CN" altLang="en-US" sz="1800" b="0" kern="1200" dirty="0">
                          <a:solidFill>
                            <a:schemeClr val="bg1"/>
                          </a:solidFill>
                          <a:latin typeface="+mn-lt"/>
                          <a:ea typeface="+mn-ea"/>
                          <a:cs typeface="+mn-cs"/>
                        </a:rPr>
                        <a:t>设计</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主要程序员</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班级：软工</a:t>
                      </a:r>
                      <a:r>
                        <a:rPr lang="en-US" altLang="zh-CN" sz="1800" b="0" kern="1200" dirty="0">
                          <a:solidFill>
                            <a:schemeClr val="bg1"/>
                          </a:solidFill>
                          <a:latin typeface="+mn-lt"/>
                          <a:ea typeface="+mn-ea"/>
                          <a:cs typeface="+mn-cs"/>
                        </a:rPr>
                        <a:t>2104</a:t>
                      </a:r>
                      <a:endParaRPr lang="zh-CN" altLang="en-US" sz="1800" b="0" kern="1200" dirty="0">
                        <a:solidFill>
                          <a:schemeClr val="bg1"/>
                        </a:solidFill>
                        <a:latin typeface="+mn-lt"/>
                        <a:ea typeface="+mn-ea"/>
                        <a:cs typeface="+mn-cs"/>
                      </a:endParaRPr>
                    </a:p>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学号：</a:t>
                      </a:r>
                      <a:r>
                        <a:rPr lang="en-US" sz="1800" b="0" kern="1200" dirty="0">
                          <a:solidFill>
                            <a:schemeClr val="bg1"/>
                          </a:solidFill>
                          <a:latin typeface="+mn-lt"/>
                          <a:ea typeface="+mn-ea"/>
                          <a:cs typeface="+mn-cs"/>
                        </a:rPr>
                        <a:t>31904150</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buNone/>
                      </a:pPr>
                      <a:r>
                        <a:rPr lang="en-US" sz="1800" dirty="0">
                          <a:solidFill>
                            <a:schemeClr val="bg1"/>
                          </a:solidFill>
                          <a:sym typeface="+mn-ea"/>
                        </a:rPr>
                        <a:t>31904150</a:t>
                      </a:r>
                      <a:r>
                        <a:rPr lang="zh-CN" altLang="en-US" sz="1800" dirty="0">
                          <a:solidFill>
                            <a:schemeClr val="bg1"/>
                          </a:solidFill>
                          <a:sym typeface="+mn-ea"/>
                        </a:rPr>
                        <a:t>@</a:t>
                      </a:r>
                      <a:r>
                        <a:rPr lang="en-US" altLang="zh-CN" sz="1800" dirty="0">
                          <a:solidFill>
                            <a:schemeClr val="bg1"/>
                          </a:solidFill>
                          <a:sym typeface="+mn-ea"/>
                        </a:rPr>
                        <a:t>stu.zucc.edu.cn</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r>
              <a:tr h="1000760">
                <a:tc>
                  <a:txBody>
                    <a:bodyPr/>
                    <a:lstStyle/>
                    <a:p>
                      <a:pPr marL="0" indent="127000" algn="just" defTabSz="914400" rtl="0" eaLnBrk="1" latinLnBrk="0" hangingPunct="1">
                        <a:lnSpc>
                          <a:spcPct val="171000"/>
                        </a:lnSpc>
                        <a:spcBef>
                          <a:spcPts val="250"/>
                        </a:spcBef>
                        <a:spcAft>
                          <a:spcPts val="250"/>
                        </a:spcAft>
                      </a:pPr>
                      <a:r>
                        <a:rPr lang="zh-CN" altLang="en-US" sz="1800" b="0" kern="1200">
                          <a:solidFill>
                            <a:schemeClr val="bg1"/>
                          </a:solidFill>
                          <a:latin typeface="+mn-lt"/>
                          <a:ea typeface="+mn-ea"/>
                          <a:cs typeface="+mn-cs"/>
                        </a:rPr>
                        <a:t>竺珂</a:t>
                      </a:r>
                      <a:r>
                        <a:rPr lang="zh-CN" altLang="en-US" sz="1800" b="0" kern="1200">
                          <a:solidFill>
                            <a:schemeClr val="bg1"/>
                          </a:solidFill>
                          <a:latin typeface="+mn-lt"/>
                          <a:ea typeface="+mn-ea"/>
                          <a:cs typeface="+mn-cs"/>
                        </a:rPr>
                        <a:t>杰</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配置管理员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分析设计员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文档管理员</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班级：软工</a:t>
                      </a:r>
                      <a:r>
                        <a:rPr lang="en-US" altLang="zh-CN" sz="1800" b="0" kern="1200" dirty="0">
                          <a:solidFill>
                            <a:schemeClr val="bg1"/>
                          </a:solidFill>
                          <a:latin typeface="+mn-lt"/>
                          <a:ea typeface="+mn-ea"/>
                          <a:cs typeface="+mn-cs"/>
                        </a:rPr>
                        <a:t>2104</a:t>
                      </a:r>
                      <a:endParaRPr lang="zh-CN" altLang="en-US" sz="1800" b="0" kern="1200" dirty="0">
                        <a:solidFill>
                          <a:schemeClr val="bg1"/>
                        </a:solidFill>
                        <a:latin typeface="+mn-lt"/>
                        <a:ea typeface="+mn-ea"/>
                        <a:cs typeface="+mn-cs"/>
                      </a:endParaRPr>
                    </a:p>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学号：</a:t>
                      </a:r>
                      <a:r>
                        <a:rPr lang="en-US" sz="1800" b="0" kern="1200" dirty="0">
                          <a:solidFill>
                            <a:schemeClr val="bg1"/>
                          </a:solidFill>
                          <a:latin typeface="+mn-lt"/>
                          <a:ea typeface="+mn-ea"/>
                          <a:cs typeface="+mn-cs"/>
                        </a:rPr>
                        <a:t>31901250</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buNone/>
                      </a:pPr>
                      <a:r>
                        <a:rPr lang="en-US" sz="1800" dirty="0">
                          <a:solidFill>
                            <a:schemeClr val="bg1"/>
                          </a:solidFill>
                          <a:sym typeface="+mn-ea"/>
                        </a:rPr>
                        <a:t>31901167</a:t>
                      </a:r>
                      <a:r>
                        <a:rPr lang="zh-CN" altLang="en-US" sz="1800" dirty="0">
                          <a:solidFill>
                            <a:schemeClr val="bg1"/>
                          </a:solidFill>
                          <a:sym typeface="+mn-ea"/>
                        </a:rPr>
                        <a:t>@</a:t>
                      </a:r>
                      <a:r>
                        <a:rPr lang="en-US" altLang="zh-CN" sz="1800" dirty="0">
                          <a:solidFill>
                            <a:schemeClr val="bg1"/>
                          </a:solidFill>
                          <a:sym typeface="+mn-ea"/>
                        </a:rPr>
                        <a:t>stu.zucc.edu.cn</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r>
              <a:tr h="1116450">
                <a:tc>
                  <a:txBody>
                    <a:bodyPr/>
                    <a:lstStyle/>
                    <a:p>
                      <a:pPr marL="0" indent="127000" algn="just" defTabSz="914400" rtl="0" eaLnBrk="1" latinLnBrk="0" hangingPunct="1">
                        <a:lnSpc>
                          <a:spcPct val="171000"/>
                        </a:lnSpc>
                        <a:spcBef>
                          <a:spcPts val="250"/>
                        </a:spcBef>
                        <a:spcAft>
                          <a:spcPts val="250"/>
                        </a:spcAft>
                      </a:pPr>
                      <a:r>
                        <a:rPr lang="zh-CN" altLang="en-US" sz="1800" b="0" kern="1200">
                          <a:solidFill>
                            <a:schemeClr val="bg1"/>
                          </a:solidFill>
                          <a:latin typeface="+mn-lt"/>
                          <a:ea typeface="+mn-ea"/>
                          <a:cs typeface="+mn-cs"/>
                        </a:rPr>
                        <a:t>刘</a:t>
                      </a:r>
                      <a:r>
                        <a:rPr lang="zh-CN" altLang="en-US" sz="1800" b="0" kern="1200">
                          <a:solidFill>
                            <a:schemeClr val="bg1"/>
                          </a:solidFill>
                          <a:latin typeface="+mn-lt"/>
                          <a:ea typeface="+mn-ea"/>
                          <a:cs typeface="+mn-cs"/>
                        </a:rPr>
                        <a:t>燕</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主要程序员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分析设计员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会议记录员</a:t>
                      </a:r>
                      <a:r>
                        <a:rPr lang="en-US" sz="1800" b="0" kern="1200" dirty="0">
                          <a:solidFill>
                            <a:schemeClr val="bg1"/>
                          </a:solidFill>
                          <a:latin typeface="+mn-lt"/>
                          <a:ea typeface="+mn-ea"/>
                          <a:cs typeface="+mn-cs"/>
                        </a:rPr>
                        <a:t>/UI</a:t>
                      </a:r>
                      <a:r>
                        <a:rPr lang="zh-CN" altLang="en-US" sz="1800" b="0" kern="1200" dirty="0">
                          <a:solidFill>
                            <a:schemeClr val="bg1"/>
                          </a:solidFill>
                          <a:latin typeface="+mn-lt"/>
                          <a:ea typeface="+mn-ea"/>
                          <a:cs typeface="+mn-cs"/>
                        </a:rPr>
                        <a:t>设计</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班级：软工</a:t>
                      </a:r>
                      <a:r>
                        <a:rPr lang="en-US" altLang="zh-CN" sz="1800" b="0" kern="1200" dirty="0">
                          <a:solidFill>
                            <a:schemeClr val="bg1"/>
                          </a:solidFill>
                          <a:latin typeface="+mn-lt"/>
                          <a:ea typeface="+mn-ea"/>
                          <a:cs typeface="+mn-cs"/>
                        </a:rPr>
                        <a:t>2104</a:t>
                      </a:r>
                      <a:endParaRPr lang="zh-CN" altLang="en-US" sz="1800" b="0" kern="1200" dirty="0">
                        <a:solidFill>
                          <a:schemeClr val="bg1"/>
                        </a:solidFill>
                        <a:latin typeface="+mn-lt"/>
                        <a:ea typeface="+mn-ea"/>
                        <a:cs typeface="+mn-cs"/>
                      </a:endParaRPr>
                    </a:p>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学号：</a:t>
                      </a:r>
                      <a:r>
                        <a:rPr lang="en-US" sz="1800" b="0" kern="1200" dirty="0">
                          <a:solidFill>
                            <a:schemeClr val="bg1"/>
                          </a:solidFill>
                          <a:latin typeface="+mn-lt"/>
                          <a:ea typeface="+mn-ea"/>
                          <a:cs typeface="+mn-cs"/>
                        </a:rPr>
                        <a:t>31901143</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buNone/>
                      </a:pPr>
                      <a:r>
                        <a:rPr lang="en-US" sz="1800" dirty="0">
                          <a:solidFill>
                            <a:schemeClr val="bg1"/>
                          </a:solidFill>
                          <a:sym typeface="+mn-ea"/>
                        </a:rPr>
                        <a:t>31901143</a:t>
                      </a:r>
                      <a:r>
                        <a:rPr lang="zh-CN" altLang="en-US" sz="1800" dirty="0">
                          <a:solidFill>
                            <a:schemeClr val="bg1"/>
                          </a:solidFill>
                          <a:sym typeface="+mn-ea"/>
                        </a:rPr>
                        <a:t>@</a:t>
                      </a:r>
                      <a:r>
                        <a:rPr lang="en-US" altLang="zh-CN" sz="1800" dirty="0">
                          <a:solidFill>
                            <a:schemeClr val="bg1"/>
                          </a:solidFill>
                          <a:sym typeface="+mn-ea"/>
                        </a:rPr>
                        <a:t>stu.zucc.edu.cn</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r>
              <a:tr h="918848">
                <a:tc>
                  <a:txBody>
                    <a:bodyPr/>
                    <a:lstStyle/>
                    <a:p>
                      <a:pPr marL="0" indent="127000" algn="just" defTabSz="914400" rtl="0" eaLnBrk="1" latinLnBrk="0" hangingPunct="1">
                        <a:lnSpc>
                          <a:spcPct val="171000"/>
                        </a:lnSpc>
                        <a:spcBef>
                          <a:spcPts val="250"/>
                        </a:spcBef>
                        <a:spcAft>
                          <a:spcPts val="250"/>
                        </a:spcAft>
                      </a:pPr>
                      <a:r>
                        <a:rPr lang="zh-CN" altLang="en-US" sz="1800" b="0" kern="1200">
                          <a:solidFill>
                            <a:schemeClr val="bg1"/>
                          </a:solidFill>
                          <a:latin typeface="+mn-lt"/>
                          <a:ea typeface="+mn-ea"/>
                          <a:cs typeface="+mn-cs"/>
                        </a:rPr>
                        <a:t>俞铭</a:t>
                      </a:r>
                      <a:r>
                        <a:rPr lang="zh-CN" altLang="en-US" sz="1800" b="0" kern="1200">
                          <a:solidFill>
                            <a:schemeClr val="bg1"/>
                          </a:solidFill>
                          <a:latin typeface="+mn-lt"/>
                          <a:ea typeface="+mn-ea"/>
                          <a:cs typeface="+mn-cs"/>
                        </a:rPr>
                        <a:t>棋</a:t>
                      </a:r>
                      <a:endParaRPr lang="zh-CN" altLang="en-US" sz="1800" b="0" kern="120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文档管理员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进度管理员</a:t>
                      </a:r>
                      <a:r>
                        <a:rPr lang="en-US" sz="1800" b="0" kern="1200" dirty="0">
                          <a:solidFill>
                            <a:schemeClr val="bg1"/>
                          </a:solidFill>
                          <a:latin typeface="+mn-lt"/>
                          <a:ea typeface="+mn-ea"/>
                          <a:cs typeface="+mn-cs"/>
                        </a:rPr>
                        <a:t>/</a:t>
                      </a:r>
                      <a:r>
                        <a:rPr lang="zh-CN" altLang="en-US" sz="1800" b="0" kern="1200" dirty="0">
                          <a:solidFill>
                            <a:schemeClr val="bg1"/>
                          </a:solidFill>
                          <a:latin typeface="+mn-lt"/>
                          <a:ea typeface="+mn-ea"/>
                          <a:cs typeface="+mn-cs"/>
                        </a:rPr>
                        <a:t>任务审核员</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班级：软工</a:t>
                      </a:r>
                      <a:r>
                        <a:rPr lang="en-US" altLang="zh-CN" sz="1800" b="0" kern="1200" dirty="0">
                          <a:solidFill>
                            <a:schemeClr val="bg1"/>
                          </a:solidFill>
                          <a:latin typeface="+mn-lt"/>
                          <a:ea typeface="+mn-ea"/>
                          <a:cs typeface="+mn-cs"/>
                        </a:rPr>
                        <a:t>2104</a:t>
                      </a:r>
                      <a:endParaRPr lang="zh-CN" altLang="en-US" sz="1800" b="0" kern="1200" dirty="0">
                        <a:solidFill>
                          <a:schemeClr val="bg1"/>
                        </a:solidFill>
                        <a:latin typeface="+mn-lt"/>
                        <a:ea typeface="+mn-ea"/>
                        <a:cs typeface="+mn-cs"/>
                      </a:endParaRPr>
                    </a:p>
                    <a:p>
                      <a:pPr marL="0" indent="127000" algn="just" defTabSz="914400" rtl="0" eaLnBrk="1" latinLnBrk="0" hangingPunct="1">
                        <a:lnSpc>
                          <a:spcPct val="171000"/>
                        </a:lnSpc>
                        <a:spcBef>
                          <a:spcPts val="250"/>
                        </a:spcBef>
                        <a:spcAft>
                          <a:spcPts val="250"/>
                        </a:spcAft>
                      </a:pPr>
                      <a:r>
                        <a:rPr lang="zh-CN" altLang="en-US" sz="1800" b="0" kern="1200" dirty="0">
                          <a:solidFill>
                            <a:schemeClr val="bg1"/>
                          </a:solidFill>
                          <a:latin typeface="+mn-lt"/>
                          <a:ea typeface="+mn-ea"/>
                          <a:cs typeface="+mn-cs"/>
                        </a:rPr>
                        <a:t>学号：</a:t>
                      </a:r>
                      <a:r>
                        <a:rPr lang="en-US" sz="1800" b="0" kern="1200" dirty="0">
                          <a:solidFill>
                            <a:schemeClr val="bg1"/>
                          </a:solidFill>
                          <a:latin typeface="+mn-lt"/>
                          <a:ea typeface="+mn-ea"/>
                          <a:cs typeface="+mn-cs"/>
                        </a:rPr>
                        <a:t>31901247</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c>
                  <a:txBody>
                    <a:bodyPr/>
                    <a:lstStyle/>
                    <a:p>
                      <a:pPr marL="0" indent="127000" algn="just" defTabSz="914400" rtl="0" eaLnBrk="1" latinLnBrk="0" hangingPunct="1">
                        <a:lnSpc>
                          <a:spcPct val="171000"/>
                        </a:lnSpc>
                        <a:spcBef>
                          <a:spcPts val="250"/>
                        </a:spcBef>
                        <a:spcAft>
                          <a:spcPts val="250"/>
                        </a:spcAft>
                        <a:buNone/>
                      </a:pPr>
                      <a:r>
                        <a:rPr lang="en-US" sz="1800" dirty="0">
                          <a:solidFill>
                            <a:schemeClr val="bg1"/>
                          </a:solidFill>
                          <a:sym typeface="+mn-ea"/>
                        </a:rPr>
                        <a:t>31901128</a:t>
                      </a:r>
                      <a:r>
                        <a:rPr lang="zh-CN" altLang="en-US" sz="1800" dirty="0">
                          <a:solidFill>
                            <a:schemeClr val="bg1"/>
                          </a:solidFill>
                          <a:sym typeface="+mn-ea"/>
                        </a:rPr>
                        <a:t>@</a:t>
                      </a:r>
                      <a:r>
                        <a:rPr lang="en-US" altLang="zh-CN" sz="1800" dirty="0">
                          <a:solidFill>
                            <a:schemeClr val="bg1"/>
                          </a:solidFill>
                          <a:sym typeface="+mn-ea"/>
                        </a:rPr>
                        <a:t>stu.zucc.edu.cn</a:t>
                      </a:r>
                      <a:endParaRPr lang="zh-CN" altLang="en-US" sz="1800" b="0" kern="1200" dirty="0">
                        <a:solidFill>
                          <a:schemeClr val="bg1"/>
                        </a:solidFill>
                        <a:latin typeface="+mn-lt"/>
                        <a:ea typeface="+mn-ea"/>
                        <a:cs typeface="+mn-cs"/>
                      </a:endParaRPr>
                    </a:p>
                  </a:txBody>
                  <a:tcPr marL="62039" marR="62039" marT="0" marB="0" anchor="ctr">
                    <a:solidFill>
                      <a:schemeClr val="tx2">
                        <a:lumMod val="60000"/>
                        <a:lumOff val="4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03</a:t>
            </a:r>
            <a:endParaRPr lang="en-US" altLang="zh-CN" sz="2800" b="1" dirty="0">
              <a:solidFill>
                <a:schemeClr val="bg1"/>
              </a:solidFill>
              <a:latin typeface="+mn-ea"/>
            </a:endParaRPr>
          </a:p>
        </p:txBody>
      </p:sp>
      <p:sp>
        <p:nvSpPr>
          <p:cNvPr id="2" name="文本框 1"/>
          <p:cNvSpPr txBox="1"/>
          <p:nvPr/>
        </p:nvSpPr>
        <p:spPr>
          <a:xfrm>
            <a:off x="1168556" y="412228"/>
            <a:ext cx="2970685" cy="461665"/>
          </a:xfrm>
          <a:prstGeom prst="rect">
            <a:avLst/>
          </a:prstGeom>
          <a:noFill/>
        </p:spPr>
        <p:txBody>
          <a:bodyPr wrap="none" rtlCol="0">
            <a:spAutoFit/>
          </a:bodyPr>
          <a:lstStyle/>
          <a:p>
            <a:pPr algn="ctr"/>
            <a:r>
              <a:rPr lang="zh-CN" altLang="en-US" sz="2400" b="1" dirty="0">
                <a:latin typeface="+mn-ea"/>
              </a:rPr>
              <a:t>任务分解与组织结构</a:t>
            </a:r>
            <a:endParaRPr lang="zh-CN" altLang="en-US" sz="2400" b="1" dirty="0">
              <a:latin typeface="+mn-ea"/>
            </a:endParaRPr>
          </a:p>
        </p:txBody>
      </p:sp>
      <p:pic>
        <p:nvPicPr>
          <p:cNvPr id="3" name="图片 2"/>
          <p:cNvPicPr>
            <a:picLocks noChangeAspect="1"/>
          </p:cNvPicPr>
          <p:nvPr/>
        </p:nvPicPr>
        <p:blipFill>
          <a:blip r:embed="rId1"/>
          <a:stretch>
            <a:fillRect/>
          </a:stretch>
        </p:blipFill>
        <p:spPr>
          <a:xfrm>
            <a:off x="1168400" y="1478280"/>
            <a:ext cx="4442460" cy="3756660"/>
          </a:xfrm>
          <a:prstGeom prst="rect">
            <a:avLst/>
          </a:prstGeom>
        </p:spPr>
      </p:pic>
      <p:pic>
        <p:nvPicPr>
          <p:cNvPr id="4" name="图片 3"/>
          <p:cNvPicPr>
            <a:picLocks noChangeAspect="1"/>
          </p:cNvPicPr>
          <p:nvPr/>
        </p:nvPicPr>
        <p:blipFill>
          <a:blip r:embed="rId2"/>
          <a:stretch>
            <a:fillRect/>
          </a:stretch>
        </p:blipFill>
        <p:spPr>
          <a:xfrm>
            <a:off x="7051675" y="1477645"/>
            <a:ext cx="3952240" cy="37572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03</a:t>
            </a:r>
            <a:endParaRPr lang="en-US" altLang="zh-CN" sz="2800" b="1" dirty="0">
              <a:solidFill>
                <a:schemeClr val="bg1"/>
              </a:solidFill>
              <a:latin typeface="+mn-ea"/>
            </a:endParaRPr>
          </a:p>
        </p:txBody>
      </p:sp>
      <p:sp>
        <p:nvSpPr>
          <p:cNvPr id="2" name="文本框 1"/>
          <p:cNvSpPr txBox="1"/>
          <p:nvPr/>
        </p:nvSpPr>
        <p:spPr>
          <a:xfrm>
            <a:off x="1319774" y="376149"/>
            <a:ext cx="962123" cy="461665"/>
          </a:xfrm>
          <a:prstGeom prst="rect">
            <a:avLst/>
          </a:prstGeom>
          <a:noFill/>
        </p:spPr>
        <p:txBody>
          <a:bodyPr wrap="none" rtlCol="0">
            <a:spAutoFit/>
          </a:bodyPr>
          <a:lstStyle/>
          <a:p>
            <a:pPr algn="ctr"/>
            <a:r>
              <a:rPr lang="en-US" altLang="zh-CN" sz="2400" b="1" dirty="0">
                <a:latin typeface="+mn-ea"/>
              </a:rPr>
              <a:t>WBS</a:t>
            </a:r>
            <a:r>
              <a:rPr lang="zh-CN" altLang="en-US" sz="2400" b="1" dirty="0">
                <a:latin typeface="+mn-ea"/>
              </a:rPr>
              <a:t>图</a:t>
            </a:r>
            <a:endParaRPr lang="zh-CN" altLang="en-US" sz="2400" b="1" dirty="0">
              <a:latin typeface="+mn-ea"/>
            </a:endParaRPr>
          </a:p>
        </p:txBody>
      </p:sp>
      <p:pic>
        <p:nvPicPr>
          <p:cNvPr id="3" name="图片 2" descr="upload_588258971"/>
          <p:cNvPicPr>
            <a:picLocks noChangeAspect="1"/>
          </p:cNvPicPr>
          <p:nvPr/>
        </p:nvPicPr>
        <p:blipFill>
          <a:blip r:embed="rId1"/>
          <a:stretch>
            <a:fillRect/>
          </a:stretch>
        </p:blipFill>
        <p:spPr>
          <a:xfrm>
            <a:off x="2566147" y="280147"/>
            <a:ext cx="8550088" cy="62977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794102" y="1953087"/>
            <a:ext cx="2603796" cy="255404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可行性分析</a:t>
              </a:r>
              <a:endParaRPr lang="zh-CN" altLang="en-US" sz="4400" b="1" dirty="0">
                <a:solidFill>
                  <a:prstClr val="white"/>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3" name="文本框 2"/>
          <p:cNvSpPr txBox="1"/>
          <p:nvPr/>
        </p:nvSpPr>
        <p:spPr>
          <a:xfrm>
            <a:off x="863436" y="1285137"/>
            <a:ext cx="10323372" cy="452431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1.项目环境</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项目环境是以教学课堂为载体</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可利用的信息和资源包括但不限于，浙大城市学院图书馆，计算学院资源，网络资源，相关指导老师</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2.项目条件</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rPr>
              <a:t>基本建设投资</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rPr>
              <a:t>开发所需软件以及小组成员每人一台电脑和相应的网络环境</a:t>
            </a:r>
            <a:endParaRPr kumimoji="0" lang="en-US"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成本预算：</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根据人社通</a:t>
            </a:r>
            <a:r>
              <a:rPr lang="en-US" altLang="zh-CN" sz="3000" kern="100" baseline="50000" dirty="0">
                <a:solidFill>
                  <a:prstClr val="black"/>
                </a:solidFill>
                <a:latin typeface="Times New Roman" panose="02020603050405020304" pitchFamily="18" charset="0"/>
                <a:ea typeface="宋体" panose="02010600030101010101" pitchFamily="2" charset="-122"/>
                <a:cs typeface="宋体" panose="02010600030101010101" pitchFamily="2" charset="-122"/>
              </a:rPr>
              <a:t>[4]</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查到资料显示从事软件方向工作非私营年平均收入</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235430</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元，私营年平均收入</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103478</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元。现根据每月平均工作</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21.75</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天，每天八小时算得，非私营平均时薪</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112.75</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，私营平均时薪</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49.56</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元。现我小组按照项目计划，</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每人一周工作</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7</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小时计算，历时</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15</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周，按照私营平均时薪</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49.56</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算</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，将投入时间换算成时薪工资，</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一共是</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26019</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元</a:t>
            </a:r>
            <a:endPar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2926467" y="822001"/>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可选择的系统方案1</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descr="强弱危机分析方阵 (1)"/>
          <p:cNvPicPr>
            <a:picLocks noChangeAspect="1"/>
          </p:cNvPicPr>
          <p:nvPr/>
        </p:nvPicPr>
        <p:blipFill>
          <a:blip r:embed="rId1"/>
          <a:stretch>
            <a:fillRect/>
          </a:stretch>
        </p:blipFill>
        <p:spPr>
          <a:xfrm>
            <a:off x="1364615" y="1485900"/>
            <a:ext cx="9217660" cy="5187950"/>
          </a:xfrm>
          <a:prstGeom prst="rect">
            <a:avLst/>
          </a:prstGeom>
        </p:spPr>
      </p:pic>
      <p:sp>
        <p:nvSpPr>
          <p:cNvPr id="3" name="文本框 2"/>
          <p:cNvSpPr txBox="1"/>
          <p:nvPr/>
        </p:nvSpPr>
        <p:spPr>
          <a:xfrm>
            <a:off x="739580" y="1394370"/>
            <a:ext cx="10323372" cy="645160"/>
          </a:xfrm>
          <a:prstGeom prst="rect">
            <a:avLst/>
          </a:prstGeom>
          <a:noFill/>
        </p:spPr>
        <p:txBody>
          <a:bodyPr wrap="square" rtlCol="0">
            <a:spAutoFit/>
          </a:bodyPr>
          <a:lstStyle/>
          <a:p>
            <a:pPr marL="266700" marR="0" lvl="0" indent="1270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做成微信小程序的形式</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wxml</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wxss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javascript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语言结合微信开发者工具进行开发。</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3024681" y="821697"/>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4" name="图片 3" descr="强弱危机分析方阵"/>
          <p:cNvPicPr>
            <a:picLocks noChangeAspect="1"/>
          </p:cNvPicPr>
          <p:nvPr/>
        </p:nvPicPr>
        <p:blipFill>
          <a:blip r:embed="rId1"/>
          <a:stretch>
            <a:fillRect/>
          </a:stretch>
        </p:blipFill>
        <p:spPr>
          <a:xfrm>
            <a:off x="1555750" y="1597025"/>
            <a:ext cx="9032240" cy="5080635"/>
          </a:xfrm>
          <a:prstGeom prst="rect">
            <a:avLst/>
          </a:prstGeom>
        </p:spPr>
      </p:pic>
      <p:sp>
        <p:nvSpPr>
          <p:cNvPr id="3" name="文本框 2"/>
          <p:cNvSpPr txBox="1"/>
          <p:nvPr/>
        </p:nvSpPr>
        <p:spPr>
          <a:xfrm>
            <a:off x="752280" y="1460679"/>
            <a:ext cx="10323372" cy="1198880"/>
          </a:xfrm>
          <a:prstGeom prst="rect">
            <a:avLst/>
          </a:prstGeom>
          <a:noFill/>
        </p:spPr>
        <p:txBody>
          <a:bodyPr wrap="square" rtlCol="0">
            <a:spAutoFit/>
          </a:bodyPr>
          <a:lstStyle/>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做成</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web</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网页的形式</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html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css</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javascript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语言，使用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vue</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框架进行前端页面开发，基于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springboot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框架做后台，用</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MySQL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做数据库</a:t>
            </a:r>
            <a:endPar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2898527" y="821703"/>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6" name="图片 5" descr="强弱危机分析方阵 (1)"/>
          <p:cNvPicPr>
            <a:picLocks noChangeAspect="1"/>
          </p:cNvPicPr>
          <p:nvPr/>
        </p:nvPicPr>
        <p:blipFill>
          <a:blip r:embed="rId1"/>
          <a:stretch>
            <a:fillRect/>
          </a:stretch>
        </p:blipFill>
        <p:spPr>
          <a:xfrm>
            <a:off x="1329055" y="1391285"/>
            <a:ext cx="9233535" cy="5196840"/>
          </a:xfrm>
          <a:prstGeom prst="rect">
            <a:avLst/>
          </a:prstGeom>
        </p:spPr>
      </p:pic>
      <p:sp>
        <p:nvSpPr>
          <p:cNvPr id="3" name="文本框 2"/>
          <p:cNvSpPr txBox="1"/>
          <p:nvPr/>
        </p:nvSpPr>
        <p:spPr>
          <a:xfrm>
            <a:off x="597975" y="1391195"/>
            <a:ext cx="10323372" cy="922020"/>
          </a:xfrm>
          <a:prstGeom prst="rect">
            <a:avLst/>
          </a:prstGeom>
          <a:noFill/>
        </p:spPr>
        <p:txBody>
          <a:bodyPr wrap="square" rtlCol="0">
            <a:spAutoFit/>
          </a:bodyPr>
          <a:lstStyle/>
          <a:p>
            <a:pPr marL="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采用移动端</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APP</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的形式表现整个项目的需求分析过程。</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uniapp</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springboot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框架做后台，用</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MySQL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做数据库。</a:t>
            </a:r>
            <a:endPar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43560" y="5942965"/>
            <a:ext cx="10191750" cy="645160"/>
          </a:xfrm>
          <a:prstGeom prst="rect">
            <a:avLst/>
          </a:prstGeom>
          <a:noFill/>
        </p:spPr>
        <p:txBody>
          <a:bodyPr wrap="square" rtlCol="0">
            <a:spAutoFit/>
          </a:bodyPr>
          <a:lstStyle/>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因</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提出的需求文档中明确表明了需要做成</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APP</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的形式，并且为了适应不同操作系统的移动设备需要将</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APP</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做成跨平台的方式，因此我们最终按照</a:t>
            </a: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此</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方案进行。</a:t>
            </a:r>
            <a:endPar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04</a:t>
            </a:r>
            <a:endParaRPr lang="en-US" altLang="zh-CN" sz="2800" b="1" dirty="0">
              <a:solidFill>
                <a:schemeClr val="bg1"/>
              </a:solidFill>
              <a:latin typeface="+mn-ea"/>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algn="ctr"/>
            <a:r>
              <a:rPr lang="zh-CN" altLang="en-US" sz="2400" b="1" dirty="0">
                <a:latin typeface="+mn-ea"/>
              </a:rPr>
              <a:t>可行性分析</a:t>
            </a:r>
            <a:endParaRPr lang="zh-CN" altLang="en-US" sz="2400" b="1" dirty="0">
              <a:latin typeface="+mn-ea"/>
            </a:endParaRPr>
          </a:p>
        </p:txBody>
      </p:sp>
      <p:sp>
        <p:nvSpPr>
          <p:cNvPr id="3" name="文本框 2"/>
          <p:cNvSpPr txBox="1"/>
          <p:nvPr/>
        </p:nvSpPr>
        <p:spPr>
          <a:xfrm>
            <a:off x="436410" y="1496565"/>
            <a:ext cx="3503292" cy="4801314"/>
          </a:xfrm>
          <a:prstGeom prst="rect">
            <a:avLst/>
          </a:prstGeom>
          <a:noFill/>
        </p:spPr>
        <p:txBody>
          <a:bodyPr wrap="square" rtlCol="0">
            <a:spAutoFit/>
          </a:bodyPr>
          <a:lstStyle/>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1</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在当前的限制条件下，本项目的功能目标可以达到；</a:t>
            </a:r>
            <a:endParaRPr lang="zh-CN" altLang="zh-CN" sz="1800" kern="100" dirty="0">
              <a:effectLst/>
              <a:latin typeface="Times New Roman" panose="02020603050405020304" pitchFamily="18" charset="0"/>
              <a:ea typeface="宋体" panose="02010600030101010101" pitchFamily="2" charset="-122"/>
            </a:endParaRPr>
          </a:p>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2</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基于</a:t>
            </a:r>
            <a:r>
              <a:rPr lang="en-US" altLang="zh-CN" sz="1800" dirty="0" err="1">
                <a:latin typeface="宋体" panose="02010600030101010101" pitchFamily="2" charset="-122"/>
                <a:ea typeface="宋体" panose="02010600030101010101" pitchFamily="2" charset="-122"/>
              </a:rPr>
              <a:t>uniapp</a:t>
            </a:r>
            <a:r>
              <a:rPr lang="zh-CN" altLang="zh-CN" sz="1800" dirty="0">
                <a:latin typeface="宋体" panose="02010600030101010101" pitchFamily="2" charset="-122"/>
                <a:ea typeface="宋体" panose="02010600030101010101" pitchFamily="2" charset="-122"/>
              </a:rPr>
              <a:t>框架，</a:t>
            </a:r>
            <a:r>
              <a:rPr lang="en-US" altLang="zh-CN" sz="1800" dirty="0">
                <a:latin typeface="宋体" panose="02010600030101010101" pitchFamily="2" charset="-122"/>
                <a:ea typeface="宋体" panose="02010600030101010101" pitchFamily="2" charset="-122"/>
              </a:rPr>
              <a:t>html</a:t>
            </a:r>
            <a:r>
              <a:rPr lang="zh-CN" altLang="zh-CN" sz="1800" dirty="0">
                <a:latin typeface="宋体" panose="02010600030101010101" pitchFamily="2" charset="-122"/>
                <a:ea typeface="宋体" panose="02010600030101010101" pitchFamily="2" charset="-122"/>
              </a:rPr>
              <a:t>语言</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，实现轻量级开发和好用户交互，该技术已经被很多人采用并被证明是有效的，具有较高的成功率，技术上可以实现本项目；</a:t>
            </a:r>
            <a:endParaRPr lang="zh-CN" altLang="zh-CN" sz="1800" kern="100" dirty="0">
              <a:effectLst/>
              <a:latin typeface="Times New Roman" panose="02020603050405020304" pitchFamily="18" charset="0"/>
              <a:ea typeface="宋体" panose="02010600030101010101" pitchFamily="2" charset="-122"/>
            </a:endParaRPr>
          </a:p>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3</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利用</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实现动态</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语句实现基本功能</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14" name="文本框 13"/>
          <p:cNvSpPr txBox="1"/>
          <p:nvPr/>
        </p:nvSpPr>
        <p:spPr>
          <a:xfrm>
            <a:off x="1706394" y="1008924"/>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技术可行性</a:t>
            </a:r>
            <a:endParaRPr lang="zh-CN" altLang="en-US" b="1" dirty="0">
              <a:latin typeface="微软雅黑" panose="020B0503020204020204" charset="-122"/>
              <a:ea typeface="微软雅黑" panose="020B0503020204020204" charset="-122"/>
            </a:endParaRPr>
          </a:p>
        </p:txBody>
      </p:sp>
      <p:sp>
        <p:nvSpPr>
          <p:cNvPr id="11" name="文本框 10"/>
          <p:cNvSpPr txBox="1"/>
          <p:nvPr/>
        </p:nvSpPr>
        <p:spPr>
          <a:xfrm>
            <a:off x="4825908" y="1021087"/>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法律可行性</a:t>
            </a:r>
            <a:endParaRPr lang="zh-CN" altLang="en-US" b="1" dirty="0">
              <a:latin typeface="微软雅黑" panose="020B0503020204020204" charset="-122"/>
              <a:ea typeface="微软雅黑" panose="020B0503020204020204" charset="-122"/>
            </a:endParaRPr>
          </a:p>
        </p:txBody>
      </p:sp>
      <p:sp>
        <p:nvSpPr>
          <p:cNvPr id="21" name="文本框 20"/>
          <p:cNvSpPr txBox="1"/>
          <p:nvPr/>
        </p:nvSpPr>
        <p:spPr>
          <a:xfrm>
            <a:off x="4224188" y="1496565"/>
            <a:ext cx="3353027" cy="3139321"/>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在本项目中最有可能出现法律问题的未经允许使用他人的技术或是在使用他人技术时未注明出处。只要在实现的过程中多加注意，在法律上是可行的。</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22" name="文本框 21"/>
          <p:cNvSpPr txBox="1"/>
          <p:nvPr/>
        </p:nvSpPr>
        <p:spPr>
          <a:xfrm>
            <a:off x="8927596" y="1021087"/>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用户使用可行性</a:t>
            </a:r>
            <a:endParaRPr lang="zh-CN" altLang="en-US" b="1" dirty="0">
              <a:latin typeface="微软雅黑" panose="020B0503020204020204" charset="-122"/>
              <a:ea typeface="微软雅黑" panose="020B0503020204020204" charset="-122"/>
            </a:endParaRPr>
          </a:p>
        </p:txBody>
      </p:sp>
      <p:sp>
        <p:nvSpPr>
          <p:cNvPr id="23" name="文本框 22"/>
          <p:cNvSpPr txBox="1"/>
          <p:nvPr/>
        </p:nvSpPr>
        <p:spPr>
          <a:xfrm>
            <a:off x="8304993" y="1501429"/>
            <a:ext cx="2957840" cy="3554819"/>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本项目主要针对各学校对课程有关的教学、学习和交流有一定需求的老师和学生，项目的呈现方式是移动端</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APP</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，这要求用户必须要会使用手机，从这方面来看，我们的用户都是满足条件的。</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1"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noEditPoints="1"/>
          </p:cNvSpPr>
          <p:nvPr/>
        </p:nvSpPr>
        <p:spPr bwMode="auto">
          <a:xfrm>
            <a:off x="4442768" y="350076"/>
            <a:ext cx="3306463" cy="385269"/>
          </a:xfrm>
          <a:custGeom>
            <a:avLst/>
            <a:gdLst>
              <a:gd name="T0" fmla="*/ 826 w 1255"/>
              <a:gd name="T1" fmla="*/ 94 h 234"/>
              <a:gd name="T2" fmla="*/ 1051 w 1255"/>
              <a:gd name="T3" fmla="*/ 107 h 234"/>
              <a:gd name="T4" fmla="*/ 1093 w 1255"/>
              <a:gd name="T5" fmla="*/ 107 h 234"/>
              <a:gd name="T6" fmla="*/ 1151 w 1255"/>
              <a:gd name="T7" fmla="*/ 87 h 234"/>
              <a:gd name="T8" fmla="*/ 1225 w 1255"/>
              <a:gd name="T9" fmla="*/ 118 h 234"/>
              <a:gd name="T10" fmla="*/ 1206 w 1255"/>
              <a:gd name="T11" fmla="*/ 139 h 234"/>
              <a:gd name="T12" fmla="*/ 1185 w 1255"/>
              <a:gd name="T13" fmla="*/ 102 h 234"/>
              <a:gd name="T14" fmla="*/ 1171 w 1255"/>
              <a:gd name="T15" fmla="*/ 112 h 234"/>
              <a:gd name="T16" fmla="*/ 1137 w 1255"/>
              <a:gd name="T17" fmla="*/ 119 h 234"/>
              <a:gd name="T18" fmla="*/ 1109 w 1255"/>
              <a:gd name="T19" fmla="*/ 119 h 234"/>
              <a:gd name="T20" fmla="*/ 1062 w 1255"/>
              <a:gd name="T21" fmla="*/ 116 h 234"/>
              <a:gd name="T22" fmla="*/ 841 w 1255"/>
              <a:gd name="T23" fmla="*/ 112 h 234"/>
              <a:gd name="T24" fmla="*/ 782 w 1255"/>
              <a:gd name="T25" fmla="*/ 117 h 234"/>
              <a:gd name="T26" fmla="*/ 756 w 1255"/>
              <a:gd name="T27" fmla="*/ 111 h 234"/>
              <a:gd name="T28" fmla="*/ 737 w 1255"/>
              <a:gd name="T29" fmla="*/ 118 h 234"/>
              <a:gd name="T30" fmla="*/ 717 w 1255"/>
              <a:gd name="T31" fmla="*/ 157 h 234"/>
              <a:gd name="T32" fmla="*/ 762 w 1255"/>
              <a:gd name="T33" fmla="*/ 99 h 234"/>
              <a:gd name="T34" fmla="*/ 772 w 1255"/>
              <a:gd name="T35" fmla="*/ 97 h 234"/>
              <a:gd name="T36" fmla="*/ 104 w 1255"/>
              <a:gd name="T37" fmla="*/ 87 h 234"/>
              <a:gd name="T38" fmla="*/ 30 w 1255"/>
              <a:gd name="T39" fmla="*/ 118 h 234"/>
              <a:gd name="T40" fmla="*/ 49 w 1255"/>
              <a:gd name="T41" fmla="*/ 139 h 234"/>
              <a:gd name="T42" fmla="*/ 71 w 1255"/>
              <a:gd name="T43" fmla="*/ 102 h 234"/>
              <a:gd name="T44" fmla="*/ 85 w 1255"/>
              <a:gd name="T45" fmla="*/ 112 h 234"/>
              <a:gd name="T46" fmla="*/ 118 w 1255"/>
              <a:gd name="T47" fmla="*/ 119 h 234"/>
              <a:gd name="T48" fmla="*/ 147 w 1255"/>
              <a:gd name="T49" fmla="*/ 119 h 234"/>
              <a:gd name="T50" fmla="*/ 193 w 1255"/>
              <a:gd name="T51" fmla="*/ 116 h 234"/>
              <a:gd name="T52" fmla="*/ 414 w 1255"/>
              <a:gd name="T53" fmla="*/ 112 h 234"/>
              <a:gd name="T54" fmla="*/ 474 w 1255"/>
              <a:gd name="T55" fmla="*/ 117 h 234"/>
              <a:gd name="T56" fmla="*/ 499 w 1255"/>
              <a:gd name="T57" fmla="*/ 111 h 234"/>
              <a:gd name="T58" fmla="*/ 518 w 1255"/>
              <a:gd name="T59" fmla="*/ 118 h 234"/>
              <a:gd name="T60" fmla="*/ 538 w 1255"/>
              <a:gd name="T61" fmla="*/ 157 h 234"/>
              <a:gd name="T62" fmla="*/ 494 w 1255"/>
              <a:gd name="T63" fmla="*/ 99 h 234"/>
              <a:gd name="T64" fmla="*/ 483 w 1255"/>
              <a:gd name="T65" fmla="*/ 97 h 234"/>
              <a:gd name="T66" fmla="*/ 445 w 1255"/>
              <a:gd name="T67" fmla="*/ 107 h 234"/>
              <a:gd name="T68" fmla="*/ 223 w 1255"/>
              <a:gd name="T69" fmla="*/ 107 h 234"/>
              <a:gd name="T70" fmla="*/ 178 w 1255"/>
              <a:gd name="T71" fmla="*/ 98 h 234"/>
              <a:gd name="T72" fmla="*/ 138 w 1255"/>
              <a:gd name="T73" fmla="*/ 105 h 234"/>
              <a:gd name="T74" fmla="*/ 616 w 1255"/>
              <a:gd name="T75" fmla="*/ 218 h 234"/>
              <a:gd name="T76" fmla="*/ 634 w 1255"/>
              <a:gd name="T77" fmla="*/ 202 h 234"/>
              <a:gd name="T78" fmla="*/ 635 w 1255"/>
              <a:gd name="T79" fmla="*/ 23 h 234"/>
              <a:gd name="T80" fmla="*/ 586 w 1255"/>
              <a:gd name="T81" fmla="*/ 94 h 234"/>
              <a:gd name="T82" fmla="*/ 651 w 1255"/>
              <a:gd name="T83" fmla="*/ 117 h 234"/>
              <a:gd name="T84" fmla="*/ 697 w 1255"/>
              <a:gd name="T85" fmla="*/ 69 h 234"/>
              <a:gd name="T86" fmla="*/ 710 w 1255"/>
              <a:gd name="T87" fmla="*/ 63 h 234"/>
              <a:gd name="T88" fmla="*/ 628 w 1255"/>
              <a:gd name="T89" fmla="*/ 1 h 234"/>
              <a:gd name="T90" fmla="*/ 545 w 1255"/>
              <a:gd name="T91" fmla="*/ 63 h 234"/>
              <a:gd name="T92" fmla="*/ 559 w 1255"/>
              <a:gd name="T93" fmla="*/ 69 h 234"/>
              <a:gd name="T94" fmla="*/ 611 w 1255"/>
              <a:gd name="T95" fmla="*/ 73 h 234"/>
              <a:gd name="T96" fmla="*/ 628 w 1255"/>
              <a:gd name="T97" fmla="*/ 121 h 234"/>
              <a:gd name="T98" fmla="*/ 557 w 1255"/>
              <a:gd name="T99" fmla="*/ 121 h 234"/>
              <a:gd name="T100" fmla="*/ 579 w 1255"/>
              <a:gd name="T101" fmla="*/ 116 h 234"/>
              <a:gd name="T102" fmla="*/ 568 w 1255"/>
              <a:gd name="T103" fmla="*/ 139 h 234"/>
              <a:gd name="T104" fmla="*/ 570 w 1255"/>
              <a:gd name="T105" fmla="*/ 159 h 234"/>
              <a:gd name="T106" fmla="*/ 604 w 1255"/>
              <a:gd name="T107" fmla="*/ 187 h 234"/>
              <a:gd name="T108" fmla="*/ 557 w 1255"/>
              <a:gd name="T109" fmla="*/ 131 h 234"/>
              <a:gd name="T110" fmla="*/ 703 w 1255"/>
              <a:gd name="T111" fmla="*/ 103 h 234"/>
              <a:gd name="T112" fmla="*/ 675 w 1255"/>
              <a:gd name="T113" fmla="*/ 107 h 234"/>
              <a:gd name="T114" fmla="*/ 693 w 1255"/>
              <a:gd name="T115" fmla="*/ 145 h 234"/>
              <a:gd name="T116" fmla="*/ 677 w 1255"/>
              <a:gd name="T117" fmla="*/ 151 h 234"/>
              <a:gd name="T118" fmla="*/ 651 w 1255"/>
              <a:gd name="T119" fmla="*/ 175 h 234"/>
              <a:gd name="T120" fmla="*/ 686 w 1255"/>
              <a:gd name="T121" fmla="*/ 18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000"/>
            </a:schemeClr>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510086" y="1346550"/>
            <a:ext cx="3239145" cy="80465"/>
            <a:chOff x="5108253" y="1177442"/>
            <a:chExt cx="1975492" cy="49074"/>
          </a:xfrm>
        </p:grpSpPr>
        <p:cxnSp>
          <p:nvCxnSpPr>
            <p:cNvPr id="6" name="直接连接符 5"/>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980259" y="728483"/>
            <a:ext cx="2298797" cy="461665"/>
          </a:xfrm>
          <a:prstGeom prst="rect">
            <a:avLst/>
          </a:prstGeom>
          <a:noFill/>
        </p:spPr>
        <p:txBody>
          <a:bodyPr wrap="square" rtlCol="0">
            <a:spAutoFit/>
          </a:bodyPr>
          <a:lstStyle/>
          <a:p>
            <a:pPr algn="ctr"/>
            <a:r>
              <a:rPr lang="zh-CN" altLang="en-US" sz="2400" b="1" dirty="0">
                <a:latin typeface="+mn-ea"/>
              </a:rPr>
              <a:t>目录</a:t>
            </a:r>
            <a:endParaRPr lang="en-US" altLang="zh-CN" sz="2400" b="1" dirty="0">
              <a:latin typeface="+mn-ea"/>
            </a:endParaRPr>
          </a:p>
        </p:txBody>
      </p:sp>
      <p:sp>
        <p:nvSpPr>
          <p:cNvPr id="10" name="矩形 9"/>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2544927" y="2027136"/>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62505" y="1514746"/>
            <a:ext cx="5617992" cy="461665"/>
          </a:xfrm>
          <a:prstGeom prst="rect">
            <a:avLst/>
          </a:prstGeom>
          <a:noFill/>
        </p:spPr>
        <p:txBody>
          <a:bodyPr wrap="square" rtlCol="0">
            <a:spAutoFit/>
          </a:bodyPr>
          <a:lstStyle/>
          <a:p>
            <a:r>
              <a:rPr lang="en-US" altLang="zh-CN" sz="2400" b="1" dirty="0">
                <a:latin typeface="+mn-ea"/>
              </a:rPr>
              <a:t>01 · </a:t>
            </a:r>
            <a:r>
              <a:rPr lang="zh-CN" altLang="en-US" sz="2400" b="1" dirty="0">
                <a:latin typeface="+mn-ea"/>
              </a:rPr>
              <a:t>引言</a:t>
            </a:r>
            <a:endParaRPr lang="en-US" altLang="zh-CN" sz="2400" b="1" dirty="0">
              <a:latin typeface="+mn-ea"/>
            </a:endParaRPr>
          </a:p>
        </p:txBody>
      </p:sp>
      <p:cxnSp>
        <p:nvCxnSpPr>
          <p:cNvPr id="25" name="直接连接符 24"/>
          <p:cNvCxnSpPr/>
          <p:nvPr/>
        </p:nvCxnSpPr>
        <p:spPr>
          <a:xfrm flipH="1">
            <a:off x="2544927" y="2698319"/>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362505" y="2185929"/>
            <a:ext cx="5617992" cy="461665"/>
          </a:xfrm>
          <a:prstGeom prst="rect">
            <a:avLst/>
          </a:prstGeom>
          <a:noFill/>
        </p:spPr>
        <p:txBody>
          <a:bodyPr wrap="square" rtlCol="0">
            <a:spAutoFit/>
          </a:bodyPr>
          <a:lstStyle/>
          <a:p>
            <a:r>
              <a:rPr lang="en-US" altLang="zh-CN" sz="2400" b="1" dirty="0">
                <a:latin typeface="+mn-ea"/>
              </a:rPr>
              <a:t>02 · </a:t>
            </a:r>
            <a:r>
              <a:rPr lang="zh-CN" altLang="en-US" sz="2400" b="1" dirty="0">
                <a:latin typeface="+mn-ea"/>
              </a:rPr>
              <a:t>项目章程</a:t>
            </a:r>
            <a:endParaRPr lang="en-US" altLang="zh-CN" sz="2400" b="1" dirty="0">
              <a:latin typeface="+mn-ea"/>
            </a:endParaRPr>
          </a:p>
        </p:txBody>
      </p:sp>
      <p:cxnSp>
        <p:nvCxnSpPr>
          <p:cNvPr id="27" name="直接连接符 26"/>
          <p:cNvCxnSpPr/>
          <p:nvPr/>
        </p:nvCxnSpPr>
        <p:spPr>
          <a:xfrm flipH="1">
            <a:off x="2544927" y="3371686"/>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362505" y="2859296"/>
            <a:ext cx="5617992" cy="461665"/>
          </a:xfrm>
          <a:prstGeom prst="rect">
            <a:avLst/>
          </a:prstGeom>
          <a:noFill/>
        </p:spPr>
        <p:txBody>
          <a:bodyPr wrap="square" rtlCol="0">
            <a:spAutoFit/>
          </a:bodyPr>
          <a:lstStyle/>
          <a:p>
            <a:r>
              <a:rPr lang="en-US" altLang="zh-CN" sz="2400" b="1" dirty="0">
                <a:latin typeface="+mn-ea"/>
              </a:rPr>
              <a:t>03 · </a:t>
            </a:r>
            <a:r>
              <a:rPr lang="zh-CN" altLang="en-US" sz="2400" b="1" dirty="0">
                <a:latin typeface="+mn-ea"/>
              </a:rPr>
              <a:t>任务分解及组织结构</a:t>
            </a:r>
            <a:endParaRPr lang="en-US" altLang="zh-CN" sz="2400" b="1" dirty="0">
              <a:latin typeface="+mn-ea"/>
            </a:endParaRPr>
          </a:p>
        </p:txBody>
      </p:sp>
      <p:cxnSp>
        <p:nvCxnSpPr>
          <p:cNvPr id="29" name="直接连接符 28"/>
          <p:cNvCxnSpPr/>
          <p:nvPr/>
        </p:nvCxnSpPr>
        <p:spPr>
          <a:xfrm flipH="1">
            <a:off x="2544927" y="4077129"/>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362505" y="3564739"/>
            <a:ext cx="5617992" cy="461665"/>
          </a:xfrm>
          <a:prstGeom prst="rect">
            <a:avLst/>
          </a:prstGeom>
          <a:noFill/>
        </p:spPr>
        <p:txBody>
          <a:bodyPr wrap="square" rtlCol="0">
            <a:spAutoFit/>
          </a:bodyPr>
          <a:lstStyle/>
          <a:p>
            <a:r>
              <a:rPr lang="en-US" altLang="zh-CN" sz="2400" b="1" dirty="0">
                <a:latin typeface="+mn-ea"/>
              </a:rPr>
              <a:t>04 · </a:t>
            </a:r>
            <a:r>
              <a:rPr lang="zh-CN" altLang="en-US" sz="2400" b="1" dirty="0">
                <a:latin typeface="+mn-ea"/>
              </a:rPr>
              <a:t>可行性分析</a:t>
            </a:r>
            <a:endParaRPr lang="en-US" altLang="zh-CN" sz="2400" b="1" dirty="0">
              <a:latin typeface="+mn-ea"/>
            </a:endParaRPr>
          </a:p>
        </p:txBody>
      </p:sp>
      <p:cxnSp>
        <p:nvCxnSpPr>
          <p:cNvPr id="19" name="直接连接符 18"/>
          <p:cNvCxnSpPr/>
          <p:nvPr/>
        </p:nvCxnSpPr>
        <p:spPr>
          <a:xfrm flipH="1">
            <a:off x="2544927" y="4780250"/>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62505" y="4267860"/>
            <a:ext cx="5617992" cy="461665"/>
          </a:xfrm>
          <a:prstGeom prst="rect">
            <a:avLst/>
          </a:prstGeom>
          <a:noFill/>
        </p:spPr>
        <p:txBody>
          <a:bodyPr wrap="square" rtlCol="0">
            <a:spAutoFit/>
          </a:bodyPr>
          <a:lstStyle/>
          <a:p>
            <a:r>
              <a:rPr lang="en-US" altLang="zh-CN" sz="2400" b="1" dirty="0">
                <a:latin typeface="+mn-ea"/>
              </a:rPr>
              <a:t>05 · </a:t>
            </a:r>
            <a:r>
              <a:rPr lang="zh-CN" altLang="en-US" sz="2400" b="1" dirty="0">
                <a:latin typeface="+mn-ea"/>
              </a:rPr>
              <a:t>需求工程计划评审点</a:t>
            </a:r>
            <a:endParaRPr lang="en-US" altLang="zh-CN" sz="2400" b="1" dirty="0">
              <a:latin typeface="+mn-ea"/>
            </a:endParaRPr>
          </a:p>
        </p:txBody>
      </p:sp>
      <p:cxnSp>
        <p:nvCxnSpPr>
          <p:cNvPr id="21" name="直接连接符 20"/>
          <p:cNvCxnSpPr/>
          <p:nvPr/>
        </p:nvCxnSpPr>
        <p:spPr>
          <a:xfrm flipH="1">
            <a:off x="2544927" y="5481710"/>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62505" y="4969320"/>
            <a:ext cx="5617992" cy="461665"/>
          </a:xfrm>
          <a:prstGeom prst="rect">
            <a:avLst/>
          </a:prstGeom>
          <a:noFill/>
        </p:spPr>
        <p:txBody>
          <a:bodyPr wrap="square" rtlCol="0">
            <a:spAutoFit/>
          </a:bodyPr>
          <a:lstStyle/>
          <a:p>
            <a:r>
              <a:rPr lang="en-US" altLang="zh-CN" sz="2400" b="1" dirty="0">
                <a:latin typeface="+mn-ea"/>
              </a:rPr>
              <a:t>06 · </a:t>
            </a:r>
            <a:r>
              <a:rPr lang="zh-CN" altLang="en-US" sz="2400" b="1" dirty="0">
                <a:latin typeface="+mn-ea"/>
              </a:rPr>
              <a:t>参考资料</a:t>
            </a:r>
            <a:endParaRPr lang="en-US" altLang="zh-CN" sz="2400" b="1" dirty="0">
              <a:latin typeface="+mn-ea"/>
            </a:endParaRPr>
          </a:p>
        </p:txBody>
      </p:sp>
      <p:cxnSp>
        <p:nvCxnSpPr>
          <p:cNvPr id="31" name="直接连接符 30"/>
          <p:cNvCxnSpPr/>
          <p:nvPr/>
        </p:nvCxnSpPr>
        <p:spPr>
          <a:xfrm flipH="1">
            <a:off x="2544927" y="6233895"/>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362505" y="5721505"/>
            <a:ext cx="5617992" cy="461665"/>
          </a:xfrm>
          <a:prstGeom prst="rect">
            <a:avLst/>
          </a:prstGeom>
          <a:noFill/>
        </p:spPr>
        <p:txBody>
          <a:bodyPr wrap="square" rtlCol="0">
            <a:spAutoFit/>
          </a:bodyPr>
          <a:lstStyle/>
          <a:p>
            <a:r>
              <a:rPr lang="en-US" altLang="zh-CN" sz="2400" b="1" dirty="0">
                <a:latin typeface="+mn-ea"/>
              </a:rPr>
              <a:t>07 · </a:t>
            </a:r>
            <a:r>
              <a:rPr lang="zh-CN" altLang="en-US" sz="2400" b="1" dirty="0">
                <a:latin typeface="+mn-ea"/>
              </a:rPr>
              <a:t>小组分工与绩效评定</a:t>
            </a:r>
            <a:endParaRPr lang="en-US" altLang="zh-CN" sz="2400" b="1"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需求工程计划</a:t>
              </a:r>
              <a:endParaRPr lang="zh-CN" altLang="en-US" sz="3200" b="1" dirty="0">
                <a:latin typeface="+mn-ea"/>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[图片][图片][图片]</a:t>
            </a: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371091" y="360162"/>
            <a:ext cx="1107996" cy="461665"/>
          </a:xfrm>
          <a:prstGeom prst="rect">
            <a:avLst/>
          </a:prstGeom>
          <a:noFill/>
        </p:spPr>
        <p:txBody>
          <a:bodyPr wrap="none" rtlCol="0">
            <a:spAutoFit/>
          </a:bodyPr>
          <a:lstStyle/>
          <a:p>
            <a:pPr algn="ctr"/>
            <a:r>
              <a:rPr lang="zh-CN" altLang="en-US" sz="2400" dirty="0"/>
              <a:t>甘特图</a:t>
            </a:r>
            <a:endParaRPr lang="zh-CN" altLang="en-US" sz="2400" b="1" dirty="0">
              <a:latin typeface="+mn-ea"/>
            </a:endParaRPr>
          </a:p>
        </p:txBody>
      </p:sp>
      <p:pic>
        <p:nvPicPr>
          <p:cNvPr id="3" name="图片 2" descr="9d0220de6a9d4cb8dcebd859e233b83"/>
          <p:cNvPicPr>
            <a:picLocks noChangeAspect="1"/>
          </p:cNvPicPr>
          <p:nvPr/>
        </p:nvPicPr>
        <p:blipFill>
          <a:blip r:embed="rId1"/>
          <a:stretch>
            <a:fillRect/>
          </a:stretch>
        </p:blipFill>
        <p:spPr>
          <a:xfrm>
            <a:off x="463550" y="1155065"/>
            <a:ext cx="2917190" cy="1726565"/>
          </a:xfrm>
          <a:prstGeom prst="rect">
            <a:avLst/>
          </a:prstGeom>
        </p:spPr>
      </p:pic>
      <p:pic>
        <p:nvPicPr>
          <p:cNvPr id="4" name="图片 3" descr="b01bc3f543efea0d5390db77124ffa5"/>
          <p:cNvPicPr>
            <a:picLocks noChangeAspect="1"/>
          </p:cNvPicPr>
          <p:nvPr/>
        </p:nvPicPr>
        <p:blipFill>
          <a:blip r:embed="rId2"/>
          <a:stretch>
            <a:fillRect/>
          </a:stretch>
        </p:blipFill>
        <p:spPr>
          <a:xfrm>
            <a:off x="3855085" y="1155065"/>
            <a:ext cx="2518410" cy="1807845"/>
          </a:xfrm>
          <a:prstGeom prst="rect">
            <a:avLst/>
          </a:prstGeom>
        </p:spPr>
      </p:pic>
      <p:pic>
        <p:nvPicPr>
          <p:cNvPr id="5" name="图片 4" descr="8ddf7c9ddf4707c4075d690fcf1b78d"/>
          <p:cNvPicPr>
            <a:picLocks noChangeAspect="1"/>
          </p:cNvPicPr>
          <p:nvPr/>
        </p:nvPicPr>
        <p:blipFill>
          <a:blip r:embed="rId3"/>
          <a:stretch>
            <a:fillRect/>
          </a:stretch>
        </p:blipFill>
        <p:spPr>
          <a:xfrm>
            <a:off x="657225" y="3429000"/>
            <a:ext cx="3862070" cy="1762760"/>
          </a:xfrm>
          <a:prstGeom prst="rect">
            <a:avLst/>
          </a:prstGeom>
        </p:spPr>
      </p:pic>
      <p:pic>
        <p:nvPicPr>
          <p:cNvPr id="6" name="图片 5" descr="ce3d8f658de61bac95a8ae6d8ba610f"/>
          <p:cNvPicPr>
            <a:picLocks noChangeAspect="1"/>
          </p:cNvPicPr>
          <p:nvPr/>
        </p:nvPicPr>
        <p:blipFill>
          <a:blip r:embed="rId4"/>
          <a:stretch>
            <a:fillRect/>
          </a:stretch>
        </p:blipFill>
        <p:spPr>
          <a:xfrm>
            <a:off x="7388225" y="1155065"/>
            <a:ext cx="3183255" cy="1873250"/>
          </a:xfrm>
          <a:prstGeom prst="rect">
            <a:avLst/>
          </a:prstGeom>
        </p:spPr>
      </p:pic>
      <p:pic>
        <p:nvPicPr>
          <p:cNvPr id="7" name="图片 6" descr="3933bdb3a976b7c5ec4a77e9b5d8835"/>
          <p:cNvPicPr>
            <a:picLocks noChangeAspect="1"/>
          </p:cNvPicPr>
          <p:nvPr/>
        </p:nvPicPr>
        <p:blipFill>
          <a:blip r:embed="rId5"/>
          <a:stretch>
            <a:fillRect/>
          </a:stretch>
        </p:blipFill>
        <p:spPr>
          <a:xfrm>
            <a:off x="6504305" y="3429000"/>
            <a:ext cx="4067175" cy="17627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137970" y="360162"/>
            <a:ext cx="2040944" cy="461665"/>
          </a:xfrm>
          <a:prstGeom prst="rect">
            <a:avLst/>
          </a:prstGeom>
          <a:noFill/>
        </p:spPr>
        <p:txBody>
          <a:bodyPr wrap="none" rtlCol="0">
            <a:spAutoFit/>
          </a:bodyPr>
          <a:lstStyle/>
          <a:p>
            <a:pPr algn="ctr"/>
            <a:r>
              <a:rPr lang="zh-CN" altLang="en-US" sz="2400" b="1" dirty="0"/>
              <a:t>软件质量保证</a:t>
            </a:r>
            <a:endParaRPr lang="zh-CN" altLang="en-US" sz="2400" b="1" dirty="0"/>
          </a:p>
        </p:txBody>
      </p:sp>
      <p:sp>
        <p:nvSpPr>
          <p:cNvPr id="3" name="文本框 2"/>
          <p:cNvSpPr txBox="1"/>
          <p:nvPr/>
        </p:nvSpPr>
        <p:spPr>
          <a:xfrm>
            <a:off x="399504" y="1496565"/>
            <a:ext cx="3540198" cy="4832092"/>
          </a:xfrm>
          <a:prstGeom prst="rect">
            <a:avLst/>
          </a:prstGeom>
          <a:noFill/>
        </p:spPr>
        <p:txBody>
          <a:bodyPr wrap="square" rtlCol="0">
            <a:spAutoFit/>
          </a:bodyPr>
          <a:lstStyle/>
          <a:p>
            <a:pPr marL="266700" indent="127000" algn="just">
              <a:lnSpc>
                <a:spcPct val="150000"/>
              </a:lnSpc>
            </a:pPr>
            <a:r>
              <a:rPr lang="en-US" altLang="zh-CN" sz="2000" kern="100" dirty="0">
                <a:latin typeface="宋体" panose="02010600030101010101" pitchFamily="2" charset="-122"/>
                <a:ea typeface="宋体" panose="02010600030101010101" pitchFamily="2" charset="-122"/>
                <a:cs typeface="宋体" panose="02010600030101010101" pitchFamily="2" charset="-122"/>
              </a:rPr>
              <a:t>3-5</a:t>
            </a:r>
            <a:r>
              <a:rPr lang="zh-CN" altLang="en-US" sz="2000" kern="100" dirty="0">
                <a:latin typeface="宋体" panose="02010600030101010101" pitchFamily="2" charset="-122"/>
                <a:ea typeface="宋体" panose="02010600030101010101" pitchFamily="2" charset="-122"/>
                <a:cs typeface="宋体" panose="02010600030101010101" pitchFamily="2" charset="-122"/>
              </a:rPr>
              <a:t>人参加，不超过</a:t>
            </a:r>
            <a:r>
              <a:rPr lang="en-US" altLang="zh-CN" sz="2000" kern="100" dirty="0">
                <a:latin typeface="宋体" panose="02010600030101010101" pitchFamily="2" charset="-122"/>
                <a:ea typeface="宋体" panose="02010600030101010101" pitchFamily="2" charset="-122"/>
                <a:cs typeface="宋体" panose="02010600030101010101" pitchFamily="2" charset="-122"/>
              </a:rPr>
              <a:t>1</a:t>
            </a:r>
            <a:r>
              <a:rPr lang="zh-CN" altLang="en-US" sz="2000" kern="100" dirty="0">
                <a:latin typeface="宋体" panose="02010600030101010101" pitchFamily="2" charset="-122"/>
                <a:ea typeface="宋体" panose="02010600030101010101" pitchFamily="2" charset="-122"/>
                <a:cs typeface="宋体" panose="02010600030101010101" pitchFamily="2" charset="-122"/>
              </a:rPr>
              <a:t>小时，由项目经理、评审者和生产者参加，必须做出下列决定中的一个 </a:t>
            </a:r>
            <a:r>
              <a:rPr lang="en-US" altLang="zh-CN" sz="2000" kern="100" dirty="0">
                <a:latin typeface="宋体" panose="02010600030101010101" pitchFamily="2" charset="-122"/>
                <a:ea typeface="宋体" panose="02010600030101010101" pitchFamily="2" charset="-122"/>
                <a:cs typeface="宋体" panose="02010600030101010101" pitchFamily="2" charset="-122"/>
              </a:rPr>
              <a:t>: </a:t>
            </a:r>
            <a:endParaRPr lang="en-US" altLang="zh-CN"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1</a:t>
            </a:r>
            <a:r>
              <a:rPr lang="zh-CN" altLang="en-US" sz="2000" kern="100" dirty="0">
                <a:latin typeface="宋体" panose="02010600030101010101" pitchFamily="2" charset="-122"/>
                <a:ea typeface="宋体" panose="02010600030101010101" pitchFamily="2" charset="-122"/>
                <a:cs typeface="宋体" panose="02010600030101010101" pitchFamily="2" charset="-122"/>
              </a:rPr>
              <a:t>）工作产品可不可以不经修改而被接受； </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2</a:t>
            </a:r>
            <a:r>
              <a:rPr lang="zh-CN" altLang="en-US" sz="2000" kern="100" dirty="0">
                <a:latin typeface="宋体" panose="02010600030101010101" pitchFamily="2" charset="-122"/>
                <a:ea typeface="宋体" panose="02010600030101010101" pitchFamily="2" charset="-122"/>
                <a:cs typeface="宋体" panose="02010600030101010101" pitchFamily="2" charset="-122"/>
              </a:rPr>
              <a:t>）由于严重错误而否决工作产品； </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3</a:t>
            </a:r>
            <a:r>
              <a:rPr lang="zh-CN" altLang="en-US" sz="2000" kern="100" dirty="0">
                <a:latin typeface="宋体" panose="02010600030101010101" pitchFamily="2" charset="-122"/>
                <a:ea typeface="宋体" panose="02010600030101010101" pitchFamily="2" charset="-122"/>
                <a:cs typeface="宋体" panose="02010600030101010101" pitchFamily="2" charset="-122"/>
              </a:rPr>
              <a:t>）暂时接受工作产品。</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266700" algn="just"/>
            <a:endParaRPr lang="zh-CN" altLang="zh-CN" sz="2000" kern="100" dirty="0">
              <a:effectLst/>
              <a:latin typeface="Times New Roman" panose="02020603050405020304" pitchFamily="18" charset="0"/>
              <a:ea typeface="宋体" panose="02010600030101010101" pitchFamily="2" charset="-122"/>
            </a:endParaRPr>
          </a:p>
          <a:p>
            <a:endParaRPr lang="zh-CN" altLang="en-US" sz="2000" dirty="0"/>
          </a:p>
        </p:txBody>
      </p:sp>
      <p:sp>
        <p:nvSpPr>
          <p:cNvPr id="14" name="文本框 13"/>
          <p:cNvSpPr txBox="1"/>
          <p:nvPr/>
        </p:nvSpPr>
        <p:spPr>
          <a:xfrm>
            <a:off x="1218933" y="1036085"/>
            <a:ext cx="1805291" cy="461665"/>
          </a:xfrm>
          <a:prstGeom prst="rect">
            <a:avLst/>
          </a:prstGeom>
          <a:noFill/>
        </p:spPr>
        <p:txBody>
          <a:bodyPr wrap="square">
            <a:spAutoFit/>
          </a:bodyPr>
          <a:lstStyle/>
          <a:p>
            <a:pPr algn="ctr"/>
            <a:r>
              <a:rPr lang="zh-CN" altLang="zh-CN" sz="2400" b="1" kern="100" dirty="0">
                <a:effectLst/>
                <a:ea typeface="宋体" panose="02010600030101010101" pitchFamily="2" charset="-122"/>
                <a:cs typeface="Times New Roman" panose="02020603050405020304" pitchFamily="18" charset="0"/>
              </a:rPr>
              <a:t>产品审计</a:t>
            </a:r>
            <a:endParaRPr lang="zh-CN" altLang="en-US" sz="2400" b="1" dirty="0">
              <a:latin typeface="微软雅黑" panose="020B0503020204020204" charset="-122"/>
              <a:ea typeface="微软雅黑" panose="020B0503020204020204" charset="-122"/>
            </a:endParaRPr>
          </a:p>
        </p:txBody>
      </p:sp>
      <p:sp>
        <p:nvSpPr>
          <p:cNvPr id="11" name="文本框 10"/>
          <p:cNvSpPr txBox="1"/>
          <p:nvPr/>
        </p:nvSpPr>
        <p:spPr>
          <a:xfrm>
            <a:off x="7179950" y="1041038"/>
            <a:ext cx="1805291" cy="461665"/>
          </a:xfrm>
          <a:prstGeom prst="rect">
            <a:avLst/>
          </a:prstGeom>
          <a:noFill/>
        </p:spPr>
        <p:txBody>
          <a:bodyPr wrap="square">
            <a:spAutoFit/>
          </a:bodyPr>
          <a:lstStyle/>
          <a:p>
            <a:pPr algn="ctr"/>
            <a:r>
              <a:rPr lang="zh-CN" altLang="zh-CN" sz="2400" b="1" kern="100" dirty="0">
                <a:effectLst/>
                <a:ea typeface="宋体" panose="02010600030101010101" pitchFamily="2" charset="-122"/>
                <a:cs typeface="Times New Roman" panose="02020603050405020304" pitchFamily="18" charset="0"/>
              </a:rPr>
              <a:t>过程评审</a:t>
            </a:r>
            <a:endParaRPr lang="zh-CN" altLang="en-US" sz="2400" b="1" dirty="0">
              <a:latin typeface="微软雅黑" panose="020B0503020204020204" charset="-122"/>
              <a:ea typeface="微软雅黑" panose="020B0503020204020204" charset="-122"/>
            </a:endParaRPr>
          </a:p>
        </p:txBody>
      </p:sp>
      <p:sp>
        <p:nvSpPr>
          <p:cNvPr id="21" name="文本框 20"/>
          <p:cNvSpPr txBox="1"/>
          <p:nvPr/>
        </p:nvSpPr>
        <p:spPr>
          <a:xfrm>
            <a:off x="4241050" y="1530382"/>
            <a:ext cx="6836161" cy="3477875"/>
          </a:xfrm>
          <a:prstGeom prst="rect">
            <a:avLst/>
          </a:prstGeom>
          <a:noFill/>
        </p:spPr>
        <p:txBody>
          <a:bodyPr wrap="square" rtlCol="0">
            <a:spAutoFit/>
          </a:bodyPr>
          <a:lstStyle/>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1</a:t>
            </a:r>
            <a:r>
              <a:rPr lang="zh-CN" altLang="en-US" sz="2000" kern="100" dirty="0">
                <a:effectLst/>
                <a:latin typeface="Times New Roman" panose="02020603050405020304" pitchFamily="18" charset="0"/>
                <a:ea typeface="宋体" panose="02010600030101010101" pitchFamily="2" charset="-122"/>
              </a:rPr>
              <a:t>）评审产品，而不是评审生产者。注意客气地指出错误，气氛轻松。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2</a:t>
            </a:r>
            <a:r>
              <a:rPr lang="zh-CN" altLang="en-US" sz="2000" kern="100" dirty="0">
                <a:effectLst/>
                <a:latin typeface="Times New Roman" panose="02020603050405020304" pitchFamily="18" charset="0"/>
                <a:ea typeface="宋体" panose="02010600030101010101" pitchFamily="2" charset="-122"/>
              </a:rPr>
              <a:t>）不要离题，限制争论。有异议的问题不要争论但要记录在案。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3</a:t>
            </a:r>
            <a:r>
              <a:rPr lang="zh-CN" altLang="en-US" sz="2000" kern="100" dirty="0">
                <a:effectLst/>
                <a:latin typeface="Times New Roman" panose="02020603050405020304" pitchFamily="18" charset="0"/>
                <a:ea typeface="宋体" panose="02010600030101010101" pitchFamily="2" charset="-122"/>
              </a:rPr>
              <a:t>）对各个问题都发表见解。问题解决应该放到评审会议之后进行。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4</a:t>
            </a:r>
            <a:r>
              <a:rPr lang="zh-CN" altLang="en-US" sz="2000" kern="100" dirty="0">
                <a:effectLst/>
                <a:latin typeface="Times New Roman" panose="02020603050405020304" pitchFamily="18" charset="0"/>
                <a:ea typeface="宋体" panose="02010600030101010101" pitchFamily="2" charset="-122"/>
              </a:rPr>
              <a:t>）为每个要评审的工作产品建立一个检查表。应为分析、设计、编码、测试文档都建立检查表。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5</a:t>
            </a:r>
            <a:r>
              <a:rPr lang="zh-CN" altLang="en-US" sz="2000" kern="100" dirty="0">
                <a:effectLst/>
                <a:latin typeface="Times New Roman" panose="02020603050405020304" pitchFamily="18" charset="0"/>
                <a:ea typeface="宋体" panose="02010600030101010101" pitchFamily="2" charset="-122"/>
              </a:rPr>
              <a:t>）分配资源和时间。应该将评审作为软件工程任务加以调度。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6</a:t>
            </a:r>
            <a:r>
              <a:rPr lang="zh-CN" altLang="en-US" sz="2000" kern="100" dirty="0">
                <a:effectLst/>
                <a:latin typeface="Times New Roman" panose="02020603050405020304" pitchFamily="18" charset="0"/>
                <a:ea typeface="宋体" panose="02010600030101010101" pitchFamily="2" charset="-122"/>
              </a:rPr>
              <a:t>）评审以前所做的评审</a:t>
            </a:r>
            <a:endParaRPr lang="zh-CN" altLang="en-US" sz="2000"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1"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447352" y="360162"/>
            <a:ext cx="1422184" cy="461665"/>
          </a:xfrm>
          <a:prstGeom prst="rect">
            <a:avLst/>
          </a:prstGeom>
          <a:noFill/>
        </p:spPr>
        <p:txBody>
          <a:bodyPr wrap="none" rtlCol="0">
            <a:spAutoFit/>
          </a:bodyPr>
          <a:lstStyle/>
          <a:p>
            <a:pPr algn="ctr"/>
            <a:r>
              <a:rPr lang="zh-CN" altLang="en-US" sz="2400" b="1" dirty="0">
                <a:latin typeface="+mn-ea"/>
              </a:rPr>
              <a:t>风险管理</a:t>
            </a:r>
            <a:endParaRPr lang="zh-CN" altLang="en-US" sz="2400" b="1" dirty="0">
              <a:latin typeface="+mn-ea"/>
            </a:endParaRPr>
          </a:p>
        </p:txBody>
      </p:sp>
      <p:sp>
        <p:nvSpPr>
          <p:cNvPr id="11" name="文本框 10"/>
          <p:cNvSpPr txBox="1"/>
          <p:nvPr/>
        </p:nvSpPr>
        <p:spPr>
          <a:xfrm>
            <a:off x="997880" y="1220731"/>
            <a:ext cx="2902157" cy="400110"/>
          </a:xfrm>
          <a:prstGeom prst="rect">
            <a:avLst/>
          </a:prstGeom>
          <a:noFill/>
        </p:spPr>
        <p:txBody>
          <a:bodyPr wrap="square">
            <a:spAutoFit/>
          </a:bodyPr>
          <a:lstStyle/>
          <a:p>
            <a:pPr algn="ctr"/>
            <a:r>
              <a:rPr lang="zh-CN" altLang="en-US" sz="2000" b="1" dirty="0">
                <a:latin typeface="微软雅黑" panose="020B0503020204020204" charset="-122"/>
                <a:ea typeface="微软雅黑" panose="020B0503020204020204" charset="-122"/>
              </a:rPr>
              <a:t>需求获取方面的风险</a:t>
            </a:r>
            <a:r>
              <a:rPr lang="en-US" altLang="zh-CN" sz="2000" b="1" dirty="0">
                <a:latin typeface="微软雅黑" panose="020B0503020204020204" charset="-122"/>
                <a:ea typeface="微软雅黑" panose="020B0503020204020204" charset="-122"/>
              </a:rPr>
              <a:t>[5]</a:t>
            </a:r>
            <a:endParaRPr lang="zh-CN" altLang="en-US" sz="2000" b="1" dirty="0">
              <a:latin typeface="微软雅黑" panose="020B0503020204020204" charset="-122"/>
              <a:ea typeface="微软雅黑" panose="020B0503020204020204" charset="-122"/>
            </a:endParaRPr>
          </a:p>
        </p:txBody>
      </p:sp>
      <p:sp>
        <p:nvSpPr>
          <p:cNvPr id="12" name="文本框 11"/>
          <p:cNvSpPr txBox="1"/>
          <p:nvPr/>
        </p:nvSpPr>
        <p:spPr>
          <a:xfrm>
            <a:off x="98157" y="1822869"/>
            <a:ext cx="5220078" cy="4385816"/>
          </a:xfrm>
          <a:prstGeom prst="rect">
            <a:avLst/>
          </a:prstGeom>
          <a:noFill/>
        </p:spPr>
        <p:txBody>
          <a:bodyPr wrap="square" rtlCol="0">
            <a:spAutoFit/>
          </a:bodyPr>
          <a:lstStyle/>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、产品前景和项目范围没有达成明确的共识引发的风险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、需求开发所需时间分配不合理引发的风险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、需求规格说明的不完整和不正确引发的风险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、忽视非功能需求引发的风险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5</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、客户对产品需求意见不一致引发的风险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6</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、未加说明的需求引发的风险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7</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、对已有的产品作为需求基线来源引发的风险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8</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、根据用户提议的解决方案引发的风险</a:t>
            </a:r>
            <a:endPar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15" name="文本框 14"/>
          <p:cNvSpPr txBox="1"/>
          <p:nvPr/>
        </p:nvSpPr>
        <p:spPr>
          <a:xfrm>
            <a:off x="6836378" y="1206496"/>
            <a:ext cx="2636096" cy="400110"/>
          </a:xfrm>
          <a:prstGeom prst="rect">
            <a:avLst/>
          </a:prstGeom>
          <a:noFill/>
        </p:spPr>
        <p:txBody>
          <a:bodyPr wrap="square">
            <a:spAutoFit/>
          </a:bodyPr>
          <a:lstStyle/>
          <a:p>
            <a:pPr algn="ctr"/>
            <a:r>
              <a:rPr lang="zh-CN" altLang="en-US" sz="2000" b="1" dirty="0">
                <a:latin typeface="微软雅黑" panose="020B0503020204020204" charset="-122"/>
                <a:ea typeface="微软雅黑" panose="020B0503020204020204" charset="-122"/>
              </a:rPr>
              <a:t>需求分析方面的风险</a:t>
            </a:r>
            <a:endParaRPr lang="zh-CN" altLang="en-US" sz="2000" b="1" dirty="0">
              <a:latin typeface="微软雅黑" panose="020B0503020204020204" charset="-122"/>
              <a:ea typeface="微软雅黑" panose="020B0503020204020204" charset="-122"/>
            </a:endParaRPr>
          </a:p>
        </p:txBody>
      </p:sp>
      <p:sp>
        <p:nvSpPr>
          <p:cNvPr id="22" name="文本框 21"/>
          <p:cNvSpPr txBox="1"/>
          <p:nvPr/>
        </p:nvSpPr>
        <p:spPr>
          <a:xfrm>
            <a:off x="5658039" y="1826953"/>
            <a:ext cx="6096000" cy="1599733"/>
          </a:xfrm>
          <a:prstGeom prst="rect">
            <a:avLst/>
          </a:prstGeom>
          <a:noFill/>
        </p:spPr>
        <p:txBody>
          <a:bodyPr wrap="square">
            <a:spAutoFit/>
          </a:bodyPr>
          <a:lstStyle/>
          <a:p>
            <a:pPr lvl="0" indent="304800" algn="just">
              <a:lnSpc>
                <a:spcPct val="150000"/>
              </a:lnSpc>
              <a:spcBef>
                <a:spcPts val="600"/>
              </a:spcBef>
              <a:spcAft>
                <a:spcPts val="600"/>
              </a:spcAft>
              <a:buFont typeface="+mj-lt"/>
              <a:buAutoNum type="arabicPeriod"/>
            </a:pPr>
            <a:r>
              <a:rPr lang="zh-CN" altLang="zh-CN" kern="100" dirty="0">
                <a:latin typeface="Times New Roman" panose="02020603050405020304" pitchFamily="18" charset="0"/>
                <a:ea typeface="宋体" panose="02010600030101010101" pitchFamily="2" charset="-122"/>
              </a:rPr>
              <a:t>设定需求优先级引发的风险</a:t>
            </a:r>
            <a:endParaRPr lang="zh-CN" altLang="zh-CN" kern="100" dirty="0">
              <a:latin typeface="Times New Roman" panose="02020603050405020304" pitchFamily="18" charset="0"/>
              <a:ea typeface="宋体" panose="02010600030101010101" pitchFamily="2" charset="-122"/>
            </a:endParaRPr>
          </a:p>
          <a:p>
            <a:pPr lvl="0" indent="304800" algn="just">
              <a:lnSpc>
                <a:spcPct val="150000"/>
              </a:lnSpc>
              <a:spcBef>
                <a:spcPts val="600"/>
              </a:spcBef>
              <a:spcAft>
                <a:spcPts val="600"/>
              </a:spcAft>
              <a:buFont typeface="+mj-lt"/>
              <a:buAutoNum type="arabicPeriod"/>
            </a:pPr>
            <a:r>
              <a:rPr lang="zh-CN" altLang="zh-CN" kern="100" dirty="0">
                <a:latin typeface="Times New Roman" panose="02020603050405020304" pitchFamily="18" charset="0"/>
                <a:ea typeface="宋体" panose="02010600030101010101" pitchFamily="2" charset="-122"/>
              </a:rPr>
              <a:t>技术上难以实现的特性引发的风险</a:t>
            </a:r>
            <a:endParaRPr lang="zh-CN" altLang="zh-CN" kern="100" dirty="0">
              <a:latin typeface="Times New Roman" panose="02020603050405020304" pitchFamily="18" charset="0"/>
              <a:ea typeface="宋体" panose="02010600030101010101" pitchFamily="2" charset="-122"/>
            </a:endParaRPr>
          </a:p>
          <a:p>
            <a:pPr lvl="0" indent="304800" algn="just">
              <a:lnSpc>
                <a:spcPct val="150000"/>
              </a:lnSpc>
              <a:spcBef>
                <a:spcPts val="600"/>
              </a:spcBef>
              <a:spcAft>
                <a:spcPts val="600"/>
              </a:spcAft>
              <a:buFont typeface="+mj-lt"/>
              <a:buAutoNum type="arabicPeriod"/>
            </a:pPr>
            <a:r>
              <a:rPr lang="zh-CN" altLang="zh-CN" kern="100" dirty="0">
                <a:latin typeface="Times New Roman" panose="02020603050405020304" pitchFamily="18" charset="0"/>
                <a:ea typeface="宋体" panose="02010600030101010101" pitchFamily="2" charset="-122"/>
              </a:rPr>
              <a:t>不熟悉的技术、方法、语言、工具或者硬件引发的风险</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447352" y="360162"/>
            <a:ext cx="1422184" cy="461665"/>
          </a:xfrm>
          <a:prstGeom prst="rect">
            <a:avLst/>
          </a:prstGeom>
          <a:noFill/>
        </p:spPr>
        <p:txBody>
          <a:bodyPr wrap="none" rtlCol="0">
            <a:spAutoFit/>
          </a:bodyPr>
          <a:lstStyle/>
          <a:p>
            <a:pPr algn="ctr"/>
            <a:r>
              <a:rPr lang="zh-CN" altLang="en-US" sz="2400" b="1" dirty="0">
                <a:latin typeface="+mn-ea"/>
              </a:rPr>
              <a:t>风险管理</a:t>
            </a:r>
            <a:endParaRPr lang="zh-CN" altLang="en-US" sz="2400" b="1" dirty="0">
              <a:latin typeface="+mn-ea"/>
            </a:endParaRPr>
          </a:p>
        </p:txBody>
      </p:sp>
      <p:sp>
        <p:nvSpPr>
          <p:cNvPr id="11" name="文本框 10"/>
          <p:cNvSpPr txBox="1"/>
          <p:nvPr/>
        </p:nvSpPr>
        <p:spPr>
          <a:xfrm>
            <a:off x="437961" y="1135018"/>
            <a:ext cx="4561490" cy="547073"/>
          </a:xfrm>
          <a:prstGeom prst="rect">
            <a:avLst/>
          </a:prstGeom>
          <a:noFill/>
        </p:spPr>
        <p:txBody>
          <a:bodyPr wrap="square">
            <a:spAutoFit/>
          </a:bodyPr>
          <a:lstStyle/>
          <a:p>
            <a:pPr marL="152400" indent="406400" algn="just">
              <a:lnSpc>
                <a:spcPct val="172000"/>
              </a:lnSpc>
              <a:spcBef>
                <a:spcPts val="780"/>
              </a:spcBef>
              <a:spcAft>
                <a:spcPts val="780"/>
              </a:spcAft>
            </a:pPr>
            <a:r>
              <a:rPr lang="zh-CN" altLang="zh-CN" sz="2000" b="1" kern="100" dirty="0">
                <a:effectLst/>
                <a:latin typeface="宋体-简"/>
                <a:ea typeface="宋体" panose="02010600030101010101" pitchFamily="2" charset="-122"/>
                <a:cs typeface="宋体-简"/>
              </a:rPr>
              <a:t> </a:t>
            </a:r>
            <a:r>
              <a:rPr lang="zh-CN" altLang="zh-CN" sz="2000" b="1" dirty="0">
                <a:latin typeface="微软雅黑" panose="020B0503020204020204" charset="-122"/>
                <a:ea typeface="微软雅黑" panose="020B0503020204020204" charset="-122"/>
              </a:rPr>
              <a:t>编写需求规格说明方面的风险</a:t>
            </a:r>
            <a:r>
              <a:rPr lang="en-US" altLang="zh-CN" sz="2000" b="1" dirty="0">
                <a:latin typeface="微软雅黑" panose="020B0503020204020204" charset="-122"/>
                <a:ea typeface="微软雅黑" panose="020B0503020204020204" charset="-122"/>
              </a:rPr>
              <a:t>[5]</a:t>
            </a:r>
            <a:endParaRPr lang="zh-CN" altLang="zh-CN" sz="2000" b="1" dirty="0">
              <a:latin typeface="微软雅黑" panose="020B0503020204020204" charset="-122"/>
              <a:ea typeface="微软雅黑" panose="020B0503020204020204" charset="-122"/>
            </a:endParaRPr>
          </a:p>
        </p:txBody>
      </p:sp>
      <p:sp>
        <p:nvSpPr>
          <p:cNvPr id="12" name="文本框 11"/>
          <p:cNvSpPr txBox="1"/>
          <p:nvPr/>
        </p:nvSpPr>
        <p:spPr>
          <a:xfrm>
            <a:off x="748289" y="2059993"/>
            <a:ext cx="5220078" cy="3216265"/>
          </a:xfrm>
          <a:prstGeom prst="rect">
            <a:avLst/>
          </a:prstGeom>
          <a:noFill/>
        </p:spPr>
        <p:txBody>
          <a:bodyPr wrap="square" rtlCol="0">
            <a:spAutoFit/>
          </a:bodyPr>
          <a:lstStyle/>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需求理解引发的风险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问题待确定但迫于时间压力而继续向前引发的风险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具有二义性的术语引发的风险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需求中包括设计引发的风险</a:t>
            </a:r>
            <a:endParaRPr lang="zh-CN" altLang="zh-CN" sz="2000" kern="100" dirty="0">
              <a:effectLst/>
              <a:latin typeface="Times New Roman" panose="02020603050405020304" pitchFamily="18" charset="0"/>
              <a:ea typeface="宋体" panose="02010600030101010101" pitchFamily="2" charset="-122"/>
            </a:endParaRPr>
          </a:p>
          <a:p>
            <a:endParaRPr lang="zh-CN" altLang="en-US" sz="2000" dirty="0"/>
          </a:p>
        </p:txBody>
      </p:sp>
      <p:sp>
        <p:nvSpPr>
          <p:cNvPr id="15" name="文本框 14"/>
          <p:cNvSpPr txBox="1"/>
          <p:nvPr/>
        </p:nvSpPr>
        <p:spPr>
          <a:xfrm>
            <a:off x="6768826" y="545681"/>
            <a:ext cx="2588238" cy="400110"/>
          </a:xfrm>
          <a:prstGeom prst="rect">
            <a:avLst/>
          </a:prstGeom>
          <a:noFill/>
        </p:spPr>
        <p:txBody>
          <a:bodyPr wrap="square">
            <a:spAutoFit/>
          </a:bodyPr>
          <a:lstStyle/>
          <a:p>
            <a:pPr algn="ctr"/>
            <a:r>
              <a:rPr lang="zh-CN" altLang="zh-CN" sz="2000" b="1" dirty="0">
                <a:latin typeface="微软雅黑" panose="020B0503020204020204" charset="-122"/>
                <a:ea typeface="微软雅黑" panose="020B0503020204020204" charset="-122"/>
              </a:rPr>
              <a:t>需求确认方面的风险</a:t>
            </a:r>
            <a:endParaRPr lang="zh-CN" altLang="en-US" sz="2000" b="1" dirty="0">
              <a:latin typeface="微软雅黑" panose="020B0503020204020204" charset="-122"/>
              <a:ea typeface="微软雅黑" panose="020B0503020204020204" charset="-122"/>
            </a:endParaRPr>
          </a:p>
        </p:txBody>
      </p:sp>
      <p:sp>
        <p:nvSpPr>
          <p:cNvPr id="22" name="文本框 21"/>
          <p:cNvSpPr txBox="1"/>
          <p:nvPr/>
        </p:nvSpPr>
        <p:spPr>
          <a:xfrm>
            <a:off x="6618500" y="1298321"/>
            <a:ext cx="3717189" cy="1117485"/>
          </a:xfrm>
          <a:prstGeom prst="rect">
            <a:avLst/>
          </a:prstGeom>
          <a:noFill/>
        </p:spPr>
        <p:txBody>
          <a:bodyPr wrap="square">
            <a:spAutoFit/>
          </a:bodyPr>
          <a:lstStyle/>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未经确认的需求引发的风险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审查熟练程度引发的风险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6768826" y="2999526"/>
            <a:ext cx="2748037" cy="400110"/>
          </a:xfrm>
          <a:prstGeom prst="rect">
            <a:avLst/>
          </a:prstGeom>
          <a:noFill/>
        </p:spPr>
        <p:txBody>
          <a:bodyPr wrap="square">
            <a:spAutoFit/>
          </a:bodyPr>
          <a:lstStyle/>
          <a:p>
            <a:pPr algn="ctr"/>
            <a:r>
              <a:rPr lang="zh-CN" altLang="zh-CN" sz="2000" b="1" dirty="0">
                <a:latin typeface="微软雅黑" panose="020B0503020204020204" charset="-122"/>
                <a:ea typeface="微软雅黑" panose="020B0503020204020204" charset="-122"/>
              </a:rPr>
              <a:t>需求管理方面的风险</a:t>
            </a:r>
            <a:endParaRPr lang="zh-CN" altLang="en-US" sz="2000" b="1" dirty="0">
              <a:latin typeface="微软雅黑" panose="020B0503020204020204" charset="-122"/>
              <a:ea typeface="微软雅黑" panose="020B0503020204020204" charset="-122"/>
            </a:endParaRPr>
          </a:p>
        </p:txBody>
      </p:sp>
      <p:sp>
        <p:nvSpPr>
          <p:cNvPr id="21" name="文本框 20"/>
          <p:cNvSpPr txBox="1"/>
          <p:nvPr/>
        </p:nvSpPr>
        <p:spPr>
          <a:xfrm>
            <a:off x="6618499" y="3748099"/>
            <a:ext cx="3717189" cy="2348592"/>
          </a:xfrm>
          <a:prstGeom prst="rect">
            <a:avLst/>
          </a:prstGeom>
          <a:noFill/>
        </p:spPr>
        <p:txBody>
          <a:bodyPr wrap="square">
            <a:spAutoFit/>
          </a:bodyPr>
          <a:lstStyle/>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变更需求引发的风险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需求变更过程引发的风险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为实现的需求引发的风险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扩大目标范围引发的风险</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22" grpId="0"/>
      <p:bldP spid="14"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447354" y="360162"/>
            <a:ext cx="1422184" cy="461665"/>
          </a:xfrm>
          <a:prstGeom prst="rect">
            <a:avLst/>
          </a:prstGeom>
          <a:noFill/>
        </p:spPr>
        <p:txBody>
          <a:bodyPr wrap="none" rtlCol="0">
            <a:spAutoFit/>
          </a:bodyPr>
          <a:lstStyle/>
          <a:p>
            <a:pPr algn="ctr"/>
            <a:r>
              <a:rPr lang="zh-CN" altLang="en-US" sz="2400" b="1" dirty="0">
                <a:latin typeface="+mn-ea"/>
              </a:rPr>
              <a:t>风险控制</a:t>
            </a:r>
            <a:endParaRPr lang="zh-CN" altLang="en-US" sz="2400" b="1" dirty="0">
              <a:latin typeface="+mn-ea"/>
            </a:endParaRPr>
          </a:p>
        </p:txBody>
      </p:sp>
      <p:sp>
        <p:nvSpPr>
          <p:cNvPr id="11" name="文本框 10"/>
          <p:cNvSpPr txBox="1"/>
          <p:nvPr/>
        </p:nvSpPr>
        <p:spPr>
          <a:xfrm>
            <a:off x="1350919" y="1243139"/>
            <a:ext cx="3176693" cy="400110"/>
          </a:xfrm>
          <a:prstGeom prst="rect">
            <a:avLst/>
          </a:prstGeom>
          <a:noFill/>
        </p:spPr>
        <p:txBody>
          <a:bodyPr wrap="square">
            <a:spAutoFit/>
          </a:bodyPr>
          <a:lstStyle/>
          <a:p>
            <a:pPr algn="ctr"/>
            <a:r>
              <a:rPr lang="zh-CN" altLang="zh-CN" sz="2000" b="1" dirty="0">
                <a:latin typeface="微软雅黑" panose="020B0503020204020204" charset="-122"/>
                <a:ea typeface="微软雅黑" panose="020B0503020204020204" charset="-122"/>
              </a:rPr>
              <a:t>需求分析方面的控制</a:t>
            </a:r>
            <a:r>
              <a:rPr lang="en-US" altLang="zh-CN" sz="2000" b="1" dirty="0">
                <a:latin typeface="微软雅黑" panose="020B0503020204020204" charset="-122"/>
                <a:ea typeface="微软雅黑" panose="020B0503020204020204" charset="-122"/>
              </a:rPr>
              <a:t>[3]</a:t>
            </a:r>
            <a:endParaRPr lang="zh-CN" altLang="en-US" sz="2000" b="1" dirty="0">
              <a:latin typeface="微软雅黑" panose="020B0503020204020204" charset="-122"/>
              <a:ea typeface="微软雅黑" panose="020B0503020204020204" charset="-122"/>
            </a:endParaRPr>
          </a:p>
        </p:txBody>
      </p:sp>
      <p:sp>
        <p:nvSpPr>
          <p:cNvPr id="12" name="文本框 11"/>
          <p:cNvSpPr txBox="1"/>
          <p:nvPr/>
        </p:nvSpPr>
        <p:spPr>
          <a:xfrm>
            <a:off x="248289" y="1746475"/>
            <a:ext cx="5185560" cy="3524042"/>
          </a:xfrm>
          <a:prstGeom prst="rect">
            <a:avLst/>
          </a:prstGeom>
          <a:noFill/>
        </p:spPr>
        <p:txBody>
          <a:bodyPr wrap="square" rtlCol="0">
            <a:spAutoFit/>
          </a:bodyPr>
          <a:lstStyle/>
          <a:p>
            <a:pPr marL="342900" lvl="0" indent="-342900" algn="just">
              <a:lnSpc>
                <a:spcPct val="150000"/>
              </a:lnSpc>
              <a:spcBef>
                <a:spcPts val="600"/>
              </a:spcBef>
              <a:spcAft>
                <a:spcPts val="600"/>
              </a:spcAft>
              <a:buFont typeface="+mj-lt"/>
              <a:buAutoNum type="arabicPeriod"/>
            </a:pPr>
            <a:r>
              <a:rPr lang="zh-CN" altLang="en-US" kern="100" dirty="0">
                <a:latin typeface="等线" panose="02010600030101010101" pitchFamily="2" charset="-122"/>
                <a:ea typeface="宋体" panose="02010600030101010101" pitchFamily="2" charset="-122"/>
                <a:cs typeface="Times New Roman" panose="02020603050405020304" pitchFamily="18" charset="0"/>
              </a:rPr>
              <a:t>使用配置管理工具，对团队协作的文件按照约定（见配置管理文件）进行版本号控制</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评估每个需求的可行性，确定需求的实现时间预期。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要尽早确认高风险的需求，并留出足够的时间</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供团队成员</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学习经验，实验以及制作原型。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15" name="文本框 14"/>
          <p:cNvSpPr txBox="1"/>
          <p:nvPr/>
        </p:nvSpPr>
        <p:spPr>
          <a:xfrm>
            <a:off x="6572889" y="1085438"/>
            <a:ext cx="4151336" cy="550407"/>
          </a:xfrm>
          <a:prstGeom prst="rect">
            <a:avLst/>
          </a:prstGeom>
          <a:noFill/>
        </p:spPr>
        <p:txBody>
          <a:bodyPr wrap="square">
            <a:spAutoFit/>
          </a:bodyPr>
          <a:lstStyle/>
          <a:p>
            <a:pPr indent="406400" algn="just">
              <a:lnSpc>
                <a:spcPct val="172000"/>
              </a:lnSpc>
              <a:spcBef>
                <a:spcPts val="780"/>
              </a:spcBef>
              <a:spcAft>
                <a:spcPts val="780"/>
              </a:spcAft>
            </a:pPr>
            <a:r>
              <a:rPr lang="zh-CN" altLang="zh-CN" sz="2000" b="1" dirty="0">
                <a:latin typeface="微软雅黑" panose="020B0503020204020204" charset="-122"/>
                <a:ea typeface="微软雅黑" panose="020B0503020204020204" charset="-122"/>
              </a:rPr>
              <a:t>编写需求规格说明方面的控制</a:t>
            </a:r>
            <a:endParaRPr lang="zh-CN" altLang="zh-CN" sz="2000" b="1" dirty="0">
              <a:latin typeface="微软雅黑" panose="020B0503020204020204" charset="-122"/>
              <a:ea typeface="微软雅黑" panose="020B0503020204020204" charset="-122"/>
            </a:endParaRPr>
          </a:p>
        </p:txBody>
      </p:sp>
      <p:sp>
        <p:nvSpPr>
          <p:cNvPr id="22" name="文本框 21"/>
          <p:cNvSpPr txBox="1"/>
          <p:nvPr/>
        </p:nvSpPr>
        <p:spPr>
          <a:xfrm>
            <a:off x="6096000" y="1746475"/>
            <a:ext cx="5798237" cy="4246612"/>
          </a:xfrm>
          <a:prstGeom prst="rect">
            <a:avLst/>
          </a:prstGeom>
          <a:noFill/>
        </p:spPr>
        <p:txBody>
          <a:bodyPr wrap="square">
            <a:spAutoFit/>
          </a:bodyPr>
          <a:lstStyle/>
          <a:p>
            <a:pPr marL="342900" lvl="0" indent="-342900" algn="just">
              <a:lnSpc>
                <a:spcPct val="150000"/>
              </a:lnSpc>
              <a:spcBef>
                <a:spcPts val="600"/>
              </a:spcBef>
              <a:spcAft>
                <a:spcPts val="600"/>
              </a:spcAft>
              <a:buFont typeface="+mj-lt"/>
              <a:buAutoNum type="arabicPeriod"/>
            </a:pPr>
            <a:r>
              <a:rPr lang="zh-CN" altLang="en-US" kern="100" dirty="0">
                <a:latin typeface="等线" panose="02010600030101010101" pitchFamily="2" charset="-122"/>
                <a:cs typeface="Times New Roman" panose="02020603050405020304" pitchFamily="18" charset="0"/>
              </a:rPr>
              <a:t>划分专门规定的评审小组（见组织结构）</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对需求文档进行正式评审</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减小需求的不同理解造成的风险。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应该记录下负责最终解释每个</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TBD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的负责人的姓名和解决的截止日期。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创建一个数据字典来定义一些术语的条目和结构，对软件需求说明的评审可以帮助参与者对关键术语和概念达成一致的理解。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对需求的评审，可以确保强调的是需要解决的业务问题是什么，而不是规定如何解决。</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参考资料</a:t>
              </a:r>
              <a:endParaRPr lang="zh-CN" altLang="en-US" sz="3200" b="1" dirty="0">
                <a:latin typeface="+mn-e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06</a:t>
            </a:r>
            <a:endParaRPr lang="en-US" altLang="zh-CN" sz="2800" b="1" dirty="0">
              <a:solidFill>
                <a:schemeClr val="bg1"/>
              </a:solidFill>
              <a:latin typeface="+mn-ea"/>
            </a:endParaRPr>
          </a:p>
        </p:txBody>
      </p:sp>
      <p:sp>
        <p:nvSpPr>
          <p:cNvPr id="2" name="文本框 1"/>
          <p:cNvSpPr txBox="1"/>
          <p:nvPr/>
        </p:nvSpPr>
        <p:spPr>
          <a:xfrm>
            <a:off x="1447354" y="360162"/>
            <a:ext cx="1422184" cy="461665"/>
          </a:xfrm>
          <a:prstGeom prst="rect">
            <a:avLst/>
          </a:prstGeom>
          <a:noFill/>
        </p:spPr>
        <p:txBody>
          <a:bodyPr wrap="none" rtlCol="0">
            <a:spAutoFit/>
          </a:bodyPr>
          <a:lstStyle/>
          <a:p>
            <a:pPr algn="ctr"/>
            <a:r>
              <a:rPr lang="zh-CN" altLang="en-US" sz="2400" b="1" dirty="0">
                <a:latin typeface="+mn-ea"/>
              </a:rPr>
              <a:t>参考资料</a:t>
            </a:r>
            <a:endParaRPr lang="zh-CN" altLang="en-US" sz="2400" b="1" dirty="0">
              <a:latin typeface="+mn-ea"/>
            </a:endParaRPr>
          </a:p>
        </p:txBody>
      </p:sp>
      <p:sp>
        <p:nvSpPr>
          <p:cNvPr id="23" name="文本框 22"/>
          <p:cNvSpPr txBox="1"/>
          <p:nvPr/>
        </p:nvSpPr>
        <p:spPr>
          <a:xfrm>
            <a:off x="662152" y="1112576"/>
            <a:ext cx="10861064" cy="2809615"/>
          </a:xfrm>
          <a:prstGeom prst="rect">
            <a:avLst/>
          </a:prstGeom>
          <a:noFill/>
        </p:spPr>
        <p:txBody>
          <a:bodyPr wrap="square">
            <a:spAutoFit/>
          </a:bodyPr>
          <a:lstStyle/>
          <a:p>
            <a:pPr algn="just">
              <a:lnSpc>
                <a:spcPct val="150000"/>
              </a:lnSpc>
            </a:pPr>
            <a:r>
              <a:rPr lang="zh-CN" altLang="zh-CN" sz="2000" dirty="0"/>
              <a:t>[1] 《软件需求》 清华大学出版社 Karl Wiegers, Joy Beatty著 李忠利 李淳 霍金健 孔晨辉 译 2016年3月第3版</a:t>
            </a:r>
            <a:endParaRPr lang="zh-CN" altLang="zh-CN" sz="2000" dirty="0"/>
          </a:p>
          <a:p>
            <a:pPr algn="just">
              <a:lnSpc>
                <a:spcPct val="150000"/>
              </a:lnSpc>
            </a:pPr>
            <a:r>
              <a:rPr lang="zh-CN" altLang="zh-CN" sz="2000" dirty="0"/>
              <a:t>[2]《软件工程导论》 清华大学出版社 张海藩等 2013年8月第6版 第150343号</a:t>
            </a:r>
            <a:endParaRPr lang="zh-CN" altLang="zh-CN" sz="2000" dirty="0"/>
          </a:p>
          <a:p>
            <a:pPr algn="just">
              <a:lnSpc>
                <a:spcPct val="150000"/>
              </a:lnSpc>
            </a:pPr>
            <a:r>
              <a:rPr lang="zh-CN" altLang="zh-CN" sz="2000" dirty="0"/>
              <a:t>[</a:t>
            </a:r>
            <a:r>
              <a:rPr lang="en-US" altLang="zh-CN" sz="2000" dirty="0"/>
              <a:t>3</a:t>
            </a:r>
            <a:r>
              <a:rPr lang="zh-CN" altLang="zh-CN" sz="2000" dirty="0"/>
              <a:t>]《IT项目管理》 机械工业出版社 Kathy Schwalbe著 孙新波 朱珠 贾建锋 译 2017年10月第1版</a:t>
            </a:r>
            <a:endParaRPr lang="en-US" altLang="zh-CN" sz="2000" dirty="0"/>
          </a:p>
          <a:p>
            <a:pPr algn="just">
              <a:lnSpc>
                <a:spcPct val="150000"/>
              </a:lnSpc>
            </a:pPr>
            <a:r>
              <a:rPr lang="en-US" altLang="zh-CN" sz="2000" dirty="0"/>
              <a:t>[4]</a:t>
            </a:r>
            <a:r>
              <a:rPr kumimoji="0" lang="en-US" altLang="zh-CN" sz="2000" b="0" i="0" u="none" strike="noStrike" kern="100" cap="none" spc="0" normalizeH="0" baseline="0" noProof="0" dirty="0">
                <a:ln>
                  <a:noFill/>
                </a:ln>
                <a:solidFill>
                  <a:srgbClr val="0563C1"/>
                </a:solidFill>
                <a:effectLst/>
                <a:uLnTx/>
                <a:uFillTx/>
                <a:latin typeface="Times New Roman" panose="02020603050405020304" pitchFamily="18" charset="0"/>
                <a:ea typeface="宋体" panose="02010600030101010101" pitchFamily="2" charset="-122"/>
                <a:cs typeface="宋体" panose="02010600030101010101" pitchFamily="2" charset="-122"/>
                <a:hlinkClick r:id="rId1"/>
              </a:rPr>
              <a:t>  </a:t>
            </a:r>
            <a:r>
              <a:rPr kumimoji="0" lang="zh-CN" altLang="en-US" sz="2000" b="0" i="0" u="none" strike="noStrike" kern="100" cap="none" spc="0" normalizeH="0" baseline="0" noProof="0" dirty="0">
                <a:ln>
                  <a:noFill/>
                </a:ln>
                <a:solidFill>
                  <a:srgbClr val="0563C1"/>
                </a:solidFill>
                <a:effectLst/>
                <a:uLnTx/>
                <a:uFillTx/>
                <a:latin typeface="Times New Roman" panose="02020603050405020304" pitchFamily="18" charset="0"/>
                <a:ea typeface="宋体" panose="02010600030101010101" pitchFamily="2" charset="-122"/>
                <a:cs typeface="宋体" panose="02010600030101010101" pitchFamily="2" charset="-122"/>
                <a:hlinkClick r:id="rId1"/>
              </a:rPr>
              <a:t>人通社数据</a:t>
            </a:r>
            <a:r>
              <a:rPr kumimoji="0" lang="en-US" altLang="zh-CN" sz="2000" b="0" i="0" u="none" strike="noStrike" kern="100" cap="none" spc="0" normalizeH="0" baseline="0" noProof="0" dirty="0">
                <a:ln>
                  <a:noFill/>
                </a:ln>
                <a:solidFill>
                  <a:srgbClr val="0563C1"/>
                </a:solidFill>
                <a:effectLst/>
                <a:uLnTx/>
                <a:uFillTx/>
                <a:latin typeface="Times New Roman" panose="02020603050405020304" pitchFamily="18" charset="0"/>
                <a:ea typeface="宋体" panose="02010600030101010101" pitchFamily="2" charset="-122"/>
                <a:cs typeface="宋体" panose="02010600030101010101" pitchFamily="2" charset="-122"/>
                <a:hlinkClick r:id="rId1"/>
              </a:rPr>
              <a:t>https://m12333.cn/policy/wmbk.html</a:t>
            </a:r>
            <a:endParaRPr kumimoji="0" lang="en-US" altLang="zh-CN" sz="2000" b="0" i="0" u="none" strike="noStrike" kern="100" cap="none" spc="0" normalizeH="0" baseline="0" noProof="0" dirty="0">
              <a:ln>
                <a:noFill/>
              </a:ln>
              <a:solidFill>
                <a:srgbClr val="0563C1"/>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algn="just">
              <a:lnSpc>
                <a:spcPct val="150000"/>
              </a:lnSpc>
            </a:pPr>
            <a:r>
              <a:rPr lang="zh-CN" altLang="zh-CN" sz="2000" dirty="0"/>
              <a:t>[</a:t>
            </a:r>
            <a:r>
              <a:rPr lang="en-US" altLang="zh-CN" sz="2000" dirty="0"/>
              <a:t>5</a:t>
            </a:r>
            <a:r>
              <a:rPr lang="zh-CN" altLang="zh-CN" sz="2000" dirty="0"/>
              <a:t>]《</a:t>
            </a:r>
            <a:r>
              <a:rPr lang="en-US" altLang="zh-CN" sz="2000" dirty="0"/>
              <a:t>PMBOK</a:t>
            </a:r>
            <a:r>
              <a:rPr lang="zh-CN" altLang="zh-CN" sz="2000" dirty="0"/>
              <a:t>》</a:t>
            </a:r>
            <a:r>
              <a:rPr lang="zh-CN" altLang="en-US" sz="2000" dirty="0"/>
              <a:t>项目管理知识体系指南第六版</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小组分工及绩效</a:t>
              </a:r>
              <a:endParaRPr lang="zh-CN" altLang="en-US" sz="3200" b="1" dirty="0">
                <a:latin typeface="+mn-e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63763" y="222456"/>
            <a:ext cx="804793" cy="798631"/>
            <a:chOff x="4985288" y="1224585"/>
            <a:chExt cx="2546888" cy="2527388"/>
          </a:xfrm>
          <a:effectLst/>
        </p:grpSpPr>
        <p:sp>
          <p:nvSpPr>
            <p:cNvPr id="35" name="椭圆 34"/>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11211"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07</a:t>
            </a:r>
            <a:endParaRPr lang="en-US" altLang="zh-CN" sz="2800" b="1" dirty="0">
              <a:solidFill>
                <a:schemeClr val="bg1"/>
              </a:solidFill>
              <a:latin typeface="+mn-ea"/>
            </a:endParaRPr>
          </a:p>
        </p:txBody>
      </p:sp>
      <p:sp>
        <p:nvSpPr>
          <p:cNvPr id="39" name="文本框 38"/>
          <p:cNvSpPr txBox="1"/>
          <p:nvPr/>
        </p:nvSpPr>
        <p:spPr>
          <a:xfrm>
            <a:off x="1204297" y="320931"/>
            <a:ext cx="2350323" cy="461665"/>
          </a:xfrm>
          <a:prstGeom prst="rect">
            <a:avLst/>
          </a:prstGeom>
          <a:noFill/>
        </p:spPr>
        <p:txBody>
          <a:bodyPr wrap="none" rtlCol="0">
            <a:spAutoFit/>
          </a:bodyPr>
          <a:lstStyle/>
          <a:p>
            <a:pPr algn="ctr"/>
            <a:r>
              <a:rPr lang="zh-CN" altLang="en-US" sz="2400" b="1" dirty="0">
                <a:latin typeface="+mn-ea"/>
              </a:rPr>
              <a:t>小组分工及绩效</a:t>
            </a:r>
            <a:endParaRPr lang="zh-CN" altLang="en-US" sz="2400" b="1" dirty="0">
              <a:latin typeface="+mn-ea"/>
            </a:endParaRPr>
          </a:p>
        </p:txBody>
      </p:sp>
      <p:sp>
        <p:nvSpPr>
          <p:cNvPr id="3" name="文本框 2"/>
          <p:cNvSpPr txBox="1"/>
          <p:nvPr userDrawn="1"/>
        </p:nvSpPr>
        <p:spPr>
          <a:xfrm>
            <a:off x="1344706" y="1120588"/>
            <a:ext cx="8987118" cy="5076265"/>
          </a:xfrm>
          <a:prstGeom prst="rect">
            <a:avLst/>
          </a:prstGeom>
        </p:spPr>
        <p:txBody>
          <a:bodyPr wrap="square" rtlCol="0" anchor="t">
            <a:noAutofit/>
          </a:bodyPr>
          <a:lstStyle/>
          <a:p>
            <a:endParaRPr lang="zh-CN" altLang="en-US" dirty="0"/>
          </a:p>
        </p:txBody>
      </p:sp>
      <p:graphicFrame>
        <p:nvGraphicFramePr>
          <p:cNvPr id="2" name="表格 3"/>
          <p:cNvGraphicFramePr>
            <a:graphicFrameLocks noGrp="1"/>
          </p:cNvGraphicFramePr>
          <p:nvPr/>
        </p:nvGraphicFramePr>
        <p:xfrm>
          <a:off x="1452161" y="1341648"/>
          <a:ext cx="9911256" cy="4634143"/>
        </p:xfrm>
        <a:graphic>
          <a:graphicData uri="http://schemas.openxmlformats.org/drawingml/2006/table">
            <a:tbl>
              <a:tblPr firstRow="1" bandRow="1">
                <a:tableStyleId>{5C22544A-7EE6-4342-B048-85BDC9FD1C3A}</a:tableStyleId>
              </a:tblPr>
              <a:tblGrid>
                <a:gridCol w="9911256"/>
              </a:tblGrid>
              <a:tr h="536121">
                <a:tc>
                  <a:txBody>
                    <a:bodyPr/>
                    <a:lstStyle/>
                    <a:p>
                      <a:r>
                        <a:rPr lang="zh-CN" altLang="en-US" dirty="0">
                          <a:solidFill>
                            <a:schemeClr val="tx1"/>
                          </a:solidFill>
                        </a:rPr>
                        <a:t>绩效评分规则</a:t>
                      </a:r>
                      <a:endParaRPr lang="zh-CN" altLang="en-US" dirty="0">
                        <a:solidFill>
                          <a:schemeClr val="tx1"/>
                        </a:solidFill>
                      </a:endParaRPr>
                    </a:p>
                  </a:txBody>
                  <a:tcPr>
                    <a:solidFill>
                      <a:schemeClr val="tx2">
                        <a:lumMod val="40000"/>
                        <a:lumOff val="60000"/>
                      </a:schemeClr>
                    </a:solidFill>
                  </a:tcPr>
                </a:tc>
              </a:tr>
              <a:tr h="1321943">
                <a:tc>
                  <a:txBody>
                    <a:bodyPr/>
                    <a:lstStyle/>
                    <a:p>
                      <a:r>
                        <a:rPr lang="zh-CN" altLang="en-US" dirty="0"/>
                        <a:t>小组工作分（</a:t>
                      </a:r>
                      <a:r>
                        <a:rPr lang="en-US" altLang="zh-CN" dirty="0"/>
                        <a:t>100</a:t>
                      </a:r>
                      <a:r>
                        <a:rPr lang="zh-CN" altLang="en-US" dirty="0"/>
                        <a:t>）：</a:t>
                      </a:r>
                      <a:endParaRPr lang="zh-CN" altLang="en-US" dirty="0"/>
                    </a:p>
                    <a:p>
                      <a:r>
                        <a:rPr lang="en-US" altLang="zh-CN" dirty="0"/>
                        <a:t>1.</a:t>
                      </a:r>
                      <a:r>
                        <a:rPr lang="zh-CN" altLang="en-US" dirty="0"/>
                        <a:t>工作任务量（</a:t>
                      </a:r>
                      <a:r>
                        <a:rPr lang="en-US" altLang="zh-CN" dirty="0"/>
                        <a:t>40</a:t>
                      </a:r>
                      <a:r>
                        <a:rPr lang="zh-CN" altLang="en-US" dirty="0"/>
                        <a:t>）     	</a:t>
                      </a:r>
                      <a:r>
                        <a:rPr lang="en-US" altLang="zh-CN" dirty="0"/>
                        <a:t>2.</a:t>
                      </a:r>
                      <a:r>
                        <a:rPr lang="zh-CN" altLang="en-US" dirty="0"/>
                        <a:t>工作质量（</a:t>
                      </a:r>
                      <a:r>
                        <a:rPr lang="en-US" altLang="zh-CN" dirty="0"/>
                        <a:t>20</a:t>
                      </a:r>
                      <a:r>
                        <a:rPr lang="zh-CN" altLang="en-US" dirty="0"/>
                        <a:t>）	</a:t>
                      </a:r>
                      <a:r>
                        <a:rPr lang="en-US" altLang="zh-CN" dirty="0"/>
                        <a:t>3.</a:t>
                      </a:r>
                      <a:r>
                        <a:rPr lang="zh-CN" altLang="en-US" dirty="0"/>
                        <a:t>工作技能（</a:t>
                      </a:r>
                      <a:r>
                        <a:rPr lang="en-US" altLang="zh-CN" dirty="0"/>
                        <a:t>10</a:t>
                      </a:r>
                      <a:r>
                        <a:rPr lang="zh-CN" altLang="en-US" dirty="0"/>
                        <a:t>）</a:t>
                      </a:r>
                      <a:endParaRPr lang="zh-CN" altLang="en-US" dirty="0"/>
                    </a:p>
                    <a:p>
                      <a:r>
                        <a:rPr lang="en-US" altLang="zh-CN" dirty="0"/>
                        <a:t>4.</a:t>
                      </a:r>
                      <a:r>
                        <a:rPr lang="zh-CN" altLang="en-US" dirty="0"/>
                        <a:t>工作态度与责任感（</a:t>
                      </a:r>
                      <a:r>
                        <a:rPr lang="en-US" altLang="zh-CN" dirty="0"/>
                        <a:t>10</a:t>
                      </a:r>
                      <a:r>
                        <a:rPr lang="zh-CN" altLang="en-US" dirty="0"/>
                        <a:t>）	</a:t>
                      </a:r>
                      <a:r>
                        <a:rPr lang="en-US" altLang="zh-CN" dirty="0"/>
                        <a:t>5.</a:t>
                      </a:r>
                      <a:r>
                        <a:rPr lang="zh-CN" altLang="en-US" dirty="0"/>
                        <a:t>协调性（</a:t>
                      </a:r>
                      <a:r>
                        <a:rPr lang="en-US" altLang="zh-CN" dirty="0"/>
                        <a:t>10</a:t>
                      </a:r>
                      <a:r>
                        <a:rPr lang="zh-CN" altLang="en-US" dirty="0"/>
                        <a:t>）	</a:t>
                      </a:r>
                      <a:r>
                        <a:rPr lang="en-US" altLang="zh-CN" dirty="0"/>
                        <a:t>6.</a:t>
                      </a:r>
                      <a:r>
                        <a:rPr lang="zh-CN" altLang="en-US" dirty="0"/>
                        <a:t>纪律性（</a:t>
                      </a:r>
                      <a:r>
                        <a:rPr lang="en-US" altLang="zh-CN" dirty="0"/>
                        <a:t>10</a:t>
                      </a:r>
                      <a:r>
                        <a:rPr lang="zh-CN" altLang="en-US" dirty="0"/>
                        <a:t>）</a:t>
                      </a:r>
                      <a:endParaRPr lang="zh-CN" altLang="en-US" dirty="0"/>
                    </a:p>
                  </a:txBody>
                  <a:tcPr>
                    <a:solidFill>
                      <a:schemeClr val="tx2">
                        <a:lumMod val="40000"/>
                        <a:lumOff val="60000"/>
                      </a:schemeClr>
                    </a:solidFill>
                  </a:tcPr>
                </a:tc>
              </a:tr>
              <a:tr h="1321943">
                <a:tc>
                  <a:txBody>
                    <a:bodyPr/>
                    <a:lstStyle/>
                    <a:p>
                      <a:r>
                        <a:rPr lang="zh-CN" altLang="en-US" dirty="0"/>
                        <a:t>组间评分（</a:t>
                      </a:r>
                      <a:r>
                        <a:rPr lang="en-US" altLang="zh-CN" dirty="0"/>
                        <a:t>100</a:t>
                      </a:r>
                      <a:r>
                        <a:rPr lang="zh-CN" altLang="en-US" dirty="0"/>
                        <a:t>）：</a:t>
                      </a:r>
                      <a:endParaRPr lang="zh-CN" altLang="en-US" dirty="0"/>
                    </a:p>
                    <a:p>
                      <a:r>
                        <a:rPr lang="en-US" altLang="zh-CN" dirty="0"/>
                        <a:t>1.</a:t>
                      </a:r>
                      <a:r>
                        <a:rPr lang="zh-CN" altLang="en-US" dirty="0"/>
                        <a:t>自评，满分</a:t>
                      </a:r>
                      <a:r>
                        <a:rPr lang="en-US" altLang="zh-CN" dirty="0"/>
                        <a:t>100</a:t>
                      </a:r>
                      <a:r>
                        <a:rPr lang="zh-CN" altLang="en-US" dirty="0"/>
                        <a:t>分；</a:t>
                      </a:r>
                      <a:endParaRPr lang="zh-CN" altLang="en-US" dirty="0"/>
                    </a:p>
                    <a:p>
                      <a:r>
                        <a:rPr lang="en-US" altLang="zh-CN" dirty="0"/>
                        <a:t>2.</a:t>
                      </a:r>
                      <a:r>
                        <a:rPr lang="zh-CN" altLang="en-US" dirty="0"/>
                        <a:t>其他组员评分，满分</a:t>
                      </a:r>
                      <a:r>
                        <a:rPr lang="en-US" altLang="zh-CN" dirty="0"/>
                        <a:t>100</a:t>
                      </a:r>
                      <a:r>
                        <a:rPr lang="zh-CN" altLang="en-US" dirty="0"/>
                        <a:t>分；</a:t>
                      </a:r>
                      <a:endParaRPr lang="zh-CN" altLang="en-US" dirty="0"/>
                    </a:p>
                  </a:txBody>
                  <a:tcPr>
                    <a:solidFill>
                      <a:schemeClr val="tx2">
                        <a:lumMod val="40000"/>
                        <a:lumOff val="60000"/>
                      </a:schemeClr>
                    </a:solidFill>
                  </a:tcPr>
                </a:tc>
              </a:tr>
              <a:tr h="925360">
                <a:tc>
                  <a:txBody>
                    <a:bodyPr/>
                    <a:lstStyle/>
                    <a:p>
                      <a:r>
                        <a:rPr lang="zh-CN" altLang="en-US" dirty="0"/>
                        <a:t>工作评分 =   小组工作分求和</a:t>
                      </a:r>
                      <a:endParaRPr lang="zh-CN" altLang="en-US" dirty="0"/>
                    </a:p>
                    <a:p>
                      <a:r>
                        <a:rPr lang="zh-CN" altLang="en-US" dirty="0"/>
                        <a:t>组间评分 =   组间互评均值</a:t>
                      </a:r>
                      <a:endParaRPr lang="zh-CN" altLang="en-US" dirty="0"/>
                    </a:p>
                  </a:txBody>
                  <a:tcPr>
                    <a:solidFill>
                      <a:schemeClr val="tx2">
                        <a:lumMod val="40000"/>
                        <a:lumOff val="60000"/>
                      </a:schemeClr>
                    </a:solidFill>
                  </a:tcPr>
                </a:tc>
              </a:tr>
              <a:tr h="5287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绩效评价总分 =  工作评分 </a:t>
                      </a:r>
                      <a:r>
                        <a:rPr lang="en-US" altLang="zh-CN" dirty="0"/>
                        <a:t>* 0.5</a:t>
                      </a:r>
                      <a:r>
                        <a:rPr lang="zh-CN" altLang="en-US" dirty="0"/>
                        <a:t>+组间评分 </a:t>
                      </a:r>
                      <a:r>
                        <a:rPr lang="en-US" altLang="zh-CN" dirty="0"/>
                        <a:t>* 0.5</a:t>
                      </a:r>
                      <a:endParaRPr lang="zh-CN" altLang="en-US" dirty="0"/>
                    </a:p>
                  </a:txBody>
                  <a:tcPr>
                    <a:solidFill>
                      <a:schemeClr val="tx2">
                        <a:lumMod val="40000"/>
                        <a:lumOff val="60000"/>
                      </a:scheme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引言</a:t>
              </a:r>
              <a:endParaRPr lang="zh-CN" altLang="en-US" sz="4400" b="1" dirty="0">
                <a:solidFill>
                  <a:prstClr val="white"/>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629771" y="1210235"/>
          <a:ext cx="8534400" cy="2286000"/>
        </p:xfrm>
        <a:graphic>
          <a:graphicData uri="http://schemas.openxmlformats.org/drawingml/2006/table">
            <a:tbl>
              <a:tblPr firstRow="1" bandRow="1">
                <a:tableStyleId>{5940675A-B579-460E-94D1-54222C63F5DA}</a:tableStyleId>
              </a:tblPr>
              <a:tblGrid>
                <a:gridCol w="1678940"/>
                <a:gridCol w="6855460"/>
              </a:tblGrid>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成员</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负责内容</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张浩</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Git仓库搭建、项目计划</a:t>
                      </a:r>
                      <a:r>
                        <a:rPr lang="zh-CN" altLang="en-US" sz="1800" b="0">
                          <a:latin typeface="微软雅黑" panose="020B0503020204020204" charset="-122"/>
                          <a:ea typeface="微软雅黑" panose="020B0503020204020204" charset="-122"/>
                          <a:cs typeface="微软雅黑&quot;,sans-serif" charset="0"/>
                        </a:rPr>
                        <a:t>文档（</a:t>
                      </a:r>
                      <a:r>
                        <a:rPr lang="en-US" altLang="zh-CN" sz="1800" b="0">
                          <a:latin typeface="微软雅黑" panose="020B0503020204020204" charset="-122"/>
                          <a:ea typeface="微软雅黑" panose="020B0503020204020204" charset="-122"/>
                          <a:cs typeface="微软雅黑&quot;,sans-serif" charset="0"/>
                        </a:rPr>
                        <a:t>project</a:t>
                      </a:r>
                      <a:r>
                        <a:rPr lang="en-US" sz="1800" b="0">
                          <a:latin typeface="微软雅黑" panose="020B0503020204020204" charset="-122"/>
                          <a:ea typeface="微软雅黑" panose="020B0503020204020204" charset="-122"/>
                          <a:cs typeface="微软雅黑&quot;,sans-serif" charset="0"/>
                        </a:rPr>
                        <a:t>甘特图、</a:t>
                      </a:r>
                      <a:r>
                        <a:rPr lang="en-US" altLang="zh-CN" sz="1800" b="0">
                          <a:latin typeface="微软雅黑" panose="020B0503020204020204" charset="-122"/>
                          <a:ea typeface="微软雅黑" panose="020B0503020204020204" charset="-122"/>
                          <a:cs typeface="微软雅黑&quot;,sans-serif" charset="0"/>
                        </a:rPr>
                        <a:t>OBS)</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邱慧慧</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项目计划</a:t>
                      </a:r>
                      <a:r>
                        <a:rPr lang="zh-CN" altLang="en-US" sz="1800" b="0">
                          <a:latin typeface="微软雅黑" panose="020B0503020204020204" charset="-122"/>
                          <a:ea typeface="微软雅黑" panose="020B0503020204020204" charset="-122"/>
                          <a:cs typeface="微软雅黑&quot;,sans-serif" charset="0"/>
                        </a:rPr>
                        <a:t>文档</a:t>
                      </a:r>
                      <a:r>
                        <a:rPr lang="en-US" sz="1800" b="0">
                          <a:latin typeface="微软雅黑" panose="020B0503020204020204" charset="-122"/>
                          <a:ea typeface="微软雅黑" panose="020B0503020204020204" charset="-122"/>
                          <a:cs typeface="微软雅黑&quot;,sans-serif" charset="0"/>
                        </a:rPr>
                        <a:t>、设计</a:t>
                      </a:r>
                      <a:r>
                        <a:rPr lang="en-US" altLang="zh-CN" sz="1800" b="0">
                          <a:latin typeface="微软雅黑" panose="020B0503020204020204" charset="-122"/>
                          <a:ea typeface="微软雅黑" panose="020B0503020204020204" charset="-122"/>
                          <a:cs typeface="微软雅黑&quot;,sans-serif" charset="0"/>
                        </a:rPr>
                        <a:t>Logo</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倪亿万</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项目章程</a:t>
                      </a:r>
                      <a:r>
                        <a:rPr lang="zh-CN" altLang="en-US" sz="1800" b="0">
                          <a:latin typeface="微软雅黑" panose="020B0503020204020204" charset="-122"/>
                          <a:ea typeface="微软雅黑" panose="020B0503020204020204" charset="-122"/>
                          <a:cs typeface="微软雅黑&quot;,sans-serif" charset="0"/>
                        </a:rPr>
                        <a:t>文档</a:t>
                      </a:r>
                      <a:r>
                        <a:rPr lang="en-US" sz="1800" b="0">
                          <a:latin typeface="微软雅黑" panose="020B0503020204020204" charset="-122"/>
                          <a:ea typeface="微软雅黑" panose="020B0503020204020204" charset="-122"/>
                          <a:cs typeface="微软雅黑&quot;,sans-serif" charset="0"/>
                        </a:rPr>
                        <a:t>、可行性分析</a:t>
                      </a:r>
                      <a:r>
                        <a:rPr lang="zh-CN" altLang="en-US" sz="1800" b="0">
                          <a:latin typeface="微软雅黑" panose="020B0503020204020204" charset="-122"/>
                          <a:ea typeface="微软雅黑" panose="020B0503020204020204" charset="-122"/>
                          <a:cs typeface="微软雅黑&quot;,sans-serif" charset="0"/>
                        </a:rPr>
                        <a:t>报告文档</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吴贤权</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Logo设计、可行性分析</a:t>
                      </a:r>
                      <a:r>
                        <a:rPr lang="zh-CN" altLang="en-US" sz="1800" b="0">
                          <a:latin typeface="微软雅黑" panose="020B0503020204020204" charset="-122"/>
                          <a:ea typeface="微软雅黑" panose="020B0503020204020204" charset="-122"/>
                          <a:cs typeface="微软雅黑&quot;,sans-serif" charset="0"/>
                        </a:rPr>
                        <a:t>报告文档</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戴继浛</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WBS图表、会议纪要、绩效评定</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bl>
          </a:graphicData>
        </a:graphic>
      </p:graphicFrame>
      <p:pic>
        <p:nvPicPr>
          <p:cNvPr id="11" name="图片 10"/>
          <p:cNvPicPr>
            <a:picLocks noChangeAspect="1"/>
          </p:cNvPicPr>
          <p:nvPr/>
        </p:nvPicPr>
        <p:blipFill>
          <a:blip r:embed="rId1"/>
          <a:stretch>
            <a:fillRect/>
          </a:stretch>
        </p:blipFill>
        <p:spPr>
          <a:xfrm>
            <a:off x="403412" y="3821206"/>
            <a:ext cx="10914529" cy="1647265"/>
          </a:xfrm>
          <a:prstGeom prst="rect">
            <a:avLst/>
          </a:prstGeom>
        </p:spPr>
      </p:pic>
      <p:grpSp>
        <p:nvGrpSpPr>
          <p:cNvPr id="12" name="组合 11"/>
          <p:cNvGrpSpPr/>
          <p:nvPr/>
        </p:nvGrpSpPr>
        <p:grpSpPr>
          <a:xfrm>
            <a:off x="363763" y="222456"/>
            <a:ext cx="804793" cy="798631"/>
            <a:chOff x="4985288" y="1224585"/>
            <a:chExt cx="2546888" cy="2527388"/>
          </a:xfrm>
          <a:effectLst/>
        </p:grpSpPr>
        <p:sp>
          <p:nvSpPr>
            <p:cNvPr id="13" name="椭圆 12"/>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11211"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07</a:t>
            </a:r>
            <a:endParaRPr lang="en-US" altLang="zh-CN" sz="2800" b="1" dirty="0">
              <a:solidFill>
                <a:schemeClr val="bg1"/>
              </a:solidFill>
              <a:latin typeface="+mn-ea"/>
            </a:endParaRPr>
          </a:p>
        </p:txBody>
      </p:sp>
      <p:sp>
        <p:nvSpPr>
          <p:cNvPr id="16" name="文本框 15"/>
          <p:cNvSpPr txBox="1"/>
          <p:nvPr/>
        </p:nvSpPr>
        <p:spPr>
          <a:xfrm>
            <a:off x="1204297" y="320931"/>
            <a:ext cx="2350323" cy="461665"/>
          </a:xfrm>
          <a:prstGeom prst="rect">
            <a:avLst/>
          </a:prstGeom>
          <a:noFill/>
        </p:spPr>
        <p:txBody>
          <a:bodyPr wrap="none" rtlCol="0">
            <a:spAutoFit/>
          </a:bodyPr>
          <a:lstStyle/>
          <a:p>
            <a:pPr algn="ctr"/>
            <a:r>
              <a:rPr lang="zh-CN" altLang="en-US" sz="2400" b="1" dirty="0">
                <a:latin typeface="+mn-ea"/>
              </a:rPr>
              <a:t>小组分工及绩效</a:t>
            </a:r>
            <a:endParaRPr lang="zh-CN" altLang="en-US" sz="2400" b="1" dirty="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79812" y="1825186"/>
            <a:ext cx="3232375" cy="3207627"/>
            <a:chOff x="4985288" y="1224585"/>
            <a:chExt cx="2546888" cy="2527388"/>
          </a:xfrm>
        </p:grpSpPr>
        <p:sp>
          <p:nvSpPr>
            <p:cNvPr id="4" name="椭圆 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p:cNvSpPr txBox="1"/>
          <p:nvPr/>
        </p:nvSpPr>
        <p:spPr>
          <a:xfrm>
            <a:off x="3350721" y="2984878"/>
            <a:ext cx="5490558" cy="769441"/>
          </a:xfrm>
          <a:prstGeom prst="rect">
            <a:avLst/>
          </a:prstGeom>
          <a:noFill/>
        </p:spPr>
        <p:txBody>
          <a:bodyPr wrap="square" rtlCol="0">
            <a:spAutoFit/>
          </a:bodyPr>
          <a:lstStyle/>
          <a:p>
            <a:pPr algn="ctr"/>
            <a:r>
              <a:rPr lang="zh-CN" altLang="en-US" sz="4400" b="1"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rPr>
              <a:t>谢谢</a:t>
            </a:r>
            <a:endParaRPr lang="en-US" altLang="zh-CN" sz="3200"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endParaRPr>
          </a:p>
        </p:txBody>
      </p:sp>
      <p:cxnSp>
        <p:nvCxnSpPr>
          <p:cNvPr id="15" name="直接连接符 14"/>
          <p:cNvCxnSpPr/>
          <p:nvPr/>
        </p:nvCxnSpPr>
        <p:spPr>
          <a:xfrm>
            <a:off x="7997125" y="342900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46868" y="342610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endParaRPr lang="en-US" altLang="zh-CN" sz="2800" b="1" dirty="0">
              <a:solidFill>
                <a:schemeClr val="bg1"/>
              </a:solidFill>
              <a:latin typeface="+mn-ea"/>
            </a:endParaRPr>
          </a:p>
        </p:txBody>
      </p:sp>
      <p:sp>
        <p:nvSpPr>
          <p:cNvPr id="2" name="文本框 1"/>
          <p:cNvSpPr txBox="1"/>
          <p:nvPr/>
        </p:nvSpPr>
        <p:spPr>
          <a:xfrm>
            <a:off x="1295565" y="422316"/>
            <a:ext cx="800219" cy="461665"/>
          </a:xfrm>
          <a:prstGeom prst="rect">
            <a:avLst/>
          </a:prstGeom>
          <a:noFill/>
        </p:spPr>
        <p:txBody>
          <a:bodyPr wrap="none" rtlCol="0">
            <a:spAutoFit/>
          </a:bodyPr>
          <a:lstStyle/>
          <a:p>
            <a:r>
              <a:rPr lang="zh-CN" altLang="en-US" sz="2400" dirty="0"/>
              <a:t>引言</a:t>
            </a:r>
            <a:endParaRPr lang="zh-CN" altLang="en-US" sz="2400" dirty="0"/>
          </a:p>
        </p:txBody>
      </p:sp>
      <p:sp>
        <p:nvSpPr>
          <p:cNvPr id="3" name="文本框 2"/>
          <p:cNvSpPr txBox="1"/>
          <p:nvPr/>
        </p:nvSpPr>
        <p:spPr>
          <a:xfrm>
            <a:off x="1295565" y="1849939"/>
            <a:ext cx="9395033" cy="3692525"/>
          </a:xfrm>
          <a:prstGeom prst="rect">
            <a:avLst/>
          </a:prstGeom>
          <a:noFill/>
        </p:spPr>
        <p:txBody>
          <a:bodyPr wrap="square" rtlCol="0">
            <a:spAutoFit/>
          </a:bodyPr>
          <a:lstStyle/>
          <a:p>
            <a:r>
              <a:rPr lang="zh-CN" altLang="en-US" sz="2400" dirty="0"/>
              <a:t>为了说明</a:t>
            </a:r>
            <a:r>
              <a:rPr lang="zh-CN" altLang="en-US" sz="2400" b="1" dirty="0"/>
              <a:t>“校务问答</a:t>
            </a:r>
            <a:r>
              <a:rPr lang="zh-CN" altLang="en-US" sz="2400" b="1" dirty="0"/>
              <a:t>机器人”</a:t>
            </a:r>
            <a:r>
              <a:rPr lang="zh-CN" altLang="en-US" sz="2400" dirty="0"/>
              <a:t>项目在需求工程阶段所使用的分析方法，包括验收标准、范围、风险控制、沟通安排、人员分工、对需求的获取和管理等，从而保证本项目在需求阶段能顺利地完成。</a:t>
            </a:r>
            <a:endParaRPr lang="zh-CN" altLang="en-US" sz="2400" dirty="0"/>
          </a:p>
          <a:p>
            <a:endParaRPr lang="zh-CN" altLang="en-US" sz="2400" dirty="0"/>
          </a:p>
          <a:p>
            <a:r>
              <a:rPr lang="zh-CN" altLang="en-US" sz="2400" dirty="0"/>
              <a:t>为了学习系统化的获取需求的方法，并进行规范文档写作，我们采用了</a:t>
            </a:r>
            <a:r>
              <a:rPr lang="en-US" altLang="zh-CN" sz="2400" dirty="0"/>
              <a:t>《</a:t>
            </a:r>
            <a:r>
              <a:rPr lang="zh-CN" altLang="zh-CN" sz="2400" dirty="0"/>
              <a:t>GB</a:t>
            </a:r>
            <a:r>
              <a:rPr lang="en-US" altLang="zh-CN" sz="2400" dirty="0"/>
              <a:t>-</a:t>
            </a:r>
            <a:r>
              <a:rPr lang="zh-CN" altLang="zh-CN" sz="2400" dirty="0"/>
              <a:t>T-8567-2006计算机软件文档编制规范</a:t>
            </a:r>
            <a:r>
              <a:rPr lang="en-US" altLang="zh-CN" sz="2400" dirty="0"/>
              <a:t>》</a:t>
            </a:r>
            <a:r>
              <a:rPr lang="zh-CN" altLang="en-US" sz="2400" dirty="0"/>
              <a:t>，旨在将需求工程的目标，功能和约束反映到软件系统中，映射为可行的软件行为，并对软件行为进行准确的规格说明</a:t>
            </a:r>
            <a:r>
              <a:rPr lang="en-US" altLang="zh-CN" sz="2400" dirty="0"/>
              <a:t>[1]</a:t>
            </a:r>
            <a:r>
              <a:rPr lang="zh-CN" altLang="en-US" sz="2400" dirty="0"/>
              <a:t>。为开发人员及项目经理进行后续工作提供坚实依据。</a:t>
            </a:r>
            <a:endParaRPr lang="zh-CN" altLang="en-US"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endParaRPr lang="en-US" altLang="zh-CN" sz="2800" b="1" dirty="0">
              <a:solidFill>
                <a:schemeClr val="bg1"/>
              </a:solidFill>
              <a:latin typeface="+mn-ea"/>
            </a:endParaRPr>
          </a:p>
        </p:txBody>
      </p:sp>
      <p:sp>
        <p:nvSpPr>
          <p:cNvPr id="2" name="文本框 1"/>
          <p:cNvSpPr txBox="1"/>
          <p:nvPr/>
        </p:nvSpPr>
        <p:spPr>
          <a:xfrm>
            <a:off x="1295565" y="422316"/>
            <a:ext cx="800219" cy="461665"/>
          </a:xfrm>
          <a:prstGeom prst="rect">
            <a:avLst/>
          </a:prstGeom>
          <a:noFill/>
        </p:spPr>
        <p:txBody>
          <a:bodyPr wrap="none" rtlCol="0">
            <a:spAutoFit/>
          </a:bodyPr>
          <a:lstStyle/>
          <a:p>
            <a:r>
              <a:rPr lang="zh-CN" altLang="en-US" sz="2400" dirty="0"/>
              <a:t>引言</a:t>
            </a:r>
            <a:endParaRPr lang="zh-CN" altLang="en-US" sz="2400" dirty="0"/>
          </a:p>
        </p:txBody>
      </p:sp>
      <p:sp>
        <p:nvSpPr>
          <p:cNvPr id="4" name="文本框 3"/>
          <p:cNvSpPr txBox="1"/>
          <p:nvPr/>
        </p:nvSpPr>
        <p:spPr>
          <a:xfrm>
            <a:off x="5191145" y="1004449"/>
            <a:ext cx="1422184" cy="461665"/>
          </a:xfrm>
          <a:prstGeom prst="rect">
            <a:avLst/>
          </a:prstGeom>
          <a:noFill/>
        </p:spPr>
        <p:txBody>
          <a:bodyPr wrap="none" rtlCol="0">
            <a:spAutoFit/>
          </a:bodyPr>
          <a:lstStyle/>
          <a:p>
            <a:r>
              <a:rPr lang="zh-CN" altLang="en-US" sz="2400" b="1" dirty="0"/>
              <a:t>项目背景</a:t>
            </a:r>
            <a:endParaRPr lang="zh-CN" altLang="en-US" sz="2400" b="1" dirty="0"/>
          </a:p>
        </p:txBody>
      </p:sp>
      <p:graphicFrame>
        <p:nvGraphicFramePr>
          <p:cNvPr id="5" name="表格 5"/>
          <p:cNvGraphicFramePr>
            <a:graphicFrameLocks noGrp="1"/>
          </p:cNvGraphicFramePr>
          <p:nvPr/>
        </p:nvGraphicFramePr>
        <p:xfrm>
          <a:off x="1438835" y="1808956"/>
          <a:ext cx="9498454" cy="3978930"/>
        </p:xfrm>
        <a:graphic>
          <a:graphicData uri="http://schemas.openxmlformats.org/drawingml/2006/table">
            <a:tbl>
              <a:tblPr firstRow="1" bandRow="1">
                <a:tableStyleId>{073A0DAA-6AF3-43AB-8588-CEC1D06C72B9}</a:tableStyleId>
              </a:tblPr>
              <a:tblGrid>
                <a:gridCol w="2703574"/>
                <a:gridCol w="6794880"/>
              </a:tblGrid>
              <a:tr h="663155">
                <a:tc>
                  <a:txBody>
                    <a:bodyPr/>
                    <a:lstStyle/>
                    <a:p>
                      <a:r>
                        <a:rPr lang="zh-CN" altLang="en-US" sz="2000" dirty="0"/>
                        <a:t>要点</a:t>
                      </a:r>
                      <a:endParaRPr lang="zh-CN" altLang="en-US" sz="2000" dirty="0"/>
                    </a:p>
                  </a:txBody>
                  <a:tcPr/>
                </a:tc>
                <a:tc>
                  <a:txBody>
                    <a:bodyPr/>
                    <a:lstStyle/>
                    <a:p>
                      <a:r>
                        <a:rPr lang="zh-CN" altLang="en-US" sz="2000" dirty="0"/>
                        <a:t>说明</a:t>
                      </a:r>
                      <a:endParaRPr lang="zh-CN" altLang="en-US" sz="2000" dirty="0"/>
                    </a:p>
                  </a:txBody>
                  <a:tcPr/>
                </a:tc>
              </a:tr>
              <a:tr h="663155">
                <a:tc>
                  <a:txBody>
                    <a:bodyPr/>
                    <a:lstStyle/>
                    <a:p>
                      <a:r>
                        <a:rPr lang="zh-CN" altLang="en-US" sz="2000" dirty="0"/>
                        <a:t>软件系统名称</a:t>
                      </a:r>
                      <a:endParaRPr lang="zh-CN" altLang="en-US" sz="2000" dirty="0"/>
                    </a:p>
                  </a:txBody>
                  <a:tcPr/>
                </a:tc>
                <a:tc>
                  <a:txBody>
                    <a:bodyPr/>
                    <a:lstStyle/>
                    <a:p>
                      <a:r>
                        <a:rPr lang="zh-CN" altLang="en-US" sz="2000" dirty="0"/>
                        <a:t>识课宝</a:t>
                      </a:r>
                      <a:endParaRPr lang="zh-CN" altLang="en-US" sz="2000" dirty="0"/>
                    </a:p>
                  </a:txBody>
                  <a:tcPr/>
                </a:tc>
              </a:tr>
              <a:tr h="663155">
                <a:tc>
                  <a:txBody>
                    <a:bodyPr/>
                    <a:lstStyle/>
                    <a:p>
                      <a:r>
                        <a:rPr lang="zh-CN" altLang="en-US" sz="2000" dirty="0"/>
                        <a:t>本任务的提出者</a:t>
                      </a:r>
                      <a:endParaRPr lang="zh-CN" altLang="en-US" sz="2000" dirty="0"/>
                    </a:p>
                  </a:txBody>
                  <a:tcPr/>
                </a:tc>
                <a:tc>
                  <a:txBody>
                    <a:bodyPr/>
                    <a:lstStyle/>
                    <a:p>
                      <a:r>
                        <a:rPr lang="zh-CN" altLang="zh-CN" sz="2000" dirty="0"/>
                        <a:t>杨枨老师以及</a:t>
                      </a:r>
                      <a:r>
                        <a:rPr lang="zh-CN" altLang="en-US" sz="2000" dirty="0"/>
                        <a:t>评审</a:t>
                      </a:r>
                      <a:r>
                        <a:rPr lang="zh-CN" altLang="zh-CN" sz="2000" dirty="0"/>
                        <a:t>助教</a:t>
                      </a:r>
                      <a:endParaRPr lang="zh-CN" altLang="en-US" sz="2000" dirty="0"/>
                    </a:p>
                  </a:txBody>
                  <a:tcPr/>
                </a:tc>
              </a:tr>
              <a:tr h="663155">
                <a:tc>
                  <a:txBody>
                    <a:bodyPr/>
                    <a:lstStyle/>
                    <a:p>
                      <a:r>
                        <a:rPr lang="zh-CN" altLang="en-US" sz="2000" dirty="0"/>
                        <a:t>开发者</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dirty="0"/>
                        <a:t>浙大城市学院SRA-202</a:t>
                      </a:r>
                      <a:r>
                        <a:rPr lang="en-US" altLang="zh-CN" sz="2000" dirty="0"/>
                        <a:t>2</a:t>
                      </a:r>
                      <a:r>
                        <a:rPr lang="zh-CN" altLang="zh-CN" sz="2000" dirty="0"/>
                        <a:t>-G</a:t>
                      </a:r>
                      <a:r>
                        <a:rPr lang="en-US" altLang="zh-CN" sz="2000" dirty="0"/>
                        <a:t>10</a:t>
                      </a:r>
                      <a:r>
                        <a:rPr lang="zh-CN" altLang="zh-CN" sz="2000" dirty="0"/>
                        <a:t>小组</a:t>
                      </a:r>
                      <a:endParaRPr lang="zh-CN" altLang="zh-CN" sz="2000" dirty="0"/>
                    </a:p>
                  </a:txBody>
                  <a:tcPr/>
                </a:tc>
              </a:tr>
              <a:tr h="663155">
                <a:tc>
                  <a:txBody>
                    <a:bodyPr/>
                    <a:lstStyle/>
                    <a:p>
                      <a:r>
                        <a:rPr lang="zh-CN" altLang="zh-CN" sz="2000" dirty="0"/>
                        <a:t>主要用户</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dirty="0"/>
                        <a:t>杨枨老师</a:t>
                      </a:r>
                      <a:r>
                        <a:rPr lang="zh-CN" altLang="en-US" sz="2000" dirty="0"/>
                        <a:t>、</a:t>
                      </a:r>
                      <a:r>
                        <a:rPr lang="en-US" altLang="zh-CN" sz="2000" dirty="0"/>
                        <a:t>ZUCC</a:t>
                      </a:r>
                      <a:r>
                        <a:rPr lang="zh-CN" altLang="en-US" sz="2000" dirty="0"/>
                        <a:t>在校学生、评审</a:t>
                      </a:r>
                      <a:r>
                        <a:rPr lang="zh-CN" altLang="zh-CN" sz="2000" dirty="0"/>
                        <a:t>助教</a:t>
                      </a:r>
                      <a:endParaRPr lang="zh-CN" altLang="en-US" sz="2000" dirty="0"/>
                    </a:p>
                  </a:txBody>
                  <a:tcPr/>
                </a:tc>
              </a:tr>
              <a:tr h="663155">
                <a:tc>
                  <a:txBody>
                    <a:bodyPr/>
                    <a:lstStyle/>
                    <a:p>
                      <a:r>
                        <a:rPr lang="zh-CN" altLang="en-US" sz="2000" dirty="0"/>
                        <a:t>支持机构</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kern="1200" dirty="0">
                          <a:solidFill>
                            <a:schemeClr val="dk1"/>
                          </a:solidFill>
                          <a:effectLst/>
                          <a:latin typeface="+mn-lt"/>
                          <a:ea typeface="+mn-ea"/>
                          <a:cs typeface="+mn-cs"/>
                        </a:rPr>
                        <a:t>浙大城市学院计算机与计算科学学院</a:t>
                      </a:r>
                      <a:endParaRPr lang="zh-CN" altLang="en-US"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项目章程</a:t>
              </a:r>
              <a:endParaRPr lang="zh-CN" altLang="en-US" sz="4400" b="1" dirty="0">
                <a:solidFill>
                  <a:prstClr val="white"/>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731564" cy="461665"/>
          </a:xfrm>
          <a:prstGeom prst="rect">
            <a:avLst/>
          </a:prstGeom>
          <a:noFill/>
        </p:spPr>
        <p:txBody>
          <a:bodyPr wrap="none" rtlCol="0">
            <a:spAutoFit/>
          </a:bodyPr>
          <a:lstStyle/>
          <a:p>
            <a:r>
              <a:rPr lang="zh-CN" altLang="en-US" sz="2400" b="1" dirty="0"/>
              <a:t>可交付成果</a:t>
            </a:r>
            <a:endParaRPr lang="zh-CN" altLang="en-US" sz="2400" b="1" dirty="0"/>
          </a:p>
        </p:txBody>
      </p:sp>
      <p:graphicFrame>
        <p:nvGraphicFramePr>
          <p:cNvPr id="7" name="表格 7"/>
          <p:cNvGraphicFramePr>
            <a:graphicFrameLocks noGrp="1"/>
          </p:cNvGraphicFramePr>
          <p:nvPr/>
        </p:nvGraphicFramePr>
        <p:xfrm>
          <a:off x="1928301" y="990435"/>
          <a:ext cx="8628380" cy="4370488"/>
        </p:xfrm>
        <a:graphic>
          <a:graphicData uri="http://schemas.openxmlformats.org/drawingml/2006/table">
            <a:tbl>
              <a:tblPr firstRow="1" bandRow="1">
                <a:tableStyleId>{073A0DAA-6AF3-43AB-8588-CEC1D06C72B9}</a:tableStyleId>
              </a:tblPr>
              <a:tblGrid>
                <a:gridCol w="4191635"/>
                <a:gridCol w="4436745"/>
              </a:tblGrid>
              <a:tr h="546311">
                <a:tc>
                  <a:txBody>
                    <a:bodyPr/>
                    <a:lstStyle/>
                    <a:p>
                      <a:pPr indent="127000" algn="just">
                        <a:lnSpc>
                          <a:spcPct val="171000"/>
                        </a:lnSpc>
                        <a:spcBef>
                          <a:spcPts val="250"/>
                        </a:spcBef>
                        <a:spcAft>
                          <a:spcPts val="250"/>
                        </a:spcAft>
                      </a:pPr>
                      <a:r>
                        <a:rPr lang="zh-CN" altLang="en-US" sz="1800" b="0" kern="1200" dirty="0">
                          <a:solidFill>
                            <a:schemeClr val="bg1"/>
                          </a:solidFill>
                          <a:latin typeface="+mn-lt"/>
                          <a:ea typeface="+mn-ea"/>
                          <a:cs typeface="+mn-cs"/>
                        </a:rPr>
                        <a:t>项目进程</a:t>
                      </a:r>
                      <a:endParaRPr lang="zh-CN" altLang="en-US" sz="1800" b="0" kern="1200" dirty="0">
                        <a:solidFill>
                          <a:schemeClr val="bg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zh-CN" altLang="en-US" sz="1800" kern="1200" dirty="0">
                          <a:solidFill>
                            <a:schemeClr val="bg1"/>
                          </a:solidFill>
                          <a:latin typeface="+mn-lt"/>
                          <a:ea typeface="+mn-ea"/>
                          <a:cs typeface="+mn-cs"/>
                        </a:rPr>
                        <a:t>里程碑</a:t>
                      </a:r>
                      <a:endParaRPr lang="zh-CN" altLang="en-US" sz="1800" kern="1200" dirty="0">
                        <a:solidFill>
                          <a:schemeClr val="bg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启动阶段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可行性分析报告</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项目章程</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计划阶段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需求项目计划</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计划阶段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需求开发计划</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执行阶段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需求规格说明书</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（重点）</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管理阶段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需求变更控制文档</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监控阶段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  会议纪要及录音</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收尾阶段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项目总结报告</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415772" cy="461665"/>
          </a:xfrm>
          <a:prstGeom prst="rect">
            <a:avLst/>
          </a:prstGeom>
          <a:noFill/>
        </p:spPr>
        <p:txBody>
          <a:bodyPr wrap="none" rtlCol="0">
            <a:spAutoFit/>
          </a:bodyPr>
          <a:lstStyle/>
          <a:p>
            <a:r>
              <a:rPr lang="zh-CN" altLang="en-US" sz="2400" b="1" dirty="0"/>
              <a:t>项目章程</a:t>
            </a:r>
            <a:endParaRPr lang="zh-CN" altLang="en-US" sz="2400" b="1" dirty="0"/>
          </a:p>
        </p:txBody>
      </p:sp>
      <p:pic>
        <p:nvPicPr>
          <p:cNvPr id="3" name="图片 2"/>
          <p:cNvPicPr>
            <a:picLocks noChangeAspect="1"/>
          </p:cNvPicPr>
          <p:nvPr/>
        </p:nvPicPr>
        <p:blipFill>
          <a:blip r:embed="rId1"/>
          <a:stretch>
            <a:fillRect/>
          </a:stretch>
        </p:blipFill>
        <p:spPr>
          <a:xfrm>
            <a:off x="2046605" y="883920"/>
            <a:ext cx="8259445" cy="5350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422184" cy="461665"/>
          </a:xfrm>
          <a:prstGeom prst="rect">
            <a:avLst/>
          </a:prstGeom>
          <a:noFill/>
        </p:spPr>
        <p:txBody>
          <a:bodyPr wrap="none" rtlCol="0">
            <a:spAutoFit/>
          </a:bodyPr>
          <a:lstStyle/>
          <a:p>
            <a:r>
              <a:rPr lang="zh-CN" altLang="en-US" sz="2400" b="1" dirty="0"/>
              <a:t>使用工具</a:t>
            </a:r>
            <a:endParaRPr lang="zh-CN" altLang="en-US" sz="2400" b="1" dirty="0"/>
          </a:p>
        </p:txBody>
      </p:sp>
      <p:graphicFrame>
        <p:nvGraphicFramePr>
          <p:cNvPr id="3" name="表格 3"/>
          <p:cNvGraphicFramePr>
            <a:graphicFrameLocks noGrp="1"/>
          </p:cNvGraphicFramePr>
          <p:nvPr/>
        </p:nvGraphicFramePr>
        <p:xfrm>
          <a:off x="1411550" y="1109708"/>
          <a:ext cx="9144000" cy="4332305"/>
        </p:xfrm>
        <a:graphic>
          <a:graphicData uri="http://schemas.openxmlformats.org/drawingml/2006/table">
            <a:tbl>
              <a:tblPr firstRow="1" bandRow="1">
                <a:tableStyleId>{5C22544A-7EE6-4342-B048-85BDC9FD1C3A}</a:tableStyleId>
              </a:tblPr>
              <a:tblGrid>
                <a:gridCol w="2697703"/>
                <a:gridCol w="6446297"/>
              </a:tblGrid>
              <a:tr h="599224">
                <a:tc>
                  <a:txBody>
                    <a:bodyPr/>
                    <a:lstStyle/>
                    <a:p>
                      <a:r>
                        <a:rPr lang="zh-CN" altLang="en-US" dirty="0"/>
                        <a:t>工具</a:t>
                      </a:r>
                      <a:endParaRPr lang="zh-CN" altLang="en-US" dirty="0"/>
                    </a:p>
                  </a:txBody>
                  <a:tcPr>
                    <a:solidFill>
                      <a:schemeClr val="tx2">
                        <a:lumMod val="40000"/>
                        <a:lumOff val="60000"/>
                      </a:schemeClr>
                    </a:solidFill>
                  </a:tcPr>
                </a:tc>
                <a:tc>
                  <a:txBody>
                    <a:bodyPr/>
                    <a:lstStyle/>
                    <a:p>
                      <a:r>
                        <a:rPr lang="zh-CN" altLang="en-US" dirty="0"/>
                        <a:t>说明</a:t>
                      </a:r>
                      <a:endParaRPr lang="zh-CN" altLang="en-US" dirty="0"/>
                    </a:p>
                  </a:txBody>
                  <a:tcPr>
                    <a:solidFill>
                      <a:schemeClr val="tx2">
                        <a:lumMod val="40000"/>
                        <a:lumOff val="60000"/>
                      </a:schemeClr>
                    </a:solidFill>
                  </a:tcPr>
                </a:tc>
              </a:tr>
              <a:tr h="736961">
                <a:tc>
                  <a:txBody>
                    <a:bodyPr/>
                    <a:lstStyle/>
                    <a:p>
                      <a:r>
                        <a:rPr lang="zh-CN" altLang="en-US" dirty="0"/>
                        <a:t>甘特图</a:t>
                      </a:r>
                      <a:endParaRPr lang="zh-CN" altLang="en-US" dirty="0"/>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Project professional</a:t>
                      </a:r>
                      <a:endParaRPr lang="zh-CN" altLang="en-US" dirty="0"/>
                    </a:p>
                    <a:p>
                      <a:endParaRPr lang="zh-CN" altLang="en-US" dirty="0"/>
                    </a:p>
                  </a:txBody>
                  <a:tcPr>
                    <a:solidFill>
                      <a:schemeClr val="tx2">
                        <a:lumMod val="40000"/>
                        <a:lumOff val="60000"/>
                      </a:schemeClr>
                    </a:solidFill>
                  </a:tcPr>
                </a:tc>
              </a:tr>
              <a:tr h="599224">
                <a:tc>
                  <a:txBody>
                    <a:bodyPr/>
                    <a:lstStyle/>
                    <a:p>
                      <a:r>
                        <a:rPr lang="zh-CN" altLang="en-US" dirty="0"/>
                        <a:t>作图工具</a:t>
                      </a:r>
                      <a:endParaRPr lang="zh-CN" altLang="en-US" dirty="0"/>
                    </a:p>
                  </a:txBody>
                  <a:tcPr>
                    <a:solidFill>
                      <a:schemeClr val="tx2">
                        <a:lumMod val="40000"/>
                        <a:lumOff val="60000"/>
                      </a:schemeClr>
                    </a:solidFill>
                  </a:tcPr>
                </a:tc>
                <a:tc>
                  <a:txBody>
                    <a:bodyPr/>
                    <a:lstStyle/>
                    <a:p>
                      <a:r>
                        <a:rPr lang="en-US" altLang="zh-CN" dirty="0"/>
                        <a:t>Visio</a:t>
                      </a:r>
                      <a:r>
                        <a:rPr lang="zh-CN" altLang="en-US" dirty="0"/>
                        <a:t>，亿图</a:t>
                      </a:r>
                      <a:endParaRPr lang="zh-CN" altLang="en-US" dirty="0"/>
                    </a:p>
                  </a:txBody>
                  <a:tcPr>
                    <a:solidFill>
                      <a:schemeClr val="tx2">
                        <a:lumMod val="40000"/>
                        <a:lumOff val="60000"/>
                      </a:schemeClr>
                    </a:solidFill>
                  </a:tcPr>
                </a:tc>
              </a:tr>
              <a:tr h="599224">
                <a:tc>
                  <a:txBody>
                    <a:bodyPr/>
                    <a:lstStyle/>
                    <a:p>
                      <a:r>
                        <a:rPr lang="zh-CN" altLang="en-US" dirty="0"/>
                        <a:t>配置管理</a:t>
                      </a:r>
                      <a:endParaRPr lang="zh-CN" altLang="en-US" dirty="0"/>
                    </a:p>
                  </a:txBody>
                  <a:tcPr>
                    <a:solidFill>
                      <a:schemeClr val="tx2">
                        <a:lumMod val="40000"/>
                        <a:lumOff val="60000"/>
                      </a:schemeClr>
                    </a:solidFill>
                  </a:tcPr>
                </a:tc>
                <a:tc>
                  <a:txBody>
                    <a:bodyPr/>
                    <a:lstStyle/>
                    <a:p>
                      <a:r>
                        <a:rPr lang="en-US" altLang="zh-CN" dirty="0" err="1"/>
                        <a:t>Gitee</a:t>
                      </a:r>
                      <a:endParaRPr lang="zh-CN" altLang="en-US" dirty="0"/>
                    </a:p>
                  </a:txBody>
                  <a:tcPr>
                    <a:solidFill>
                      <a:schemeClr val="tx2">
                        <a:lumMod val="40000"/>
                        <a:lumOff val="60000"/>
                      </a:schemeClr>
                    </a:solidFill>
                  </a:tcPr>
                </a:tc>
              </a:tr>
              <a:tr h="599224">
                <a:tc>
                  <a:txBody>
                    <a:bodyPr/>
                    <a:lstStyle/>
                    <a:p>
                      <a:r>
                        <a:rPr lang="zh-CN" altLang="en-US" dirty="0"/>
                        <a:t>需求管理工具</a:t>
                      </a:r>
                      <a:endParaRPr lang="zh-CN" altLang="en-US" dirty="0"/>
                    </a:p>
                  </a:txBody>
                  <a:tcPr>
                    <a:solidFill>
                      <a:schemeClr val="tx2">
                        <a:lumMod val="40000"/>
                        <a:lumOff val="60000"/>
                      </a:schemeClr>
                    </a:solidFill>
                  </a:tcPr>
                </a:tc>
                <a:tc>
                  <a:txBody>
                    <a:bodyPr/>
                    <a:lstStyle/>
                    <a:p>
                      <a:r>
                        <a:rPr lang="en-US" altLang="zh-CN" dirty="0" err="1"/>
                        <a:t>PingCode</a:t>
                      </a:r>
                      <a:endParaRPr lang="zh-CN" altLang="en-US" dirty="0"/>
                    </a:p>
                  </a:txBody>
                  <a:tcPr>
                    <a:solidFill>
                      <a:schemeClr val="tx2">
                        <a:lumMod val="40000"/>
                        <a:lumOff val="60000"/>
                      </a:schemeClr>
                    </a:solidFill>
                  </a:tcPr>
                </a:tc>
              </a:tr>
              <a:tr h="599224">
                <a:tc>
                  <a:txBody>
                    <a:bodyPr/>
                    <a:lstStyle/>
                    <a:p>
                      <a:r>
                        <a:rPr lang="zh-CN" altLang="en-US" dirty="0"/>
                        <a:t>原型工具</a:t>
                      </a:r>
                      <a:endParaRPr lang="zh-CN" altLang="en-US" dirty="0"/>
                    </a:p>
                  </a:txBody>
                  <a:tcPr>
                    <a:solidFill>
                      <a:schemeClr val="tx2">
                        <a:lumMod val="40000"/>
                        <a:lumOff val="60000"/>
                      </a:schemeClr>
                    </a:solidFill>
                  </a:tcPr>
                </a:tc>
                <a:tc>
                  <a:txBody>
                    <a:bodyPr/>
                    <a:lstStyle/>
                    <a:p>
                      <a:r>
                        <a:rPr lang="en-US" altLang="zh-CN" dirty="0"/>
                        <a:t>Axure RP 9</a:t>
                      </a:r>
                      <a:endParaRPr lang="zh-CN" altLang="en-US" dirty="0"/>
                    </a:p>
                  </a:txBody>
                  <a:tcPr>
                    <a:solidFill>
                      <a:schemeClr val="tx2">
                        <a:lumMod val="40000"/>
                        <a:lumOff val="60000"/>
                      </a:schemeClr>
                    </a:solidFill>
                  </a:tcPr>
                </a:tc>
              </a:tr>
              <a:tr h="599224">
                <a:tc>
                  <a:txBody>
                    <a:bodyPr/>
                    <a:lstStyle/>
                    <a:p>
                      <a:r>
                        <a:rPr lang="zh-CN" altLang="en-US" dirty="0"/>
                        <a:t>文档工具</a:t>
                      </a:r>
                      <a:endParaRPr lang="zh-CN" altLang="en-US" dirty="0"/>
                    </a:p>
                  </a:txBody>
                  <a:tcPr>
                    <a:solidFill>
                      <a:schemeClr val="tx2">
                        <a:lumMod val="40000"/>
                        <a:lumOff val="60000"/>
                      </a:schemeClr>
                    </a:solidFill>
                  </a:tcPr>
                </a:tc>
                <a:tc>
                  <a:txBody>
                    <a:bodyPr/>
                    <a:lstStyle/>
                    <a:p>
                      <a:r>
                        <a:rPr lang="en-US" altLang="zh-CN" dirty="0"/>
                        <a:t>MS</a:t>
                      </a:r>
                      <a:r>
                        <a:rPr lang="zh-CN" altLang="en-US" dirty="0"/>
                        <a:t>全家桶</a:t>
                      </a:r>
                      <a:endParaRPr lang="zh-CN" altLang="en-US" dirty="0"/>
                    </a:p>
                  </a:txBody>
                  <a:tcPr>
                    <a:solidFill>
                      <a:schemeClr val="tx2">
                        <a:lumMod val="40000"/>
                        <a:lumOff val="60000"/>
                      </a:schemeClr>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NDc4MGQ1ODM1MTNjNmIzZjI2MjUwYjdiY2ExYjhiY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3570</Words>
  <Application>WPS 演示</Application>
  <PresentationFormat>宽屏</PresentationFormat>
  <Paragraphs>433</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宋体</vt:lpstr>
      <vt:lpstr>Wingdings</vt:lpstr>
      <vt:lpstr>Calibri</vt:lpstr>
      <vt:lpstr>微软雅黑</vt:lpstr>
      <vt:lpstr>Arial Unicode MS</vt:lpstr>
      <vt:lpstr>Calibri Light</vt:lpstr>
      <vt:lpstr>Calibri</vt:lpstr>
      <vt:lpstr>Times New Roman</vt:lpstr>
      <vt:lpstr>宋体-简</vt:lpstr>
      <vt:lpstr>等线</vt:lpstr>
      <vt:lpstr>微软雅黑",sans-serif</vt:lpstr>
      <vt:lpstr>黑体</vt:lpstr>
      <vt:lpstr>Adobe Devanagari</vt:lpstr>
      <vt:lpstr>DejaVu Math TeX Gyre</vt:lpstr>
      <vt:lpstr>张海山锐线体简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liaoying zhang</dc:creator>
  <cp:lastModifiedBy>。</cp:lastModifiedBy>
  <cp:revision>11</cp:revision>
  <dcterms:created xsi:type="dcterms:W3CDTF">2022-03-06T05:57:00Z</dcterms:created>
  <dcterms:modified xsi:type="dcterms:W3CDTF">2024-03-18T12:34:01Z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113EACDA730647489D3779909B8635F6_12</vt:lpwstr>
  </property>
</Properties>
</file>