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6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73" r:id="rId3"/>
    <p:sldId id="261" r:id="rId4"/>
    <p:sldId id="256" r:id="rId5"/>
    <p:sldId id="260" r:id="rId6"/>
    <p:sldId id="269" r:id="rId7"/>
    <p:sldId id="274" r:id="rId8"/>
    <p:sldId id="271" r:id="rId9"/>
    <p:sldId id="281" r:id="rId10"/>
    <p:sldId id="319" r:id="rId11"/>
    <p:sldId id="275" r:id="rId12"/>
    <p:sldId id="293" r:id="rId13"/>
    <p:sldId id="270" r:id="rId14"/>
    <p:sldId id="347" r:id="rId15"/>
    <p:sldId id="348" r:id="rId16"/>
    <p:sldId id="349" r:id="rId17"/>
    <p:sldId id="350" r:id="rId18"/>
    <p:sldId id="351" r:id="rId19"/>
    <p:sldId id="352" r:id="rId20"/>
    <p:sldId id="276" r:id="rId21"/>
    <p:sldId id="287" r:id="rId22"/>
    <p:sldId id="289" r:id="rId23"/>
    <p:sldId id="342" r:id="rId24"/>
    <p:sldId id="343" r:id="rId25"/>
    <p:sldId id="344" r:id="rId26"/>
    <p:sldId id="345" r:id="rId27"/>
    <p:sldId id="346" r:id="rId28"/>
    <p:sldId id="280" r:id="rId29"/>
    <p:sldId id="265" r:id="rId30"/>
    <p:sldId id="314" r:id="rId31"/>
    <p:sldId id="267" r:id="rId32"/>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382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桑 子" initials="桑"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7" d="100"/>
          <a:sy n="77" d="100"/>
        </p:scale>
        <p:origin x="82" y="418"/>
      </p:cViewPr>
      <p:guideLst>
        <p:guide orient="horz" pos="2150"/>
        <p:guide pos="3827"/>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65.xml"/><Relationship Id="rId4" Type="http://schemas.openxmlformats.org/officeDocument/2006/relationships/slide" Target="slides/slide2.xml"/><Relationship Id="rId39" Type="http://schemas.openxmlformats.org/officeDocument/2006/relationships/customXml" Target="../customXml/item1.xml"/><Relationship Id="rId38" Type="http://schemas.openxmlformats.org/officeDocument/2006/relationships/customXmlProps" Target="../customXml/itemProps64.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6F7A2-ACE5-4EAA-A4A9-5418C39361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CA6FF-A7CB-4F1C-9F9A-DB043AB425A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9CD565-D131-44D1-9885-986ED8B530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600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D565-D131-44D1-9885-986ED8B530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A5648-3203-49D0-811F-CF5B5A0B53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7" Type="http://schemas.openxmlformats.org/officeDocument/2006/relationships/slideLayout" Target="../slideLayouts/slideLayout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7" Type="http://schemas.openxmlformats.org/officeDocument/2006/relationships/slideLayout" Target="../slideLayouts/slideLayout1.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7" Type="http://schemas.openxmlformats.org/officeDocument/2006/relationships/slideLayout" Target="../slideLayouts/slideLayout1.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1.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792017" y="712239"/>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prstClr val="white"/>
                </a:solidFill>
              </a:endParaRPr>
            </a:p>
          </p:txBody>
        </p:sp>
      </p:grpSp>
      <p:sp>
        <p:nvSpPr>
          <p:cNvPr id="12" name="文本框 11"/>
          <p:cNvSpPr txBox="1"/>
          <p:nvPr/>
        </p:nvSpPr>
        <p:spPr>
          <a:xfrm>
            <a:off x="3136215" y="3087482"/>
            <a:ext cx="5386704" cy="830997"/>
          </a:xfrm>
          <a:prstGeom prst="rect">
            <a:avLst/>
          </a:prstGeom>
          <a:noFill/>
        </p:spPr>
        <p:txBody>
          <a:bodyPr wrap="square">
            <a:spAutoFit/>
          </a:bodyPr>
          <a:lstStyle/>
          <a:p>
            <a:pPr algn="ctr"/>
            <a:r>
              <a:rPr lang="zh-CN" altLang="en-US" sz="4800" b="1" dirty="0"/>
              <a:t>需求项目计划评审</a:t>
            </a:r>
            <a:endParaRPr lang="zh-CN" altLang="en-US" sz="4800" b="1" dirty="0"/>
          </a:p>
        </p:txBody>
      </p:sp>
      <p:sp>
        <p:nvSpPr>
          <p:cNvPr id="14" name="文本框 13"/>
          <p:cNvSpPr txBox="1"/>
          <p:nvPr/>
        </p:nvSpPr>
        <p:spPr>
          <a:xfrm>
            <a:off x="2758799" y="4784004"/>
            <a:ext cx="6096000" cy="1014730"/>
          </a:xfrm>
          <a:prstGeom prst="rect">
            <a:avLst/>
          </a:prstGeom>
          <a:noFill/>
        </p:spPr>
        <p:txBody>
          <a:bodyPr wrap="square">
            <a:spAutoFit/>
          </a:bodyPr>
          <a:lstStyle/>
          <a:p>
            <a:pPr algn="ctr"/>
            <a:r>
              <a:rPr lang="zh-CN" altLang="en-US" sz="2000" b="1" dirty="0">
                <a:solidFill>
                  <a:srgbClr val="0C2430"/>
                </a:solidFill>
              </a:rPr>
              <a:t>组：</a:t>
            </a:r>
            <a:r>
              <a:rPr lang="en-US" altLang="zh-CN" sz="2000" b="1" dirty="0">
                <a:solidFill>
                  <a:srgbClr val="0C2430"/>
                </a:solidFill>
              </a:rPr>
              <a:t>G04</a:t>
            </a:r>
            <a:endParaRPr lang="en-US" altLang="zh-CN" sz="2000" b="1" dirty="0">
              <a:solidFill>
                <a:srgbClr val="0C2430"/>
              </a:solidFill>
            </a:endParaRPr>
          </a:p>
          <a:p>
            <a:pPr algn="ctr"/>
            <a:r>
              <a:rPr lang="zh-CN" altLang="en-US" sz="2000" b="1" dirty="0">
                <a:solidFill>
                  <a:srgbClr val="0C2430"/>
                </a:solidFill>
              </a:rPr>
              <a:t>组长：张钰</a:t>
            </a:r>
            <a:r>
              <a:rPr lang="zh-CN" altLang="en-US" sz="2000" b="1" dirty="0">
                <a:solidFill>
                  <a:srgbClr val="0C2430"/>
                </a:solidFill>
              </a:rPr>
              <a:t>扬</a:t>
            </a:r>
            <a:endParaRPr lang="zh-CN" altLang="en-US" sz="2000" b="1" dirty="0">
              <a:solidFill>
                <a:srgbClr val="0C2430"/>
              </a:solidFill>
            </a:endParaRPr>
          </a:p>
          <a:p>
            <a:pPr algn="ctr"/>
            <a:r>
              <a:rPr lang="zh-CN" altLang="en-US" sz="2000" b="1" dirty="0">
                <a:solidFill>
                  <a:srgbClr val="0C2430"/>
                </a:solidFill>
              </a:rPr>
              <a:t>组员：楼恒彤</a:t>
            </a:r>
            <a:r>
              <a:rPr lang="en-US" altLang="zh-CN" sz="2000" b="1" dirty="0">
                <a:solidFill>
                  <a:srgbClr val="0C2430"/>
                </a:solidFill>
              </a:rPr>
              <a:t> </a:t>
            </a:r>
            <a:r>
              <a:rPr lang="zh-CN" altLang="en-US" sz="2000" b="1" dirty="0">
                <a:solidFill>
                  <a:srgbClr val="0C2430"/>
                </a:solidFill>
              </a:rPr>
              <a:t>俞铭棋</a:t>
            </a:r>
            <a:r>
              <a:rPr lang="en-US" altLang="zh-CN" sz="2000" b="1" dirty="0">
                <a:solidFill>
                  <a:srgbClr val="0C2430"/>
                </a:solidFill>
              </a:rPr>
              <a:t> </a:t>
            </a:r>
            <a:r>
              <a:rPr lang="zh-CN" altLang="en-US" sz="2000" b="1" dirty="0">
                <a:solidFill>
                  <a:srgbClr val="0C2430"/>
                </a:solidFill>
              </a:rPr>
              <a:t>竺</a:t>
            </a:r>
            <a:r>
              <a:rPr lang="zh-CN" altLang="en-US" sz="2000" b="1" dirty="0">
                <a:solidFill>
                  <a:srgbClr val="0C2430"/>
                </a:solidFill>
              </a:rPr>
              <a:t>柯杰</a:t>
            </a:r>
            <a:r>
              <a:rPr lang="en-US" altLang="zh-CN" sz="2000" b="1" dirty="0">
                <a:solidFill>
                  <a:srgbClr val="0C2430"/>
                </a:solidFill>
              </a:rPr>
              <a:t> </a:t>
            </a:r>
            <a:r>
              <a:rPr lang="zh-CN" altLang="en-US" sz="2000" b="1" dirty="0">
                <a:solidFill>
                  <a:srgbClr val="0C2430"/>
                </a:solidFill>
              </a:rPr>
              <a:t>刘</a:t>
            </a:r>
            <a:r>
              <a:rPr lang="zh-CN" altLang="en-US" sz="2000" b="1" dirty="0">
                <a:solidFill>
                  <a:srgbClr val="0C2430"/>
                </a:solidFill>
              </a:rPr>
              <a:t>燕</a:t>
            </a:r>
            <a:endParaRPr lang="zh-CN" altLang="en-US" sz="2000" b="1" dirty="0">
              <a:solidFill>
                <a:srgbClr val="0C243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mn-ea"/>
                </a:rPr>
                <a:t>任务分解组织结构</a:t>
              </a:r>
              <a:endParaRPr lang="zh-CN" altLang="en-US" sz="2400" b="1" dirty="0">
                <a:latin typeface="+mn-e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03</a:t>
            </a:r>
            <a:endParaRPr lang="en-US" altLang="zh-CN" sz="2800" b="1" dirty="0">
              <a:solidFill>
                <a:schemeClr val="bg1"/>
              </a:solidFill>
              <a:latin typeface="+mn-ea"/>
            </a:endParaRPr>
          </a:p>
        </p:txBody>
      </p:sp>
      <p:sp>
        <p:nvSpPr>
          <p:cNvPr id="2" name="文本框 1"/>
          <p:cNvSpPr txBox="1"/>
          <p:nvPr/>
        </p:nvSpPr>
        <p:spPr>
          <a:xfrm>
            <a:off x="1168556" y="412228"/>
            <a:ext cx="2970685" cy="461665"/>
          </a:xfrm>
          <a:prstGeom prst="rect">
            <a:avLst/>
          </a:prstGeom>
          <a:noFill/>
        </p:spPr>
        <p:txBody>
          <a:bodyPr wrap="none" rtlCol="0">
            <a:spAutoFit/>
          </a:bodyPr>
          <a:lstStyle/>
          <a:p>
            <a:pPr algn="ctr"/>
            <a:r>
              <a:rPr lang="zh-CN" altLang="en-US" sz="2400" b="1" dirty="0">
                <a:latin typeface="+mn-ea"/>
              </a:rPr>
              <a:t>任务分解与组织结构</a:t>
            </a:r>
            <a:endParaRPr lang="zh-CN" altLang="en-US" sz="2400" b="1" dirty="0">
              <a:latin typeface="+mn-ea"/>
            </a:endParaRPr>
          </a:p>
        </p:txBody>
      </p:sp>
      <p:pic>
        <p:nvPicPr>
          <p:cNvPr id="4" name="ECB019B1-382A-4266-B25C-5B523AA43C14-1" descr="wps"/>
          <p:cNvPicPr>
            <a:picLocks noChangeAspect="1"/>
          </p:cNvPicPr>
          <p:nvPr/>
        </p:nvPicPr>
        <p:blipFill>
          <a:blip r:embed="rId1"/>
          <a:stretch>
            <a:fillRect/>
          </a:stretch>
        </p:blipFill>
        <p:spPr>
          <a:xfrm>
            <a:off x="2689225" y="1579880"/>
            <a:ext cx="6309995" cy="40062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03</a:t>
            </a:r>
            <a:endParaRPr lang="en-US" altLang="zh-CN" sz="2800" b="1" dirty="0">
              <a:solidFill>
                <a:schemeClr val="bg1"/>
              </a:solidFill>
              <a:latin typeface="+mn-ea"/>
            </a:endParaRPr>
          </a:p>
        </p:txBody>
      </p:sp>
      <p:sp>
        <p:nvSpPr>
          <p:cNvPr id="2" name="文本框 1"/>
          <p:cNvSpPr txBox="1"/>
          <p:nvPr/>
        </p:nvSpPr>
        <p:spPr>
          <a:xfrm>
            <a:off x="1168556" y="412228"/>
            <a:ext cx="2970685" cy="461665"/>
          </a:xfrm>
          <a:prstGeom prst="rect">
            <a:avLst/>
          </a:prstGeom>
          <a:noFill/>
        </p:spPr>
        <p:txBody>
          <a:bodyPr wrap="none" rtlCol="0">
            <a:spAutoFit/>
          </a:bodyPr>
          <a:lstStyle/>
          <a:p>
            <a:pPr algn="ctr"/>
            <a:r>
              <a:rPr lang="zh-CN" altLang="en-US" sz="2400" b="1" dirty="0">
                <a:latin typeface="+mn-ea"/>
              </a:rPr>
              <a:t>任务分解与组织结构</a:t>
            </a:r>
            <a:endParaRPr lang="zh-CN" altLang="en-US" sz="2400" b="1" dirty="0">
              <a:latin typeface="+mn-ea"/>
            </a:endParaRPr>
          </a:p>
        </p:txBody>
      </p:sp>
      <p:pic>
        <p:nvPicPr>
          <p:cNvPr id="3" name="图片 2"/>
          <p:cNvPicPr>
            <a:picLocks noChangeAspect="1"/>
          </p:cNvPicPr>
          <p:nvPr/>
        </p:nvPicPr>
        <p:blipFill>
          <a:blip r:embed="rId1"/>
          <a:stretch>
            <a:fillRect/>
          </a:stretch>
        </p:blipFill>
        <p:spPr>
          <a:xfrm>
            <a:off x="1168400" y="1478280"/>
            <a:ext cx="4442460" cy="3756660"/>
          </a:xfrm>
          <a:prstGeom prst="rect">
            <a:avLst/>
          </a:prstGeom>
        </p:spPr>
      </p:pic>
      <p:pic>
        <p:nvPicPr>
          <p:cNvPr id="4" name="图片 3"/>
          <p:cNvPicPr>
            <a:picLocks noChangeAspect="1"/>
          </p:cNvPicPr>
          <p:nvPr/>
        </p:nvPicPr>
        <p:blipFill>
          <a:blip r:embed="rId2"/>
          <a:stretch>
            <a:fillRect/>
          </a:stretch>
        </p:blipFill>
        <p:spPr>
          <a:xfrm>
            <a:off x="7051675" y="1477645"/>
            <a:ext cx="3952240" cy="37572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794102" y="1953087"/>
            <a:ext cx="2603796" cy="255404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prstClr val="white"/>
                  </a:solidFill>
                </a:rPr>
                <a:t>可行性分析</a:t>
              </a:r>
              <a:endParaRPr lang="zh-CN" altLang="en-US" sz="4400" b="1" dirty="0">
                <a:solidFill>
                  <a:prstClr val="white"/>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3" name="文本框 2"/>
          <p:cNvSpPr txBox="1"/>
          <p:nvPr/>
        </p:nvSpPr>
        <p:spPr>
          <a:xfrm>
            <a:off x="863436" y="1285137"/>
            <a:ext cx="10323372" cy="452310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1.项目环境</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项目环境是以教学课堂为载体</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可利用的信息和资源包括但不限于，浙大城市学院图书馆，计算学院资源，网络资源，课程信息紫苑以及相关指导老师</a:t>
            </a:r>
            <a:r>
              <a:rPr kumimoji="0" lang="zh-CN" altLang="en-US"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2.项目条件</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00" cap="none" spc="0" normalizeH="0" baseline="0" noProof="0" dirty="0">
                <a:ln>
                  <a:noFill/>
                </a:ln>
                <a:solidFill>
                  <a:prstClr val="black"/>
                </a:solidFill>
                <a:effectLst/>
                <a:uLnTx/>
                <a:uFillTx/>
                <a:latin typeface="Calibri" panose="020F0502020204030204"/>
                <a:ea typeface="宋体" panose="02010600030101010101" pitchFamily="2" charset="-122"/>
                <a:cs typeface="宋体" panose="02010600030101010101" pitchFamily="2" charset="-122"/>
              </a:rPr>
              <a:t>基本建设投资</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zh-CN" sz="2400" b="0" i="0" u="none" strike="noStrike" kern="100" cap="none" spc="0" normalizeH="0" baseline="0" noProof="0" dirty="0">
                <a:ln>
                  <a:noFill/>
                </a:ln>
                <a:solidFill>
                  <a:prstClr val="black"/>
                </a:solidFill>
                <a:effectLst/>
                <a:uLnTx/>
                <a:uFillTx/>
                <a:latin typeface="Calibri" panose="020F0502020204030204"/>
                <a:ea typeface="宋体" panose="02010600030101010101" pitchFamily="2" charset="-122"/>
                <a:cs typeface="宋体" panose="02010600030101010101" pitchFamily="2" charset="-122"/>
              </a:rPr>
              <a:t>开发所需软件以及小组成员每人一台电脑和相应的网络环境</a:t>
            </a:r>
            <a:endParaRPr kumimoji="0" lang="en-US" altLang="zh-CN" sz="2400" b="0" i="0" u="none" strike="noStrike" kern="100" cap="none" spc="0" normalizeH="0" baseline="0" noProof="0" dirty="0">
              <a:ln>
                <a:noFill/>
              </a:ln>
              <a:solidFill>
                <a:prstClr val="black"/>
              </a:solidFill>
              <a:effectLst/>
              <a:uLnTx/>
              <a:uFillTx/>
              <a:latin typeface="Calibri" panose="020F0502020204030204"/>
              <a:ea typeface="宋体" panose="02010600030101010101" pitchFamily="2" charset="-122"/>
              <a:cs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成本预算：</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根据人社通查到资料显示从事软件方向工作非私营年平均收入</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235430</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元，私营年平均收入</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103478</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元。现根据每月平均工作</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21.75</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天，每天八小时算得，非私营平均时薪</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112.75</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，私营平均时薪</a:t>
            </a:r>
            <a:r>
              <a:rPr kumimoji="0" lang="en-US"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49.56</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元。现我小组按照项目计划，</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每人一周工作</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7</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小时计算，历时</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15</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周，按照私营平均时薪</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49.56</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算</a:t>
            </a:r>
            <a:r>
              <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，将投入时间换算成时薪工资，</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一共是</a:t>
            </a:r>
            <a:r>
              <a:rPr kumimoji="0" lang="en-US"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26019</a:t>
            </a:r>
            <a:r>
              <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宋体" panose="02010600030101010101" pitchFamily="2" charset="-122"/>
              </a:rPr>
              <a:t>元</a:t>
            </a:r>
            <a:endParaRPr kumimoji="0"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2926467" y="822001"/>
            <a:ext cx="60943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可选择的系统方案1</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739580" y="1394370"/>
            <a:ext cx="10323372" cy="645160"/>
          </a:xfrm>
          <a:prstGeom prst="rect">
            <a:avLst/>
          </a:prstGeom>
          <a:noFill/>
        </p:spPr>
        <p:txBody>
          <a:bodyPr wrap="square" rtlCol="0">
            <a:spAutoFit/>
          </a:bodyPr>
          <a:lstStyle/>
          <a:p>
            <a:pPr marL="266700" marR="0" lvl="0" indent="1270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做成微信小程序的形式</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基于</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wxml</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wxss</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javascript</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语言结合微信开发者工具进行开发。</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4" name="组合 3"/>
          <p:cNvGrpSpPr/>
          <p:nvPr>
            <p:custDataLst>
              <p:tags r:id="rId1"/>
            </p:custDataLst>
          </p:nvPr>
        </p:nvGrpSpPr>
        <p:grpSpPr>
          <a:xfrm>
            <a:off x="711742" y="2109038"/>
            <a:ext cx="10747531" cy="3899548"/>
            <a:chOff x="955582" y="2072208"/>
            <a:chExt cx="10747531" cy="3899548"/>
          </a:xfrm>
        </p:grpSpPr>
        <p:sp>
          <p:nvSpPr>
            <p:cNvPr id="5" name="Shape 995"/>
            <p:cNvSpPr/>
            <p:nvPr>
              <p:custDataLst>
                <p:tags r:id="rId2"/>
              </p:custDataLst>
            </p:nvPr>
          </p:nvSpPr>
          <p:spPr>
            <a:xfrm>
              <a:off x="3488184" y="2299776"/>
              <a:ext cx="384420" cy="380301"/>
            </a:xfrm>
            <a:custGeom>
              <a:avLst/>
              <a:gdLst/>
              <a:ahLst/>
              <a:cxnLst>
                <a:cxn ang="0">
                  <a:pos x="wd2" y="hd2"/>
                </a:cxn>
                <a:cxn ang="5400000">
                  <a:pos x="wd2" y="hd2"/>
                </a:cxn>
                <a:cxn ang="10800000">
                  <a:pos x="wd2" y="hd2"/>
                </a:cxn>
                <a:cxn ang="16200000">
                  <a:pos x="wd2" y="hd2"/>
                </a:cxn>
              </a:cxnLst>
              <a:rect l="0" t="0" r="r" b="b"/>
              <a:pathLst>
                <a:path w="21600" h="21600" extrusionOk="0">
                  <a:moveTo>
                    <a:pt x="13358" y="7463"/>
                  </a:moveTo>
                  <a:lnTo>
                    <a:pt x="11735" y="7463"/>
                  </a:lnTo>
                  <a:cubicBezTo>
                    <a:pt x="11543" y="7463"/>
                    <a:pt x="11329" y="7716"/>
                    <a:pt x="11329" y="8053"/>
                  </a:cubicBezTo>
                  <a:lnTo>
                    <a:pt x="11329" y="9225"/>
                  </a:lnTo>
                  <a:lnTo>
                    <a:pt x="13359" y="9225"/>
                  </a:lnTo>
                  <a:lnTo>
                    <a:pt x="13052" y="10897"/>
                  </a:lnTo>
                  <a:lnTo>
                    <a:pt x="11329" y="10897"/>
                  </a:lnTo>
                  <a:lnTo>
                    <a:pt x="11329" y="15915"/>
                  </a:lnTo>
                  <a:lnTo>
                    <a:pt x="9413" y="15915"/>
                  </a:lnTo>
                  <a:lnTo>
                    <a:pt x="9413" y="10897"/>
                  </a:lnTo>
                  <a:lnTo>
                    <a:pt x="7675" y="10897"/>
                  </a:lnTo>
                  <a:lnTo>
                    <a:pt x="7675" y="9225"/>
                  </a:lnTo>
                  <a:lnTo>
                    <a:pt x="9413" y="9225"/>
                  </a:lnTo>
                  <a:lnTo>
                    <a:pt x="9413" y="8242"/>
                  </a:lnTo>
                  <a:cubicBezTo>
                    <a:pt x="9413" y="6831"/>
                    <a:pt x="10392" y="5685"/>
                    <a:pt x="11735" y="5685"/>
                  </a:cubicBezTo>
                  <a:lnTo>
                    <a:pt x="13358" y="5685"/>
                  </a:lnTo>
                  <a:cubicBezTo>
                    <a:pt x="13358" y="5685"/>
                    <a:pt x="13358" y="7463"/>
                    <a:pt x="13358" y="746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8" name="Shape 996"/>
            <p:cNvSpPr/>
            <p:nvPr>
              <p:custDataLst>
                <p:tags r:id="rId3"/>
              </p:custDataLst>
            </p:nvPr>
          </p:nvSpPr>
          <p:spPr>
            <a:xfrm>
              <a:off x="8644516" y="2299776"/>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0800" y="15188"/>
                  </a:moveTo>
                  <a:cubicBezTo>
                    <a:pt x="5272" y="15188"/>
                    <a:pt x="5175" y="14689"/>
                    <a:pt x="5175" y="10800"/>
                  </a:cubicBezTo>
                  <a:cubicBezTo>
                    <a:pt x="5175" y="6911"/>
                    <a:pt x="5272" y="6413"/>
                    <a:pt x="10800" y="6413"/>
                  </a:cubicBezTo>
                  <a:cubicBezTo>
                    <a:pt x="16328" y="6413"/>
                    <a:pt x="16425" y="6911"/>
                    <a:pt x="16425" y="10800"/>
                  </a:cubicBezTo>
                  <a:cubicBezTo>
                    <a:pt x="16425" y="14689"/>
                    <a:pt x="16328" y="15188"/>
                    <a:pt x="10800" y="1518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2603" y="10612"/>
                  </a:moveTo>
                  <a:lnTo>
                    <a:pt x="10077" y="9433"/>
                  </a:lnTo>
                  <a:cubicBezTo>
                    <a:pt x="9856" y="9331"/>
                    <a:pt x="9675" y="9446"/>
                    <a:pt x="9675" y="9690"/>
                  </a:cubicBezTo>
                  <a:lnTo>
                    <a:pt x="9675" y="11910"/>
                  </a:lnTo>
                  <a:cubicBezTo>
                    <a:pt x="9675" y="12154"/>
                    <a:pt x="9856" y="12270"/>
                    <a:pt x="10077" y="12167"/>
                  </a:cubicBezTo>
                  <a:lnTo>
                    <a:pt x="12602" y="10988"/>
                  </a:lnTo>
                  <a:cubicBezTo>
                    <a:pt x="12824" y="10884"/>
                    <a:pt x="12824" y="10716"/>
                    <a:pt x="12603" y="10612"/>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9" name="Shape 997"/>
            <p:cNvSpPr/>
            <p:nvPr>
              <p:custDataLst>
                <p:tags r:id="rId4"/>
              </p:custDataLst>
            </p:nvPr>
          </p:nvSpPr>
          <p:spPr>
            <a:xfrm>
              <a:off x="8644516" y="4913059"/>
              <a:ext cx="384420" cy="380301"/>
            </a:xfrm>
            <a:custGeom>
              <a:avLst/>
              <a:gdLst/>
              <a:ahLst/>
              <a:cxnLst>
                <a:cxn ang="0">
                  <a:pos x="wd2" y="hd2"/>
                </a:cxn>
                <a:cxn ang="5400000">
                  <a:pos x="wd2" y="hd2"/>
                </a:cxn>
                <a:cxn ang="10800000">
                  <a:pos x="wd2" y="hd2"/>
                </a:cxn>
                <a:cxn ang="16200000">
                  <a:pos x="wd2" y="hd2"/>
                </a:cxn>
              </a:cxnLst>
              <a:rect l="0" t="0" r="r" b="b"/>
              <a:pathLst>
                <a:path w="21600" h="21600" extrusionOk="0">
                  <a:moveTo>
                    <a:pt x="11539" y="13359"/>
                  </a:moveTo>
                  <a:cubicBezTo>
                    <a:pt x="10846" y="13307"/>
                    <a:pt x="10556" y="12964"/>
                    <a:pt x="10014" y="12635"/>
                  </a:cubicBezTo>
                  <a:cubicBezTo>
                    <a:pt x="9716" y="14200"/>
                    <a:pt x="9351" y="15701"/>
                    <a:pt x="8271" y="16485"/>
                  </a:cubicBezTo>
                  <a:cubicBezTo>
                    <a:pt x="7937" y="14118"/>
                    <a:pt x="8759" y="12342"/>
                    <a:pt x="9142" y="10456"/>
                  </a:cubicBezTo>
                  <a:cubicBezTo>
                    <a:pt x="8490" y="9359"/>
                    <a:pt x="9219" y="7153"/>
                    <a:pt x="10594" y="7695"/>
                  </a:cubicBezTo>
                  <a:cubicBezTo>
                    <a:pt x="12285" y="8365"/>
                    <a:pt x="9129" y="11773"/>
                    <a:pt x="11248" y="12200"/>
                  </a:cubicBezTo>
                  <a:cubicBezTo>
                    <a:pt x="13459" y="12643"/>
                    <a:pt x="14363" y="8361"/>
                    <a:pt x="12991" y="6970"/>
                  </a:cubicBezTo>
                  <a:cubicBezTo>
                    <a:pt x="11009" y="4960"/>
                    <a:pt x="7224" y="6924"/>
                    <a:pt x="7689" y="9802"/>
                  </a:cubicBezTo>
                  <a:cubicBezTo>
                    <a:pt x="7802" y="10505"/>
                    <a:pt x="8530" y="10719"/>
                    <a:pt x="7980" y="11690"/>
                  </a:cubicBezTo>
                  <a:cubicBezTo>
                    <a:pt x="6712" y="11409"/>
                    <a:pt x="6333" y="10409"/>
                    <a:pt x="6382" y="9076"/>
                  </a:cubicBezTo>
                  <a:cubicBezTo>
                    <a:pt x="6460" y="6893"/>
                    <a:pt x="8343" y="5364"/>
                    <a:pt x="10231" y="5154"/>
                  </a:cubicBezTo>
                  <a:cubicBezTo>
                    <a:pt x="12619" y="4888"/>
                    <a:pt x="14860" y="6030"/>
                    <a:pt x="15171" y="8278"/>
                  </a:cubicBezTo>
                  <a:cubicBezTo>
                    <a:pt x="15518" y="10814"/>
                    <a:pt x="14092" y="13557"/>
                    <a:pt x="11539" y="13359"/>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0" name="Shape 998"/>
            <p:cNvSpPr/>
            <p:nvPr>
              <p:custDataLst>
                <p:tags r:id="rId5"/>
              </p:custDataLst>
            </p:nvPr>
          </p:nvSpPr>
          <p:spPr>
            <a:xfrm>
              <a:off x="3516479" y="4913059"/>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5193" y="8847"/>
                  </a:moveTo>
                  <a:cubicBezTo>
                    <a:pt x="15198" y="8939"/>
                    <a:pt x="15199" y="9031"/>
                    <a:pt x="15199" y="9121"/>
                  </a:cubicBezTo>
                  <a:cubicBezTo>
                    <a:pt x="15199" y="11934"/>
                    <a:pt x="13060" y="15175"/>
                    <a:pt x="9147" y="15175"/>
                  </a:cubicBezTo>
                  <a:cubicBezTo>
                    <a:pt x="7946" y="15175"/>
                    <a:pt x="6827" y="14824"/>
                    <a:pt x="5887" y="14219"/>
                  </a:cubicBezTo>
                  <a:cubicBezTo>
                    <a:pt x="6052" y="14239"/>
                    <a:pt x="6222" y="14247"/>
                    <a:pt x="6395" y="14247"/>
                  </a:cubicBezTo>
                  <a:cubicBezTo>
                    <a:pt x="7391" y="14247"/>
                    <a:pt x="8308" y="13908"/>
                    <a:pt x="9036" y="13337"/>
                  </a:cubicBezTo>
                  <a:cubicBezTo>
                    <a:pt x="8106" y="13319"/>
                    <a:pt x="7320" y="12705"/>
                    <a:pt x="7049" y="11861"/>
                  </a:cubicBezTo>
                  <a:cubicBezTo>
                    <a:pt x="7178" y="11884"/>
                    <a:pt x="7311" y="11898"/>
                    <a:pt x="7448" y="11898"/>
                  </a:cubicBezTo>
                  <a:cubicBezTo>
                    <a:pt x="7642" y="11898"/>
                    <a:pt x="7831" y="11872"/>
                    <a:pt x="8009" y="11824"/>
                  </a:cubicBezTo>
                  <a:cubicBezTo>
                    <a:pt x="7036" y="11628"/>
                    <a:pt x="6302" y="10768"/>
                    <a:pt x="6302" y="9738"/>
                  </a:cubicBezTo>
                  <a:lnTo>
                    <a:pt x="6302" y="9712"/>
                  </a:lnTo>
                  <a:cubicBezTo>
                    <a:pt x="6589" y="9871"/>
                    <a:pt x="6917" y="9968"/>
                    <a:pt x="7266" y="9979"/>
                  </a:cubicBezTo>
                  <a:cubicBezTo>
                    <a:pt x="6694" y="9596"/>
                    <a:pt x="6320" y="8946"/>
                    <a:pt x="6320" y="8207"/>
                  </a:cubicBezTo>
                  <a:cubicBezTo>
                    <a:pt x="6320" y="7817"/>
                    <a:pt x="6425" y="7451"/>
                    <a:pt x="6608" y="7137"/>
                  </a:cubicBezTo>
                  <a:cubicBezTo>
                    <a:pt x="7658" y="8424"/>
                    <a:pt x="9224" y="9270"/>
                    <a:pt x="10992" y="9361"/>
                  </a:cubicBezTo>
                  <a:cubicBezTo>
                    <a:pt x="10955" y="9205"/>
                    <a:pt x="10937" y="9043"/>
                    <a:pt x="10937" y="8875"/>
                  </a:cubicBezTo>
                  <a:cubicBezTo>
                    <a:pt x="10937" y="7701"/>
                    <a:pt x="11889" y="6747"/>
                    <a:pt x="13065" y="6747"/>
                  </a:cubicBezTo>
                  <a:cubicBezTo>
                    <a:pt x="13675" y="6747"/>
                    <a:pt x="14229" y="7006"/>
                    <a:pt x="14617" y="7421"/>
                  </a:cubicBezTo>
                  <a:cubicBezTo>
                    <a:pt x="15102" y="7324"/>
                    <a:pt x="15556" y="7148"/>
                    <a:pt x="15967" y="6904"/>
                  </a:cubicBezTo>
                  <a:cubicBezTo>
                    <a:pt x="15808" y="7400"/>
                    <a:pt x="15472" y="7817"/>
                    <a:pt x="15032" y="8082"/>
                  </a:cubicBezTo>
                  <a:cubicBezTo>
                    <a:pt x="15463" y="8029"/>
                    <a:pt x="15873" y="7915"/>
                    <a:pt x="16254" y="7745"/>
                  </a:cubicBezTo>
                  <a:cubicBezTo>
                    <a:pt x="15969" y="8172"/>
                    <a:pt x="15608" y="8548"/>
                    <a:pt x="15193" y="8847"/>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1" name="Shape 999"/>
            <p:cNvSpPr/>
            <p:nvPr>
              <p:custDataLst>
                <p:tags r:id="rId6"/>
              </p:custDataLst>
            </p:nvPr>
          </p:nvSpPr>
          <p:spPr>
            <a:xfrm>
              <a:off x="5037261" y="2724990"/>
              <a:ext cx="2477965" cy="24719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28282"/>
            </a:solidFill>
            <a:ln w="12700">
              <a:noFill/>
              <a:miter lim="400000"/>
            </a:ln>
          </p:spPr>
          <p:txBody>
            <a:bodyPr lIns="25395" tIns="25395" rIns="25395" bIns="25395"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2" name="Shape 1000"/>
            <p:cNvSpPr/>
            <p:nvPr>
              <p:custDataLst>
                <p:tags r:id="rId7"/>
              </p:custDataLst>
            </p:nvPr>
          </p:nvSpPr>
          <p:spPr>
            <a:xfrm rot="1241660">
              <a:off x="6476281" y="2798681"/>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6" name="Shape 1001"/>
            <p:cNvSpPr/>
            <p:nvPr>
              <p:custDataLst>
                <p:tags r:id="rId8"/>
              </p:custDataLst>
            </p:nvPr>
          </p:nvSpPr>
          <p:spPr>
            <a:xfrm rot="20231554" flipH="1">
              <a:off x="4333735" y="2801964"/>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grpSp>
          <p:nvGrpSpPr>
            <p:cNvPr id="15" name="组合 14"/>
            <p:cNvGrpSpPr/>
            <p:nvPr/>
          </p:nvGrpSpPr>
          <p:grpSpPr>
            <a:xfrm>
              <a:off x="955582" y="2072208"/>
              <a:ext cx="2532602" cy="1730375"/>
              <a:chOff x="1075617" y="2438067"/>
              <a:chExt cx="2532602" cy="1730375"/>
            </a:xfrm>
          </p:grpSpPr>
          <p:sp>
            <p:nvSpPr>
              <p:cNvPr id="21" name="文本框 36"/>
              <p:cNvSpPr txBox="1"/>
              <p:nvPr>
                <p:custDataLst>
                  <p:tags r:id="rId9"/>
                </p:custDataLst>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rPr>
                  <a:t>优势</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2" name="Text Placeholder 32"/>
              <p:cNvSpPr txBox="1"/>
              <p:nvPr>
                <p:custDataLst>
                  <p:tags r:id="rId10"/>
                </p:custDataLst>
              </p:nvPr>
            </p:nvSpPr>
            <p:spPr>
              <a:xfrm>
                <a:off x="1075617" y="2880027"/>
                <a:ext cx="2383790" cy="128841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00000"/>
                  </a:lnSpc>
                  <a:buNone/>
                </a:pPr>
                <a:r>
                  <a:rPr lang="en-US" sz="1400" dirty="0">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无需安装，即点即用，方便快捷</a:t>
                </a:r>
                <a:endParaRPr lang="zh-CN" altLang="en-US" sz="1400" dirty="0">
                  <a:latin typeface="微软雅黑" panose="020B0503020204020204" charset="-122"/>
                  <a:ea typeface="微软雅黑" panose="020B0503020204020204" charset="-122"/>
                </a:endParaRPr>
              </a:p>
              <a:p>
                <a:pPr marL="0" indent="0" algn="l">
                  <a:lnSpc>
                    <a:spcPct val="100000"/>
                  </a:lnSpc>
                  <a:buNone/>
                </a:pPr>
                <a:r>
                  <a:rPr lang="en-US" altLang="zh-CN" sz="1400" dirty="0">
                    <a:latin typeface="微软雅黑" panose="020B0503020204020204" charset="-122"/>
                    <a:ea typeface="微软雅黑" panose="020B0503020204020204" charset="-122"/>
                  </a:rPr>
                  <a:t>2.</a:t>
                </a:r>
                <a:r>
                  <a:rPr lang="zh-CN" altLang="en-US" sz="1400" dirty="0">
                    <a:latin typeface="微软雅黑" panose="020B0503020204020204" charset="-122"/>
                    <a:ea typeface="微软雅黑" panose="020B0503020204020204" charset="-122"/>
                  </a:rPr>
                  <a:t>开发、维护成本低</a:t>
                </a:r>
                <a:endParaRPr lang="zh-CN" altLang="en-US" sz="1400" dirty="0">
                  <a:latin typeface="微软雅黑" panose="020B0503020204020204" charset="-122"/>
                  <a:ea typeface="微软雅黑" panose="020B0503020204020204" charset="-122"/>
                </a:endParaRPr>
              </a:p>
              <a:p>
                <a:pPr marL="0" indent="0" algn="l">
                  <a:lnSpc>
                    <a:spcPct val="100000"/>
                  </a:lnSpc>
                  <a:buNone/>
                </a:pPr>
                <a:r>
                  <a:rPr lang="en-US" altLang="zh-CN" sz="1400" dirty="0">
                    <a:latin typeface="微软雅黑" panose="020B0503020204020204" charset="-122"/>
                    <a:ea typeface="微软雅黑" panose="020B0503020204020204" charset="-122"/>
                  </a:rPr>
                  <a:t>3.</a:t>
                </a:r>
                <a:r>
                  <a:rPr lang="zh-CN" altLang="en-US" sz="1400" dirty="0">
                    <a:latin typeface="微软雅黑" panose="020B0503020204020204" charset="-122"/>
                    <a:ea typeface="微软雅黑" panose="020B0503020204020204" charset="-122"/>
                  </a:rPr>
                  <a:t>微信拥有庞大的用户量，方便推广，收益明显</a:t>
                </a:r>
                <a:endParaRPr lang="en-US" altLang="zh-CN" sz="1400" dirty="0">
                  <a:latin typeface="微软雅黑" panose="020B0503020204020204" charset="-122"/>
                  <a:ea typeface="微软雅黑" panose="020B0503020204020204" charset="-122"/>
                </a:endParaRPr>
              </a:p>
            </p:txBody>
          </p:sp>
        </p:grpSp>
        <p:grpSp>
          <p:nvGrpSpPr>
            <p:cNvPr id="23" name="组合 22"/>
            <p:cNvGrpSpPr/>
            <p:nvPr/>
          </p:nvGrpSpPr>
          <p:grpSpPr>
            <a:xfrm>
              <a:off x="986697" y="4614964"/>
              <a:ext cx="2501487" cy="1356792"/>
              <a:chOff x="1106732" y="2438067"/>
              <a:chExt cx="2501487" cy="1356792"/>
            </a:xfrm>
          </p:grpSpPr>
          <p:sp>
            <p:nvSpPr>
              <p:cNvPr id="24" name="文本框 36"/>
              <p:cNvSpPr txBox="1"/>
              <p:nvPr>
                <p:custDataLst>
                  <p:tags r:id="rId11"/>
                </p:custDataLst>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机会</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5" name="Text Placeholder 32"/>
              <p:cNvSpPr txBox="1"/>
              <p:nvPr>
                <p:custDataLst>
                  <p:tags r:id="rId12"/>
                </p:custDataLst>
              </p:nvPr>
            </p:nvSpPr>
            <p:spPr>
              <a:xfrm>
                <a:off x="1106732" y="2899732"/>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00000"/>
                  </a:lnSpc>
                  <a:buNone/>
                </a:pPr>
                <a:r>
                  <a:rPr lang="en-US" sz="1400" dirty="0">
                    <a:latin typeface="微软雅黑" panose="020B0503020204020204" charset="-122"/>
                    <a:ea typeface="微软雅黑" panose="020B0503020204020204" charset="-122"/>
                  </a:rPr>
                  <a:t>1.微信拥有庞大的用户量。</a:t>
                </a:r>
                <a:endParaRPr lang="en-US" sz="1400" dirty="0">
                  <a:latin typeface="微软雅黑" panose="020B0503020204020204" charset="-122"/>
                  <a:ea typeface="微软雅黑" panose="020B0503020204020204" charset="-122"/>
                </a:endParaRPr>
              </a:p>
              <a:p>
                <a:pPr marL="0" indent="0" algn="l">
                  <a:lnSpc>
                    <a:spcPct val="100000"/>
                  </a:lnSpc>
                  <a:buNone/>
                </a:pPr>
                <a:r>
                  <a:rPr lang="en-US" sz="1400" dirty="0">
                    <a:latin typeface="微软雅黑" panose="020B0503020204020204" charset="-122"/>
                    <a:ea typeface="微软雅黑" panose="020B0503020204020204" charset="-122"/>
                  </a:rPr>
                  <a:t>2.技术较为成熟。</a:t>
                </a:r>
                <a:endParaRPr lang="en-US" sz="1400" dirty="0">
                  <a:latin typeface="微软雅黑" panose="020B0503020204020204" charset="-122"/>
                  <a:ea typeface="微软雅黑" panose="020B0503020204020204" charset="-122"/>
                </a:endParaRPr>
              </a:p>
            </p:txBody>
          </p:sp>
        </p:grpSp>
        <p:grpSp>
          <p:nvGrpSpPr>
            <p:cNvPr id="26" name="组合 25"/>
            <p:cNvGrpSpPr/>
            <p:nvPr/>
          </p:nvGrpSpPr>
          <p:grpSpPr>
            <a:xfrm>
              <a:off x="9152610" y="2072208"/>
              <a:ext cx="2550503" cy="1356792"/>
              <a:chOff x="8257916" y="1255818"/>
              <a:chExt cx="2550503" cy="1356792"/>
            </a:xfrm>
          </p:grpSpPr>
          <p:sp>
            <p:nvSpPr>
              <p:cNvPr id="27" name="文本框 26"/>
              <p:cNvSpPr txBox="1"/>
              <p:nvPr>
                <p:custDataLst>
                  <p:tags r:id="rId13"/>
                </p:custDataLst>
              </p:nvPr>
            </p:nvSpPr>
            <p:spPr>
              <a:xfrm>
                <a:off x="8257916" y="1255818"/>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劣势</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8" name="Text Placeholder 32"/>
              <p:cNvSpPr txBox="1"/>
              <p:nvPr>
                <p:custDataLst>
                  <p:tags r:id="rId14"/>
                </p:custDataLst>
              </p:nvPr>
            </p:nvSpPr>
            <p:spPr>
              <a:xfrm>
                <a:off x="8424587" y="1717483"/>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dirty="0">
                    <a:latin typeface="微软雅黑" panose="020B0503020204020204" charset="-122"/>
                    <a:ea typeface="微软雅黑" panose="020B0503020204020204" charset="-122"/>
                  </a:rPr>
                  <a:t>1.小程序的大小受微信限制</a:t>
                </a:r>
                <a:r>
                  <a:rPr lang="zh-CN" altLang="en-US" sz="1400" dirty="0">
                    <a:latin typeface="微软雅黑" panose="020B0503020204020204" charset="-122"/>
                    <a:ea typeface="微软雅黑" panose="020B0503020204020204" charset="-122"/>
                  </a:rPr>
                  <a:t>，</a:t>
                </a:r>
                <a:r>
                  <a:rPr lang="en-US" sz="1400" dirty="0">
                    <a:latin typeface="微软雅黑" panose="020B0503020204020204" charset="-122"/>
                    <a:ea typeface="微软雅黑" panose="020B0503020204020204" charset="-122"/>
                  </a:rPr>
                  <a:t>只能在微信中使用。</a:t>
                </a:r>
                <a:endParaRPr lang="en-US" sz="1400" dirty="0">
                  <a:latin typeface="微软雅黑" panose="020B0503020204020204" charset="-122"/>
                  <a:ea typeface="微软雅黑" panose="020B0503020204020204" charset="-122"/>
                </a:endParaRPr>
              </a:p>
              <a:p>
                <a:pPr marL="0" indent="0">
                  <a:lnSpc>
                    <a:spcPct val="100000"/>
                  </a:lnSpc>
                  <a:buNone/>
                </a:pPr>
                <a:r>
                  <a:rPr lang="en-US" sz="1400" dirty="0">
                    <a:latin typeface="微软雅黑" panose="020B0503020204020204" charset="-122"/>
                    <a:ea typeface="微软雅黑" panose="020B0503020204020204" charset="-122"/>
                  </a:rPr>
                  <a:t>2.需要审核</a:t>
                </a:r>
                <a:endParaRPr lang="en-US" sz="1400" dirty="0">
                  <a:latin typeface="微软雅黑" panose="020B0503020204020204" charset="-122"/>
                  <a:ea typeface="微软雅黑" panose="020B0503020204020204" charset="-122"/>
                </a:endParaRPr>
              </a:p>
              <a:p>
                <a:pPr marL="0" indent="0">
                  <a:lnSpc>
                    <a:spcPct val="100000"/>
                  </a:lnSpc>
                  <a:buNone/>
                </a:pPr>
                <a:r>
                  <a:rPr lang="en-US" sz="1400" dirty="0">
                    <a:latin typeface="微软雅黑" panose="020B0503020204020204" charset="-122"/>
                    <a:ea typeface="微软雅黑" panose="020B0503020204020204" charset="-122"/>
                  </a:rPr>
                  <a:t>3.能力不如APP</a:t>
                </a:r>
                <a:endParaRPr lang="en-US" sz="1400" dirty="0">
                  <a:latin typeface="微软雅黑" panose="020B0503020204020204" charset="-122"/>
                  <a:ea typeface="微软雅黑" panose="020B0503020204020204" charset="-122"/>
                </a:endParaRPr>
              </a:p>
            </p:txBody>
          </p:sp>
        </p:grpSp>
        <p:grpSp>
          <p:nvGrpSpPr>
            <p:cNvPr id="29" name="组合 28"/>
            <p:cNvGrpSpPr/>
            <p:nvPr/>
          </p:nvGrpSpPr>
          <p:grpSpPr>
            <a:xfrm>
              <a:off x="9152610" y="4614964"/>
              <a:ext cx="2550503" cy="1356792"/>
              <a:chOff x="8257916" y="1255818"/>
              <a:chExt cx="2550503" cy="1356792"/>
            </a:xfrm>
          </p:grpSpPr>
          <p:sp>
            <p:nvSpPr>
              <p:cNvPr id="30" name="文本框 29"/>
              <p:cNvSpPr txBox="1"/>
              <p:nvPr>
                <p:custDataLst>
                  <p:tags r:id="rId15"/>
                </p:custDataLst>
              </p:nvPr>
            </p:nvSpPr>
            <p:spPr>
              <a:xfrm>
                <a:off x="8257916" y="1255818"/>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威胁</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31" name="Text Placeholder 32"/>
              <p:cNvSpPr txBox="1"/>
              <p:nvPr>
                <p:custDataLst>
                  <p:tags r:id="rId16"/>
                </p:custDataLst>
              </p:nvPr>
            </p:nvSpPr>
            <p:spPr>
              <a:xfrm>
                <a:off x="8424587" y="1717483"/>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dirty="0">
                    <a:latin typeface="微软雅黑" panose="020B0503020204020204" charset="-122"/>
                    <a:ea typeface="微软雅黑" panose="020B0503020204020204" charset="-122"/>
                  </a:rPr>
                  <a:t>1.违规操作会被封号。</a:t>
                </a:r>
                <a:endParaRPr lang="en-US" sz="1400" dirty="0">
                  <a:latin typeface="微软雅黑" panose="020B0503020204020204" charset="-122"/>
                  <a:ea typeface="微软雅黑" panose="020B0503020204020204" charset="-122"/>
                </a:endParaRPr>
              </a:p>
              <a:p>
                <a:pPr marL="0" indent="0">
                  <a:lnSpc>
                    <a:spcPct val="100000"/>
                  </a:lnSpc>
                  <a:buNone/>
                </a:pPr>
                <a:r>
                  <a:rPr lang="en-US" sz="1400" dirty="0">
                    <a:latin typeface="微软雅黑" panose="020B0503020204020204" charset="-122"/>
                    <a:ea typeface="微软雅黑" panose="020B0503020204020204" charset="-122"/>
                  </a:rPr>
                  <a:t>2.</a:t>
                </a:r>
                <a:r>
                  <a:rPr lang="zh-CN" altLang="en-US" sz="1400" dirty="0">
                    <a:latin typeface="微软雅黑" panose="020B0503020204020204" charset="-122"/>
                    <a:ea typeface="微软雅黑" panose="020B0503020204020204" charset="-122"/>
                  </a:rPr>
                  <a:t>开发受限于微信</a:t>
                </a:r>
                <a:endParaRPr lang="zh-CN" altLang="en-US" sz="1400" dirty="0">
                  <a:latin typeface="微软雅黑" panose="020B0503020204020204" charset="-122"/>
                  <a:ea typeface="微软雅黑" panose="020B0503020204020204" charset="-122"/>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3024681" y="821697"/>
            <a:ext cx="60943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可选择的系统方案</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752280" y="1460679"/>
            <a:ext cx="10323372" cy="1198880"/>
          </a:xfrm>
          <a:prstGeom prst="rect">
            <a:avLst/>
          </a:prstGeom>
          <a:noFill/>
        </p:spPr>
        <p:txBody>
          <a:bodyPr wrap="square" rtlCol="0">
            <a:spAutoFit/>
          </a:bodyPr>
          <a:lstStyle/>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做成</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web</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网页的形式</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基于</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html</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css</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javascript</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语言，使用</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vue</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框架进行前端页面开发，基于</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java</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语言用</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springboot</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框架做后台，用</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MySQL</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做数据库</a:t>
            </a:r>
            <a:endPar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nvGrpSpPr>
          <p:cNvPr id="5" name="组合 4"/>
          <p:cNvGrpSpPr/>
          <p:nvPr>
            <p:custDataLst>
              <p:tags r:id="rId1"/>
            </p:custDataLst>
          </p:nvPr>
        </p:nvGrpSpPr>
        <p:grpSpPr>
          <a:xfrm>
            <a:off x="764447" y="2342083"/>
            <a:ext cx="10747531" cy="3899548"/>
            <a:chOff x="955582" y="2072208"/>
            <a:chExt cx="10747531" cy="3899548"/>
          </a:xfrm>
        </p:grpSpPr>
        <p:sp>
          <p:nvSpPr>
            <p:cNvPr id="6" name="Shape 995"/>
            <p:cNvSpPr/>
            <p:nvPr>
              <p:custDataLst>
                <p:tags r:id="rId2"/>
              </p:custDataLst>
            </p:nvPr>
          </p:nvSpPr>
          <p:spPr>
            <a:xfrm>
              <a:off x="3488184" y="2299776"/>
              <a:ext cx="384420" cy="380301"/>
            </a:xfrm>
            <a:custGeom>
              <a:avLst/>
              <a:gdLst/>
              <a:ahLst/>
              <a:cxnLst>
                <a:cxn ang="0">
                  <a:pos x="wd2" y="hd2"/>
                </a:cxn>
                <a:cxn ang="5400000">
                  <a:pos x="wd2" y="hd2"/>
                </a:cxn>
                <a:cxn ang="10800000">
                  <a:pos x="wd2" y="hd2"/>
                </a:cxn>
                <a:cxn ang="16200000">
                  <a:pos x="wd2" y="hd2"/>
                </a:cxn>
              </a:cxnLst>
              <a:rect l="0" t="0" r="r" b="b"/>
              <a:pathLst>
                <a:path w="21600" h="21600" extrusionOk="0">
                  <a:moveTo>
                    <a:pt x="13358" y="7463"/>
                  </a:moveTo>
                  <a:lnTo>
                    <a:pt x="11735" y="7463"/>
                  </a:lnTo>
                  <a:cubicBezTo>
                    <a:pt x="11543" y="7463"/>
                    <a:pt x="11329" y="7716"/>
                    <a:pt x="11329" y="8053"/>
                  </a:cubicBezTo>
                  <a:lnTo>
                    <a:pt x="11329" y="9225"/>
                  </a:lnTo>
                  <a:lnTo>
                    <a:pt x="13359" y="9225"/>
                  </a:lnTo>
                  <a:lnTo>
                    <a:pt x="13052" y="10897"/>
                  </a:lnTo>
                  <a:lnTo>
                    <a:pt x="11329" y="10897"/>
                  </a:lnTo>
                  <a:lnTo>
                    <a:pt x="11329" y="15915"/>
                  </a:lnTo>
                  <a:lnTo>
                    <a:pt x="9413" y="15915"/>
                  </a:lnTo>
                  <a:lnTo>
                    <a:pt x="9413" y="10897"/>
                  </a:lnTo>
                  <a:lnTo>
                    <a:pt x="7675" y="10897"/>
                  </a:lnTo>
                  <a:lnTo>
                    <a:pt x="7675" y="9225"/>
                  </a:lnTo>
                  <a:lnTo>
                    <a:pt x="9413" y="9225"/>
                  </a:lnTo>
                  <a:lnTo>
                    <a:pt x="9413" y="8242"/>
                  </a:lnTo>
                  <a:cubicBezTo>
                    <a:pt x="9413" y="6831"/>
                    <a:pt x="10392" y="5685"/>
                    <a:pt x="11735" y="5685"/>
                  </a:cubicBezTo>
                  <a:lnTo>
                    <a:pt x="13358" y="5685"/>
                  </a:lnTo>
                  <a:cubicBezTo>
                    <a:pt x="13358" y="5685"/>
                    <a:pt x="13358" y="7463"/>
                    <a:pt x="13358" y="746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8" name="Shape 996"/>
            <p:cNvSpPr/>
            <p:nvPr>
              <p:custDataLst>
                <p:tags r:id="rId3"/>
              </p:custDataLst>
            </p:nvPr>
          </p:nvSpPr>
          <p:spPr>
            <a:xfrm>
              <a:off x="8644516" y="2299776"/>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0800" y="15188"/>
                  </a:moveTo>
                  <a:cubicBezTo>
                    <a:pt x="5272" y="15188"/>
                    <a:pt x="5175" y="14689"/>
                    <a:pt x="5175" y="10800"/>
                  </a:cubicBezTo>
                  <a:cubicBezTo>
                    <a:pt x="5175" y="6911"/>
                    <a:pt x="5272" y="6413"/>
                    <a:pt x="10800" y="6413"/>
                  </a:cubicBezTo>
                  <a:cubicBezTo>
                    <a:pt x="16328" y="6413"/>
                    <a:pt x="16425" y="6911"/>
                    <a:pt x="16425" y="10800"/>
                  </a:cubicBezTo>
                  <a:cubicBezTo>
                    <a:pt x="16425" y="14689"/>
                    <a:pt x="16328" y="15188"/>
                    <a:pt x="10800" y="1518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2603" y="10612"/>
                  </a:moveTo>
                  <a:lnTo>
                    <a:pt x="10077" y="9433"/>
                  </a:lnTo>
                  <a:cubicBezTo>
                    <a:pt x="9856" y="9331"/>
                    <a:pt x="9675" y="9446"/>
                    <a:pt x="9675" y="9690"/>
                  </a:cubicBezTo>
                  <a:lnTo>
                    <a:pt x="9675" y="11910"/>
                  </a:lnTo>
                  <a:cubicBezTo>
                    <a:pt x="9675" y="12154"/>
                    <a:pt x="9856" y="12270"/>
                    <a:pt x="10077" y="12167"/>
                  </a:cubicBezTo>
                  <a:lnTo>
                    <a:pt x="12602" y="10988"/>
                  </a:lnTo>
                  <a:cubicBezTo>
                    <a:pt x="12824" y="10884"/>
                    <a:pt x="12824" y="10716"/>
                    <a:pt x="12603" y="10612"/>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9" name="Shape 997"/>
            <p:cNvSpPr/>
            <p:nvPr>
              <p:custDataLst>
                <p:tags r:id="rId4"/>
              </p:custDataLst>
            </p:nvPr>
          </p:nvSpPr>
          <p:spPr>
            <a:xfrm>
              <a:off x="8644516" y="4913059"/>
              <a:ext cx="384420" cy="380301"/>
            </a:xfrm>
            <a:custGeom>
              <a:avLst/>
              <a:gdLst/>
              <a:ahLst/>
              <a:cxnLst>
                <a:cxn ang="0">
                  <a:pos x="wd2" y="hd2"/>
                </a:cxn>
                <a:cxn ang="5400000">
                  <a:pos x="wd2" y="hd2"/>
                </a:cxn>
                <a:cxn ang="10800000">
                  <a:pos x="wd2" y="hd2"/>
                </a:cxn>
                <a:cxn ang="16200000">
                  <a:pos x="wd2" y="hd2"/>
                </a:cxn>
              </a:cxnLst>
              <a:rect l="0" t="0" r="r" b="b"/>
              <a:pathLst>
                <a:path w="21600" h="21600" extrusionOk="0">
                  <a:moveTo>
                    <a:pt x="11539" y="13359"/>
                  </a:moveTo>
                  <a:cubicBezTo>
                    <a:pt x="10846" y="13307"/>
                    <a:pt x="10556" y="12964"/>
                    <a:pt x="10014" y="12635"/>
                  </a:cubicBezTo>
                  <a:cubicBezTo>
                    <a:pt x="9716" y="14200"/>
                    <a:pt x="9351" y="15701"/>
                    <a:pt x="8271" y="16485"/>
                  </a:cubicBezTo>
                  <a:cubicBezTo>
                    <a:pt x="7937" y="14118"/>
                    <a:pt x="8759" y="12342"/>
                    <a:pt x="9142" y="10456"/>
                  </a:cubicBezTo>
                  <a:cubicBezTo>
                    <a:pt x="8490" y="9359"/>
                    <a:pt x="9219" y="7153"/>
                    <a:pt x="10594" y="7695"/>
                  </a:cubicBezTo>
                  <a:cubicBezTo>
                    <a:pt x="12285" y="8365"/>
                    <a:pt x="9129" y="11773"/>
                    <a:pt x="11248" y="12200"/>
                  </a:cubicBezTo>
                  <a:cubicBezTo>
                    <a:pt x="13459" y="12643"/>
                    <a:pt x="14363" y="8361"/>
                    <a:pt x="12991" y="6970"/>
                  </a:cubicBezTo>
                  <a:cubicBezTo>
                    <a:pt x="11009" y="4960"/>
                    <a:pt x="7224" y="6924"/>
                    <a:pt x="7689" y="9802"/>
                  </a:cubicBezTo>
                  <a:cubicBezTo>
                    <a:pt x="7802" y="10505"/>
                    <a:pt x="8530" y="10719"/>
                    <a:pt x="7980" y="11690"/>
                  </a:cubicBezTo>
                  <a:cubicBezTo>
                    <a:pt x="6712" y="11409"/>
                    <a:pt x="6333" y="10409"/>
                    <a:pt x="6382" y="9076"/>
                  </a:cubicBezTo>
                  <a:cubicBezTo>
                    <a:pt x="6460" y="6893"/>
                    <a:pt x="8343" y="5364"/>
                    <a:pt x="10231" y="5154"/>
                  </a:cubicBezTo>
                  <a:cubicBezTo>
                    <a:pt x="12619" y="4888"/>
                    <a:pt x="14860" y="6030"/>
                    <a:pt x="15171" y="8278"/>
                  </a:cubicBezTo>
                  <a:cubicBezTo>
                    <a:pt x="15518" y="10814"/>
                    <a:pt x="14092" y="13557"/>
                    <a:pt x="11539" y="13359"/>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0" name="Shape 998"/>
            <p:cNvSpPr/>
            <p:nvPr>
              <p:custDataLst>
                <p:tags r:id="rId5"/>
              </p:custDataLst>
            </p:nvPr>
          </p:nvSpPr>
          <p:spPr>
            <a:xfrm>
              <a:off x="3516479" y="4913059"/>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5193" y="8847"/>
                  </a:moveTo>
                  <a:cubicBezTo>
                    <a:pt x="15198" y="8939"/>
                    <a:pt x="15199" y="9031"/>
                    <a:pt x="15199" y="9121"/>
                  </a:cubicBezTo>
                  <a:cubicBezTo>
                    <a:pt x="15199" y="11934"/>
                    <a:pt x="13060" y="15175"/>
                    <a:pt x="9147" y="15175"/>
                  </a:cubicBezTo>
                  <a:cubicBezTo>
                    <a:pt x="7946" y="15175"/>
                    <a:pt x="6827" y="14824"/>
                    <a:pt x="5887" y="14219"/>
                  </a:cubicBezTo>
                  <a:cubicBezTo>
                    <a:pt x="6052" y="14239"/>
                    <a:pt x="6222" y="14247"/>
                    <a:pt x="6395" y="14247"/>
                  </a:cubicBezTo>
                  <a:cubicBezTo>
                    <a:pt x="7391" y="14247"/>
                    <a:pt x="8308" y="13908"/>
                    <a:pt x="9036" y="13337"/>
                  </a:cubicBezTo>
                  <a:cubicBezTo>
                    <a:pt x="8106" y="13319"/>
                    <a:pt x="7320" y="12705"/>
                    <a:pt x="7049" y="11861"/>
                  </a:cubicBezTo>
                  <a:cubicBezTo>
                    <a:pt x="7178" y="11884"/>
                    <a:pt x="7311" y="11898"/>
                    <a:pt x="7448" y="11898"/>
                  </a:cubicBezTo>
                  <a:cubicBezTo>
                    <a:pt x="7642" y="11898"/>
                    <a:pt x="7831" y="11872"/>
                    <a:pt x="8009" y="11824"/>
                  </a:cubicBezTo>
                  <a:cubicBezTo>
                    <a:pt x="7036" y="11628"/>
                    <a:pt x="6302" y="10768"/>
                    <a:pt x="6302" y="9738"/>
                  </a:cubicBezTo>
                  <a:lnTo>
                    <a:pt x="6302" y="9712"/>
                  </a:lnTo>
                  <a:cubicBezTo>
                    <a:pt x="6589" y="9871"/>
                    <a:pt x="6917" y="9968"/>
                    <a:pt x="7266" y="9979"/>
                  </a:cubicBezTo>
                  <a:cubicBezTo>
                    <a:pt x="6694" y="9596"/>
                    <a:pt x="6320" y="8946"/>
                    <a:pt x="6320" y="8207"/>
                  </a:cubicBezTo>
                  <a:cubicBezTo>
                    <a:pt x="6320" y="7817"/>
                    <a:pt x="6425" y="7451"/>
                    <a:pt x="6608" y="7137"/>
                  </a:cubicBezTo>
                  <a:cubicBezTo>
                    <a:pt x="7658" y="8424"/>
                    <a:pt x="9224" y="9270"/>
                    <a:pt x="10992" y="9361"/>
                  </a:cubicBezTo>
                  <a:cubicBezTo>
                    <a:pt x="10955" y="9205"/>
                    <a:pt x="10937" y="9043"/>
                    <a:pt x="10937" y="8875"/>
                  </a:cubicBezTo>
                  <a:cubicBezTo>
                    <a:pt x="10937" y="7701"/>
                    <a:pt x="11889" y="6747"/>
                    <a:pt x="13065" y="6747"/>
                  </a:cubicBezTo>
                  <a:cubicBezTo>
                    <a:pt x="13675" y="6747"/>
                    <a:pt x="14229" y="7006"/>
                    <a:pt x="14617" y="7421"/>
                  </a:cubicBezTo>
                  <a:cubicBezTo>
                    <a:pt x="15102" y="7324"/>
                    <a:pt x="15556" y="7148"/>
                    <a:pt x="15967" y="6904"/>
                  </a:cubicBezTo>
                  <a:cubicBezTo>
                    <a:pt x="15808" y="7400"/>
                    <a:pt x="15472" y="7817"/>
                    <a:pt x="15032" y="8082"/>
                  </a:cubicBezTo>
                  <a:cubicBezTo>
                    <a:pt x="15463" y="8029"/>
                    <a:pt x="15873" y="7915"/>
                    <a:pt x="16254" y="7745"/>
                  </a:cubicBezTo>
                  <a:cubicBezTo>
                    <a:pt x="15969" y="8172"/>
                    <a:pt x="15608" y="8548"/>
                    <a:pt x="15193" y="8847"/>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1" name="Shape 999"/>
            <p:cNvSpPr/>
            <p:nvPr>
              <p:custDataLst>
                <p:tags r:id="rId6"/>
              </p:custDataLst>
            </p:nvPr>
          </p:nvSpPr>
          <p:spPr>
            <a:xfrm>
              <a:off x="5037261" y="2724990"/>
              <a:ext cx="2477965" cy="24719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28282"/>
            </a:solidFill>
            <a:ln w="12700">
              <a:noFill/>
              <a:miter lim="400000"/>
            </a:ln>
          </p:spPr>
          <p:txBody>
            <a:bodyPr lIns="25395" tIns="25395" rIns="25395" bIns="25395"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2" name="Shape 1000"/>
            <p:cNvSpPr/>
            <p:nvPr>
              <p:custDataLst>
                <p:tags r:id="rId7"/>
              </p:custDataLst>
            </p:nvPr>
          </p:nvSpPr>
          <p:spPr>
            <a:xfrm rot="1241660">
              <a:off x="6476281" y="2798681"/>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7" name="Shape 1001"/>
            <p:cNvSpPr/>
            <p:nvPr>
              <p:custDataLst>
                <p:tags r:id="rId8"/>
              </p:custDataLst>
            </p:nvPr>
          </p:nvSpPr>
          <p:spPr>
            <a:xfrm rot="20231554" flipH="1">
              <a:off x="4333735" y="2801964"/>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grpSp>
          <p:nvGrpSpPr>
            <p:cNvPr id="15" name="组合 14"/>
            <p:cNvGrpSpPr/>
            <p:nvPr/>
          </p:nvGrpSpPr>
          <p:grpSpPr>
            <a:xfrm>
              <a:off x="955582" y="2072208"/>
              <a:ext cx="2532602" cy="1730375"/>
              <a:chOff x="1075617" y="2438067"/>
              <a:chExt cx="2532602" cy="1730375"/>
            </a:xfrm>
          </p:grpSpPr>
          <p:sp>
            <p:nvSpPr>
              <p:cNvPr id="21" name="文本框 36"/>
              <p:cNvSpPr txBox="1"/>
              <p:nvPr>
                <p:custDataLst>
                  <p:tags r:id="rId9"/>
                </p:custDataLst>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rPr>
                  <a:t>优势</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2" name="Text Placeholder 32"/>
              <p:cNvSpPr txBox="1"/>
              <p:nvPr>
                <p:custDataLst>
                  <p:tags r:id="rId10"/>
                </p:custDataLst>
              </p:nvPr>
            </p:nvSpPr>
            <p:spPr>
              <a:xfrm>
                <a:off x="1075617" y="2880027"/>
                <a:ext cx="2383790" cy="128841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00000"/>
                  </a:lnSpc>
                  <a:buNone/>
                </a:pPr>
                <a:r>
                  <a:rPr sz="1400" dirty="0">
                    <a:latin typeface="微软雅黑" panose="020B0503020204020204" charset="-122"/>
                    <a:ea typeface="微软雅黑" panose="020B0503020204020204" charset="-122"/>
                  </a:rPr>
                  <a:t>1、跨平台，可显示更丰富的内容。</a:t>
                </a:r>
                <a:endParaRPr sz="1400" dirty="0">
                  <a:latin typeface="微软雅黑" panose="020B0503020204020204" charset="-122"/>
                  <a:ea typeface="微软雅黑" panose="020B0503020204020204" charset="-122"/>
                </a:endParaRPr>
              </a:p>
              <a:p>
                <a:pPr marL="0" indent="0" algn="l">
                  <a:lnSpc>
                    <a:spcPct val="100000"/>
                  </a:lnSpc>
                  <a:buNone/>
                </a:pPr>
                <a:r>
                  <a:rPr sz="1400" dirty="0">
                    <a:latin typeface="微软雅黑" panose="020B0503020204020204" charset="-122"/>
                    <a:ea typeface="微软雅黑" panose="020B0503020204020204" charset="-122"/>
                  </a:rPr>
                  <a:t>2、无需安装，即点即用。</a:t>
                </a:r>
                <a:endParaRPr sz="1400" dirty="0">
                  <a:latin typeface="微软雅黑" panose="020B0503020204020204" charset="-122"/>
                  <a:ea typeface="微软雅黑" panose="020B0503020204020204" charset="-122"/>
                </a:endParaRPr>
              </a:p>
              <a:p>
                <a:pPr marL="0" indent="0" algn="l">
                  <a:lnSpc>
                    <a:spcPct val="100000"/>
                  </a:lnSpc>
                  <a:buNone/>
                </a:pPr>
                <a:r>
                  <a:rPr sz="1400" dirty="0">
                    <a:latin typeface="微软雅黑" panose="020B0503020204020204" charset="-122"/>
                    <a:ea typeface="微软雅黑" panose="020B0503020204020204" charset="-122"/>
                  </a:rPr>
                  <a:t>3、技术上较容易实现。</a:t>
                </a:r>
                <a:endParaRPr sz="1400" dirty="0">
                  <a:latin typeface="微软雅黑" panose="020B0503020204020204" charset="-122"/>
                  <a:ea typeface="微软雅黑" panose="020B0503020204020204" charset="-122"/>
                </a:endParaRPr>
              </a:p>
            </p:txBody>
          </p:sp>
        </p:grpSp>
        <p:grpSp>
          <p:nvGrpSpPr>
            <p:cNvPr id="23" name="组合 22"/>
            <p:cNvGrpSpPr/>
            <p:nvPr/>
          </p:nvGrpSpPr>
          <p:grpSpPr>
            <a:xfrm>
              <a:off x="986697" y="4614964"/>
              <a:ext cx="2501487" cy="1356792"/>
              <a:chOff x="1106732" y="2438067"/>
              <a:chExt cx="2501487" cy="1356792"/>
            </a:xfrm>
          </p:grpSpPr>
          <p:sp>
            <p:nvSpPr>
              <p:cNvPr id="24" name="文本框 36"/>
              <p:cNvSpPr txBox="1"/>
              <p:nvPr>
                <p:custDataLst>
                  <p:tags r:id="rId11"/>
                </p:custDataLst>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机会</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5" name="Text Placeholder 32"/>
              <p:cNvSpPr txBox="1"/>
              <p:nvPr>
                <p:custDataLst>
                  <p:tags r:id="rId12"/>
                </p:custDataLst>
              </p:nvPr>
            </p:nvSpPr>
            <p:spPr>
              <a:xfrm>
                <a:off x="1106732" y="2899732"/>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00000"/>
                  </a:lnSpc>
                  <a:buNone/>
                </a:pPr>
                <a:r>
                  <a:rPr lang="en-US" sz="1400" dirty="0">
                    <a:latin typeface="微软雅黑" panose="020B0503020204020204" charset="-122"/>
                    <a:ea typeface="微软雅黑" panose="020B0503020204020204" charset="-122"/>
                  </a:rPr>
                  <a:t>1、网页制作技术较成熟。</a:t>
                </a:r>
                <a:endParaRPr lang="en-US" sz="1400" dirty="0">
                  <a:latin typeface="微软雅黑" panose="020B0503020204020204" charset="-122"/>
                  <a:ea typeface="微软雅黑" panose="020B0503020204020204" charset="-122"/>
                </a:endParaRPr>
              </a:p>
              <a:p>
                <a:pPr marL="0" indent="0" algn="l">
                  <a:lnSpc>
                    <a:spcPct val="100000"/>
                  </a:lnSpc>
                  <a:buNone/>
                </a:pPr>
                <a:r>
                  <a:rPr lang="en-US" sz="1400" dirty="0">
                    <a:latin typeface="微软雅黑" panose="020B0503020204020204" charset="-122"/>
                    <a:ea typeface="微软雅黑" panose="020B0503020204020204" charset="-122"/>
                  </a:rPr>
                  <a:t>2、网页版更适合浏览资料。</a:t>
                </a:r>
                <a:endParaRPr lang="en-US" sz="1400" dirty="0">
                  <a:latin typeface="微软雅黑" panose="020B0503020204020204" charset="-122"/>
                  <a:ea typeface="微软雅黑" panose="020B0503020204020204" charset="-122"/>
                </a:endParaRPr>
              </a:p>
            </p:txBody>
          </p:sp>
        </p:grpSp>
        <p:grpSp>
          <p:nvGrpSpPr>
            <p:cNvPr id="26" name="组合 25"/>
            <p:cNvGrpSpPr/>
            <p:nvPr/>
          </p:nvGrpSpPr>
          <p:grpSpPr>
            <a:xfrm>
              <a:off x="9152610" y="2072208"/>
              <a:ext cx="2550503" cy="1356792"/>
              <a:chOff x="8257916" y="1255818"/>
              <a:chExt cx="2550503" cy="1356792"/>
            </a:xfrm>
          </p:grpSpPr>
          <p:sp>
            <p:nvSpPr>
              <p:cNvPr id="27" name="文本框 26"/>
              <p:cNvSpPr txBox="1"/>
              <p:nvPr>
                <p:custDataLst>
                  <p:tags r:id="rId13"/>
                </p:custDataLst>
              </p:nvPr>
            </p:nvSpPr>
            <p:spPr>
              <a:xfrm>
                <a:off x="8257916" y="1255818"/>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劣势</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8" name="Text Placeholder 32"/>
              <p:cNvSpPr txBox="1"/>
              <p:nvPr>
                <p:custDataLst>
                  <p:tags r:id="rId14"/>
                </p:custDataLst>
              </p:nvPr>
            </p:nvSpPr>
            <p:spPr>
              <a:xfrm>
                <a:off x="8424587" y="1717483"/>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sz="1400" dirty="0">
                    <a:latin typeface="微软雅黑" panose="020B0503020204020204" charset="-122"/>
                    <a:ea typeface="微软雅黑" panose="020B0503020204020204" charset="-122"/>
                  </a:rPr>
                  <a:t>1、可进行的交互效果不如APP。</a:t>
                </a:r>
                <a:endParaRPr sz="1400" dirty="0">
                  <a:latin typeface="微软雅黑" panose="020B0503020204020204" charset="-122"/>
                  <a:ea typeface="微软雅黑" panose="020B0503020204020204" charset="-122"/>
                </a:endParaRPr>
              </a:p>
              <a:p>
                <a:pPr marL="0" indent="0">
                  <a:lnSpc>
                    <a:spcPct val="100000"/>
                  </a:lnSpc>
                  <a:buNone/>
                </a:pPr>
                <a:r>
                  <a:rPr sz="1400" dirty="0">
                    <a:latin typeface="微软雅黑" panose="020B0503020204020204" charset="-122"/>
                    <a:ea typeface="微软雅黑" panose="020B0503020204020204" charset="-122"/>
                  </a:rPr>
                  <a:t>2、需要兼容不同浏览器。</a:t>
                </a:r>
                <a:endParaRPr sz="1400" dirty="0">
                  <a:latin typeface="微软雅黑" panose="020B0503020204020204" charset="-122"/>
                  <a:ea typeface="微软雅黑" panose="020B0503020204020204" charset="-122"/>
                </a:endParaRPr>
              </a:p>
            </p:txBody>
          </p:sp>
        </p:grpSp>
        <p:grpSp>
          <p:nvGrpSpPr>
            <p:cNvPr id="29" name="组合 28"/>
            <p:cNvGrpSpPr/>
            <p:nvPr/>
          </p:nvGrpSpPr>
          <p:grpSpPr>
            <a:xfrm>
              <a:off x="9152610" y="4614964"/>
              <a:ext cx="2550503" cy="1356792"/>
              <a:chOff x="8257916" y="1255818"/>
              <a:chExt cx="2550503" cy="1356792"/>
            </a:xfrm>
          </p:grpSpPr>
          <p:sp>
            <p:nvSpPr>
              <p:cNvPr id="30" name="文本框 29"/>
              <p:cNvSpPr txBox="1"/>
              <p:nvPr>
                <p:custDataLst>
                  <p:tags r:id="rId15"/>
                </p:custDataLst>
              </p:nvPr>
            </p:nvSpPr>
            <p:spPr>
              <a:xfrm>
                <a:off x="8257916" y="1255818"/>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威胁</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31" name="Text Placeholder 32"/>
              <p:cNvSpPr txBox="1"/>
              <p:nvPr>
                <p:custDataLst>
                  <p:tags r:id="rId16"/>
                </p:custDataLst>
              </p:nvPr>
            </p:nvSpPr>
            <p:spPr>
              <a:xfrm>
                <a:off x="8424587" y="1717483"/>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dirty="0">
                    <a:latin typeface="微软雅黑" panose="020B0503020204020204" charset="-122"/>
                    <a:ea typeface="微软雅黑" panose="020B0503020204020204" charset="-122"/>
                  </a:rPr>
                  <a:t>1、高峰期短，使用不集中。</a:t>
                </a:r>
                <a:endParaRPr lang="en-US" sz="1400" dirty="0">
                  <a:latin typeface="微软雅黑" panose="020B0503020204020204" charset="-122"/>
                  <a:ea typeface="微软雅黑" panose="020B0503020204020204" charset="-122"/>
                </a:endParaRPr>
              </a:p>
              <a:p>
                <a:pPr marL="0" indent="0">
                  <a:lnSpc>
                    <a:spcPct val="100000"/>
                  </a:lnSpc>
                  <a:buNone/>
                </a:pPr>
                <a:r>
                  <a:rPr lang="en-US" sz="1400" dirty="0">
                    <a:latin typeface="微软雅黑" panose="020B0503020204020204" charset="-122"/>
                    <a:ea typeface="微软雅黑" panose="020B0503020204020204" charset="-122"/>
                  </a:rPr>
                  <a:t>2、推广难度较大；</a:t>
                </a:r>
                <a:endParaRPr lang="en-US" sz="1400" dirty="0">
                  <a:latin typeface="微软雅黑" panose="020B0503020204020204" charset="-122"/>
                  <a:ea typeface="微软雅黑" panose="020B0503020204020204" charset="-122"/>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文本框 19"/>
          <p:cNvSpPr txBox="1"/>
          <p:nvPr/>
        </p:nvSpPr>
        <p:spPr>
          <a:xfrm>
            <a:off x="248288" y="360162"/>
            <a:ext cx="103574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04</a:t>
            </a:r>
            <a:endParaRPr kumimoji="0" lang="en-US" altLang="zh-CN" sz="28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可行性分析</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2898527" y="821703"/>
            <a:ext cx="60943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可选择的系统方案</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597975" y="1391195"/>
            <a:ext cx="10323372" cy="922020"/>
          </a:xfrm>
          <a:prstGeom prst="rect">
            <a:avLst/>
          </a:prstGeom>
          <a:noFill/>
        </p:spPr>
        <p:txBody>
          <a:bodyPr wrap="square" rtlCol="0">
            <a:spAutoFit/>
          </a:bodyPr>
          <a:lstStyle/>
          <a:p>
            <a:pPr marL="0" marR="0" lvl="0" indent="266700" algn="just" defTabSz="914400" rtl="0" eaLnBrk="1" fontAlgn="auto" latinLnBrk="0" hangingPunct="1">
              <a:lnSpc>
                <a:spcPct val="100000"/>
              </a:lnSpc>
              <a:spcBef>
                <a:spcPts val="0"/>
              </a:spcBef>
              <a:spcAft>
                <a:spcPts val="0"/>
              </a:spcAft>
              <a:buClrTx/>
              <a:buSzTx/>
              <a:buFontTx/>
              <a:buNone/>
              <a:defRPr/>
            </a:pP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采用移动端</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APP</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的形式表现整个项目的需求分析过程。</a:t>
            </a:r>
            <a:endPar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基于</a:t>
            </a: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uniapp</a:t>
            </a:r>
            <a:r>
              <a:rPr kumimoji="0" lang="zh-CN"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，基于</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java</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语言用</a:t>
            </a:r>
            <a:r>
              <a:rPr kumimoji="0" lang="en-US" altLang="zh-CN" sz="1800" b="0" i="0" u="none" strike="noStrike" kern="1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springboot</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框架做后台，用</a:t>
            </a:r>
            <a:r>
              <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MySQL</a:t>
            </a:r>
            <a:r>
              <a:rPr kumimoji="0" lang="zh-CN"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做数据库。</a:t>
            </a:r>
            <a:endParaRPr kumimoji="0" lang="en-US" altLang="zh-CN" sz="18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543560" y="5942965"/>
            <a:ext cx="10191750" cy="645160"/>
          </a:xfrm>
          <a:prstGeom prst="rect">
            <a:avLst/>
          </a:prstGeom>
          <a:noFill/>
        </p:spPr>
        <p:txBody>
          <a:bodyPr wrap="square" rtlCol="0">
            <a:spAutoFit/>
          </a:bodyPr>
          <a:lstStyle/>
          <a:p>
            <a:pPr marL="266700" marR="0" lvl="0" indent="266700" algn="ju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因</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提出的需求文档中明确表明了需要做成</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APP</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的形式，并且为了适应不同操作系统的移动设备需要将</a:t>
            </a:r>
            <a:r>
              <a:rPr kumimoji="0" lang="en-US"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APP</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做成跨平台的方式，因此我们最终按照</a:t>
            </a: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此</a:t>
            </a:r>
            <a:r>
              <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方案进行。</a:t>
            </a:r>
            <a:endParaRPr kumimoji="0" lang="zh-CN" altLang="zh-CN"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p:txBody>
      </p:sp>
      <p:grpSp>
        <p:nvGrpSpPr>
          <p:cNvPr id="5" name="组合 4"/>
          <p:cNvGrpSpPr/>
          <p:nvPr>
            <p:custDataLst>
              <p:tags r:id="rId1"/>
            </p:custDataLst>
          </p:nvPr>
        </p:nvGrpSpPr>
        <p:grpSpPr>
          <a:xfrm>
            <a:off x="733967" y="2131263"/>
            <a:ext cx="10747531" cy="3899548"/>
            <a:chOff x="955582" y="2072208"/>
            <a:chExt cx="10747531" cy="3899548"/>
          </a:xfrm>
        </p:grpSpPr>
        <p:sp>
          <p:nvSpPr>
            <p:cNvPr id="7" name="Shape 995"/>
            <p:cNvSpPr/>
            <p:nvPr>
              <p:custDataLst>
                <p:tags r:id="rId2"/>
              </p:custDataLst>
            </p:nvPr>
          </p:nvSpPr>
          <p:spPr>
            <a:xfrm>
              <a:off x="3488184" y="2299776"/>
              <a:ext cx="384420" cy="380301"/>
            </a:xfrm>
            <a:custGeom>
              <a:avLst/>
              <a:gdLst/>
              <a:ahLst/>
              <a:cxnLst>
                <a:cxn ang="0">
                  <a:pos x="wd2" y="hd2"/>
                </a:cxn>
                <a:cxn ang="5400000">
                  <a:pos x="wd2" y="hd2"/>
                </a:cxn>
                <a:cxn ang="10800000">
                  <a:pos x="wd2" y="hd2"/>
                </a:cxn>
                <a:cxn ang="16200000">
                  <a:pos x="wd2" y="hd2"/>
                </a:cxn>
              </a:cxnLst>
              <a:rect l="0" t="0" r="r" b="b"/>
              <a:pathLst>
                <a:path w="21600" h="21600" extrusionOk="0">
                  <a:moveTo>
                    <a:pt x="13358" y="7463"/>
                  </a:moveTo>
                  <a:lnTo>
                    <a:pt x="11735" y="7463"/>
                  </a:lnTo>
                  <a:cubicBezTo>
                    <a:pt x="11543" y="7463"/>
                    <a:pt x="11329" y="7716"/>
                    <a:pt x="11329" y="8053"/>
                  </a:cubicBezTo>
                  <a:lnTo>
                    <a:pt x="11329" y="9225"/>
                  </a:lnTo>
                  <a:lnTo>
                    <a:pt x="13359" y="9225"/>
                  </a:lnTo>
                  <a:lnTo>
                    <a:pt x="13052" y="10897"/>
                  </a:lnTo>
                  <a:lnTo>
                    <a:pt x="11329" y="10897"/>
                  </a:lnTo>
                  <a:lnTo>
                    <a:pt x="11329" y="15915"/>
                  </a:lnTo>
                  <a:lnTo>
                    <a:pt x="9413" y="15915"/>
                  </a:lnTo>
                  <a:lnTo>
                    <a:pt x="9413" y="10897"/>
                  </a:lnTo>
                  <a:lnTo>
                    <a:pt x="7675" y="10897"/>
                  </a:lnTo>
                  <a:lnTo>
                    <a:pt x="7675" y="9225"/>
                  </a:lnTo>
                  <a:lnTo>
                    <a:pt x="9413" y="9225"/>
                  </a:lnTo>
                  <a:lnTo>
                    <a:pt x="9413" y="8242"/>
                  </a:lnTo>
                  <a:cubicBezTo>
                    <a:pt x="9413" y="6831"/>
                    <a:pt x="10392" y="5685"/>
                    <a:pt x="11735" y="5685"/>
                  </a:cubicBezTo>
                  <a:lnTo>
                    <a:pt x="13358" y="5685"/>
                  </a:lnTo>
                  <a:cubicBezTo>
                    <a:pt x="13358" y="5685"/>
                    <a:pt x="13358" y="7463"/>
                    <a:pt x="13358" y="746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8" name="Shape 996"/>
            <p:cNvSpPr/>
            <p:nvPr>
              <p:custDataLst>
                <p:tags r:id="rId3"/>
              </p:custDataLst>
            </p:nvPr>
          </p:nvSpPr>
          <p:spPr>
            <a:xfrm>
              <a:off x="8644516" y="2299776"/>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0800" y="15188"/>
                  </a:moveTo>
                  <a:cubicBezTo>
                    <a:pt x="5272" y="15188"/>
                    <a:pt x="5175" y="14689"/>
                    <a:pt x="5175" y="10800"/>
                  </a:cubicBezTo>
                  <a:cubicBezTo>
                    <a:pt x="5175" y="6911"/>
                    <a:pt x="5272" y="6413"/>
                    <a:pt x="10800" y="6413"/>
                  </a:cubicBezTo>
                  <a:cubicBezTo>
                    <a:pt x="16328" y="6413"/>
                    <a:pt x="16425" y="6911"/>
                    <a:pt x="16425" y="10800"/>
                  </a:cubicBezTo>
                  <a:cubicBezTo>
                    <a:pt x="16425" y="14689"/>
                    <a:pt x="16328" y="15188"/>
                    <a:pt x="10800" y="1518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2603" y="10612"/>
                  </a:moveTo>
                  <a:lnTo>
                    <a:pt x="10077" y="9433"/>
                  </a:lnTo>
                  <a:cubicBezTo>
                    <a:pt x="9856" y="9331"/>
                    <a:pt x="9675" y="9446"/>
                    <a:pt x="9675" y="9690"/>
                  </a:cubicBezTo>
                  <a:lnTo>
                    <a:pt x="9675" y="11910"/>
                  </a:lnTo>
                  <a:cubicBezTo>
                    <a:pt x="9675" y="12154"/>
                    <a:pt x="9856" y="12270"/>
                    <a:pt x="10077" y="12167"/>
                  </a:cubicBezTo>
                  <a:lnTo>
                    <a:pt x="12602" y="10988"/>
                  </a:lnTo>
                  <a:cubicBezTo>
                    <a:pt x="12824" y="10884"/>
                    <a:pt x="12824" y="10716"/>
                    <a:pt x="12603" y="10612"/>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9" name="Shape 997"/>
            <p:cNvSpPr/>
            <p:nvPr>
              <p:custDataLst>
                <p:tags r:id="rId4"/>
              </p:custDataLst>
            </p:nvPr>
          </p:nvSpPr>
          <p:spPr>
            <a:xfrm>
              <a:off x="8644516" y="4913059"/>
              <a:ext cx="384420" cy="380301"/>
            </a:xfrm>
            <a:custGeom>
              <a:avLst/>
              <a:gdLst/>
              <a:ahLst/>
              <a:cxnLst>
                <a:cxn ang="0">
                  <a:pos x="wd2" y="hd2"/>
                </a:cxn>
                <a:cxn ang="5400000">
                  <a:pos x="wd2" y="hd2"/>
                </a:cxn>
                <a:cxn ang="10800000">
                  <a:pos x="wd2" y="hd2"/>
                </a:cxn>
                <a:cxn ang="16200000">
                  <a:pos x="wd2" y="hd2"/>
                </a:cxn>
              </a:cxnLst>
              <a:rect l="0" t="0" r="r" b="b"/>
              <a:pathLst>
                <a:path w="21600" h="21600" extrusionOk="0">
                  <a:moveTo>
                    <a:pt x="11539" y="13359"/>
                  </a:moveTo>
                  <a:cubicBezTo>
                    <a:pt x="10846" y="13307"/>
                    <a:pt x="10556" y="12964"/>
                    <a:pt x="10014" y="12635"/>
                  </a:cubicBezTo>
                  <a:cubicBezTo>
                    <a:pt x="9716" y="14200"/>
                    <a:pt x="9351" y="15701"/>
                    <a:pt x="8271" y="16485"/>
                  </a:cubicBezTo>
                  <a:cubicBezTo>
                    <a:pt x="7937" y="14118"/>
                    <a:pt x="8759" y="12342"/>
                    <a:pt x="9142" y="10456"/>
                  </a:cubicBezTo>
                  <a:cubicBezTo>
                    <a:pt x="8490" y="9359"/>
                    <a:pt x="9219" y="7153"/>
                    <a:pt x="10594" y="7695"/>
                  </a:cubicBezTo>
                  <a:cubicBezTo>
                    <a:pt x="12285" y="8365"/>
                    <a:pt x="9129" y="11773"/>
                    <a:pt x="11248" y="12200"/>
                  </a:cubicBezTo>
                  <a:cubicBezTo>
                    <a:pt x="13459" y="12643"/>
                    <a:pt x="14363" y="8361"/>
                    <a:pt x="12991" y="6970"/>
                  </a:cubicBezTo>
                  <a:cubicBezTo>
                    <a:pt x="11009" y="4960"/>
                    <a:pt x="7224" y="6924"/>
                    <a:pt x="7689" y="9802"/>
                  </a:cubicBezTo>
                  <a:cubicBezTo>
                    <a:pt x="7802" y="10505"/>
                    <a:pt x="8530" y="10719"/>
                    <a:pt x="7980" y="11690"/>
                  </a:cubicBezTo>
                  <a:cubicBezTo>
                    <a:pt x="6712" y="11409"/>
                    <a:pt x="6333" y="10409"/>
                    <a:pt x="6382" y="9076"/>
                  </a:cubicBezTo>
                  <a:cubicBezTo>
                    <a:pt x="6460" y="6893"/>
                    <a:pt x="8343" y="5364"/>
                    <a:pt x="10231" y="5154"/>
                  </a:cubicBezTo>
                  <a:cubicBezTo>
                    <a:pt x="12619" y="4888"/>
                    <a:pt x="14860" y="6030"/>
                    <a:pt x="15171" y="8278"/>
                  </a:cubicBezTo>
                  <a:cubicBezTo>
                    <a:pt x="15518" y="10814"/>
                    <a:pt x="14092" y="13557"/>
                    <a:pt x="11539" y="13359"/>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0" name="Shape 998"/>
            <p:cNvSpPr/>
            <p:nvPr>
              <p:custDataLst>
                <p:tags r:id="rId5"/>
              </p:custDataLst>
            </p:nvPr>
          </p:nvSpPr>
          <p:spPr>
            <a:xfrm>
              <a:off x="3516479" y="4913059"/>
              <a:ext cx="384415" cy="380301"/>
            </a:xfrm>
            <a:custGeom>
              <a:avLst/>
              <a:gdLst/>
              <a:ahLst/>
              <a:cxnLst>
                <a:cxn ang="0">
                  <a:pos x="wd2" y="hd2"/>
                </a:cxn>
                <a:cxn ang="5400000">
                  <a:pos x="wd2" y="hd2"/>
                </a:cxn>
                <a:cxn ang="10800000">
                  <a:pos x="wd2" y="hd2"/>
                </a:cxn>
                <a:cxn ang="16200000">
                  <a:pos x="wd2" y="hd2"/>
                </a:cxn>
              </a:cxnLst>
              <a:rect l="0" t="0" r="r" b="b"/>
              <a:pathLst>
                <a:path w="21600" h="21600" extrusionOk="0">
                  <a:moveTo>
                    <a:pt x="15193" y="8847"/>
                  </a:moveTo>
                  <a:cubicBezTo>
                    <a:pt x="15198" y="8939"/>
                    <a:pt x="15199" y="9031"/>
                    <a:pt x="15199" y="9121"/>
                  </a:cubicBezTo>
                  <a:cubicBezTo>
                    <a:pt x="15199" y="11934"/>
                    <a:pt x="13060" y="15175"/>
                    <a:pt x="9147" y="15175"/>
                  </a:cubicBezTo>
                  <a:cubicBezTo>
                    <a:pt x="7946" y="15175"/>
                    <a:pt x="6827" y="14824"/>
                    <a:pt x="5887" y="14219"/>
                  </a:cubicBezTo>
                  <a:cubicBezTo>
                    <a:pt x="6052" y="14239"/>
                    <a:pt x="6222" y="14247"/>
                    <a:pt x="6395" y="14247"/>
                  </a:cubicBezTo>
                  <a:cubicBezTo>
                    <a:pt x="7391" y="14247"/>
                    <a:pt x="8308" y="13908"/>
                    <a:pt x="9036" y="13337"/>
                  </a:cubicBezTo>
                  <a:cubicBezTo>
                    <a:pt x="8106" y="13319"/>
                    <a:pt x="7320" y="12705"/>
                    <a:pt x="7049" y="11861"/>
                  </a:cubicBezTo>
                  <a:cubicBezTo>
                    <a:pt x="7178" y="11884"/>
                    <a:pt x="7311" y="11898"/>
                    <a:pt x="7448" y="11898"/>
                  </a:cubicBezTo>
                  <a:cubicBezTo>
                    <a:pt x="7642" y="11898"/>
                    <a:pt x="7831" y="11872"/>
                    <a:pt x="8009" y="11824"/>
                  </a:cubicBezTo>
                  <a:cubicBezTo>
                    <a:pt x="7036" y="11628"/>
                    <a:pt x="6302" y="10768"/>
                    <a:pt x="6302" y="9738"/>
                  </a:cubicBezTo>
                  <a:lnTo>
                    <a:pt x="6302" y="9712"/>
                  </a:lnTo>
                  <a:cubicBezTo>
                    <a:pt x="6589" y="9871"/>
                    <a:pt x="6917" y="9968"/>
                    <a:pt x="7266" y="9979"/>
                  </a:cubicBezTo>
                  <a:cubicBezTo>
                    <a:pt x="6694" y="9596"/>
                    <a:pt x="6320" y="8946"/>
                    <a:pt x="6320" y="8207"/>
                  </a:cubicBezTo>
                  <a:cubicBezTo>
                    <a:pt x="6320" y="7817"/>
                    <a:pt x="6425" y="7451"/>
                    <a:pt x="6608" y="7137"/>
                  </a:cubicBezTo>
                  <a:cubicBezTo>
                    <a:pt x="7658" y="8424"/>
                    <a:pt x="9224" y="9270"/>
                    <a:pt x="10992" y="9361"/>
                  </a:cubicBezTo>
                  <a:cubicBezTo>
                    <a:pt x="10955" y="9205"/>
                    <a:pt x="10937" y="9043"/>
                    <a:pt x="10937" y="8875"/>
                  </a:cubicBezTo>
                  <a:cubicBezTo>
                    <a:pt x="10937" y="7701"/>
                    <a:pt x="11889" y="6747"/>
                    <a:pt x="13065" y="6747"/>
                  </a:cubicBezTo>
                  <a:cubicBezTo>
                    <a:pt x="13675" y="6747"/>
                    <a:pt x="14229" y="7006"/>
                    <a:pt x="14617" y="7421"/>
                  </a:cubicBezTo>
                  <a:cubicBezTo>
                    <a:pt x="15102" y="7324"/>
                    <a:pt x="15556" y="7148"/>
                    <a:pt x="15967" y="6904"/>
                  </a:cubicBezTo>
                  <a:cubicBezTo>
                    <a:pt x="15808" y="7400"/>
                    <a:pt x="15472" y="7817"/>
                    <a:pt x="15032" y="8082"/>
                  </a:cubicBezTo>
                  <a:cubicBezTo>
                    <a:pt x="15463" y="8029"/>
                    <a:pt x="15873" y="7915"/>
                    <a:pt x="16254" y="7745"/>
                  </a:cubicBezTo>
                  <a:cubicBezTo>
                    <a:pt x="15969" y="8172"/>
                    <a:pt x="15608" y="8548"/>
                    <a:pt x="15193" y="8847"/>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656564"/>
            </a:solidFill>
            <a:ln w="12700">
              <a:miter lim="400000"/>
            </a:ln>
          </p:spPr>
          <p:txBody>
            <a:bodyPr lIns="19046" tIns="19046" rIns="19046" bIns="19046"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dirty="0"/>
            </a:p>
          </p:txBody>
        </p:sp>
        <p:sp>
          <p:nvSpPr>
            <p:cNvPr id="11" name="Shape 999"/>
            <p:cNvSpPr/>
            <p:nvPr>
              <p:custDataLst>
                <p:tags r:id="rId6"/>
              </p:custDataLst>
            </p:nvPr>
          </p:nvSpPr>
          <p:spPr>
            <a:xfrm>
              <a:off x="5037261" y="2724990"/>
              <a:ext cx="2477965" cy="24719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28282"/>
            </a:solidFill>
            <a:ln w="12700">
              <a:noFill/>
              <a:miter lim="400000"/>
            </a:ln>
          </p:spPr>
          <p:txBody>
            <a:bodyPr lIns="25395" tIns="25395" rIns="25395" bIns="25395"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2" name="Shape 1000"/>
            <p:cNvSpPr/>
            <p:nvPr>
              <p:custDataLst>
                <p:tags r:id="rId7"/>
              </p:custDataLst>
            </p:nvPr>
          </p:nvSpPr>
          <p:spPr>
            <a:xfrm rot="1241660">
              <a:off x="6476281" y="2798681"/>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sp>
          <p:nvSpPr>
            <p:cNvPr id="15" name="Shape 1001"/>
            <p:cNvSpPr/>
            <p:nvPr>
              <p:custDataLst>
                <p:tags r:id="rId8"/>
              </p:custDataLst>
            </p:nvPr>
          </p:nvSpPr>
          <p:spPr>
            <a:xfrm rot="20231554" flipH="1">
              <a:off x="4333735" y="2801964"/>
              <a:ext cx="1753688" cy="1966381"/>
            </a:xfrm>
            <a:custGeom>
              <a:avLst/>
              <a:gdLst/>
              <a:ahLst/>
              <a:cxnLst>
                <a:cxn ang="0">
                  <a:pos x="wd2" y="hd2"/>
                </a:cxn>
                <a:cxn ang="5400000">
                  <a:pos x="wd2" y="hd2"/>
                </a:cxn>
                <a:cxn ang="10800000">
                  <a:pos x="wd2" y="hd2"/>
                </a:cxn>
                <a:cxn ang="16200000">
                  <a:pos x="wd2" y="hd2"/>
                </a:cxn>
              </a:cxnLst>
              <a:rect l="0" t="0" r="r" b="b"/>
              <a:pathLst>
                <a:path w="20782" h="20934" extrusionOk="0">
                  <a:moveTo>
                    <a:pt x="18452" y="13964"/>
                  </a:moveTo>
                  <a:cubicBezTo>
                    <a:pt x="18105" y="14098"/>
                    <a:pt x="15779" y="12333"/>
                    <a:pt x="14292" y="9001"/>
                  </a:cubicBezTo>
                  <a:cubicBezTo>
                    <a:pt x="12805" y="5671"/>
                    <a:pt x="12992" y="2627"/>
                    <a:pt x="13338" y="2491"/>
                  </a:cubicBezTo>
                  <a:cubicBezTo>
                    <a:pt x="13683" y="2357"/>
                    <a:pt x="15954" y="4488"/>
                    <a:pt x="17439" y="7818"/>
                  </a:cubicBezTo>
                  <a:cubicBezTo>
                    <a:pt x="18927" y="11148"/>
                    <a:pt x="18798" y="13828"/>
                    <a:pt x="18452" y="13964"/>
                  </a:cubicBezTo>
                  <a:close/>
                  <a:moveTo>
                    <a:pt x="19118" y="7014"/>
                  </a:moveTo>
                  <a:cubicBezTo>
                    <a:pt x="17204" y="2726"/>
                    <a:pt x="14125" y="-535"/>
                    <a:pt x="12568" y="73"/>
                  </a:cubicBezTo>
                  <a:cubicBezTo>
                    <a:pt x="9923" y="1110"/>
                    <a:pt x="14144" y="6079"/>
                    <a:pt x="1153" y="11161"/>
                  </a:cubicBezTo>
                  <a:cubicBezTo>
                    <a:pt x="31" y="11602"/>
                    <a:pt x="-253" y="13357"/>
                    <a:pt x="217" y="14408"/>
                  </a:cubicBezTo>
                  <a:cubicBezTo>
                    <a:pt x="686" y="15458"/>
                    <a:pt x="2220" y="16503"/>
                    <a:pt x="3343" y="16065"/>
                  </a:cubicBezTo>
                  <a:cubicBezTo>
                    <a:pt x="3537" y="15988"/>
                    <a:pt x="4250" y="15767"/>
                    <a:pt x="4250" y="15767"/>
                  </a:cubicBezTo>
                  <a:cubicBezTo>
                    <a:pt x="5051" y="16803"/>
                    <a:pt x="5890" y="16189"/>
                    <a:pt x="6188" y="16847"/>
                  </a:cubicBezTo>
                  <a:cubicBezTo>
                    <a:pt x="6546" y="17638"/>
                    <a:pt x="7323" y="19357"/>
                    <a:pt x="7587" y="19940"/>
                  </a:cubicBezTo>
                  <a:cubicBezTo>
                    <a:pt x="7852" y="20524"/>
                    <a:pt x="8451" y="21065"/>
                    <a:pt x="8886" y="20906"/>
                  </a:cubicBezTo>
                  <a:cubicBezTo>
                    <a:pt x="9320" y="20746"/>
                    <a:pt x="10798" y="20206"/>
                    <a:pt x="11363" y="20000"/>
                  </a:cubicBezTo>
                  <a:cubicBezTo>
                    <a:pt x="11929" y="19793"/>
                    <a:pt x="12063" y="19306"/>
                    <a:pt x="11890" y="18925"/>
                  </a:cubicBezTo>
                  <a:cubicBezTo>
                    <a:pt x="11704" y="18512"/>
                    <a:pt x="10940" y="18391"/>
                    <a:pt x="10722" y="17910"/>
                  </a:cubicBezTo>
                  <a:cubicBezTo>
                    <a:pt x="10504" y="17431"/>
                    <a:pt x="9792" y="15888"/>
                    <a:pt x="9588" y="15402"/>
                  </a:cubicBezTo>
                  <a:cubicBezTo>
                    <a:pt x="9310" y="14741"/>
                    <a:pt x="9901" y="14203"/>
                    <a:pt x="10760" y="14118"/>
                  </a:cubicBezTo>
                  <a:cubicBezTo>
                    <a:pt x="16674" y="13522"/>
                    <a:pt x="17779" y="17040"/>
                    <a:pt x="19792" y="16251"/>
                  </a:cubicBezTo>
                  <a:cubicBezTo>
                    <a:pt x="21347" y="15640"/>
                    <a:pt x="21031" y="11297"/>
                    <a:pt x="19118" y="7014"/>
                  </a:cubicBezTo>
                  <a:close/>
                </a:path>
              </a:pathLst>
            </a:custGeom>
            <a:solidFill>
              <a:srgbClr val="656564"/>
            </a:solidFill>
            <a:ln w="12700">
              <a:noFill/>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p>
          </p:txBody>
        </p:sp>
        <p:grpSp>
          <p:nvGrpSpPr>
            <p:cNvPr id="21" name="组合 20"/>
            <p:cNvGrpSpPr/>
            <p:nvPr/>
          </p:nvGrpSpPr>
          <p:grpSpPr>
            <a:xfrm>
              <a:off x="955582" y="2072208"/>
              <a:ext cx="2532602" cy="1730375"/>
              <a:chOff x="1075617" y="2438067"/>
              <a:chExt cx="2532602" cy="1730375"/>
            </a:xfrm>
          </p:grpSpPr>
          <p:sp>
            <p:nvSpPr>
              <p:cNvPr id="22" name="文本框 36"/>
              <p:cNvSpPr txBox="1"/>
              <p:nvPr>
                <p:custDataLst>
                  <p:tags r:id="rId9"/>
                </p:custDataLst>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rPr>
                  <a:t>优势</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3" name="Text Placeholder 32"/>
              <p:cNvSpPr txBox="1"/>
              <p:nvPr>
                <p:custDataLst>
                  <p:tags r:id="rId10"/>
                </p:custDataLst>
              </p:nvPr>
            </p:nvSpPr>
            <p:spPr>
              <a:xfrm>
                <a:off x="1075617" y="2880027"/>
                <a:ext cx="2383790" cy="128841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00000"/>
                  </a:lnSpc>
                  <a:buNone/>
                </a:pPr>
                <a:r>
                  <a:rPr sz="1400" dirty="0">
                    <a:latin typeface="微软雅黑" panose="020B0503020204020204" charset="-122"/>
                    <a:ea typeface="微软雅黑" panose="020B0503020204020204" charset="-122"/>
                  </a:rPr>
                  <a:t>1、</a:t>
                </a:r>
                <a:r>
                  <a:rPr lang="zh-CN" sz="1400" dirty="0">
                    <a:latin typeface="微软雅黑" panose="020B0503020204020204" charset="-122"/>
                    <a:ea typeface="微软雅黑" panose="020B0503020204020204" charset="-122"/>
                  </a:rPr>
                  <a:t>拥有良好交互体验</a:t>
                </a:r>
                <a:endParaRPr lang="zh-CN" sz="1400" dirty="0">
                  <a:latin typeface="微软雅黑" panose="020B0503020204020204" charset="-122"/>
                  <a:ea typeface="微软雅黑" panose="020B0503020204020204" charset="-122"/>
                </a:endParaRPr>
              </a:p>
              <a:p>
                <a:pPr marL="0" indent="0" algn="l">
                  <a:lnSpc>
                    <a:spcPct val="100000"/>
                  </a:lnSpc>
                  <a:buNone/>
                </a:pPr>
                <a:r>
                  <a:rPr lang="en-US" altLang="zh-CN" sz="1400" dirty="0">
                    <a:latin typeface="微软雅黑" panose="020B0503020204020204" charset="-122"/>
                    <a:ea typeface="微软雅黑" panose="020B0503020204020204" charset="-122"/>
                  </a:rPr>
                  <a:t>2</a:t>
                </a:r>
                <a:r>
                  <a:rPr lang="zh-CN" altLang="en-US" sz="1400" dirty="0">
                    <a:latin typeface="微软雅黑" panose="020B0503020204020204" charset="-122"/>
                    <a:ea typeface="微软雅黑" panose="020B0503020204020204" charset="-122"/>
                  </a:rPr>
                  <a:t>、在手机上操作便携性较高</a:t>
                </a:r>
                <a:endParaRPr lang="zh-CN" altLang="en-US" sz="1400" dirty="0">
                  <a:latin typeface="微软雅黑" panose="020B0503020204020204" charset="-122"/>
                  <a:ea typeface="微软雅黑" panose="020B0503020204020204" charset="-122"/>
                </a:endParaRPr>
              </a:p>
              <a:p>
                <a:pPr marL="0" indent="0" algn="l">
                  <a:lnSpc>
                    <a:spcPct val="100000"/>
                  </a:lnSpc>
                  <a:buNone/>
                </a:pPr>
                <a:r>
                  <a:rPr lang="en-US" altLang="zh-CN" sz="1400" dirty="0">
                    <a:latin typeface="微软雅黑" panose="020B0503020204020204" charset="-122"/>
                    <a:ea typeface="微软雅黑" panose="020B0503020204020204" charset="-122"/>
                  </a:rPr>
                  <a:t>3</a:t>
                </a:r>
                <a:r>
                  <a:rPr lang="zh-CN" altLang="en-US" sz="1400" dirty="0">
                    <a:latin typeface="微软雅黑" panose="020B0503020204020204" charset="-122"/>
                    <a:ea typeface="微软雅黑" panose="020B0503020204020204" charset="-122"/>
                  </a:rPr>
                  <a:t>、可以实现的功能不收约制</a:t>
                </a:r>
                <a:endParaRPr lang="zh-CN" altLang="en-US" sz="1400" dirty="0">
                  <a:latin typeface="微软雅黑" panose="020B0503020204020204" charset="-122"/>
                  <a:ea typeface="微软雅黑" panose="020B0503020204020204" charset="-122"/>
                </a:endParaRPr>
              </a:p>
            </p:txBody>
          </p:sp>
        </p:grpSp>
        <p:grpSp>
          <p:nvGrpSpPr>
            <p:cNvPr id="24" name="组合 23"/>
            <p:cNvGrpSpPr/>
            <p:nvPr/>
          </p:nvGrpSpPr>
          <p:grpSpPr>
            <a:xfrm>
              <a:off x="986697" y="4614964"/>
              <a:ext cx="2501487" cy="1356792"/>
              <a:chOff x="1106732" y="2438067"/>
              <a:chExt cx="2501487" cy="1356792"/>
            </a:xfrm>
          </p:grpSpPr>
          <p:sp>
            <p:nvSpPr>
              <p:cNvPr id="25" name="文本框 36"/>
              <p:cNvSpPr txBox="1"/>
              <p:nvPr>
                <p:custDataLst>
                  <p:tags r:id="rId11"/>
                </p:custDataLst>
              </p:nvPr>
            </p:nvSpPr>
            <p:spPr>
              <a:xfrm>
                <a:off x="1519435" y="2438067"/>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机会</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6" name="Text Placeholder 32"/>
              <p:cNvSpPr txBox="1"/>
              <p:nvPr>
                <p:custDataLst>
                  <p:tags r:id="rId12"/>
                </p:custDataLst>
              </p:nvPr>
            </p:nvSpPr>
            <p:spPr>
              <a:xfrm>
                <a:off x="1106732" y="2899732"/>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lnSpc>
                    <a:spcPct val="100000"/>
                  </a:lnSpc>
                  <a:buNone/>
                </a:pPr>
                <a:r>
                  <a:rPr lang="zh-CN" altLang="en-US" sz="1400" dirty="0">
                    <a:latin typeface="微软雅黑" panose="020B0503020204020204" charset="-122"/>
                    <a:ea typeface="微软雅黑" panose="020B0503020204020204" charset="-122"/>
                  </a:rPr>
                  <a:t>拥有广阔的使用场景</a:t>
                </a:r>
                <a:endParaRPr lang="zh-CN" altLang="en-US" sz="1400" dirty="0">
                  <a:latin typeface="微软雅黑" panose="020B0503020204020204" charset="-122"/>
                  <a:ea typeface="微软雅黑" panose="020B0503020204020204" charset="-122"/>
                </a:endParaRPr>
              </a:p>
            </p:txBody>
          </p:sp>
        </p:grpSp>
        <p:grpSp>
          <p:nvGrpSpPr>
            <p:cNvPr id="27" name="组合 26"/>
            <p:cNvGrpSpPr/>
            <p:nvPr/>
          </p:nvGrpSpPr>
          <p:grpSpPr>
            <a:xfrm>
              <a:off x="9152610" y="2072208"/>
              <a:ext cx="2550503" cy="1356792"/>
              <a:chOff x="8257916" y="1255818"/>
              <a:chExt cx="2550503" cy="1356792"/>
            </a:xfrm>
          </p:grpSpPr>
          <p:sp>
            <p:nvSpPr>
              <p:cNvPr id="28" name="文本框 27"/>
              <p:cNvSpPr txBox="1"/>
              <p:nvPr>
                <p:custDataLst>
                  <p:tags r:id="rId13"/>
                </p:custDataLst>
              </p:nvPr>
            </p:nvSpPr>
            <p:spPr>
              <a:xfrm>
                <a:off x="8257916" y="1255818"/>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劣势</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29" name="Text Placeholder 32"/>
              <p:cNvSpPr txBox="1"/>
              <p:nvPr>
                <p:custDataLst>
                  <p:tags r:id="rId14"/>
                </p:custDataLst>
              </p:nvPr>
            </p:nvSpPr>
            <p:spPr>
              <a:xfrm>
                <a:off x="8424587" y="1717483"/>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sz="1400" dirty="0">
                    <a:latin typeface="微软雅黑" panose="020B0503020204020204" charset="-122"/>
                    <a:ea typeface="微软雅黑" panose="020B0503020204020204" charset="-122"/>
                  </a:rPr>
                  <a:t>1、</a:t>
                </a:r>
                <a:r>
                  <a:rPr lang="en-US" sz="1400" dirty="0">
                    <a:latin typeface="微软雅黑" panose="020B0503020204020204" charset="-122"/>
                    <a:ea typeface="微软雅黑" panose="020B0503020204020204" charset="-122"/>
                  </a:rPr>
                  <a:t>APP</a:t>
                </a:r>
                <a:r>
                  <a:rPr lang="zh-CN" altLang="en-US" sz="1400" dirty="0">
                    <a:latin typeface="微软雅黑" panose="020B0503020204020204" charset="-122"/>
                    <a:ea typeface="微软雅黑" panose="020B0503020204020204" charset="-122"/>
                  </a:rPr>
                  <a:t>学习成本较高</a:t>
                </a:r>
                <a:endParaRPr sz="1400" dirty="0">
                  <a:latin typeface="微软雅黑" panose="020B0503020204020204" charset="-122"/>
                  <a:ea typeface="微软雅黑" panose="020B0503020204020204" charset="-122"/>
                </a:endParaRPr>
              </a:p>
              <a:p>
                <a:pPr marL="0" indent="0">
                  <a:lnSpc>
                    <a:spcPct val="100000"/>
                  </a:lnSpc>
                  <a:buNone/>
                </a:pPr>
                <a:r>
                  <a:rPr sz="1400" dirty="0">
                    <a:latin typeface="微软雅黑" panose="020B0503020204020204" charset="-122"/>
                    <a:ea typeface="微软雅黑" panose="020B0503020204020204" charset="-122"/>
                  </a:rPr>
                  <a:t>2、</a:t>
                </a:r>
                <a:r>
                  <a:rPr lang="zh-CN" sz="1400" dirty="0">
                    <a:latin typeface="微软雅黑" panose="020B0503020204020204" charset="-122"/>
                    <a:ea typeface="微软雅黑" panose="020B0503020204020204" charset="-122"/>
                  </a:rPr>
                  <a:t>界面需要丰富美观</a:t>
                </a:r>
                <a:endParaRPr lang="zh-CN" sz="1400" dirty="0">
                  <a:latin typeface="微软雅黑" panose="020B0503020204020204" charset="-122"/>
                  <a:ea typeface="微软雅黑" panose="020B0503020204020204" charset="-122"/>
                </a:endParaRPr>
              </a:p>
            </p:txBody>
          </p:sp>
        </p:grpSp>
        <p:grpSp>
          <p:nvGrpSpPr>
            <p:cNvPr id="30" name="组合 29"/>
            <p:cNvGrpSpPr/>
            <p:nvPr/>
          </p:nvGrpSpPr>
          <p:grpSpPr>
            <a:xfrm>
              <a:off x="9152610" y="4614964"/>
              <a:ext cx="2550503" cy="1356792"/>
              <a:chOff x="8257916" y="1255818"/>
              <a:chExt cx="2550503" cy="1356792"/>
            </a:xfrm>
          </p:grpSpPr>
          <p:sp>
            <p:nvSpPr>
              <p:cNvPr id="31" name="文本框 30"/>
              <p:cNvSpPr txBox="1"/>
              <p:nvPr>
                <p:custDataLst>
                  <p:tags r:id="rId15"/>
                </p:custDataLst>
              </p:nvPr>
            </p:nvSpPr>
            <p:spPr>
              <a:xfrm>
                <a:off x="8257916" y="1255818"/>
                <a:ext cx="2088784"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威胁</a:t>
                </a:r>
                <a:r>
                  <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rPr>
                  <a:t> </a:t>
                </a:r>
                <a:endParaRPr lang="en-US" altLang="zh-CN" sz="2400" noProof="0" dirty="0">
                  <a:ln>
                    <a:noFill/>
                  </a:ln>
                  <a:solidFill>
                    <a:schemeClr val="tx1">
                      <a:lumMod val="75000"/>
                      <a:lumOff val="25000"/>
                    </a:schemeClr>
                  </a:solidFill>
                  <a:uLnTx/>
                  <a:uFillTx/>
                  <a:latin typeface="微软雅黑" panose="020B0503020204020204" charset="-122"/>
                  <a:ea typeface="微软雅黑" panose="020B0503020204020204" charset="-122"/>
                </a:endParaRPr>
              </a:p>
            </p:txBody>
          </p:sp>
          <p:sp>
            <p:nvSpPr>
              <p:cNvPr id="32" name="Text Placeholder 32"/>
              <p:cNvSpPr txBox="1"/>
              <p:nvPr>
                <p:custDataLst>
                  <p:tags r:id="rId16"/>
                </p:custDataLst>
              </p:nvPr>
            </p:nvSpPr>
            <p:spPr>
              <a:xfrm>
                <a:off x="8424587" y="1717483"/>
                <a:ext cx="238383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dirty="0">
                    <a:latin typeface="微软雅黑" panose="020B0503020204020204" charset="-122"/>
                    <a:ea typeface="微软雅黑" panose="020B0503020204020204" charset="-122"/>
                  </a:rPr>
                  <a:t>推广较难，竞争压力大</a:t>
                </a:r>
                <a:endParaRPr lang="zh-CN" altLang="en-US" sz="1400" dirty="0">
                  <a:latin typeface="微软雅黑" panose="020B0503020204020204" charset="-122"/>
                  <a:ea typeface="微软雅黑" panose="020B0503020204020204" charset="-122"/>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04</a:t>
            </a:r>
            <a:endParaRPr lang="en-US" altLang="zh-CN" sz="2800" b="1" dirty="0">
              <a:solidFill>
                <a:schemeClr val="bg1"/>
              </a:solidFill>
              <a:latin typeface="+mn-ea"/>
            </a:endParaRPr>
          </a:p>
        </p:txBody>
      </p:sp>
      <p:sp>
        <p:nvSpPr>
          <p:cNvPr id="2" name="文本框 1"/>
          <p:cNvSpPr txBox="1"/>
          <p:nvPr/>
        </p:nvSpPr>
        <p:spPr>
          <a:xfrm>
            <a:off x="1292660" y="360162"/>
            <a:ext cx="1731564" cy="461665"/>
          </a:xfrm>
          <a:prstGeom prst="rect">
            <a:avLst/>
          </a:prstGeom>
          <a:noFill/>
        </p:spPr>
        <p:txBody>
          <a:bodyPr wrap="none" rtlCol="0">
            <a:spAutoFit/>
          </a:bodyPr>
          <a:lstStyle/>
          <a:p>
            <a:pPr algn="ctr"/>
            <a:r>
              <a:rPr lang="zh-CN" altLang="en-US" sz="2400" b="1" dirty="0">
                <a:latin typeface="+mn-ea"/>
              </a:rPr>
              <a:t>可行性分析</a:t>
            </a:r>
            <a:endParaRPr lang="zh-CN" altLang="en-US" sz="2400" b="1" dirty="0">
              <a:latin typeface="+mn-ea"/>
            </a:endParaRPr>
          </a:p>
        </p:txBody>
      </p:sp>
      <p:sp>
        <p:nvSpPr>
          <p:cNvPr id="3" name="文本框 2"/>
          <p:cNvSpPr txBox="1"/>
          <p:nvPr/>
        </p:nvSpPr>
        <p:spPr>
          <a:xfrm>
            <a:off x="436410" y="1496565"/>
            <a:ext cx="3503292" cy="4801314"/>
          </a:xfrm>
          <a:prstGeom prst="rect">
            <a:avLst/>
          </a:prstGeom>
          <a:noFill/>
        </p:spPr>
        <p:txBody>
          <a:bodyPr wrap="square" rtlCol="0">
            <a:spAutoFit/>
          </a:bodyPr>
          <a:lstStyle/>
          <a:p>
            <a:pPr marL="266700" indent="127000" algn="just">
              <a:lnSpc>
                <a:spcPct val="15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1</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在当前的限制条件下，本项目的功能目标可以达到；</a:t>
            </a:r>
            <a:endParaRPr lang="zh-CN" altLang="zh-CN" sz="1800" kern="100" dirty="0">
              <a:effectLst/>
              <a:latin typeface="Times New Roman" panose="02020603050405020304" pitchFamily="18" charset="0"/>
              <a:ea typeface="宋体" panose="02010600030101010101" pitchFamily="2" charset="-122"/>
            </a:endParaRPr>
          </a:p>
          <a:p>
            <a:pPr marL="266700" indent="127000" algn="just">
              <a:lnSpc>
                <a:spcPct val="15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2</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基于</a:t>
            </a:r>
            <a:r>
              <a:rPr lang="en-US" altLang="zh-CN" sz="1800" dirty="0" err="1">
                <a:latin typeface="宋体" panose="02010600030101010101" pitchFamily="2" charset="-122"/>
                <a:ea typeface="宋体" panose="02010600030101010101" pitchFamily="2" charset="-122"/>
              </a:rPr>
              <a:t>uniapp</a:t>
            </a:r>
            <a:r>
              <a:rPr lang="zh-CN" altLang="zh-CN" sz="1800" dirty="0">
                <a:latin typeface="宋体" panose="02010600030101010101" pitchFamily="2" charset="-122"/>
                <a:ea typeface="宋体" panose="02010600030101010101" pitchFamily="2" charset="-122"/>
              </a:rPr>
              <a:t>框架，</a:t>
            </a:r>
            <a:r>
              <a:rPr lang="en-US" altLang="zh-CN" sz="1800" dirty="0">
                <a:latin typeface="宋体" panose="02010600030101010101" pitchFamily="2" charset="-122"/>
                <a:ea typeface="宋体" panose="02010600030101010101" pitchFamily="2" charset="-122"/>
              </a:rPr>
              <a:t>html</a:t>
            </a:r>
            <a:r>
              <a:rPr lang="zh-CN" altLang="zh-CN" sz="1800" dirty="0">
                <a:latin typeface="宋体" panose="02010600030101010101" pitchFamily="2" charset="-122"/>
                <a:ea typeface="宋体" panose="02010600030101010101" pitchFamily="2" charset="-122"/>
              </a:rPr>
              <a:t>语言</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，实现轻量级开发和好用户交互，该技术已经被很多人采用并被证明是有效的，具有较高的成功率，技术上可以实现本项目；</a:t>
            </a:r>
            <a:endParaRPr lang="zh-CN" altLang="zh-CN" sz="1800" kern="100" dirty="0">
              <a:effectLst/>
              <a:latin typeface="Times New Roman" panose="02020603050405020304" pitchFamily="18" charset="0"/>
              <a:ea typeface="宋体" panose="02010600030101010101" pitchFamily="2" charset="-122"/>
            </a:endParaRPr>
          </a:p>
          <a:p>
            <a:pPr marL="266700" indent="127000" algn="just">
              <a:lnSpc>
                <a:spcPct val="15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3</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利用</a:t>
            </a:r>
            <a:r>
              <a:rPr lang="en-US" altLang="zh-CN" sz="1800" kern="100" dirty="0" err="1">
                <a:effectLst/>
                <a:latin typeface="Times New Roman" panose="02020603050405020304" pitchFamily="18" charset="0"/>
                <a:ea typeface="宋体" panose="02010600030101010101" pitchFamily="2" charset="-122"/>
                <a:cs typeface="宋体" panose="02010600030101010101" pitchFamily="2" charset="-122"/>
              </a:rPr>
              <a:t>mybatis</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实现动态</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语句实现基本功能</a:t>
            </a:r>
            <a:endParaRPr lang="zh-CN" altLang="zh-CN" sz="1800" kern="100" dirty="0">
              <a:effectLst/>
              <a:latin typeface="Times New Roman" panose="02020603050405020304" pitchFamily="18" charset="0"/>
              <a:ea typeface="宋体" panose="02010600030101010101" pitchFamily="2" charset="-122"/>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14" name="文本框 13"/>
          <p:cNvSpPr txBox="1"/>
          <p:nvPr/>
        </p:nvSpPr>
        <p:spPr>
          <a:xfrm>
            <a:off x="1706394" y="1008924"/>
            <a:ext cx="1805291" cy="369332"/>
          </a:xfrm>
          <a:prstGeom prst="rect">
            <a:avLst/>
          </a:prstGeom>
          <a:noFill/>
        </p:spPr>
        <p:txBody>
          <a:bodyPr wrap="square">
            <a:spAutoFit/>
          </a:bodyPr>
          <a:lstStyle/>
          <a:p>
            <a:pPr algn="ctr"/>
            <a:r>
              <a:rPr lang="zh-CN" altLang="en-US" b="1" dirty="0">
                <a:latin typeface="微软雅黑" panose="020B0503020204020204" charset="-122"/>
                <a:ea typeface="微软雅黑" panose="020B0503020204020204" charset="-122"/>
              </a:rPr>
              <a:t>技术可行性</a:t>
            </a:r>
            <a:endParaRPr lang="zh-CN" altLang="en-US" b="1" dirty="0">
              <a:latin typeface="微软雅黑" panose="020B0503020204020204" charset="-122"/>
              <a:ea typeface="微软雅黑" panose="020B0503020204020204" charset="-122"/>
            </a:endParaRPr>
          </a:p>
        </p:txBody>
      </p:sp>
      <p:sp>
        <p:nvSpPr>
          <p:cNvPr id="11" name="文本框 10"/>
          <p:cNvSpPr txBox="1"/>
          <p:nvPr/>
        </p:nvSpPr>
        <p:spPr>
          <a:xfrm>
            <a:off x="4825908" y="1021087"/>
            <a:ext cx="1805291" cy="369332"/>
          </a:xfrm>
          <a:prstGeom prst="rect">
            <a:avLst/>
          </a:prstGeom>
          <a:noFill/>
        </p:spPr>
        <p:txBody>
          <a:bodyPr wrap="square">
            <a:spAutoFit/>
          </a:bodyPr>
          <a:lstStyle/>
          <a:p>
            <a:pPr algn="ctr"/>
            <a:r>
              <a:rPr lang="zh-CN" altLang="en-US" b="1" dirty="0">
                <a:latin typeface="微软雅黑" panose="020B0503020204020204" charset="-122"/>
                <a:ea typeface="微软雅黑" panose="020B0503020204020204" charset="-122"/>
              </a:rPr>
              <a:t>法律可行性</a:t>
            </a:r>
            <a:endParaRPr lang="zh-CN" altLang="en-US" b="1" dirty="0">
              <a:latin typeface="微软雅黑" panose="020B0503020204020204" charset="-122"/>
              <a:ea typeface="微软雅黑" panose="020B0503020204020204" charset="-122"/>
            </a:endParaRPr>
          </a:p>
        </p:txBody>
      </p:sp>
      <p:sp>
        <p:nvSpPr>
          <p:cNvPr id="21" name="文本框 20"/>
          <p:cNvSpPr txBox="1"/>
          <p:nvPr/>
        </p:nvSpPr>
        <p:spPr>
          <a:xfrm>
            <a:off x="4224188" y="1496565"/>
            <a:ext cx="3353027" cy="4384675"/>
          </a:xfrm>
          <a:prstGeom prst="rect">
            <a:avLst/>
          </a:prstGeom>
          <a:noFill/>
        </p:spPr>
        <p:txBody>
          <a:bodyPr wrap="square" rtlCol="0">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在本项目中最有可能出现法律问题的未经允许使用他人的技术或是在使用他人技术时未注明出处。保护用户提供的个人信息和敏感数据安全，遵守数据保护法规，采取必要的安全措施防止数据泄露和滥用。只要在实现的过程中多加注意，在法律上是可行的。</a:t>
            </a:r>
            <a:endParaRPr lang="zh-CN" altLang="zh-CN" sz="1800" kern="100" dirty="0">
              <a:effectLst/>
              <a:latin typeface="Times New Roman" panose="02020603050405020304" pitchFamily="18" charset="0"/>
              <a:ea typeface="宋体" panose="02010600030101010101" pitchFamily="2" charset="-122"/>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22" name="文本框 21"/>
          <p:cNvSpPr txBox="1"/>
          <p:nvPr/>
        </p:nvSpPr>
        <p:spPr>
          <a:xfrm>
            <a:off x="8927596" y="1021087"/>
            <a:ext cx="1805291" cy="369332"/>
          </a:xfrm>
          <a:prstGeom prst="rect">
            <a:avLst/>
          </a:prstGeom>
          <a:noFill/>
        </p:spPr>
        <p:txBody>
          <a:bodyPr wrap="square">
            <a:spAutoFit/>
          </a:bodyPr>
          <a:lstStyle/>
          <a:p>
            <a:pPr algn="ctr"/>
            <a:r>
              <a:rPr lang="zh-CN" altLang="en-US" b="1" dirty="0">
                <a:latin typeface="微软雅黑" panose="020B0503020204020204" charset="-122"/>
                <a:ea typeface="微软雅黑" panose="020B0503020204020204" charset="-122"/>
              </a:rPr>
              <a:t>用户使用可行性</a:t>
            </a:r>
            <a:endParaRPr lang="zh-CN" altLang="en-US" b="1" dirty="0">
              <a:latin typeface="微软雅黑" panose="020B0503020204020204" charset="-122"/>
              <a:ea typeface="微软雅黑" panose="020B0503020204020204" charset="-122"/>
            </a:endParaRPr>
          </a:p>
        </p:txBody>
      </p:sp>
      <p:sp>
        <p:nvSpPr>
          <p:cNvPr id="23" name="文本框 22"/>
          <p:cNvSpPr txBox="1"/>
          <p:nvPr/>
        </p:nvSpPr>
        <p:spPr>
          <a:xfrm>
            <a:off x="8304993" y="1501429"/>
            <a:ext cx="2957840" cy="3554819"/>
          </a:xfrm>
          <a:prstGeom prst="rect">
            <a:avLst/>
          </a:prstGeom>
          <a:noFill/>
        </p:spPr>
        <p:txBody>
          <a:bodyPr wrap="square" rtlCol="0">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本项目主要针对各学校对课程有关的教学、学习和交流有一定需求的老师和学生，项目的呈现方式是移动端</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APP</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，这要求用户必须要会使用手机，从这方面来看，我们的用户都是满足条件的。</a:t>
            </a:r>
            <a:endParaRPr lang="zh-CN" altLang="zh-CN" sz="1800" kern="100" dirty="0">
              <a:effectLst/>
              <a:latin typeface="Times New Roman" panose="02020603050405020304" pitchFamily="18" charset="0"/>
              <a:ea typeface="宋体" panose="02010600030101010101" pitchFamily="2" charset="-122"/>
            </a:endParaRPr>
          </a:p>
          <a:p>
            <a:pPr marL="266700" indent="266700" algn="just"/>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1"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n-ea"/>
                </a:rPr>
                <a:t>需求工程计划</a:t>
              </a:r>
              <a:endParaRPr lang="zh-CN" altLang="en-US" sz="3200" b="1" dirty="0">
                <a:latin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noEditPoints="1"/>
          </p:cNvSpPr>
          <p:nvPr/>
        </p:nvSpPr>
        <p:spPr bwMode="auto">
          <a:xfrm>
            <a:off x="4442768" y="350076"/>
            <a:ext cx="3306463" cy="385269"/>
          </a:xfrm>
          <a:custGeom>
            <a:avLst/>
            <a:gdLst>
              <a:gd name="T0" fmla="*/ 826 w 1255"/>
              <a:gd name="T1" fmla="*/ 94 h 234"/>
              <a:gd name="T2" fmla="*/ 1051 w 1255"/>
              <a:gd name="T3" fmla="*/ 107 h 234"/>
              <a:gd name="T4" fmla="*/ 1093 w 1255"/>
              <a:gd name="T5" fmla="*/ 107 h 234"/>
              <a:gd name="T6" fmla="*/ 1151 w 1255"/>
              <a:gd name="T7" fmla="*/ 87 h 234"/>
              <a:gd name="T8" fmla="*/ 1225 w 1255"/>
              <a:gd name="T9" fmla="*/ 118 h 234"/>
              <a:gd name="T10" fmla="*/ 1206 w 1255"/>
              <a:gd name="T11" fmla="*/ 139 h 234"/>
              <a:gd name="T12" fmla="*/ 1185 w 1255"/>
              <a:gd name="T13" fmla="*/ 102 h 234"/>
              <a:gd name="T14" fmla="*/ 1171 w 1255"/>
              <a:gd name="T15" fmla="*/ 112 h 234"/>
              <a:gd name="T16" fmla="*/ 1137 w 1255"/>
              <a:gd name="T17" fmla="*/ 119 h 234"/>
              <a:gd name="T18" fmla="*/ 1109 w 1255"/>
              <a:gd name="T19" fmla="*/ 119 h 234"/>
              <a:gd name="T20" fmla="*/ 1062 w 1255"/>
              <a:gd name="T21" fmla="*/ 116 h 234"/>
              <a:gd name="T22" fmla="*/ 841 w 1255"/>
              <a:gd name="T23" fmla="*/ 112 h 234"/>
              <a:gd name="T24" fmla="*/ 782 w 1255"/>
              <a:gd name="T25" fmla="*/ 117 h 234"/>
              <a:gd name="T26" fmla="*/ 756 w 1255"/>
              <a:gd name="T27" fmla="*/ 111 h 234"/>
              <a:gd name="T28" fmla="*/ 737 w 1255"/>
              <a:gd name="T29" fmla="*/ 118 h 234"/>
              <a:gd name="T30" fmla="*/ 717 w 1255"/>
              <a:gd name="T31" fmla="*/ 157 h 234"/>
              <a:gd name="T32" fmla="*/ 762 w 1255"/>
              <a:gd name="T33" fmla="*/ 99 h 234"/>
              <a:gd name="T34" fmla="*/ 772 w 1255"/>
              <a:gd name="T35" fmla="*/ 97 h 234"/>
              <a:gd name="T36" fmla="*/ 104 w 1255"/>
              <a:gd name="T37" fmla="*/ 87 h 234"/>
              <a:gd name="T38" fmla="*/ 30 w 1255"/>
              <a:gd name="T39" fmla="*/ 118 h 234"/>
              <a:gd name="T40" fmla="*/ 49 w 1255"/>
              <a:gd name="T41" fmla="*/ 139 h 234"/>
              <a:gd name="T42" fmla="*/ 71 w 1255"/>
              <a:gd name="T43" fmla="*/ 102 h 234"/>
              <a:gd name="T44" fmla="*/ 85 w 1255"/>
              <a:gd name="T45" fmla="*/ 112 h 234"/>
              <a:gd name="T46" fmla="*/ 118 w 1255"/>
              <a:gd name="T47" fmla="*/ 119 h 234"/>
              <a:gd name="T48" fmla="*/ 147 w 1255"/>
              <a:gd name="T49" fmla="*/ 119 h 234"/>
              <a:gd name="T50" fmla="*/ 193 w 1255"/>
              <a:gd name="T51" fmla="*/ 116 h 234"/>
              <a:gd name="T52" fmla="*/ 414 w 1255"/>
              <a:gd name="T53" fmla="*/ 112 h 234"/>
              <a:gd name="T54" fmla="*/ 474 w 1255"/>
              <a:gd name="T55" fmla="*/ 117 h 234"/>
              <a:gd name="T56" fmla="*/ 499 w 1255"/>
              <a:gd name="T57" fmla="*/ 111 h 234"/>
              <a:gd name="T58" fmla="*/ 518 w 1255"/>
              <a:gd name="T59" fmla="*/ 118 h 234"/>
              <a:gd name="T60" fmla="*/ 538 w 1255"/>
              <a:gd name="T61" fmla="*/ 157 h 234"/>
              <a:gd name="T62" fmla="*/ 494 w 1255"/>
              <a:gd name="T63" fmla="*/ 99 h 234"/>
              <a:gd name="T64" fmla="*/ 483 w 1255"/>
              <a:gd name="T65" fmla="*/ 97 h 234"/>
              <a:gd name="T66" fmla="*/ 445 w 1255"/>
              <a:gd name="T67" fmla="*/ 107 h 234"/>
              <a:gd name="T68" fmla="*/ 223 w 1255"/>
              <a:gd name="T69" fmla="*/ 107 h 234"/>
              <a:gd name="T70" fmla="*/ 178 w 1255"/>
              <a:gd name="T71" fmla="*/ 98 h 234"/>
              <a:gd name="T72" fmla="*/ 138 w 1255"/>
              <a:gd name="T73" fmla="*/ 105 h 234"/>
              <a:gd name="T74" fmla="*/ 616 w 1255"/>
              <a:gd name="T75" fmla="*/ 218 h 234"/>
              <a:gd name="T76" fmla="*/ 634 w 1255"/>
              <a:gd name="T77" fmla="*/ 202 h 234"/>
              <a:gd name="T78" fmla="*/ 635 w 1255"/>
              <a:gd name="T79" fmla="*/ 23 h 234"/>
              <a:gd name="T80" fmla="*/ 586 w 1255"/>
              <a:gd name="T81" fmla="*/ 94 h 234"/>
              <a:gd name="T82" fmla="*/ 651 w 1255"/>
              <a:gd name="T83" fmla="*/ 117 h 234"/>
              <a:gd name="T84" fmla="*/ 697 w 1255"/>
              <a:gd name="T85" fmla="*/ 69 h 234"/>
              <a:gd name="T86" fmla="*/ 710 w 1255"/>
              <a:gd name="T87" fmla="*/ 63 h 234"/>
              <a:gd name="T88" fmla="*/ 628 w 1255"/>
              <a:gd name="T89" fmla="*/ 1 h 234"/>
              <a:gd name="T90" fmla="*/ 545 w 1255"/>
              <a:gd name="T91" fmla="*/ 63 h 234"/>
              <a:gd name="T92" fmla="*/ 559 w 1255"/>
              <a:gd name="T93" fmla="*/ 69 h 234"/>
              <a:gd name="T94" fmla="*/ 611 w 1255"/>
              <a:gd name="T95" fmla="*/ 73 h 234"/>
              <a:gd name="T96" fmla="*/ 628 w 1255"/>
              <a:gd name="T97" fmla="*/ 121 h 234"/>
              <a:gd name="T98" fmla="*/ 557 w 1255"/>
              <a:gd name="T99" fmla="*/ 121 h 234"/>
              <a:gd name="T100" fmla="*/ 579 w 1255"/>
              <a:gd name="T101" fmla="*/ 116 h 234"/>
              <a:gd name="T102" fmla="*/ 568 w 1255"/>
              <a:gd name="T103" fmla="*/ 139 h 234"/>
              <a:gd name="T104" fmla="*/ 570 w 1255"/>
              <a:gd name="T105" fmla="*/ 159 h 234"/>
              <a:gd name="T106" fmla="*/ 604 w 1255"/>
              <a:gd name="T107" fmla="*/ 187 h 234"/>
              <a:gd name="T108" fmla="*/ 557 w 1255"/>
              <a:gd name="T109" fmla="*/ 131 h 234"/>
              <a:gd name="T110" fmla="*/ 703 w 1255"/>
              <a:gd name="T111" fmla="*/ 103 h 234"/>
              <a:gd name="T112" fmla="*/ 675 w 1255"/>
              <a:gd name="T113" fmla="*/ 107 h 234"/>
              <a:gd name="T114" fmla="*/ 693 w 1255"/>
              <a:gd name="T115" fmla="*/ 145 h 234"/>
              <a:gd name="T116" fmla="*/ 677 w 1255"/>
              <a:gd name="T117" fmla="*/ 151 h 234"/>
              <a:gd name="T118" fmla="*/ 651 w 1255"/>
              <a:gd name="T119" fmla="*/ 175 h 234"/>
              <a:gd name="T120" fmla="*/ 686 w 1255"/>
              <a:gd name="T121" fmla="*/ 18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000"/>
            </a:schemeClr>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510086" y="1346550"/>
            <a:ext cx="3239145" cy="80465"/>
            <a:chOff x="5108253" y="1177442"/>
            <a:chExt cx="1975492" cy="49074"/>
          </a:xfrm>
        </p:grpSpPr>
        <p:cxnSp>
          <p:nvCxnSpPr>
            <p:cNvPr id="6" name="直接连接符 5"/>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4980259" y="728483"/>
            <a:ext cx="2298797" cy="461665"/>
          </a:xfrm>
          <a:prstGeom prst="rect">
            <a:avLst/>
          </a:prstGeom>
          <a:noFill/>
        </p:spPr>
        <p:txBody>
          <a:bodyPr wrap="square" rtlCol="0">
            <a:spAutoFit/>
          </a:bodyPr>
          <a:lstStyle/>
          <a:p>
            <a:pPr algn="ctr"/>
            <a:r>
              <a:rPr lang="zh-CN" altLang="en-US" sz="2400" b="1" dirty="0">
                <a:latin typeface="+mn-ea"/>
              </a:rPr>
              <a:t>目录</a:t>
            </a:r>
            <a:endParaRPr lang="en-US" altLang="zh-CN" sz="2400" b="1" dirty="0">
              <a:latin typeface="+mn-ea"/>
            </a:endParaRPr>
          </a:p>
        </p:txBody>
      </p:sp>
      <p:sp>
        <p:nvSpPr>
          <p:cNvPr id="10" name="矩形 9"/>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custDataLst>
              <p:tags r:id="rId1"/>
            </p:custDataLst>
          </p:nvPr>
        </p:nvCxnSpPr>
        <p:spPr>
          <a:xfrm flipH="1">
            <a:off x="2790680" y="1989416"/>
            <a:ext cx="671919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2"/>
            </p:custDataLst>
          </p:nvPr>
        </p:nvSpPr>
        <p:spPr>
          <a:xfrm>
            <a:off x="3548071" y="1514746"/>
            <a:ext cx="5204416" cy="460375"/>
          </a:xfrm>
          <a:prstGeom prst="rect">
            <a:avLst/>
          </a:prstGeom>
          <a:noFill/>
        </p:spPr>
        <p:txBody>
          <a:bodyPr wrap="square" rtlCol="0">
            <a:spAutoFit/>
          </a:bodyPr>
          <a:lstStyle/>
          <a:p>
            <a:r>
              <a:rPr lang="en-US" altLang="zh-CN" sz="2400" b="1" dirty="0">
                <a:latin typeface="+mn-ea"/>
              </a:rPr>
              <a:t>01 · </a:t>
            </a:r>
            <a:r>
              <a:rPr lang="zh-CN" altLang="en-US" sz="2400" b="1" dirty="0">
                <a:latin typeface="+mn-ea"/>
              </a:rPr>
              <a:t>引言</a:t>
            </a:r>
            <a:endParaRPr lang="en-US" altLang="zh-CN" sz="2400" b="1" dirty="0">
              <a:latin typeface="+mn-ea"/>
            </a:endParaRPr>
          </a:p>
        </p:txBody>
      </p:sp>
      <p:cxnSp>
        <p:nvCxnSpPr>
          <p:cNvPr id="25" name="直接连接符 24"/>
          <p:cNvCxnSpPr/>
          <p:nvPr>
            <p:custDataLst>
              <p:tags r:id="rId3"/>
            </p:custDataLst>
          </p:nvPr>
        </p:nvCxnSpPr>
        <p:spPr>
          <a:xfrm flipH="1">
            <a:off x="2790680" y="2611189"/>
            <a:ext cx="671919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p:cNvSpPr txBox="1"/>
          <p:nvPr>
            <p:custDataLst>
              <p:tags r:id="rId4"/>
            </p:custDataLst>
          </p:nvPr>
        </p:nvSpPr>
        <p:spPr>
          <a:xfrm>
            <a:off x="3548071" y="2136519"/>
            <a:ext cx="5204416" cy="460375"/>
          </a:xfrm>
          <a:prstGeom prst="rect">
            <a:avLst/>
          </a:prstGeom>
          <a:noFill/>
        </p:spPr>
        <p:txBody>
          <a:bodyPr wrap="square" rtlCol="0">
            <a:spAutoFit/>
          </a:bodyPr>
          <a:lstStyle/>
          <a:p>
            <a:r>
              <a:rPr lang="en-US" altLang="zh-CN" sz="2400" b="1" dirty="0">
                <a:latin typeface="+mn-ea"/>
              </a:rPr>
              <a:t>02 · </a:t>
            </a:r>
            <a:r>
              <a:rPr lang="zh-CN" altLang="en-US" sz="2400" b="1" dirty="0">
                <a:latin typeface="+mn-ea"/>
              </a:rPr>
              <a:t>项目章程</a:t>
            </a:r>
            <a:endParaRPr lang="en-US" altLang="zh-CN" sz="2400" b="1" dirty="0">
              <a:latin typeface="+mn-ea"/>
            </a:endParaRPr>
          </a:p>
        </p:txBody>
      </p:sp>
      <p:cxnSp>
        <p:nvCxnSpPr>
          <p:cNvPr id="27" name="直接连接符 26"/>
          <p:cNvCxnSpPr/>
          <p:nvPr>
            <p:custDataLst>
              <p:tags r:id="rId5"/>
            </p:custDataLst>
          </p:nvPr>
        </p:nvCxnSpPr>
        <p:spPr>
          <a:xfrm flipH="1">
            <a:off x="2790680" y="3234985"/>
            <a:ext cx="671919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6"/>
            </p:custDataLst>
          </p:nvPr>
        </p:nvSpPr>
        <p:spPr>
          <a:xfrm>
            <a:off x="3548071" y="2760315"/>
            <a:ext cx="5204416" cy="460375"/>
          </a:xfrm>
          <a:prstGeom prst="rect">
            <a:avLst/>
          </a:prstGeom>
          <a:noFill/>
        </p:spPr>
        <p:txBody>
          <a:bodyPr wrap="square" rtlCol="0">
            <a:spAutoFit/>
          </a:bodyPr>
          <a:lstStyle/>
          <a:p>
            <a:r>
              <a:rPr lang="en-US" altLang="zh-CN" sz="2400" b="1" dirty="0">
                <a:latin typeface="+mn-ea"/>
              </a:rPr>
              <a:t>03 · </a:t>
            </a:r>
            <a:r>
              <a:rPr lang="zh-CN" altLang="en-US" sz="2400" b="1" dirty="0">
                <a:latin typeface="+mn-ea"/>
              </a:rPr>
              <a:t>任务分解及组织结构</a:t>
            </a:r>
            <a:endParaRPr lang="en-US" altLang="zh-CN" sz="2400" b="1" dirty="0">
              <a:latin typeface="+mn-ea"/>
            </a:endParaRPr>
          </a:p>
        </p:txBody>
      </p:sp>
      <p:cxnSp>
        <p:nvCxnSpPr>
          <p:cNvPr id="29" name="直接连接符 28"/>
          <p:cNvCxnSpPr/>
          <p:nvPr>
            <p:custDataLst>
              <p:tags r:id="rId7"/>
            </p:custDataLst>
          </p:nvPr>
        </p:nvCxnSpPr>
        <p:spPr>
          <a:xfrm flipH="1">
            <a:off x="2790680" y="3888496"/>
            <a:ext cx="671919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30" name="文本框 29"/>
          <p:cNvSpPr txBox="1"/>
          <p:nvPr>
            <p:custDataLst>
              <p:tags r:id="rId8"/>
            </p:custDataLst>
          </p:nvPr>
        </p:nvSpPr>
        <p:spPr>
          <a:xfrm>
            <a:off x="3548071" y="3413826"/>
            <a:ext cx="5204416" cy="460375"/>
          </a:xfrm>
          <a:prstGeom prst="rect">
            <a:avLst/>
          </a:prstGeom>
          <a:noFill/>
        </p:spPr>
        <p:txBody>
          <a:bodyPr wrap="square" rtlCol="0">
            <a:spAutoFit/>
          </a:bodyPr>
          <a:lstStyle/>
          <a:p>
            <a:r>
              <a:rPr lang="en-US" altLang="zh-CN" sz="2400" b="1" dirty="0">
                <a:latin typeface="+mn-ea"/>
              </a:rPr>
              <a:t>04 · </a:t>
            </a:r>
            <a:r>
              <a:rPr lang="zh-CN" altLang="en-US" sz="2400" b="1" dirty="0">
                <a:latin typeface="+mn-ea"/>
              </a:rPr>
              <a:t>可行性分析</a:t>
            </a:r>
            <a:endParaRPr lang="en-US" altLang="zh-CN" sz="2400" b="1" dirty="0">
              <a:latin typeface="+mn-ea"/>
            </a:endParaRPr>
          </a:p>
        </p:txBody>
      </p:sp>
      <p:cxnSp>
        <p:nvCxnSpPr>
          <p:cNvPr id="19" name="直接连接符 18"/>
          <p:cNvCxnSpPr/>
          <p:nvPr>
            <p:custDataLst>
              <p:tags r:id="rId9"/>
            </p:custDataLst>
          </p:nvPr>
        </p:nvCxnSpPr>
        <p:spPr>
          <a:xfrm flipH="1">
            <a:off x="2790680" y="4539855"/>
            <a:ext cx="671919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0"/>
            </p:custDataLst>
          </p:nvPr>
        </p:nvSpPr>
        <p:spPr>
          <a:xfrm>
            <a:off x="3548071" y="4042296"/>
            <a:ext cx="5204416" cy="460375"/>
          </a:xfrm>
          <a:prstGeom prst="rect">
            <a:avLst/>
          </a:prstGeom>
          <a:noFill/>
        </p:spPr>
        <p:txBody>
          <a:bodyPr wrap="square" rtlCol="0">
            <a:spAutoFit/>
          </a:bodyPr>
          <a:lstStyle/>
          <a:p>
            <a:r>
              <a:rPr lang="en-US" altLang="zh-CN" sz="2400" b="1" dirty="0">
                <a:latin typeface="+mn-ea"/>
              </a:rPr>
              <a:t>05 · </a:t>
            </a:r>
            <a:r>
              <a:rPr lang="zh-CN" altLang="en-US" sz="2400" b="1" dirty="0">
                <a:latin typeface="+mn-ea"/>
              </a:rPr>
              <a:t>需求工程</a:t>
            </a:r>
            <a:r>
              <a:rPr lang="zh-CN" altLang="en-US" sz="2400" b="1" dirty="0">
                <a:latin typeface="+mn-ea"/>
              </a:rPr>
              <a:t>计划</a:t>
            </a:r>
            <a:endParaRPr lang="zh-CN" altLang="en-US" sz="2400" b="1" dirty="0">
              <a:latin typeface="+mn-ea"/>
            </a:endParaRPr>
          </a:p>
        </p:txBody>
      </p:sp>
      <p:sp>
        <p:nvSpPr>
          <p:cNvPr id="32" name="文本框 31"/>
          <p:cNvSpPr txBox="1"/>
          <p:nvPr>
            <p:custDataLst>
              <p:tags r:id="rId11"/>
            </p:custDataLst>
          </p:nvPr>
        </p:nvSpPr>
        <p:spPr>
          <a:xfrm>
            <a:off x="3473263" y="4717178"/>
            <a:ext cx="5204416" cy="460375"/>
          </a:xfrm>
          <a:prstGeom prst="rect">
            <a:avLst/>
          </a:prstGeom>
          <a:noFill/>
        </p:spPr>
        <p:txBody>
          <a:bodyPr wrap="square" rtlCol="0">
            <a:spAutoFit/>
          </a:bodyPr>
          <a:lstStyle/>
          <a:p>
            <a:r>
              <a:rPr lang="en-US" altLang="zh-CN" sz="2400" b="1" dirty="0">
                <a:latin typeface="+mn-ea"/>
              </a:rPr>
              <a:t>06 </a:t>
            </a:r>
            <a:r>
              <a:rPr lang="en-US" altLang="zh-CN" sz="2400" b="1" dirty="0">
                <a:latin typeface="+mn-ea"/>
                <a:sym typeface="+mn-ea"/>
              </a:rPr>
              <a:t>·</a:t>
            </a:r>
            <a:r>
              <a:rPr lang="en-US" altLang="zh-CN" sz="2400" b="1" dirty="0">
                <a:latin typeface="+mn-ea"/>
              </a:rPr>
              <a:t> </a:t>
            </a:r>
            <a:r>
              <a:rPr lang="zh-CN" altLang="en-US" sz="2400" b="1" dirty="0">
                <a:latin typeface="+mn-ea"/>
              </a:rPr>
              <a:t>风险</a:t>
            </a:r>
            <a:r>
              <a:rPr lang="zh-CN" altLang="en-US" sz="2400" b="1" dirty="0">
                <a:latin typeface="+mn-ea"/>
              </a:rPr>
              <a:t>分析</a:t>
            </a:r>
            <a:endParaRPr lang="zh-CN" altLang="en-US" sz="2400" b="1" dirty="0">
              <a:latin typeface="+mn-ea"/>
            </a:endParaRPr>
          </a:p>
        </p:txBody>
      </p:sp>
      <p:cxnSp>
        <p:nvCxnSpPr>
          <p:cNvPr id="3" name="直接连接符 2"/>
          <p:cNvCxnSpPr/>
          <p:nvPr>
            <p:custDataLst>
              <p:tags r:id="rId12"/>
            </p:custDataLst>
          </p:nvPr>
        </p:nvCxnSpPr>
        <p:spPr>
          <a:xfrm flipH="1">
            <a:off x="2798109" y="5101571"/>
            <a:ext cx="6711950" cy="2413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13"/>
            </p:custDataLst>
          </p:nvPr>
        </p:nvCxnSpPr>
        <p:spPr>
          <a:xfrm flipH="1">
            <a:off x="2757469" y="5661006"/>
            <a:ext cx="6811010" cy="2032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14"/>
            </p:custDataLst>
          </p:nvPr>
        </p:nvSpPr>
        <p:spPr>
          <a:xfrm>
            <a:off x="3473263" y="5190253"/>
            <a:ext cx="5204416" cy="460375"/>
          </a:xfrm>
          <a:prstGeom prst="rect">
            <a:avLst/>
          </a:prstGeom>
          <a:noFill/>
        </p:spPr>
        <p:txBody>
          <a:bodyPr wrap="square" rtlCol="0">
            <a:spAutoFit/>
          </a:bodyPr>
          <a:p>
            <a:r>
              <a:rPr lang="en-US" altLang="zh-CN" sz="2400" b="1" dirty="0">
                <a:latin typeface="+mn-ea"/>
              </a:rPr>
              <a:t>07 </a:t>
            </a:r>
            <a:r>
              <a:rPr lang="en-US" altLang="zh-CN" sz="2400" b="1" dirty="0">
                <a:latin typeface="+mn-ea"/>
                <a:sym typeface="+mn-ea"/>
              </a:rPr>
              <a:t>·</a:t>
            </a:r>
            <a:r>
              <a:rPr lang="en-US" altLang="zh-CN" sz="2400" b="1" dirty="0">
                <a:latin typeface="+mn-ea"/>
              </a:rPr>
              <a:t> </a:t>
            </a:r>
            <a:r>
              <a:rPr lang="zh-CN" altLang="en-US" sz="2400" b="1" dirty="0">
                <a:latin typeface="+mn-ea"/>
              </a:rPr>
              <a:t>小组分工与绩效评定</a:t>
            </a:r>
            <a:endParaRPr lang="en-US" altLang="zh-CN" sz="2400" b="1"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[图片][图片][图片]</a:t>
            </a: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05</a:t>
            </a:r>
            <a:endParaRPr lang="en-US" altLang="zh-CN" sz="2800" b="1" dirty="0">
              <a:solidFill>
                <a:schemeClr val="bg1"/>
              </a:solidFill>
              <a:latin typeface="+mn-ea"/>
            </a:endParaRPr>
          </a:p>
        </p:txBody>
      </p:sp>
      <p:sp>
        <p:nvSpPr>
          <p:cNvPr id="2" name="文本框 1"/>
          <p:cNvSpPr txBox="1"/>
          <p:nvPr/>
        </p:nvSpPr>
        <p:spPr>
          <a:xfrm>
            <a:off x="1371091" y="360162"/>
            <a:ext cx="1107996" cy="461665"/>
          </a:xfrm>
          <a:prstGeom prst="rect">
            <a:avLst/>
          </a:prstGeom>
          <a:noFill/>
        </p:spPr>
        <p:txBody>
          <a:bodyPr wrap="none" rtlCol="0">
            <a:spAutoFit/>
          </a:bodyPr>
          <a:lstStyle/>
          <a:p>
            <a:pPr algn="ctr"/>
            <a:r>
              <a:rPr lang="zh-CN" altLang="en-US" sz="2400" dirty="0"/>
              <a:t>甘特图</a:t>
            </a:r>
            <a:endParaRPr lang="zh-CN" altLang="en-US" sz="2400" b="1" dirty="0">
              <a:latin typeface="+mn-ea"/>
            </a:endParaRPr>
          </a:p>
        </p:txBody>
      </p:sp>
      <p:pic>
        <p:nvPicPr>
          <p:cNvPr id="3" name="图片 2" descr="9d0220de6a9d4cb8dcebd859e233b83"/>
          <p:cNvPicPr>
            <a:picLocks noChangeAspect="1"/>
          </p:cNvPicPr>
          <p:nvPr/>
        </p:nvPicPr>
        <p:blipFill>
          <a:blip r:embed="rId1"/>
          <a:stretch>
            <a:fillRect/>
          </a:stretch>
        </p:blipFill>
        <p:spPr>
          <a:xfrm>
            <a:off x="463550" y="1155065"/>
            <a:ext cx="2917190" cy="1726565"/>
          </a:xfrm>
          <a:prstGeom prst="rect">
            <a:avLst/>
          </a:prstGeom>
        </p:spPr>
      </p:pic>
      <p:pic>
        <p:nvPicPr>
          <p:cNvPr id="4" name="图片 3" descr="b01bc3f543efea0d5390db77124ffa5"/>
          <p:cNvPicPr>
            <a:picLocks noChangeAspect="1"/>
          </p:cNvPicPr>
          <p:nvPr/>
        </p:nvPicPr>
        <p:blipFill>
          <a:blip r:embed="rId2"/>
          <a:stretch>
            <a:fillRect/>
          </a:stretch>
        </p:blipFill>
        <p:spPr>
          <a:xfrm>
            <a:off x="3855085" y="1155065"/>
            <a:ext cx="2518410" cy="1807845"/>
          </a:xfrm>
          <a:prstGeom prst="rect">
            <a:avLst/>
          </a:prstGeom>
        </p:spPr>
      </p:pic>
      <p:pic>
        <p:nvPicPr>
          <p:cNvPr id="5" name="图片 4" descr="8ddf7c9ddf4707c4075d690fcf1b78d"/>
          <p:cNvPicPr>
            <a:picLocks noChangeAspect="1"/>
          </p:cNvPicPr>
          <p:nvPr/>
        </p:nvPicPr>
        <p:blipFill>
          <a:blip r:embed="rId3"/>
          <a:stretch>
            <a:fillRect/>
          </a:stretch>
        </p:blipFill>
        <p:spPr>
          <a:xfrm>
            <a:off x="657225" y="3429000"/>
            <a:ext cx="3862070" cy="1762760"/>
          </a:xfrm>
          <a:prstGeom prst="rect">
            <a:avLst/>
          </a:prstGeom>
        </p:spPr>
      </p:pic>
      <p:pic>
        <p:nvPicPr>
          <p:cNvPr id="6" name="图片 5" descr="ce3d8f658de61bac95a8ae6d8ba610f"/>
          <p:cNvPicPr>
            <a:picLocks noChangeAspect="1"/>
          </p:cNvPicPr>
          <p:nvPr/>
        </p:nvPicPr>
        <p:blipFill>
          <a:blip r:embed="rId4"/>
          <a:stretch>
            <a:fillRect/>
          </a:stretch>
        </p:blipFill>
        <p:spPr>
          <a:xfrm>
            <a:off x="7388225" y="1155065"/>
            <a:ext cx="3183255" cy="1873250"/>
          </a:xfrm>
          <a:prstGeom prst="rect">
            <a:avLst/>
          </a:prstGeom>
        </p:spPr>
      </p:pic>
      <p:pic>
        <p:nvPicPr>
          <p:cNvPr id="7" name="图片 6" descr="3933bdb3a976b7c5ec4a77e9b5d8835"/>
          <p:cNvPicPr>
            <a:picLocks noChangeAspect="1"/>
          </p:cNvPicPr>
          <p:nvPr/>
        </p:nvPicPr>
        <p:blipFill>
          <a:blip r:embed="rId5"/>
          <a:stretch>
            <a:fillRect/>
          </a:stretch>
        </p:blipFill>
        <p:spPr>
          <a:xfrm>
            <a:off x="6504305" y="3429000"/>
            <a:ext cx="4067175" cy="17627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05</a:t>
            </a:r>
            <a:endParaRPr lang="en-US" altLang="zh-CN" sz="2800" b="1" dirty="0">
              <a:solidFill>
                <a:schemeClr val="bg1"/>
              </a:solidFill>
              <a:latin typeface="+mn-ea"/>
            </a:endParaRPr>
          </a:p>
        </p:txBody>
      </p:sp>
      <p:sp>
        <p:nvSpPr>
          <p:cNvPr id="2" name="文本框 1"/>
          <p:cNvSpPr txBox="1"/>
          <p:nvPr/>
        </p:nvSpPr>
        <p:spPr>
          <a:xfrm>
            <a:off x="1137970" y="360162"/>
            <a:ext cx="2040944" cy="461665"/>
          </a:xfrm>
          <a:prstGeom prst="rect">
            <a:avLst/>
          </a:prstGeom>
          <a:noFill/>
        </p:spPr>
        <p:txBody>
          <a:bodyPr wrap="none" rtlCol="0">
            <a:spAutoFit/>
          </a:bodyPr>
          <a:lstStyle/>
          <a:p>
            <a:pPr algn="ctr"/>
            <a:r>
              <a:rPr lang="zh-CN" altLang="en-US" sz="2400" b="1" dirty="0"/>
              <a:t>软件质量保证</a:t>
            </a:r>
            <a:endParaRPr lang="zh-CN" altLang="en-US" sz="2400" b="1" dirty="0"/>
          </a:p>
        </p:txBody>
      </p:sp>
      <p:sp>
        <p:nvSpPr>
          <p:cNvPr id="3" name="文本框 2"/>
          <p:cNvSpPr txBox="1"/>
          <p:nvPr/>
        </p:nvSpPr>
        <p:spPr>
          <a:xfrm>
            <a:off x="399504" y="1496565"/>
            <a:ext cx="3540198" cy="4832092"/>
          </a:xfrm>
          <a:prstGeom prst="rect">
            <a:avLst/>
          </a:prstGeom>
          <a:noFill/>
        </p:spPr>
        <p:txBody>
          <a:bodyPr wrap="square" rtlCol="0">
            <a:spAutoFit/>
          </a:bodyPr>
          <a:lstStyle/>
          <a:p>
            <a:pPr marL="266700" indent="127000" algn="just">
              <a:lnSpc>
                <a:spcPct val="150000"/>
              </a:lnSpc>
            </a:pPr>
            <a:r>
              <a:rPr lang="en-US" altLang="zh-CN" sz="2000" kern="100" dirty="0">
                <a:latin typeface="宋体" panose="02010600030101010101" pitchFamily="2" charset="-122"/>
                <a:ea typeface="宋体" panose="02010600030101010101" pitchFamily="2" charset="-122"/>
                <a:cs typeface="宋体" panose="02010600030101010101" pitchFamily="2" charset="-122"/>
              </a:rPr>
              <a:t>3-5</a:t>
            </a:r>
            <a:r>
              <a:rPr lang="zh-CN" altLang="en-US" sz="2000" kern="100" dirty="0">
                <a:latin typeface="宋体" panose="02010600030101010101" pitchFamily="2" charset="-122"/>
                <a:ea typeface="宋体" panose="02010600030101010101" pitchFamily="2" charset="-122"/>
                <a:cs typeface="宋体" panose="02010600030101010101" pitchFamily="2" charset="-122"/>
              </a:rPr>
              <a:t>人参加，不超过</a:t>
            </a:r>
            <a:r>
              <a:rPr lang="en-US" altLang="zh-CN" sz="2000" kern="100" dirty="0">
                <a:latin typeface="宋体" panose="02010600030101010101" pitchFamily="2" charset="-122"/>
                <a:ea typeface="宋体" panose="02010600030101010101" pitchFamily="2" charset="-122"/>
                <a:cs typeface="宋体" panose="02010600030101010101" pitchFamily="2" charset="-122"/>
              </a:rPr>
              <a:t>1</a:t>
            </a:r>
            <a:r>
              <a:rPr lang="zh-CN" altLang="en-US" sz="2000" kern="100" dirty="0">
                <a:latin typeface="宋体" panose="02010600030101010101" pitchFamily="2" charset="-122"/>
                <a:ea typeface="宋体" panose="02010600030101010101" pitchFamily="2" charset="-122"/>
                <a:cs typeface="宋体" panose="02010600030101010101" pitchFamily="2" charset="-122"/>
              </a:rPr>
              <a:t>小时，由项目经理、评审者和生产者参加，必须做出下列决定中的一个 </a:t>
            </a:r>
            <a:r>
              <a:rPr lang="en-US" altLang="zh-CN" sz="2000" kern="100" dirty="0">
                <a:latin typeface="宋体" panose="02010600030101010101" pitchFamily="2" charset="-122"/>
                <a:ea typeface="宋体" panose="02010600030101010101" pitchFamily="2" charset="-122"/>
                <a:cs typeface="宋体" panose="02010600030101010101" pitchFamily="2" charset="-122"/>
              </a:rPr>
              <a:t>: </a:t>
            </a:r>
            <a:endParaRPr lang="en-US" altLang="zh-CN" sz="2000" kern="100" dirty="0">
              <a:latin typeface="宋体" panose="02010600030101010101" pitchFamily="2" charset="-122"/>
              <a:ea typeface="宋体" panose="02010600030101010101" pitchFamily="2" charset="-122"/>
              <a:cs typeface="宋体" panose="02010600030101010101" pitchFamily="2" charset="-122"/>
            </a:endParaRPr>
          </a:p>
          <a:p>
            <a:pPr marL="266700" indent="127000" algn="just">
              <a:lnSpc>
                <a:spcPct val="150000"/>
              </a:lnSpc>
            </a:pPr>
            <a:r>
              <a:rPr lang="zh-CN" altLang="en-US" sz="2000" kern="100" dirty="0">
                <a:latin typeface="宋体" panose="02010600030101010101" pitchFamily="2" charset="-122"/>
                <a:ea typeface="宋体" panose="02010600030101010101" pitchFamily="2" charset="-122"/>
                <a:cs typeface="宋体" panose="02010600030101010101" pitchFamily="2" charset="-122"/>
              </a:rPr>
              <a:t>（</a:t>
            </a:r>
            <a:r>
              <a:rPr lang="en-US" altLang="zh-CN" sz="2000" kern="100" dirty="0">
                <a:latin typeface="宋体" panose="02010600030101010101" pitchFamily="2" charset="-122"/>
                <a:ea typeface="宋体" panose="02010600030101010101" pitchFamily="2" charset="-122"/>
                <a:cs typeface="宋体" panose="02010600030101010101" pitchFamily="2" charset="-122"/>
              </a:rPr>
              <a:t>1</a:t>
            </a:r>
            <a:r>
              <a:rPr lang="zh-CN" altLang="en-US" sz="2000" kern="100" dirty="0">
                <a:latin typeface="宋体" panose="02010600030101010101" pitchFamily="2" charset="-122"/>
                <a:ea typeface="宋体" panose="02010600030101010101" pitchFamily="2" charset="-122"/>
                <a:cs typeface="宋体" panose="02010600030101010101" pitchFamily="2" charset="-122"/>
              </a:rPr>
              <a:t>）工作产品可不可以不经修改而被接受； </a:t>
            </a:r>
            <a:endParaRPr lang="zh-CN" altLang="en-US" sz="2000" kern="100" dirty="0">
              <a:latin typeface="宋体" panose="02010600030101010101" pitchFamily="2" charset="-122"/>
              <a:ea typeface="宋体" panose="02010600030101010101" pitchFamily="2" charset="-122"/>
              <a:cs typeface="宋体" panose="02010600030101010101" pitchFamily="2" charset="-122"/>
            </a:endParaRPr>
          </a:p>
          <a:p>
            <a:pPr marL="266700" indent="127000" algn="just">
              <a:lnSpc>
                <a:spcPct val="150000"/>
              </a:lnSpc>
            </a:pPr>
            <a:r>
              <a:rPr lang="zh-CN" altLang="en-US" sz="2000" kern="100" dirty="0">
                <a:latin typeface="宋体" panose="02010600030101010101" pitchFamily="2" charset="-122"/>
                <a:ea typeface="宋体" panose="02010600030101010101" pitchFamily="2" charset="-122"/>
                <a:cs typeface="宋体" panose="02010600030101010101" pitchFamily="2" charset="-122"/>
              </a:rPr>
              <a:t>（</a:t>
            </a:r>
            <a:r>
              <a:rPr lang="en-US" altLang="zh-CN" sz="2000" kern="100" dirty="0">
                <a:latin typeface="宋体" panose="02010600030101010101" pitchFamily="2" charset="-122"/>
                <a:ea typeface="宋体" panose="02010600030101010101" pitchFamily="2" charset="-122"/>
                <a:cs typeface="宋体" panose="02010600030101010101" pitchFamily="2" charset="-122"/>
              </a:rPr>
              <a:t>2</a:t>
            </a:r>
            <a:r>
              <a:rPr lang="zh-CN" altLang="en-US" sz="2000" kern="100" dirty="0">
                <a:latin typeface="宋体" panose="02010600030101010101" pitchFamily="2" charset="-122"/>
                <a:ea typeface="宋体" panose="02010600030101010101" pitchFamily="2" charset="-122"/>
                <a:cs typeface="宋体" panose="02010600030101010101" pitchFamily="2" charset="-122"/>
              </a:rPr>
              <a:t>）由于严重错误而否决工作产品； </a:t>
            </a:r>
            <a:endParaRPr lang="zh-CN" altLang="en-US" sz="2000" kern="100" dirty="0">
              <a:latin typeface="宋体" panose="02010600030101010101" pitchFamily="2" charset="-122"/>
              <a:ea typeface="宋体" panose="02010600030101010101" pitchFamily="2" charset="-122"/>
              <a:cs typeface="宋体" panose="02010600030101010101" pitchFamily="2" charset="-122"/>
            </a:endParaRPr>
          </a:p>
          <a:p>
            <a:pPr marL="266700" indent="127000" algn="just">
              <a:lnSpc>
                <a:spcPct val="150000"/>
              </a:lnSpc>
            </a:pPr>
            <a:r>
              <a:rPr lang="zh-CN" altLang="en-US" sz="2000" kern="100" dirty="0">
                <a:latin typeface="宋体" panose="02010600030101010101" pitchFamily="2" charset="-122"/>
                <a:ea typeface="宋体" panose="02010600030101010101" pitchFamily="2" charset="-122"/>
                <a:cs typeface="宋体" panose="02010600030101010101" pitchFamily="2" charset="-122"/>
              </a:rPr>
              <a:t>（</a:t>
            </a:r>
            <a:r>
              <a:rPr lang="en-US" altLang="zh-CN" sz="2000" kern="100" dirty="0">
                <a:latin typeface="宋体" panose="02010600030101010101" pitchFamily="2" charset="-122"/>
                <a:ea typeface="宋体" panose="02010600030101010101" pitchFamily="2" charset="-122"/>
                <a:cs typeface="宋体" panose="02010600030101010101" pitchFamily="2" charset="-122"/>
              </a:rPr>
              <a:t>3</a:t>
            </a:r>
            <a:r>
              <a:rPr lang="zh-CN" altLang="en-US" sz="2000" kern="100" dirty="0">
                <a:latin typeface="宋体" panose="02010600030101010101" pitchFamily="2" charset="-122"/>
                <a:ea typeface="宋体" panose="02010600030101010101" pitchFamily="2" charset="-122"/>
                <a:cs typeface="宋体" panose="02010600030101010101" pitchFamily="2" charset="-122"/>
              </a:rPr>
              <a:t>）暂时接受工作产品。</a:t>
            </a:r>
            <a:endParaRPr lang="zh-CN" altLang="en-US" sz="2000" kern="100" dirty="0">
              <a:latin typeface="宋体" panose="02010600030101010101" pitchFamily="2" charset="-122"/>
              <a:ea typeface="宋体" panose="02010600030101010101" pitchFamily="2" charset="-122"/>
              <a:cs typeface="宋体" panose="02010600030101010101" pitchFamily="2" charset="-122"/>
            </a:endParaRPr>
          </a:p>
          <a:p>
            <a:pPr marL="266700" indent="266700" algn="just"/>
            <a:endParaRPr lang="zh-CN" altLang="zh-CN" sz="2000" kern="100" dirty="0">
              <a:effectLst/>
              <a:latin typeface="Times New Roman" panose="02020603050405020304" pitchFamily="18" charset="0"/>
              <a:ea typeface="宋体" panose="02010600030101010101" pitchFamily="2" charset="-122"/>
            </a:endParaRPr>
          </a:p>
          <a:p>
            <a:endParaRPr lang="zh-CN" altLang="en-US" sz="2000" dirty="0"/>
          </a:p>
        </p:txBody>
      </p:sp>
      <p:sp>
        <p:nvSpPr>
          <p:cNvPr id="14" name="文本框 13"/>
          <p:cNvSpPr txBox="1"/>
          <p:nvPr/>
        </p:nvSpPr>
        <p:spPr>
          <a:xfrm>
            <a:off x="1218933" y="1036085"/>
            <a:ext cx="1805291" cy="461665"/>
          </a:xfrm>
          <a:prstGeom prst="rect">
            <a:avLst/>
          </a:prstGeom>
          <a:noFill/>
        </p:spPr>
        <p:txBody>
          <a:bodyPr wrap="square">
            <a:spAutoFit/>
          </a:bodyPr>
          <a:lstStyle/>
          <a:p>
            <a:pPr algn="ctr"/>
            <a:r>
              <a:rPr lang="zh-CN" altLang="zh-CN" sz="2400" b="1" kern="100" dirty="0">
                <a:effectLst/>
                <a:ea typeface="宋体" panose="02010600030101010101" pitchFamily="2" charset="-122"/>
                <a:cs typeface="Times New Roman" panose="02020603050405020304" pitchFamily="18" charset="0"/>
              </a:rPr>
              <a:t>产品审计</a:t>
            </a:r>
            <a:endParaRPr lang="zh-CN" altLang="en-US" sz="2400" b="1" dirty="0">
              <a:latin typeface="微软雅黑" panose="020B0503020204020204" charset="-122"/>
              <a:ea typeface="微软雅黑" panose="020B0503020204020204" charset="-122"/>
            </a:endParaRPr>
          </a:p>
        </p:txBody>
      </p:sp>
      <p:sp>
        <p:nvSpPr>
          <p:cNvPr id="11" name="文本框 10"/>
          <p:cNvSpPr txBox="1"/>
          <p:nvPr/>
        </p:nvSpPr>
        <p:spPr>
          <a:xfrm>
            <a:off x="7179950" y="1041038"/>
            <a:ext cx="1805291" cy="461665"/>
          </a:xfrm>
          <a:prstGeom prst="rect">
            <a:avLst/>
          </a:prstGeom>
          <a:noFill/>
        </p:spPr>
        <p:txBody>
          <a:bodyPr wrap="square">
            <a:spAutoFit/>
          </a:bodyPr>
          <a:lstStyle/>
          <a:p>
            <a:pPr algn="ctr"/>
            <a:r>
              <a:rPr lang="zh-CN" altLang="zh-CN" sz="2400" b="1" kern="100" dirty="0">
                <a:effectLst/>
                <a:ea typeface="宋体" panose="02010600030101010101" pitchFamily="2" charset="-122"/>
                <a:cs typeface="Times New Roman" panose="02020603050405020304" pitchFamily="18" charset="0"/>
              </a:rPr>
              <a:t>过程评审</a:t>
            </a:r>
            <a:endParaRPr lang="zh-CN" altLang="en-US" sz="2400" b="1" dirty="0">
              <a:latin typeface="微软雅黑" panose="020B0503020204020204" charset="-122"/>
              <a:ea typeface="微软雅黑" panose="020B0503020204020204" charset="-122"/>
            </a:endParaRPr>
          </a:p>
        </p:txBody>
      </p:sp>
      <p:sp>
        <p:nvSpPr>
          <p:cNvPr id="21" name="文本框 20"/>
          <p:cNvSpPr txBox="1"/>
          <p:nvPr/>
        </p:nvSpPr>
        <p:spPr>
          <a:xfrm>
            <a:off x="4241050" y="1530382"/>
            <a:ext cx="6836161" cy="3477875"/>
          </a:xfrm>
          <a:prstGeom prst="rect">
            <a:avLst/>
          </a:prstGeom>
          <a:noFill/>
        </p:spPr>
        <p:txBody>
          <a:bodyPr wrap="square" rtlCol="0">
            <a:spAutoFit/>
          </a:bodyPr>
          <a:lstStyle/>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1</a:t>
            </a:r>
            <a:r>
              <a:rPr lang="zh-CN" altLang="en-US" sz="2000" kern="100" dirty="0">
                <a:effectLst/>
                <a:latin typeface="Times New Roman" panose="02020603050405020304" pitchFamily="18" charset="0"/>
                <a:ea typeface="宋体" panose="02010600030101010101" pitchFamily="2" charset="-122"/>
              </a:rPr>
              <a:t>）评审产品，而不是评审生产者。注意客气地指出错误，气氛轻松。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2</a:t>
            </a:r>
            <a:r>
              <a:rPr lang="zh-CN" altLang="en-US" sz="2000" kern="100" dirty="0">
                <a:effectLst/>
                <a:latin typeface="Times New Roman" panose="02020603050405020304" pitchFamily="18" charset="0"/>
                <a:ea typeface="宋体" panose="02010600030101010101" pitchFamily="2" charset="-122"/>
              </a:rPr>
              <a:t>）不要离题，限制争论。有异议的问题不要争论但要记录在案。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3</a:t>
            </a:r>
            <a:r>
              <a:rPr lang="zh-CN" altLang="en-US" sz="2000" kern="100" dirty="0">
                <a:effectLst/>
                <a:latin typeface="Times New Roman" panose="02020603050405020304" pitchFamily="18" charset="0"/>
                <a:ea typeface="宋体" panose="02010600030101010101" pitchFamily="2" charset="-122"/>
              </a:rPr>
              <a:t>）对各个问题都发表见解。问题解决应该放到评审会议之后进行。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4</a:t>
            </a:r>
            <a:r>
              <a:rPr lang="zh-CN" altLang="en-US" sz="2000" kern="100" dirty="0">
                <a:effectLst/>
                <a:latin typeface="Times New Roman" panose="02020603050405020304" pitchFamily="18" charset="0"/>
                <a:ea typeface="宋体" panose="02010600030101010101" pitchFamily="2" charset="-122"/>
              </a:rPr>
              <a:t>）为每个要评审的工作产品建立一个检查表。应为分析、设计、编码、测试文档都建立检查表。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5</a:t>
            </a:r>
            <a:r>
              <a:rPr lang="zh-CN" altLang="en-US" sz="2000" kern="100" dirty="0">
                <a:effectLst/>
                <a:latin typeface="Times New Roman" panose="02020603050405020304" pitchFamily="18" charset="0"/>
                <a:ea typeface="宋体" panose="02010600030101010101" pitchFamily="2" charset="-122"/>
              </a:rPr>
              <a:t>）分配资源和时间。应该将评审作为软件工程任务加以调度。 </a:t>
            </a:r>
            <a:endParaRPr lang="zh-CN" altLang="en-US" sz="2000" kern="100" dirty="0">
              <a:effectLst/>
              <a:latin typeface="Times New Roman" panose="02020603050405020304" pitchFamily="18" charset="0"/>
              <a:ea typeface="宋体" panose="02010600030101010101" pitchFamily="2" charset="-122"/>
            </a:endParaRPr>
          </a:p>
          <a:p>
            <a:pPr marL="266700" indent="266700" algn="just"/>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6</a:t>
            </a:r>
            <a:r>
              <a:rPr lang="zh-CN" altLang="en-US" sz="2000" kern="100" dirty="0">
                <a:effectLst/>
                <a:latin typeface="Times New Roman" panose="02020603050405020304" pitchFamily="18" charset="0"/>
                <a:ea typeface="宋体" panose="02010600030101010101" pitchFamily="2" charset="-122"/>
              </a:rPr>
              <a:t>）评审以前所做的评审</a:t>
            </a:r>
            <a:endParaRPr lang="zh-CN" altLang="en-US" sz="2000"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1"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739661" y="2116598"/>
            <a:ext cx="2712678" cy="2624803"/>
            <a:chOff x="4985289" y="1224585"/>
            <a:chExt cx="2546887"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9"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n-ea"/>
                </a:rPr>
                <a:t>风险分析</a:t>
              </a:r>
              <a:endParaRPr lang="zh-CN" altLang="en-US" sz="3200" b="1" dirty="0">
                <a:latin typeface="+mn-ea"/>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1970"/>
          </a:xfrm>
          <a:prstGeom prst="rect">
            <a:avLst/>
          </a:prstGeom>
          <a:noFill/>
        </p:spPr>
        <p:txBody>
          <a:bodyPr wrap="square" rtlCol="0">
            <a:spAutoFit/>
          </a:bodyPr>
          <a:lstStyle/>
          <a:p>
            <a:pPr algn="ctr"/>
            <a:r>
              <a:rPr lang="en-US" altLang="zh-CN" sz="2800" b="1" dirty="0">
                <a:solidFill>
                  <a:schemeClr val="bg1"/>
                </a:solidFill>
                <a:latin typeface="+mn-ea"/>
              </a:rPr>
              <a:t>06</a:t>
            </a:r>
            <a:endParaRPr lang="en-US" altLang="zh-CN" sz="2800" b="1" dirty="0">
              <a:solidFill>
                <a:schemeClr val="bg1"/>
              </a:solidFill>
              <a:latin typeface="+mn-ea"/>
            </a:endParaRPr>
          </a:p>
        </p:txBody>
      </p:sp>
      <p:sp>
        <p:nvSpPr>
          <p:cNvPr id="2" name="文本框 1"/>
          <p:cNvSpPr txBox="1"/>
          <p:nvPr/>
        </p:nvSpPr>
        <p:spPr>
          <a:xfrm>
            <a:off x="1141442" y="321537"/>
            <a:ext cx="2954656" cy="461665"/>
          </a:xfrm>
          <a:prstGeom prst="rect">
            <a:avLst/>
          </a:prstGeom>
          <a:noFill/>
        </p:spPr>
        <p:txBody>
          <a:bodyPr wrap="none" rtlCol="0">
            <a:spAutoFit/>
          </a:bodyPr>
          <a:lstStyle/>
          <a:p>
            <a:pPr algn="ctr"/>
            <a:r>
              <a:rPr lang="zh-CN" altLang="en-US" sz="2400" b="1" dirty="0">
                <a:latin typeface="+mn-ea"/>
              </a:rPr>
              <a:t>风险识别与风险评估</a:t>
            </a:r>
            <a:endParaRPr lang="zh-CN" altLang="en-US" sz="2400" b="1" dirty="0">
              <a:latin typeface="+mn-ea"/>
            </a:endParaRPr>
          </a:p>
        </p:txBody>
      </p:sp>
      <p:sp>
        <p:nvSpPr>
          <p:cNvPr id="11" name="文本框 10"/>
          <p:cNvSpPr txBox="1"/>
          <p:nvPr/>
        </p:nvSpPr>
        <p:spPr>
          <a:xfrm>
            <a:off x="1322501" y="789325"/>
            <a:ext cx="2902157" cy="400110"/>
          </a:xfrm>
          <a:prstGeom prst="rect">
            <a:avLst/>
          </a:prstGeom>
          <a:noFill/>
        </p:spPr>
        <p:txBody>
          <a:bodyPr wrap="square">
            <a:spAutoFit/>
          </a:bodyPr>
          <a:lstStyle/>
          <a:p>
            <a:pPr algn="ctr"/>
            <a:r>
              <a:rPr lang="zh-CN" altLang="en-US" sz="2000" b="1" dirty="0">
                <a:latin typeface="微软雅黑" panose="020B0503020204020204" charset="-122"/>
                <a:ea typeface="微软雅黑" panose="020B0503020204020204" charset="-122"/>
              </a:rPr>
              <a:t>风险识别</a:t>
            </a:r>
            <a:endParaRPr lang="zh-CN" altLang="en-US" sz="2000" b="1" dirty="0">
              <a:latin typeface="微软雅黑" panose="020B0503020204020204" charset="-122"/>
              <a:ea typeface="微软雅黑" panose="020B0503020204020204" charset="-122"/>
            </a:endParaRPr>
          </a:p>
        </p:txBody>
      </p:sp>
      <p:sp>
        <p:nvSpPr>
          <p:cNvPr id="15" name="文本框 14"/>
          <p:cNvSpPr txBox="1"/>
          <p:nvPr/>
        </p:nvSpPr>
        <p:spPr>
          <a:xfrm>
            <a:off x="7540194" y="789325"/>
            <a:ext cx="2636096" cy="400110"/>
          </a:xfrm>
          <a:prstGeom prst="rect">
            <a:avLst/>
          </a:prstGeom>
          <a:noFill/>
        </p:spPr>
        <p:txBody>
          <a:bodyPr wrap="square">
            <a:spAutoFit/>
          </a:bodyPr>
          <a:lstStyle/>
          <a:p>
            <a:pPr algn="ctr"/>
            <a:r>
              <a:rPr lang="zh-CN" altLang="en-US" sz="2000" b="1" dirty="0">
                <a:latin typeface="微软雅黑" panose="020B0503020204020204" charset="-122"/>
                <a:ea typeface="微软雅黑" panose="020B0503020204020204" charset="-122"/>
              </a:rPr>
              <a:t>风险评估</a:t>
            </a:r>
            <a:endParaRPr lang="zh-CN" altLang="en-US" sz="2000" b="1" dirty="0">
              <a:latin typeface="微软雅黑" panose="020B0503020204020204" charset="-122"/>
              <a:ea typeface="微软雅黑" panose="020B0503020204020204" charset="-122"/>
            </a:endParaRPr>
          </a:p>
        </p:txBody>
      </p:sp>
      <p:cxnSp>
        <p:nvCxnSpPr>
          <p:cNvPr id="14" name="直接连接符 13"/>
          <p:cNvCxnSpPr/>
          <p:nvPr/>
        </p:nvCxnSpPr>
        <p:spPr>
          <a:xfrm flipV="1">
            <a:off x="5693434" y="1021087"/>
            <a:ext cx="0" cy="5630723"/>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9503" y="1620841"/>
            <a:ext cx="5258535" cy="4801314"/>
          </a:xfrm>
          <a:prstGeom prst="rect">
            <a:avLst/>
          </a:prstGeom>
          <a:noFill/>
        </p:spPr>
        <p:txBody>
          <a:bodyPr wrap="square" rtlCol="0">
            <a:spAutoFit/>
          </a:bodyPr>
          <a:lstStyle/>
          <a:p>
            <a:pPr marR="0" lvl="0" algn="l">
              <a:spcBef>
                <a:spcPts val="0"/>
              </a:spcBef>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需求提出阶段：</a:t>
            </a:r>
            <a:endParaRPr lang="zh-CN" altLang="en-US" sz="1800" b="1"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个人主观性、用户接受度、操作复杂度、反馈机制</a:t>
            </a:r>
            <a:endParaRPr lang="en-US" altLang="zh-CN" kern="100" dirty="0">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技术实现阶段：</a:t>
            </a:r>
            <a:endParaRPr lang="zh-CN" altLang="en-US" sz="1800" b="1"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模型选择、开发难题、新技术融合、测试充分性。</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法律法规道德的合规性：</a:t>
            </a:r>
            <a:endParaRPr lang="zh-CN" altLang="en-US" sz="1800" b="1"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隐私保护、道德规范、社会伦理争议</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维护与更新：</a:t>
            </a:r>
            <a:endParaRPr lang="zh-CN" altLang="en-US" sz="1800" b="1"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资金支持、技术迭代、人员培训、系统兼容性</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l">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项目管理：</a:t>
            </a:r>
            <a:endParaRPr lang="zh-CN" altLang="en-US" sz="1800" b="1"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时间管理不当可能导致项目延期、超预算、资源分配</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效果评估：</a:t>
            </a:r>
            <a:endParaRPr lang="zh-CN" altLang="en-US" sz="1800" b="1" kern="100" dirty="0">
              <a:effectLst/>
              <a:latin typeface="Calibri" panose="020F0502020204030204" charset="0"/>
              <a:ea typeface="宋体" panose="02010600030101010101" pitchFamily="2" charset="-122"/>
              <a:cs typeface="Times New Roman" panose="02020603050405020304" pitchFamily="18" charset="0"/>
            </a:endParaRPr>
          </a:p>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投入运营后，需要建立有效的评估机制来监测和优化项目效果。</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endParaRPr lang="zh-CN" altLang="en-US" dirty="0"/>
          </a:p>
        </p:txBody>
      </p:sp>
      <p:graphicFrame>
        <p:nvGraphicFramePr>
          <p:cNvPr id="7" name="表格 7"/>
          <p:cNvGraphicFramePr>
            <a:graphicFrameLocks noGrp="1"/>
          </p:cNvGraphicFramePr>
          <p:nvPr/>
        </p:nvGraphicFramePr>
        <p:xfrm>
          <a:off x="5728831" y="1620841"/>
          <a:ext cx="6146808" cy="3331839"/>
        </p:xfrm>
        <a:graphic>
          <a:graphicData uri="http://schemas.openxmlformats.org/drawingml/2006/table">
            <a:tbl>
              <a:tblPr firstRow="1" bandRow="1">
                <a:tableStyleId>{5940675A-B579-460E-94D1-54222C63F5DA}</a:tableStyleId>
              </a:tblPr>
              <a:tblGrid>
                <a:gridCol w="1536702"/>
                <a:gridCol w="1536702"/>
                <a:gridCol w="1536702"/>
                <a:gridCol w="1536702"/>
              </a:tblGrid>
              <a:tr h="475977">
                <a:tc>
                  <a:txBody>
                    <a:bodyPr/>
                    <a:lstStyle/>
                    <a:p>
                      <a:pPr marL="0" marR="0" algn="ctr">
                        <a:spcBef>
                          <a:spcPts val="0"/>
                        </a:spcBef>
                        <a:spcAft>
                          <a:spcPts val="0"/>
                        </a:spcAft>
                      </a:pPr>
                      <a:endParaRPr lang="zh-CN" altLang="en-US" sz="18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algn="ctr">
                        <a:spcBef>
                          <a:spcPts val="0"/>
                        </a:spcBef>
                        <a:spcAft>
                          <a:spcPts val="0"/>
                        </a:spcAft>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风险概率</a:t>
                      </a:r>
                      <a:endParaRPr lang="zh-CN" altLang="en-US" sz="20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algn="ctr">
                        <a:spcBef>
                          <a:spcPts val="0"/>
                        </a:spcBef>
                        <a:spcAft>
                          <a:spcPts val="0"/>
                        </a:spcAft>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风险影响</a:t>
                      </a:r>
                      <a:endParaRPr lang="zh-CN" altLang="en-US" sz="20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algn="ctr">
                        <a:spcBef>
                          <a:spcPts val="0"/>
                        </a:spcBef>
                        <a:spcAft>
                          <a:spcPts val="0"/>
                        </a:spcAft>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风险优先级</a:t>
                      </a:r>
                      <a:endParaRPr lang="zh-CN" altLang="en-US" sz="20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r>
              <a:tr h="475977">
                <a:tc>
                  <a:txBody>
                    <a:bodyPr/>
                    <a:lstStyle/>
                    <a:p>
                      <a:pPr marL="0" marR="0" algn="ctr">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需求风险</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高</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严重</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高</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r>
              <a:tr h="475977">
                <a:tc>
                  <a:txBody>
                    <a:bodyPr/>
                    <a:lstStyle/>
                    <a:p>
                      <a:pPr marL="0" marR="0" algn="ctr">
                        <a:spcBef>
                          <a:spcPts val="0"/>
                        </a:spcBef>
                        <a:spcAft>
                          <a:spcPts val="0"/>
                        </a:spcAft>
                      </a:pPr>
                      <a:r>
                        <a:rPr lang="zh-CN" altLang="en-US" sz="1800" b="1" kern="100">
                          <a:effectLst/>
                          <a:latin typeface="宋体" panose="02010600030101010101" pitchFamily="2" charset="-122"/>
                          <a:ea typeface="宋体" panose="02010600030101010101" pitchFamily="2" charset="-122"/>
                          <a:cs typeface="Times New Roman" panose="02020603050405020304" pitchFamily="18" charset="0"/>
                        </a:rPr>
                        <a:t>技术风险</a:t>
                      </a:r>
                      <a:endParaRPr lang="zh-CN" altLang="en-US"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中</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中等</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中</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r>
              <a:tr h="475977">
                <a:tc>
                  <a:txBody>
                    <a:bodyPr/>
                    <a:lstStyle/>
                    <a:p>
                      <a:pPr marL="0" marR="0" algn="ctr">
                        <a:spcBef>
                          <a:spcPts val="0"/>
                        </a:spcBef>
                        <a:spcAft>
                          <a:spcPts val="0"/>
                        </a:spcAft>
                      </a:pPr>
                      <a:r>
                        <a:rPr lang="zh-CN" altLang="en-US" sz="1800" b="1" kern="100">
                          <a:effectLst/>
                          <a:latin typeface="宋体" panose="02010600030101010101" pitchFamily="2" charset="-122"/>
                          <a:ea typeface="宋体" panose="02010600030101010101" pitchFamily="2" charset="-122"/>
                          <a:cs typeface="Times New Roman" panose="02020603050405020304" pitchFamily="18" charset="0"/>
                        </a:rPr>
                        <a:t>法律道德风险</a:t>
                      </a:r>
                      <a:endParaRPr lang="zh-CN" altLang="en-US"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低</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严重</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中</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r>
              <a:tr h="475977">
                <a:tc>
                  <a:txBody>
                    <a:bodyPr/>
                    <a:lstStyle/>
                    <a:p>
                      <a:pPr marL="0" marR="0" algn="ctr">
                        <a:spcBef>
                          <a:spcPts val="0"/>
                        </a:spcBef>
                        <a:spcAft>
                          <a:spcPts val="0"/>
                        </a:spcAft>
                      </a:pPr>
                      <a:r>
                        <a:rPr lang="zh-CN" altLang="en-US" sz="1800" b="1" kern="100">
                          <a:effectLst/>
                          <a:latin typeface="宋体" panose="02010600030101010101" pitchFamily="2" charset="-122"/>
                          <a:ea typeface="宋体" panose="02010600030101010101" pitchFamily="2" charset="-122"/>
                          <a:cs typeface="Times New Roman" panose="02020603050405020304" pitchFamily="18" charset="0"/>
                        </a:rPr>
                        <a:t>维护与更新</a:t>
                      </a:r>
                      <a:endParaRPr lang="zh-CN" altLang="en-US"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中</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中等</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中</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r>
              <a:tr h="475977">
                <a:tc>
                  <a:txBody>
                    <a:bodyPr/>
                    <a:lstStyle/>
                    <a:p>
                      <a:pPr marL="0" marR="0" algn="ctr">
                        <a:spcBef>
                          <a:spcPts val="0"/>
                        </a:spcBef>
                        <a:spcAft>
                          <a:spcPts val="0"/>
                        </a:spcAft>
                      </a:pPr>
                      <a:r>
                        <a:rPr lang="zh-CN" altLang="en-US" sz="1800" b="1" i="0" kern="100">
                          <a:effectLst/>
                          <a:latin typeface="宋体" panose="02010600030101010101" pitchFamily="2" charset="-122"/>
                          <a:ea typeface="宋体" panose="02010600030101010101" pitchFamily="2" charset="-122"/>
                          <a:cs typeface="Times New Roman" panose="02020603050405020304" pitchFamily="18" charset="0"/>
                        </a:rPr>
                        <a:t>项目管理</a:t>
                      </a:r>
                      <a:endParaRPr lang="zh-CN" altLang="en-US"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低</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中等</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高</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r>
              <a:tr h="475977">
                <a:tc>
                  <a:txBody>
                    <a:bodyPr/>
                    <a:lstStyle/>
                    <a:p>
                      <a:pPr marL="0" marR="0" algn="ctr">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效果评估</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中</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a:effectLst/>
                          <a:latin typeface="宋体" panose="02010600030101010101" pitchFamily="2" charset="-122"/>
                          <a:ea typeface="宋体" panose="02010600030101010101" pitchFamily="2" charset="-122"/>
                          <a:cs typeface="Times New Roman" panose="02020603050405020304" pitchFamily="18" charset="0"/>
                        </a:rPr>
                        <a:t>严重</a:t>
                      </a:r>
                      <a:endParaRPr lang="zh-CN" altLang="en-US" sz="1600" kern="100">
                        <a:effectLst/>
                        <a:latin typeface="Calibri" panose="020F0502020204030204" charset="0"/>
                        <a:ea typeface="宋体" panose="02010600030101010101" pitchFamily="2" charset="-122"/>
                        <a:cs typeface="Times New Roman" panose="02020603050405020304" pitchFamily="18" charset="0"/>
                      </a:endParaRPr>
                    </a:p>
                  </a:txBody>
                  <a:tcPr marL="68580" marR="68580"/>
                </a:tc>
                <a:tc>
                  <a:txBody>
                    <a:bodyPr/>
                    <a:lstStyle/>
                    <a:p>
                      <a:pPr marL="0" marR="0" indent="304800" algn="ctr">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中</a:t>
                      </a:r>
                      <a:endParaRPr lang="zh-CN" altLang="en-US" sz="16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a:tc>
              </a:tr>
            </a:tbl>
          </a:graphicData>
        </a:graphic>
      </p:graphicFrame>
      <p:sp>
        <p:nvSpPr>
          <p:cNvPr id="8" name="文本框 7"/>
          <p:cNvSpPr txBox="1"/>
          <p:nvPr/>
        </p:nvSpPr>
        <p:spPr>
          <a:xfrm>
            <a:off x="8239128" y="5145345"/>
            <a:ext cx="3636511" cy="923330"/>
          </a:xfrm>
          <a:prstGeom prst="rect">
            <a:avLst/>
          </a:prstGeom>
          <a:noFill/>
        </p:spPr>
        <p:txBody>
          <a:bodyPr wrap="square" rtlCol="0">
            <a:spAutoFit/>
          </a:bodyPr>
          <a:lstStyle/>
          <a:p>
            <a:pPr marL="0" marR="0" indent="306070" algn="l">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风险概率</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：低、中、高</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6070" algn="l">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风险影响</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：轻微、中等、严重</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6070" algn="l">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风险优先级</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：低、中、高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1970"/>
          </a:xfrm>
          <a:prstGeom prst="rect">
            <a:avLst/>
          </a:prstGeom>
          <a:noFill/>
        </p:spPr>
        <p:txBody>
          <a:bodyPr wrap="square" rtlCol="0">
            <a:spAutoFit/>
          </a:bodyPr>
          <a:lstStyle/>
          <a:p>
            <a:pPr algn="ctr"/>
            <a:r>
              <a:rPr lang="en-US" altLang="zh-CN" sz="2800" b="1" dirty="0">
                <a:solidFill>
                  <a:schemeClr val="bg1"/>
                </a:solidFill>
                <a:latin typeface="+mn-ea"/>
              </a:rPr>
              <a:t>06</a:t>
            </a:r>
            <a:endParaRPr lang="en-US" altLang="zh-CN" sz="2800" b="1" dirty="0">
              <a:solidFill>
                <a:schemeClr val="bg1"/>
              </a:solidFill>
              <a:latin typeface="+mn-ea"/>
            </a:endParaRPr>
          </a:p>
        </p:txBody>
      </p:sp>
      <p:sp>
        <p:nvSpPr>
          <p:cNvPr id="2" name="文本框 1"/>
          <p:cNvSpPr txBox="1"/>
          <p:nvPr/>
        </p:nvSpPr>
        <p:spPr>
          <a:xfrm>
            <a:off x="1450558" y="360162"/>
            <a:ext cx="1415772" cy="461665"/>
          </a:xfrm>
          <a:prstGeom prst="rect">
            <a:avLst/>
          </a:prstGeom>
          <a:noFill/>
        </p:spPr>
        <p:txBody>
          <a:bodyPr wrap="none" rtlCol="0">
            <a:spAutoFit/>
          </a:bodyPr>
          <a:lstStyle/>
          <a:p>
            <a:pPr algn="ctr"/>
            <a:r>
              <a:rPr lang="zh-CN" altLang="en-US" sz="2400" b="1" dirty="0">
                <a:latin typeface="+mn-ea"/>
              </a:rPr>
              <a:t>风险控制</a:t>
            </a:r>
            <a:endParaRPr lang="zh-CN" altLang="en-US" sz="2400" b="1" dirty="0">
              <a:latin typeface="+mn-ea"/>
            </a:endParaRPr>
          </a:p>
        </p:txBody>
      </p:sp>
      <p:sp>
        <p:nvSpPr>
          <p:cNvPr id="11" name="文本框 10"/>
          <p:cNvSpPr txBox="1"/>
          <p:nvPr/>
        </p:nvSpPr>
        <p:spPr>
          <a:xfrm>
            <a:off x="784030" y="1108315"/>
            <a:ext cx="2886075" cy="511358"/>
          </a:xfrm>
          <a:prstGeom prst="rect">
            <a:avLst/>
          </a:prstGeom>
          <a:noFill/>
        </p:spPr>
        <p:txBody>
          <a:bodyPr wrap="square">
            <a:spAutoFit/>
          </a:bodyPr>
          <a:lstStyle/>
          <a:p>
            <a:pPr marL="152400" indent="406400" algn="just">
              <a:lnSpc>
                <a:spcPct val="172000"/>
              </a:lnSpc>
              <a:spcBef>
                <a:spcPts val="780"/>
              </a:spcBef>
              <a:spcAft>
                <a:spcPts val="780"/>
              </a:spcAft>
            </a:pPr>
            <a:r>
              <a:rPr lang="zh-CN" altLang="en-US" b="1" dirty="0"/>
              <a:t>需求风险缓解策略</a:t>
            </a:r>
            <a:endParaRPr lang="zh-CN" altLang="en-US" dirty="0"/>
          </a:p>
        </p:txBody>
      </p:sp>
      <p:sp>
        <p:nvSpPr>
          <p:cNvPr id="3" name="文本框 2"/>
          <p:cNvSpPr txBox="1"/>
          <p:nvPr/>
        </p:nvSpPr>
        <p:spPr>
          <a:xfrm>
            <a:off x="4282433" y="1619673"/>
            <a:ext cx="3257488" cy="3139321"/>
          </a:xfrm>
          <a:prstGeom prst="rect">
            <a:avLst/>
          </a:prstGeom>
          <a:noFill/>
        </p:spPr>
        <p:txBody>
          <a:bodyPr wrap="square" rtlCol="0">
            <a:spAutoFit/>
          </a:bodyPr>
          <a:lstStyle/>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 在项目初期投入资源进行技术</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可行性研究</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，多轮小组讨论商量进行制定多份方案，选择适合的技术方案。</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304800" algn="l">
              <a:spcBef>
                <a:spcPts val="0"/>
              </a:spcBef>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设立研发里程碑</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，进行阶段性成果评审和测试，确保按时解决技术难题。引入技术专家进行指导，并在</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必要时寻求外部专业支持</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设计详细的测试计划</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，进行多轮测试，以达到想要的效果。</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
        <p:nvSpPr>
          <p:cNvPr id="23" name="文本框 22"/>
          <p:cNvSpPr txBox="1"/>
          <p:nvPr/>
        </p:nvSpPr>
        <p:spPr>
          <a:xfrm>
            <a:off x="4468139" y="1269962"/>
            <a:ext cx="2886075" cy="369332"/>
          </a:xfrm>
          <a:prstGeom prst="rect">
            <a:avLst/>
          </a:prstGeom>
          <a:noFill/>
        </p:spPr>
        <p:txBody>
          <a:bodyPr wrap="square">
            <a:spAutoFit/>
          </a:bodyPr>
          <a:lstStyle/>
          <a:p>
            <a:pPr algn="ctr"/>
            <a:r>
              <a:rPr lang="zh-CN" altLang="en-US" b="1" dirty="0"/>
              <a:t>技术风险缓解策略</a:t>
            </a:r>
            <a:endParaRPr lang="zh-CN" altLang="en-US" dirty="0"/>
          </a:p>
        </p:txBody>
      </p:sp>
      <p:sp>
        <p:nvSpPr>
          <p:cNvPr id="24" name="文本框 23"/>
          <p:cNvSpPr txBox="1"/>
          <p:nvPr/>
        </p:nvSpPr>
        <p:spPr>
          <a:xfrm>
            <a:off x="8311051" y="1250341"/>
            <a:ext cx="3361410" cy="369332"/>
          </a:xfrm>
          <a:prstGeom prst="rect">
            <a:avLst/>
          </a:prstGeom>
          <a:noFill/>
        </p:spPr>
        <p:txBody>
          <a:bodyPr wrap="square">
            <a:spAutoFit/>
          </a:bodyPr>
          <a:lstStyle/>
          <a:p>
            <a:r>
              <a:rPr lang="zh-CN" altLang="en-US" b="1" dirty="0"/>
              <a:t>法律道德合规性风险缓解策略</a:t>
            </a:r>
            <a:endParaRPr lang="zh-CN" altLang="en-US" dirty="0"/>
          </a:p>
        </p:txBody>
      </p:sp>
      <p:sp>
        <p:nvSpPr>
          <p:cNvPr id="25" name="文本框 24"/>
          <p:cNvSpPr txBox="1"/>
          <p:nvPr/>
        </p:nvSpPr>
        <p:spPr>
          <a:xfrm>
            <a:off x="529700" y="1639294"/>
            <a:ext cx="3257488" cy="4801314"/>
          </a:xfrm>
          <a:prstGeom prst="rect">
            <a:avLst/>
          </a:prstGeom>
          <a:noFill/>
        </p:spPr>
        <p:txBody>
          <a:bodyPr wrap="square" rtlCol="0">
            <a:spAutoFit/>
          </a:bodyPr>
          <a:lstStyle/>
          <a:p>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    进行广泛的</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市场调研</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和</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用户调查</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    首先可以调查问卷的方式在校内进行调研，了解广大师生的需求，综合考虑，确保需求的全面性和适用性。</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    其次可以建立包括师生代表在内的多方利益相关者的需求讨论小组，以减少个人主观影响，并提高需求的接受度。</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定期举行小组会议</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，收集反馈，对需求进行</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迭代优化</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，制定清晰、详细的需求文档，并进行多轮审查以保证其明确性和完整性，来降低需求风险的可能性和影响程度。</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a:p>
            <a:endParaRPr lang="zh-CN" altLang="en-US" dirty="0"/>
          </a:p>
        </p:txBody>
      </p:sp>
      <p:sp>
        <p:nvSpPr>
          <p:cNvPr id="26" name="文本框 25"/>
          <p:cNvSpPr txBox="1"/>
          <p:nvPr/>
        </p:nvSpPr>
        <p:spPr>
          <a:xfrm>
            <a:off x="8311051" y="1639294"/>
            <a:ext cx="3257488" cy="2862322"/>
          </a:xfrm>
          <a:prstGeom prst="rect">
            <a:avLst/>
          </a:prstGeom>
          <a:noFill/>
        </p:spPr>
        <p:txBody>
          <a:bodyPr wrap="square" rtlCol="0">
            <a:spAutoFit/>
          </a:bodyPr>
          <a:lstStyle/>
          <a:p>
            <a:pPr marL="0" marR="0" indent="304800" algn="l">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咨询法律顾问</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，确保所有开发流程和使用实践符合相关法律法规，在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模型训练过程中</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加入审核机制</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，防止不适宜内容的产生和传播，并进行多次例如</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敏感词等测试</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，以确保不会出现相关风险的影响，对外公布隐私政策和数据使用规范，增强透明度，减少社会伦理争议。</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1970"/>
          </a:xfrm>
          <a:prstGeom prst="rect">
            <a:avLst/>
          </a:prstGeom>
          <a:noFill/>
        </p:spPr>
        <p:txBody>
          <a:bodyPr wrap="square" rtlCol="0">
            <a:spAutoFit/>
          </a:bodyPr>
          <a:lstStyle/>
          <a:p>
            <a:pPr algn="ctr"/>
            <a:r>
              <a:rPr lang="en-US" altLang="zh-CN" sz="2800" b="1" dirty="0">
                <a:solidFill>
                  <a:schemeClr val="bg1"/>
                </a:solidFill>
                <a:latin typeface="+mn-ea"/>
              </a:rPr>
              <a:t>06</a:t>
            </a:r>
            <a:endParaRPr lang="en-US" altLang="zh-CN" sz="2800" b="1" dirty="0">
              <a:solidFill>
                <a:schemeClr val="bg1"/>
              </a:solidFill>
              <a:latin typeface="+mn-ea"/>
            </a:endParaRPr>
          </a:p>
        </p:txBody>
      </p:sp>
      <p:sp>
        <p:nvSpPr>
          <p:cNvPr id="2" name="文本框 1"/>
          <p:cNvSpPr txBox="1"/>
          <p:nvPr/>
        </p:nvSpPr>
        <p:spPr>
          <a:xfrm>
            <a:off x="1450558" y="360162"/>
            <a:ext cx="1415772" cy="461665"/>
          </a:xfrm>
          <a:prstGeom prst="rect">
            <a:avLst/>
          </a:prstGeom>
          <a:noFill/>
        </p:spPr>
        <p:txBody>
          <a:bodyPr wrap="none" rtlCol="0">
            <a:spAutoFit/>
          </a:bodyPr>
          <a:lstStyle/>
          <a:p>
            <a:pPr algn="ctr"/>
            <a:r>
              <a:rPr lang="zh-CN" altLang="en-US" sz="2400" b="1" dirty="0">
                <a:latin typeface="+mn-ea"/>
              </a:rPr>
              <a:t>风险控制</a:t>
            </a:r>
            <a:endParaRPr lang="zh-CN" altLang="en-US" sz="2400" b="1" dirty="0">
              <a:latin typeface="+mn-ea"/>
            </a:endParaRPr>
          </a:p>
        </p:txBody>
      </p:sp>
      <p:sp>
        <p:nvSpPr>
          <p:cNvPr id="11" name="文本框 10"/>
          <p:cNvSpPr txBox="1"/>
          <p:nvPr/>
        </p:nvSpPr>
        <p:spPr>
          <a:xfrm>
            <a:off x="530572" y="1186572"/>
            <a:ext cx="3256616" cy="400110"/>
          </a:xfrm>
          <a:prstGeom prst="rect">
            <a:avLst/>
          </a:prstGeom>
          <a:noFill/>
        </p:spPr>
        <p:txBody>
          <a:bodyPr wrap="square">
            <a:spAutoFit/>
          </a:bodyPr>
          <a:lstStyle/>
          <a:p>
            <a:pPr algn="ctr"/>
            <a:r>
              <a:rPr lang="zh-CN" altLang="en-US" sz="2000" b="1" dirty="0"/>
              <a:t>维护与更新风险缓解策略</a:t>
            </a:r>
            <a:endParaRPr lang="zh-CN" altLang="en-US" sz="2000" dirty="0"/>
          </a:p>
        </p:txBody>
      </p:sp>
      <p:sp>
        <p:nvSpPr>
          <p:cNvPr id="3" name="文本框 2"/>
          <p:cNvSpPr txBox="1"/>
          <p:nvPr/>
        </p:nvSpPr>
        <p:spPr>
          <a:xfrm>
            <a:off x="4282433" y="1619673"/>
            <a:ext cx="3257488" cy="2862322"/>
          </a:xfrm>
          <a:prstGeom prst="rect">
            <a:avLst/>
          </a:prstGeom>
          <a:noFill/>
        </p:spPr>
        <p:txBody>
          <a:bodyPr wrap="square" rtlCol="0">
            <a:spAutoFit/>
          </a:bodyPr>
          <a:lstStyle/>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采用</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敏捷项目管理方法</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，分阶段管理和评估项目进度，制定项目甘特图，将计划与实际结合，以确保任务能够按时按量保质完成。</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制定计划</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，实施严格的预算控制和资源监控流程，并设置一定时间段进行检查，审计。</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提前规划风险管理时间</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，为可能的延误留出缓冲期。</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
        <p:nvSpPr>
          <p:cNvPr id="23" name="文本框 22"/>
          <p:cNvSpPr txBox="1"/>
          <p:nvPr/>
        </p:nvSpPr>
        <p:spPr>
          <a:xfrm>
            <a:off x="4519092" y="1181657"/>
            <a:ext cx="3153815" cy="400110"/>
          </a:xfrm>
          <a:prstGeom prst="rect">
            <a:avLst/>
          </a:prstGeom>
          <a:noFill/>
        </p:spPr>
        <p:txBody>
          <a:bodyPr wrap="square">
            <a:spAutoFit/>
          </a:bodyPr>
          <a:lstStyle/>
          <a:p>
            <a:pPr algn="ctr"/>
            <a:r>
              <a:rPr lang="zh-CN" altLang="en-US" sz="2000" b="1" dirty="0"/>
              <a:t>项目管理风险缓解策略</a:t>
            </a:r>
            <a:endParaRPr lang="zh-CN" altLang="en-US" sz="2000" dirty="0"/>
          </a:p>
        </p:txBody>
      </p:sp>
      <p:sp>
        <p:nvSpPr>
          <p:cNvPr id="24" name="文本框 23"/>
          <p:cNvSpPr txBox="1"/>
          <p:nvPr/>
        </p:nvSpPr>
        <p:spPr>
          <a:xfrm>
            <a:off x="8088407" y="1186141"/>
            <a:ext cx="3702775" cy="400110"/>
          </a:xfrm>
          <a:prstGeom prst="rect">
            <a:avLst/>
          </a:prstGeom>
          <a:noFill/>
        </p:spPr>
        <p:txBody>
          <a:bodyPr wrap="square">
            <a:spAutoFit/>
          </a:bodyPr>
          <a:lstStyle/>
          <a:p>
            <a:pPr algn="ctr"/>
            <a:r>
              <a:rPr lang="zh-CN" altLang="en-US" sz="2000" b="1" dirty="0"/>
              <a:t>效果评估风险缓解策略</a:t>
            </a:r>
            <a:endParaRPr lang="zh-CN" altLang="en-US" sz="2000" dirty="0"/>
          </a:p>
        </p:txBody>
      </p:sp>
      <p:sp>
        <p:nvSpPr>
          <p:cNvPr id="25" name="文本框 24"/>
          <p:cNvSpPr txBox="1"/>
          <p:nvPr/>
        </p:nvSpPr>
        <p:spPr>
          <a:xfrm>
            <a:off x="529700" y="1639294"/>
            <a:ext cx="3257488" cy="2585323"/>
          </a:xfrm>
          <a:prstGeom prst="rect">
            <a:avLst/>
          </a:prstGeom>
          <a:noFill/>
        </p:spPr>
        <p:txBody>
          <a:bodyPr wrap="square" rtlCol="0">
            <a:spAutoFit/>
          </a:bodyPr>
          <a:lstStyle/>
          <a:p>
            <a:pPr marL="0" marR="0" indent="304800" algn="l">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前期通过</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可行性分析</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，确保预算中</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包含后期维护和更新的费用</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。设计系统时就考虑未来的可扩展性和兼容性，在</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设计制造实现就考虑后续的更新与测试方案</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。对</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技术人员进行持续培训</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，确保他们能够跟上技术发展的步伐，确保技术能够更新迭代。</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
        <p:nvSpPr>
          <p:cNvPr id="26" name="文本框 25"/>
          <p:cNvSpPr txBox="1"/>
          <p:nvPr/>
        </p:nvSpPr>
        <p:spPr>
          <a:xfrm>
            <a:off x="8311051" y="1639294"/>
            <a:ext cx="3257488" cy="1200329"/>
          </a:xfrm>
          <a:prstGeom prst="rect">
            <a:avLst/>
          </a:prstGeom>
          <a:noFill/>
        </p:spPr>
        <p:txBody>
          <a:bodyPr wrap="square" rtlCol="0">
            <a:spAutoFit/>
          </a:bodyPr>
          <a:lstStyle/>
          <a:p>
            <a:pPr marL="0" marR="0" indent="304800" algn="l">
              <a:spcBef>
                <a:spcPts val="0"/>
              </a:spcBef>
              <a:spcAft>
                <a:spcPts val="0"/>
              </a:spcAft>
            </a:pP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定期收集全校师生的反馈</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，进行效果评估和满意度调查。根据评估结果调整和优化问答机器人的功能和服务。</a:t>
            </a:r>
            <a:endParaRPr lang="zh-CN" altLang="en-US" sz="1800" kern="100" dirty="0">
              <a:effectLst/>
              <a:latin typeface="Calibri" panose="020F050202020403020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1970"/>
          </a:xfrm>
          <a:prstGeom prst="rect">
            <a:avLst/>
          </a:prstGeom>
          <a:noFill/>
        </p:spPr>
        <p:txBody>
          <a:bodyPr wrap="square" rtlCol="0">
            <a:spAutoFit/>
          </a:bodyPr>
          <a:lstStyle/>
          <a:p>
            <a:pPr algn="ctr"/>
            <a:r>
              <a:rPr lang="en-US" altLang="zh-CN" sz="2800" b="1" dirty="0">
                <a:solidFill>
                  <a:schemeClr val="bg1"/>
                </a:solidFill>
                <a:latin typeface="+mn-ea"/>
              </a:rPr>
              <a:t>06</a:t>
            </a:r>
            <a:endParaRPr lang="en-US" altLang="zh-CN" sz="2800" b="1" dirty="0">
              <a:solidFill>
                <a:schemeClr val="bg1"/>
              </a:solidFill>
              <a:latin typeface="+mn-ea"/>
            </a:endParaRPr>
          </a:p>
        </p:txBody>
      </p:sp>
      <p:sp>
        <p:nvSpPr>
          <p:cNvPr id="2" name="文本框 1"/>
          <p:cNvSpPr txBox="1"/>
          <p:nvPr/>
        </p:nvSpPr>
        <p:spPr>
          <a:xfrm>
            <a:off x="1450558" y="360162"/>
            <a:ext cx="1415772" cy="461665"/>
          </a:xfrm>
          <a:prstGeom prst="rect">
            <a:avLst/>
          </a:prstGeom>
          <a:noFill/>
        </p:spPr>
        <p:txBody>
          <a:bodyPr wrap="none" rtlCol="0">
            <a:spAutoFit/>
          </a:bodyPr>
          <a:lstStyle/>
          <a:p>
            <a:pPr algn="ctr"/>
            <a:r>
              <a:rPr lang="zh-CN" altLang="en-US" sz="2400" b="1" dirty="0">
                <a:latin typeface="+mn-ea"/>
              </a:rPr>
              <a:t>风险控制</a:t>
            </a:r>
            <a:endParaRPr lang="zh-CN" altLang="en-US" sz="2400" b="1" dirty="0">
              <a:latin typeface="+mn-ea"/>
            </a:endParaRPr>
          </a:p>
        </p:txBody>
      </p:sp>
      <p:sp>
        <p:nvSpPr>
          <p:cNvPr id="5" name="文本框 4"/>
          <p:cNvSpPr txBox="1"/>
          <p:nvPr/>
        </p:nvSpPr>
        <p:spPr>
          <a:xfrm>
            <a:off x="363763" y="1476375"/>
            <a:ext cx="11504387" cy="3416320"/>
          </a:xfrm>
          <a:prstGeom prst="rect">
            <a:avLst/>
          </a:prstGeom>
          <a:noFill/>
        </p:spPr>
        <p:txBody>
          <a:bodyPr wrap="square" rtlCol="0">
            <a:spAutoFit/>
          </a:bodyPr>
          <a:lstStyle/>
          <a:p>
            <a:pPr algn="l"/>
            <a:r>
              <a:rPr lang="zh-CN" altLang="en-US" kern="100" dirty="0">
                <a:latin typeface="宋体" panose="02010600030101010101" pitchFamily="2" charset="-122"/>
                <a:ea typeface="宋体" panose="02010600030101010101" pitchFamily="2" charset="-122"/>
                <a:cs typeface="Times New Roman" panose="02020603050405020304" pitchFamily="18" charset="0"/>
              </a:rPr>
              <a:t>为了有效管理校园问答机器人项目的综合风险，以下步骤应</a:t>
            </a:r>
            <a:r>
              <a:rPr lang="zh-CN" altLang="en-US" b="1" kern="100" dirty="0">
                <a:latin typeface="宋体" panose="02010600030101010101" pitchFamily="2" charset="-122"/>
                <a:ea typeface="宋体" panose="02010600030101010101" pitchFamily="2" charset="-122"/>
                <a:cs typeface="Times New Roman" panose="02020603050405020304" pitchFamily="18" charset="0"/>
              </a:rPr>
              <a:t>贯穿项目的整个生命周期：</a:t>
            </a:r>
            <a:endParaRPr lang="en-US" altLang="zh-CN" b="1" kern="100" dirty="0">
              <a:latin typeface="宋体" panose="02010600030101010101" pitchFamily="2" charset="-122"/>
              <a:ea typeface="宋体" panose="02010600030101010101" pitchFamily="2" charset="-122"/>
              <a:cs typeface="Times New Roman" panose="02020603050405020304" pitchFamily="18" charset="0"/>
            </a:endParaRPr>
          </a:p>
          <a:p>
            <a:pPr algn="l"/>
            <a:endParaRPr lang="zh-CN" altLang="en-US" b="1" kern="100" dirty="0">
              <a:latin typeface="宋体" panose="02010600030101010101" pitchFamily="2" charset="-122"/>
              <a:ea typeface="宋体" panose="02010600030101010101" pitchFamily="2" charset="-122"/>
              <a:cs typeface="Times New Roman" panose="02020603050405020304" pitchFamily="18" charset="0"/>
            </a:endParaRPr>
          </a:p>
          <a:p>
            <a:pPr algn="l">
              <a:buFont typeface="+mj-lt"/>
              <a:buAutoNum type="arabicPeriod"/>
            </a:pPr>
            <a:r>
              <a:rPr lang="zh-CN" altLang="en-US" b="1" kern="100" dirty="0">
                <a:latin typeface="宋体" panose="02010600030101010101" pitchFamily="2" charset="-122"/>
                <a:ea typeface="宋体" panose="02010600030101010101" pitchFamily="2" charset="-122"/>
                <a:cs typeface="Times New Roman" panose="02020603050405020304" pitchFamily="18" charset="0"/>
              </a:rPr>
              <a:t>创建风险登记册：</a:t>
            </a:r>
            <a:r>
              <a:rPr lang="zh-CN" altLang="en-US" kern="100" dirty="0">
                <a:latin typeface="宋体" panose="02010600030101010101" pitchFamily="2" charset="-122"/>
                <a:ea typeface="宋体" panose="02010600030101010101" pitchFamily="2" charset="-122"/>
                <a:cs typeface="Times New Roman" panose="02020603050405020304" pitchFamily="18" charset="0"/>
              </a:rPr>
              <a:t>记录所有已识别的风险及其特征，包括风险的来源、影响、概率和优先级。</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pPr algn="l">
              <a:buFont typeface="+mj-lt"/>
              <a:buAutoNum type="arabicPeriod"/>
            </a:pPr>
            <a:r>
              <a:rPr lang="zh-CN" altLang="en-US" b="1" kern="100" dirty="0">
                <a:latin typeface="宋体" panose="02010600030101010101" pitchFamily="2" charset="-122"/>
                <a:ea typeface="宋体" panose="02010600030101010101" pitchFamily="2" charset="-122"/>
                <a:cs typeface="Times New Roman" panose="02020603050405020304" pitchFamily="18" charset="0"/>
              </a:rPr>
              <a:t>定期风险评估：</a:t>
            </a:r>
            <a:r>
              <a:rPr lang="zh-CN" altLang="en-US" kern="100" dirty="0">
                <a:latin typeface="宋体" panose="02010600030101010101" pitchFamily="2" charset="-122"/>
                <a:ea typeface="宋体" panose="02010600030101010101" pitchFamily="2" charset="-122"/>
                <a:cs typeface="Times New Roman" panose="02020603050405020304" pitchFamily="18" charset="0"/>
              </a:rPr>
              <a:t>设定周期性评估计划（例如每月或每个关键阶段），以识别新风险并对现有风险进行重新评估。</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pPr algn="l">
              <a:buFont typeface="+mj-lt"/>
              <a:buAutoNum type="arabicPeriod"/>
            </a:pPr>
            <a:r>
              <a:rPr lang="zh-CN" altLang="en-US" b="1" kern="100" dirty="0">
                <a:latin typeface="宋体" panose="02010600030101010101" pitchFamily="2" charset="-122"/>
                <a:ea typeface="宋体" panose="02010600030101010101" pitchFamily="2" charset="-122"/>
                <a:cs typeface="Times New Roman" panose="02020603050405020304" pitchFamily="18" charset="0"/>
              </a:rPr>
              <a:t>召开风险审查会议：</a:t>
            </a:r>
            <a:r>
              <a:rPr lang="zh-CN" altLang="en-US" kern="100" dirty="0">
                <a:latin typeface="宋体" panose="02010600030101010101" pitchFamily="2" charset="-122"/>
                <a:ea typeface="宋体" panose="02010600030101010101" pitchFamily="2" charset="-122"/>
                <a:cs typeface="Times New Roman" panose="02020603050405020304" pitchFamily="18" charset="0"/>
              </a:rPr>
              <a:t>在项目的每个重要阶段（如需求定义后、技术选型后、测试阶段以及上线前）召开会议，</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kern="100" dirty="0">
                <a:latin typeface="宋体" panose="02010600030101010101" pitchFamily="2" charset="-122"/>
                <a:ea typeface="宋体" panose="02010600030101010101" pitchFamily="2" charset="-122"/>
                <a:cs typeface="Times New Roman" panose="02020603050405020304" pitchFamily="18" charset="0"/>
              </a:rPr>
              <a:t>讨论风险的变化并调整缓解策略。</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pPr algn="l"/>
            <a:r>
              <a:rPr lang="en-US" altLang="zh-CN" b="1" kern="100" dirty="0">
                <a:latin typeface="宋体" panose="02010600030101010101" pitchFamily="2" charset="-122"/>
                <a:ea typeface="宋体" panose="02010600030101010101" pitchFamily="2" charset="-122"/>
                <a:cs typeface="Times New Roman" panose="02020603050405020304" pitchFamily="18" charset="0"/>
              </a:rPr>
              <a:t>4.</a:t>
            </a:r>
            <a:r>
              <a:rPr lang="zh-CN" altLang="en-US" b="1" kern="100" dirty="0">
                <a:latin typeface="宋体" panose="02010600030101010101" pitchFamily="2" charset="-122"/>
                <a:ea typeface="宋体" panose="02010600030101010101" pitchFamily="2" charset="-122"/>
                <a:cs typeface="Times New Roman" panose="02020603050405020304" pitchFamily="18" charset="0"/>
              </a:rPr>
              <a:t>应对策略复审：</a:t>
            </a:r>
            <a:r>
              <a:rPr lang="zh-CN" altLang="en-US" kern="100" dirty="0">
                <a:latin typeface="宋体" panose="02010600030101010101" pitchFamily="2" charset="-122"/>
                <a:ea typeface="宋体" panose="02010600030101010101" pitchFamily="2" charset="-122"/>
                <a:cs typeface="Times New Roman" panose="02020603050405020304" pitchFamily="18" charset="0"/>
              </a:rPr>
              <a:t>定期复审每个风险的应对策略，确保它们仍然有效并与当前项目状况相适应。</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l"/>
            <a:r>
              <a:rPr lang="en-US" altLang="zh-CN" b="1" kern="100" dirty="0">
                <a:latin typeface="宋体" panose="02010600030101010101" pitchFamily="2" charset="-122"/>
                <a:ea typeface="宋体" panose="02010600030101010101" pitchFamily="2" charset="-122"/>
                <a:cs typeface="Times New Roman" panose="02020603050405020304" pitchFamily="18" charset="0"/>
              </a:rPr>
              <a:t>5.</a:t>
            </a:r>
            <a:r>
              <a:rPr lang="zh-CN" altLang="en-US" b="1" kern="100" dirty="0">
                <a:latin typeface="宋体" panose="02010600030101010101" pitchFamily="2" charset="-122"/>
                <a:ea typeface="宋体" panose="02010600030101010101" pitchFamily="2" charset="-122"/>
                <a:cs typeface="Times New Roman" panose="02020603050405020304" pitchFamily="18" charset="0"/>
              </a:rPr>
              <a:t>使用项目管理软件</a:t>
            </a:r>
            <a:r>
              <a:rPr lang="zh-CN" altLang="en-US" kern="100" dirty="0">
                <a:latin typeface="宋体" panose="02010600030101010101" pitchFamily="2" charset="-122"/>
                <a:ea typeface="宋体" panose="02010600030101010101" pitchFamily="2" charset="-122"/>
                <a:cs typeface="Times New Roman" panose="02020603050405020304" pitchFamily="18" charset="0"/>
              </a:rPr>
              <a:t>：跟踪风险和记录缓解措施的实施，确保所有团队成员都能访问最新的信息。</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pPr algn="l"/>
            <a:r>
              <a:rPr lang="en-US" altLang="zh-CN" b="1" kern="100" dirty="0">
                <a:latin typeface="宋体" panose="02010600030101010101" pitchFamily="2" charset="-122"/>
                <a:ea typeface="宋体" panose="02010600030101010101" pitchFamily="2" charset="-122"/>
                <a:cs typeface="Times New Roman" panose="02020603050405020304" pitchFamily="18" charset="0"/>
              </a:rPr>
              <a:t>6.</a:t>
            </a:r>
            <a:r>
              <a:rPr lang="zh-CN" altLang="en-US" b="1" kern="100" dirty="0">
                <a:latin typeface="宋体" panose="02010600030101010101" pitchFamily="2" charset="-122"/>
                <a:ea typeface="宋体" panose="02010600030101010101" pitchFamily="2" charset="-122"/>
                <a:cs typeface="Times New Roman" panose="02020603050405020304" pitchFamily="18" charset="0"/>
              </a:rPr>
              <a:t>保持沟通</a:t>
            </a:r>
            <a:r>
              <a:rPr lang="zh-CN" altLang="en-US" kern="100" dirty="0">
                <a:latin typeface="宋体" panose="02010600030101010101" pitchFamily="2" charset="-122"/>
                <a:ea typeface="宋体" panose="02010600030101010101" pitchFamily="2" charset="-122"/>
                <a:cs typeface="Times New Roman" panose="02020603050405020304" pitchFamily="18" charset="0"/>
              </a:rPr>
              <a:t>：确保良好的内部沟通流程，使项目团队、管理层和利益相关者都了解风险的最新状态。</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pPr algn="l"/>
            <a:r>
              <a:rPr lang="en-US" altLang="zh-CN" b="1" kern="100" dirty="0">
                <a:latin typeface="宋体" panose="02010600030101010101" pitchFamily="2" charset="-122"/>
                <a:ea typeface="宋体" panose="02010600030101010101" pitchFamily="2" charset="-122"/>
                <a:cs typeface="Times New Roman" panose="02020603050405020304" pitchFamily="18" charset="0"/>
              </a:rPr>
              <a:t>7.</a:t>
            </a:r>
            <a:r>
              <a:rPr lang="zh-CN" altLang="en-US" b="1" kern="100" dirty="0">
                <a:latin typeface="宋体" panose="02010600030101010101" pitchFamily="2" charset="-122"/>
                <a:ea typeface="宋体" panose="02010600030101010101" pitchFamily="2" charset="-122"/>
                <a:cs typeface="Times New Roman" panose="02020603050405020304" pitchFamily="18" charset="0"/>
              </a:rPr>
              <a:t>风险管理培训</a:t>
            </a:r>
            <a:r>
              <a:rPr lang="zh-CN" altLang="en-US" kern="100" dirty="0">
                <a:latin typeface="宋体" panose="02010600030101010101" pitchFamily="2" charset="-122"/>
                <a:ea typeface="宋体" panose="02010600030101010101" pitchFamily="2" charset="-122"/>
                <a:cs typeface="Times New Roman" panose="02020603050405020304" pitchFamily="18" charset="0"/>
              </a:rPr>
              <a:t>：定期对项目团队进行风险管理培训，提高他们的风险意识和处理风险的能力。</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kern="100" dirty="0">
                <a:latin typeface="宋体" panose="02010600030101010101" pitchFamily="2" charset="-122"/>
                <a:ea typeface="宋体" panose="02010600030101010101" pitchFamily="2" charset="-122"/>
                <a:cs typeface="Times New Roman" panose="02020603050405020304" pitchFamily="18" charset="0"/>
              </a:rPr>
              <a:t>通过这些步骤，项目团队可以更好地监控和控制项目中的风险，从而提高项目成功的可能性。</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n-ea"/>
                </a:rPr>
                <a:t>小组分工及绩效</a:t>
              </a:r>
              <a:endParaRPr lang="zh-CN" altLang="en-US" sz="3200" b="1" dirty="0">
                <a:latin typeface="+mn-ea"/>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63763" y="222456"/>
            <a:ext cx="804793" cy="798631"/>
            <a:chOff x="4985288" y="1224585"/>
            <a:chExt cx="2546888" cy="2527388"/>
          </a:xfrm>
          <a:effectLst/>
        </p:grpSpPr>
        <p:sp>
          <p:nvSpPr>
            <p:cNvPr id="35" name="椭圆 34"/>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311211"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07</a:t>
            </a:r>
            <a:endParaRPr lang="en-US" altLang="zh-CN" sz="2800" b="1" dirty="0">
              <a:solidFill>
                <a:schemeClr val="bg1"/>
              </a:solidFill>
              <a:latin typeface="+mn-ea"/>
            </a:endParaRPr>
          </a:p>
        </p:txBody>
      </p:sp>
      <p:sp>
        <p:nvSpPr>
          <p:cNvPr id="39" name="文本框 38"/>
          <p:cNvSpPr txBox="1"/>
          <p:nvPr/>
        </p:nvSpPr>
        <p:spPr>
          <a:xfrm>
            <a:off x="1204297" y="320931"/>
            <a:ext cx="2350323" cy="461665"/>
          </a:xfrm>
          <a:prstGeom prst="rect">
            <a:avLst/>
          </a:prstGeom>
          <a:noFill/>
        </p:spPr>
        <p:txBody>
          <a:bodyPr wrap="none" rtlCol="0">
            <a:spAutoFit/>
          </a:bodyPr>
          <a:lstStyle/>
          <a:p>
            <a:pPr algn="ctr"/>
            <a:r>
              <a:rPr lang="zh-CN" altLang="en-US" sz="2400" b="1" dirty="0">
                <a:latin typeface="+mn-ea"/>
              </a:rPr>
              <a:t>小组分工及绩效</a:t>
            </a:r>
            <a:endParaRPr lang="zh-CN" altLang="en-US" sz="2400" b="1" dirty="0">
              <a:latin typeface="+mn-ea"/>
            </a:endParaRPr>
          </a:p>
        </p:txBody>
      </p:sp>
      <p:sp>
        <p:nvSpPr>
          <p:cNvPr id="3" name="文本框 2"/>
          <p:cNvSpPr txBox="1"/>
          <p:nvPr userDrawn="1"/>
        </p:nvSpPr>
        <p:spPr>
          <a:xfrm>
            <a:off x="1344706" y="1120588"/>
            <a:ext cx="8987118" cy="5076265"/>
          </a:xfrm>
          <a:prstGeom prst="rect">
            <a:avLst/>
          </a:prstGeom>
        </p:spPr>
        <p:txBody>
          <a:bodyPr wrap="square" rtlCol="0" anchor="t">
            <a:noAutofit/>
          </a:bodyPr>
          <a:lstStyle/>
          <a:p>
            <a:endParaRPr lang="zh-CN" altLang="en-US" dirty="0"/>
          </a:p>
        </p:txBody>
      </p:sp>
      <p:graphicFrame>
        <p:nvGraphicFramePr>
          <p:cNvPr id="2" name="表格 3"/>
          <p:cNvGraphicFramePr>
            <a:graphicFrameLocks noGrp="1"/>
          </p:cNvGraphicFramePr>
          <p:nvPr>
            <p:custDataLst>
              <p:tags r:id="rId1"/>
            </p:custDataLst>
          </p:nvPr>
        </p:nvGraphicFramePr>
        <p:xfrm>
          <a:off x="1668780" y="1522095"/>
          <a:ext cx="9684385" cy="3768090"/>
        </p:xfrm>
        <a:graphic>
          <a:graphicData uri="http://schemas.openxmlformats.org/drawingml/2006/table">
            <a:tbl>
              <a:tblPr firstRow="1" bandRow="1">
                <a:tableStyleId>{5C22544A-7EE6-4342-B048-85BDC9FD1C3A}</a:tableStyleId>
              </a:tblPr>
              <a:tblGrid>
                <a:gridCol w="9684385"/>
              </a:tblGrid>
              <a:tr h="445770">
                <a:tc>
                  <a:txBody>
                    <a:bodyPr/>
                    <a:lstStyle/>
                    <a:p>
                      <a:r>
                        <a:rPr lang="zh-CN" altLang="en-US" dirty="0">
                          <a:solidFill>
                            <a:schemeClr val="tx1"/>
                          </a:solidFill>
                        </a:rPr>
                        <a:t>绩效评分规则</a:t>
                      </a:r>
                      <a:endParaRPr lang="zh-CN" altLang="en-US" dirty="0">
                        <a:solidFill>
                          <a:schemeClr val="tx1"/>
                        </a:solidFill>
                      </a:endParaRPr>
                    </a:p>
                  </a:txBody>
                  <a:tcPr>
                    <a:solidFill>
                      <a:schemeClr val="tx2">
                        <a:lumMod val="40000"/>
                        <a:lumOff val="60000"/>
                      </a:schemeClr>
                    </a:solidFill>
                  </a:tcPr>
                </a:tc>
              </a:tr>
              <a:tr h="1115060">
                <a:tc>
                  <a:txBody>
                    <a:bodyPr/>
                    <a:lstStyle/>
                    <a:p>
                      <a:r>
                        <a:rPr lang="zh-CN" altLang="en-US" dirty="0"/>
                        <a:t>小组工作分（</a:t>
                      </a:r>
                      <a:r>
                        <a:rPr lang="en-US" altLang="zh-CN" dirty="0"/>
                        <a:t>100</a:t>
                      </a:r>
                      <a:r>
                        <a:rPr lang="zh-CN" altLang="en-US" dirty="0"/>
                        <a:t>）：</a:t>
                      </a:r>
                      <a:endParaRPr lang="zh-CN" altLang="en-US" dirty="0"/>
                    </a:p>
                    <a:p>
                      <a:r>
                        <a:rPr lang="en-US" altLang="zh-CN" dirty="0"/>
                        <a:t>1.</a:t>
                      </a:r>
                      <a:r>
                        <a:rPr lang="zh-CN" altLang="en-US" dirty="0"/>
                        <a:t>工作任务量（</a:t>
                      </a:r>
                      <a:r>
                        <a:rPr lang="en-US" altLang="zh-CN" dirty="0"/>
                        <a:t>40</a:t>
                      </a:r>
                      <a:r>
                        <a:rPr lang="zh-CN" altLang="en-US" dirty="0"/>
                        <a:t>）     	</a:t>
                      </a:r>
                      <a:r>
                        <a:rPr lang="en-US" altLang="zh-CN" dirty="0"/>
                        <a:t>2.</a:t>
                      </a:r>
                      <a:r>
                        <a:rPr lang="zh-CN" altLang="en-US" dirty="0"/>
                        <a:t>工作质量（</a:t>
                      </a:r>
                      <a:r>
                        <a:rPr lang="en-US" altLang="zh-CN" dirty="0"/>
                        <a:t>20</a:t>
                      </a:r>
                      <a:r>
                        <a:rPr lang="zh-CN" altLang="en-US" dirty="0"/>
                        <a:t>）	</a:t>
                      </a:r>
                      <a:r>
                        <a:rPr lang="en-US" altLang="zh-CN" dirty="0"/>
                        <a:t>3.</a:t>
                      </a:r>
                      <a:r>
                        <a:rPr lang="zh-CN" altLang="en-US" dirty="0"/>
                        <a:t>工作技能（</a:t>
                      </a:r>
                      <a:r>
                        <a:rPr lang="en-US" altLang="zh-CN" dirty="0"/>
                        <a:t>10</a:t>
                      </a:r>
                      <a:r>
                        <a:rPr lang="zh-CN" altLang="en-US" dirty="0"/>
                        <a:t>）</a:t>
                      </a:r>
                      <a:endParaRPr lang="zh-CN" altLang="en-US" dirty="0"/>
                    </a:p>
                    <a:p>
                      <a:r>
                        <a:rPr lang="en-US" altLang="zh-CN" dirty="0"/>
                        <a:t>4.</a:t>
                      </a:r>
                      <a:r>
                        <a:rPr lang="zh-CN" altLang="en-US" dirty="0"/>
                        <a:t>工作态度与责任感（</a:t>
                      </a:r>
                      <a:r>
                        <a:rPr lang="en-US" altLang="zh-CN" dirty="0"/>
                        <a:t>10</a:t>
                      </a:r>
                      <a:r>
                        <a:rPr lang="zh-CN" altLang="en-US" dirty="0"/>
                        <a:t>）	</a:t>
                      </a:r>
                      <a:r>
                        <a:rPr lang="en-US" altLang="zh-CN" dirty="0"/>
                        <a:t>5.</a:t>
                      </a:r>
                      <a:r>
                        <a:rPr lang="zh-CN" altLang="en-US" dirty="0"/>
                        <a:t>协调性（</a:t>
                      </a:r>
                      <a:r>
                        <a:rPr lang="en-US" altLang="zh-CN" dirty="0"/>
                        <a:t>10</a:t>
                      </a:r>
                      <a:r>
                        <a:rPr lang="zh-CN" altLang="en-US" dirty="0"/>
                        <a:t>）	</a:t>
                      </a:r>
                      <a:r>
                        <a:rPr lang="en-US" altLang="zh-CN" dirty="0"/>
                        <a:t>6.</a:t>
                      </a:r>
                      <a:r>
                        <a:rPr lang="zh-CN" altLang="en-US" dirty="0"/>
                        <a:t>纪律性（</a:t>
                      </a:r>
                      <a:r>
                        <a:rPr lang="en-US" altLang="zh-CN" dirty="0"/>
                        <a:t>10</a:t>
                      </a:r>
                      <a:r>
                        <a:rPr lang="zh-CN" altLang="en-US" dirty="0"/>
                        <a:t>）</a:t>
                      </a:r>
                      <a:endParaRPr lang="zh-CN" altLang="en-US" dirty="0"/>
                    </a:p>
                  </a:txBody>
                  <a:tcPr>
                    <a:solidFill>
                      <a:schemeClr val="tx2">
                        <a:lumMod val="40000"/>
                        <a:lumOff val="60000"/>
                      </a:schemeClr>
                    </a:solidFill>
                  </a:tcPr>
                </a:tc>
              </a:tr>
              <a:tr h="44577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工作总评</a:t>
                      </a:r>
                      <a:r>
                        <a:rPr lang="en-US" altLang="zh-CN" dirty="0"/>
                        <a:t> = </a:t>
                      </a:r>
                      <a:r>
                        <a:rPr lang="zh-CN" altLang="en-US" dirty="0"/>
                        <a:t>以上之</a:t>
                      </a:r>
                      <a:r>
                        <a:rPr lang="zh-CN" altLang="en-US" dirty="0"/>
                        <a:t>和</a:t>
                      </a:r>
                      <a:endParaRPr lang="zh-CN" altLang="en-US" dirty="0"/>
                    </a:p>
                  </a:txBody>
                  <a:tcPr>
                    <a:solidFill>
                      <a:schemeClr val="tx2">
                        <a:lumMod val="40000"/>
                        <a:lumOff val="60000"/>
                      </a:scheme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629771" y="1210235"/>
          <a:ext cx="8534400" cy="2286000"/>
        </p:xfrm>
        <a:graphic>
          <a:graphicData uri="http://schemas.openxmlformats.org/drawingml/2006/table">
            <a:tbl>
              <a:tblPr firstRow="1" bandRow="1">
                <a:tableStyleId>{5940675A-B579-460E-94D1-54222C63F5DA}</a:tableStyleId>
              </a:tblPr>
              <a:tblGrid>
                <a:gridCol w="1678940"/>
                <a:gridCol w="6855460"/>
              </a:tblGrid>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成员</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负责内容</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en-US" sz="1800" b="0">
                          <a:latin typeface="微软雅黑" panose="020B0503020204020204" charset="-122"/>
                          <a:ea typeface="微软雅黑" panose="020B0503020204020204" charset="-122"/>
                          <a:cs typeface="微软雅黑&quot;,sans-serif" charset="0"/>
                        </a:rPr>
                        <a:t>张</a:t>
                      </a:r>
                      <a:r>
                        <a:rPr lang="zh-CN" altLang="en-US" sz="1800" b="0">
                          <a:latin typeface="微软雅黑" panose="020B0503020204020204" charset="-122"/>
                          <a:ea typeface="微软雅黑" panose="020B0503020204020204" charset="-122"/>
                          <a:cs typeface="微软雅黑&quot;,sans-serif" charset="0"/>
                        </a:rPr>
                        <a:t>钰</a:t>
                      </a:r>
                      <a:r>
                        <a:rPr lang="zh-CN" altLang="en-US" sz="1800" b="0">
                          <a:latin typeface="微软雅黑" panose="020B0503020204020204" charset="-122"/>
                          <a:ea typeface="微软雅黑" panose="020B0503020204020204" charset="-122"/>
                          <a:cs typeface="微软雅黑&quot;,sans-serif" charset="0"/>
                        </a:rPr>
                        <a:t>扬</a:t>
                      </a:r>
                      <a:endParaRPr lang="zh-CN"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Git仓库搭建、项目</a:t>
                      </a:r>
                      <a:r>
                        <a:rPr lang="zh-CN" altLang="en-US" sz="1800" b="0">
                          <a:latin typeface="微软雅黑" panose="020B0503020204020204" charset="-122"/>
                          <a:ea typeface="微软雅黑" panose="020B0503020204020204" charset="-122"/>
                          <a:cs typeface="微软雅黑&quot;,sans-serif" charset="0"/>
                        </a:rPr>
                        <a:t>章程文档、</a:t>
                      </a:r>
                      <a:r>
                        <a:rPr lang="en-US" sz="1800" b="0">
                          <a:latin typeface="微软雅黑" panose="020B0503020204020204" charset="-122"/>
                          <a:ea typeface="微软雅黑" panose="020B0503020204020204" charset="-122"/>
                          <a:cs typeface="微软雅黑&quot;,sans-serif" charset="0"/>
                        </a:rPr>
                        <a:t>参与制作</a:t>
                      </a:r>
                      <a:r>
                        <a:rPr lang="en-US" altLang="zh-CN" sz="1800" b="0">
                          <a:latin typeface="微软雅黑" panose="020B0503020204020204" charset="-122"/>
                          <a:ea typeface="微软雅黑" panose="020B0503020204020204" charset="-122"/>
                          <a:cs typeface="微软雅黑&quot;,sans-serif" charset="0"/>
                        </a:rPr>
                        <a:t>PPT</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zh-CN" altLang="en-US" sz="1800" b="0">
                          <a:latin typeface="微软雅黑" panose="020B0503020204020204" charset="-122"/>
                          <a:ea typeface="微软雅黑" panose="020B0503020204020204" charset="-122"/>
                          <a:cs typeface="微软雅黑&quot;,sans-serif" charset="0"/>
                        </a:rPr>
                        <a:t>楼恒</a:t>
                      </a:r>
                      <a:r>
                        <a:rPr lang="zh-CN" altLang="en-US" sz="1800" b="0">
                          <a:latin typeface="微软雅黑" panose="020B0503020204020204" charset="-122"/>
                          <a:ea typeface="微软雅黑" panose="020B0503020204020204" charset="-122"/>
                          <a:cs typeface="微软雅黑&quot;,sans-serif" charset="0"/>
                        </a:rPr>
                        <a:t>彤</a:t>
                      </a:r>
                      <a:endParaRPr lang="zh-CN"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项目</a:t>
                      </a:r>
                      <a:r>
                        <a:rPr lang="zh-CN" altLang="en-US" sz="1800" b="0">
                          <a:latin typeface="微软雅黑" panose="020B0503020204020204" charset="-122"/>
                          <a:ea typeface="微软雅黑" panose="020B0503020204020204" charset="-122"/>
                          <a:cs typeface="微软雅黑&quot;,sans-serif" charset="0"/>
                        </a:rPr>
                        <a:t>需求</a:t>
                      </a:r>
                      <a:r>
                        <a:rPr lang="en-US" sz="1800" b="0">
                          <a:latin typeface="微软雅黑" panose="020B0503020204020204" charset="-122"/>
                          <a:ea typeface="微软雅黑" panose="020B0503020204020204" charset="-122"/>
                          <a:cs typeface="微软雅黑&quot;,sans-serif" charset="0"/>
                        </a:rPr>
                        <a:t>计划</a:t>
                      </a:r>
                      <a:r>
                        <a:rPr lang="zh-CN" altLang="en-US" sz="1800" b="0">
                          <a:latin typeface="微软雅黑" panose="020B0503020204020204" charset="-122"/>
                          <a:ea typeface="微软雅黑" panose="020B0503020204020204" charset="-122"/>
                          <a:cs typeface="微软雅黑&quot;,sans-serif" charset="0"/>
                        </a:rPr>
                        <a:t>文档、</a:t>
                      </a:r>
                      <a:r>
                        <a:rPr lang="en-US" sz="1800" b="0">
                          <a:latin typeface="微软雅黑" panose="020B0503020204020204" charset="-122"/>
                          <a:ea typeface="微软雅黑" panose="020B0503020204020204" charset="-122"/>
                          <a:cs typeface="微软雅黑&quot;,sans-serif" charset="0"/>
                        </a:rPr>
                        <a:t>参与制作</a:t>
                      </a:r>
                      <a:r>
                        <a:rPr lang="en-US" altLang="zh-CN" sz="1800" b="0">
                          <a:latin typeface="微软雅黑" panose="020B0503020204020204" charset="-122"/>
                          <a:ea typeface="微软雅黑" panose="020B0503020204020204" charset="-122"/>
                          <a:cs typeface="微软雅黑&quot;,sans-serif" charset="0"/>
                        </a:rPr>
                        <a:t>PPT</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zh-CN" altLang="en-US" sz="1800" b="0">
                          <a:latin typeface="微软雅黑" panose="020B0503020204020204" charset="-122"/>
                          <a:ea typeface="微软雅黑" panose="020B0503020204020204" charset="-122"/>
                          <a:cs typeface="微软雅黑&quot;,sans-serif" charset="0"/>
                        </a:rPr>
                        <a:t>俞铭</a:t>
                      </a:r>
                      <a:r>
                        <a:rPr lang="zh-CN" altLang="en-US" sz="1800" b="0">
                          <a:latin typeface="微软雅黑" panose="020B0503020204020204" charset="-122"/>
                          <a:ea typeface="微软雅黑" panose="020B0503020204020204" charset="-122"/>
                          <a:cs typeface="微软雅黑&quot;,sans-serif" charset="0"/>
                        </a:rPr>
                        <a:t>棋</a:t>
                      </a:r>
                      <a:endParaRPr lang="zh-CN"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项目章程</a:t>
                      </a:r>
                      <a:r>
                        <a:rPr lang="zh-CN" altLang="en-US" sz="1800" b="0">
                          <a:latin typeface="微软雅黑" panose="020B0503020204020204" charset="-122"/>
                          <a:ea typeface="微软雅黑" panose="020B0503020204020204" charset="-122"/>
                          <a:cs typeface="微软雅黑&quot;,sans-serif" charset="0"/>
                        </a:rPr>
                        <a:t>文档</a:t>
                      </a:r>
                      <a:r>
                        <a:rPr lang="en-US" sz="1800" b="0">
                          <a:latin typeface="微软雅黑" panose="020B0503020204020204" charset="-122"/>
                          <a:ea typeface="微软雅黑" panose="020B0503020204020204" charset="-122"/>
                          <a:cs typeface="微软雅黑&quot;,sans-serif" charset="0"/>
                        </a:rPr>
                        <a:t>、可行性分析</a:t>
                      </a:r>
                      <a:r>
                        <a:rPr lang="zh-CN" altLang="en-US" sz="1800" b="0">
                          <a:latin typeface="微软雅黑" panose="020B0503020204020204" charset="-122"/>
                          <a:ea typeface="微软雅黑" panose="020B0503020204020204" charset="-122"/>
                          <a:cs typeface="微软雅黑&quot;,sans-serif" charset="0"/>
                        </a:rPr>
                        <a:t>报告文档</a:t>
                      </a:r>
                      <a:r>
                        <a:rPr lang="en-US" sz="1800" b="0">
                          <a:latin typeface="微软雅黑" panose="020B0503020204020204" charset="-122"/>
                          <a:ea typeface="微软雅黑" panose="020B0503020204020204" charset="-122"/>
                          <a:cs typeface="微软雅黑&quot;,sans-serif" charset="0"/>
                        </a:rPr>
                        <a:t>、参与制作</a:t>
                      </a:r>
                      <a:r>
                        <a:rPr lang="en-US" altLang="zh-CN" sz="1800" b="0">
                          <a:latin typeface="微软雅黑" panose="020B0503020204020204" charset="-122"/>
                          <a:ea typeface="微软雅黑" panose="020B0503020204020204" charset="-122"/>
                          <a:cs typeface="微软雅黑&quot;,sans-serif" charset="0"/>
                        </a:rPr>
                        <a:t>PPT</a:t>
                      </a:r>
                      <a:endParaRPr lang="en-US"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zh-CN" altLang="en-US" sz="1800" b="0">
                          <a:latin typeface="微软雅黑" panose="020B0503020204020204" charset="-122"/>
                          <a:ea typeface="微软雅黑" panose="020B0503020204020204" charset="-122"/>
                          <a:cs typeface="微软雅黑&quot;,sans-serif" charset="0"/>
                        </a:rPr>
                        <a:t>竺珂</a:t>
                      </a:r>
                      <a:r>
                        <a:rPr lang="zh-CN" altLang="en-US" sz="1800" b="0">
                          <a:latin typeface="微软雅黑" panose="020B0503020204020204" charset="-122"/>
                          <a:ea typeface="微软雅黑" panose="020B0503020204020204" charset="-122"/>
                          <a:cs typeface="微软雅黑&quot;,sans-serif" charset="0"/>
                        </a:rPr>
                        <a:t>杰</a:t>
                      </a:r>
                      <a:endParaRPr lang="zh-CN"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en-US" sz="1800" b="0">
                          <a:latin typeface="微软雅黑" panose="020B0503020204020204" charset="-122"/>
                          <a:ea typeface="微软雅黑" panose="020B0503020204020204" charset="-122"/>
                          <a:cs typeface="微软雅黑&quot;,sans-serif" charset="0"/>
                        </a:rPr>
                        <a:t>可行性分析</a:t>
                      </a:r>
                      <a:r>
                        <a:rPr lang="zh-CN" altLang="en-US" sz="1800" b="0">
                          <a:latin typeface="微软雅黑" panose="020B0503020204020204" charset="-122"/>
                          <a:ea typeface="微软雅黑" panose="020B0503020204020204" charset="-122"/>
                          <a:cs typeface="微软雅黑&quot;,sans-serif" charset="0"/>
                        </a:rPr>
                        <a:t>报告文档、参与制作</a:t>
                      </a:r>
                      <a:r>
                        <a:rPr lang="en-US" altLang="zh-CN" sz="1800" b="0">
                          <a:latin typeface="微软雅黑" panose="020B0503020204020204" charset="-122"/>
                          <a:ea typeface="微软雅黑" panose="020B0503020204020204" charset="-122"/>
                          <a:cs typeface="微软雅黑&quot;,sans-serif" charset="0"/>
                        </a:rPr>
                        <a:t>ppt</a:t>
                      </a:r>
                      <a:endParaRPr lang="en-US" altLang="zh-CN"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lstStyle/>
                    <a:p>
                      <a:pPr indent="0">
                        <a:buNone/>
                      </a:pPr>
                      <a:r>
                        <a:rPr lang="zh-CN" altLang="en-US" sz="1800" b="0">
                          <a:latin typeface="微软雅黑" panose="020B0503020204020204" charset="-122"/>
                          <a:ea typeface="微软雅黑" panose="020B0503020204020204" charset="-122"/>
                          <a:cs typeface="微软雅黑&quot;,sans-serif" charset="0"/>
                        </a:rPr>
                        <a:t>刘</a:t>
                      </a:r>
                      <a:r>
                        <a:rPr lang="zh-CN" altLang="en-US" sz="1800" b="0">
                          <a:latin typeface="微软雅黑" panose="020B0503020204020204" charset="-122"/>
                          <a:ea typeface="微软雅黑" panose="020B0503020204020204" charset="-122"/>
                          <a:cs typeface="微软雅黑&quot;,sans-serif" charset="0"/>
                        </a:rPr>
                        <a:t>燕</a:t>
                      </a:r>
                      <a:endParaRPr lang="zh-CN" altLang="en-US"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indent="0">
                        <a:buNone/>
                      </a:pPr>
                      <a:r>
                        <a:rPr lang="zh-CN" altLang="en-US" sz="1800" b="0">
                          <a:latin typeface="微软雅黑" panose="020B0503020204020204" charset="-122"/>
                          <a:ea typeface="微软雅黑" panose="020B0503020204020204" charset="-122"/>
                          <a:cs typeface="微软雅黑&quot;,sans-serif" charset="0"/>
                        </a:rPr>
                        <a:t>风险性分析、参与制作</a:t>
                      </a:r>
                      <a:r>
                        <a:rPr lang="en-US" altLang="zh-CN" sz="1800" b="0">
                          <a:latin typeface="微软雅黑" panose="020B0503020204020204" charset="-122"/>
                          <a:ea typeface="微软雅黑" panose="020B0503020204020204" charset="-122"/>
                          <a:cs typeface="微软雅黑&quot;,sans-serif" charset="0"/>
                        </a:rPr>
                        <a:t>ppt</a:t>
                      </a:r>
                      <a:endParaRPr lang="en-US" altLang="zh-CN" sz="1800" b="0">
                        <a:latin typeface="微软雅黑" panose="020B0503020204020204" charset="-122"/>
                        <a:ea typeface="微软雅黑" panose="020B0503020204020204" charset="-122"/>
                        <a:cs typeface="微软雅黑&quot;,sans-serif" charset="0"/>
                      </a:endParaRPr>
                    </a:p>
                  </a:txBody>
                  <a:tcPr marL="68580" marR="68580" marT="0" marB="0">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bl>
          </a:graphicData>
        </a:graphic>
      </p:graphicFrame>
      <p:grpSp>
        <p:nvGrpSpPr>
          <p:cNvPr id="12" name="组合 11"/>
          <p:cNvGrpSpPr/>
          <p:nvPr/>
        </p:nvGrpSpPr>
        <p:grpSpPr>
          <a:xfrm>
            <a:off x="363763" y="222456"/>
            <a:ext cx="804793" cy="798631"/>
            <a:chOff x="4985288" y="1224585"/>
            <a:chExt cx="2546888" cy="2527388"/>
          </a:xfrm>
          <a:effectLst/>
        </p:grpSpPr>
        <p:sp>
          <p:nvSpPr>
            <p:cNvPr id="13" name="椭圆 12"/>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311211"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07</a:t>
            </a:r>
            <a:endParaRPr lang="en-US" altLang="zh-CN" sz="2800" b="1" dirty="0">
              <a:solidFill>
                <a:schemeClr val="bg1"/>
              </a:solidFill>
              <a:latin typeface="+mn-ea"/>
            </a:endParaRPr>
          </a:p>
        </p:txBody>
      </p:sp>
      <p:sp>
        <p:nvSpPr>
          <p:cNvPr id="16" name="文本框 15"/>
          <p:cNvSpPr txBox="1"/>
          <p:nvPr/>
        </p:nvSpPr>
        <p:spPr>
          <a:xfrm>
            <a:off x="1204297" y="320931"/>
            <a:ext cx="2350323" cy="461665"/>
          </a:xfrm>
          <a:prstGeom prst="rect">
            <a:avLst/>
          </a:prstGeom>
          <a:noFill/>
        </p:spPr>
        <p:txBody>
          <a:bodyPr wrap="none" rtlCol="0">
            <a:spAutoFit/>
          </a:bodyPr>
          <a:lstStyle/>
          <a:p>
            <a:pPr algn="ctr"/>
            <a:r>
              <a:rPr lang="zh-CN" altLang="en-US" sz="2400" b="1" dirty="0">
                <a:latin typeface="+mn-ea"/>
              </a:rPr>
              <a:t>小组分工及绩效</a:t>
            </a:r>
            <a:endParaRPr lang="zh-CN" altLang="en-US" sz="2400" b="1" dirty="0">
              <a:latin typeface="+mn-ea"/>
            </a:endParaRPr>
          </a:p>
        </p:txBody>
      </p:sp>
      <p:pic>
        <p:nvPicPr>
          <p:cNvPr id="2" name="图片 1"/>
          <p:cNvPicPr>
            <a:picLocks noChangeAspect="1"/>
          </p:cNvPicPr>
          <p:nvPr/>
        </p:nvPicPr>
        <p:blipFill>
          <a:blip r:embed="rId1"/>
          <a:stretch>
            <a:fillRect/>
          </a:stretch>
        </p:blipFill>
        <p:spPr>
          <a:xfrm>
            <a:off x="629920" y="3924300"/>
            <a:ext cx="9700260" cy="11957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prstClr val="white"/>
                  </a:solidFill>
                </a:rPr>
                <a:t>引言</a:t>
              </a:r>
              <a:endParaRPr lang="zh-CN" altLang="en-US" sz="4400" b="1" dirty="0">
                <a:solidFill>
                  <a:prstClr val="white"/>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479812" y="1825186"/>
            <a:ext cx="3232375" cy="3207627"/>
            <a:chOff x="4985288" y="1224585"/>
            <a:chExt cx="2546888" cy="2527388"/>
          </a:xfrm>
        </p:grpSpPr>
        <p:sp>
          <p:nvSpPr>
            <p:cNvPr id="4" name="椭圆 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文本框 8"/>
          <p:cNvSpPr txBox="1"/>
          <p:nvPr/>
        </p:nvSpPr>
        <p:spPr>
          <a:xfrm>
            <a:off x="3350721" y="2984878"/>
            <a:ext cx="5490558" cy="769441"/>
          </a:xfrm>
          <a:prstGeom prst="rect">
            <a:avLst/>
          </a:prstGeom>
          <a:noFill/>
        </p:spPr>
        <p:txBody>
          <a:bodyPr wrap="square" rtlCol="0">
            <a:spAutoFit/>
          </a:bodyPr>
          <a:lstStyle/>
          <a:p>
            <a:pPr algn="ctr"/>
            <a:r>
              <a:rPr lang="zh-CN" altLang="en-US" sz="4400" b="1" dirty="0">
                <a:solidFill>
                  <a:prstClr val="white"/>
                </a:solidFill>
                <a:latin typeface="Adobe Devanagari" panose="02040503050201020203" pitchFamily="18" charset="0"/>
                <a:ea typeface="张海山锐线体简" panose="02000000000000000000" pitchFamily="2" charset="-122"/>
                <a:cs typeface="Adobe Devanagari" panose="02040503050201020203" pitchFamily="18" charset="0"/>
              </a:rPr>
              <a:t>谢谢</a:t>
            </a:r>
            <a:endParaRPr lang="en-US" altLang="zh-CN" sz="3200" dirty="0">
              <a:solidFill>
                <a:prstClr val="white"/>
              </a:solidFill>
              <a:latin typeface="Adobe Devanagari" panose="02040503050201020203" pitchFamily="18" charset="0"/>
              <a:ea typeface="张海山锐线体简" panose="02000000000000000000" pitchFamily="2" charset="-122"/>
              <a:cs typeface="Adobe Devanagari" panose="02040503050201020203" pitchFamily="18" charset="0"/>
            </a:endParaRPr>
          </a:p>
        </p:txBody>
      </p:sp>
      <p:cxnSp>
        <p:nvCxnSpPr>
          <p:cNvPr id="15" name="直接连接符 14"/>
          <p:cNvCxnSpPr/>
          <p:nvPr/>
        </p:nvCxnSpPr>
        <p:spPr>
          <a:xfrm>
            <a:off x="7997125" y="342900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46868" y="342610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endParaRPr lang="en-US" altLang="zh-CN" sz="2800" b="1" dirty="0">
              <a:solidFill>
                <a:schemeClr val="bg1"/>
              </a:solidFill>
              <a:latin typeface="+mn-ea"/>
            </a:endParaRPr>
          </a:p>
        </p:txBody>
      </p:sp>
      <p:sp>
        <p:nvSpPr>
          <p:cNvPr id="2" name="文本框 1"/>
          <p:cNvSpPr txBox="1"/>
          <p:nvPr/>
        </p:nvSpPr>
        <p:spPr>
          <a:xfrm>
            <a:off x="1295565" y="422316"/>
            <a:ext cx="800219" cy="461665"/>
          </a:xfrm>
          <a:prstGeom prst="rect">
            <a:avLst/>
          </a:prstGeom>
          <a:noFill/>
        </p:spPr>
        <p:txBody>
          <a:bodyPr wrap="none" rtlCol="0">
            <a:spAutoFit/>
          </a:bodyPr>
          <a:lstStyle/>
          <a:p>
            <a:r>
              <a:rPr lang="zh-CN" altLang="en-US" sz="2400" dirty="0"/>
              <a:t>引言</a:t>
            </a:r>
            <a:endParaRPr lang="zh-CN" altLang="en-US" sz="2400" dirty="0"/>
          </a:p>
        </p:txBody>
      </p:sp>
      <p:sp>
        <p:nvSpPr>
          <p:cNvPr id="3" name="文本框 2"/>
          <p:cNvSpPr txBox="1"/>
          <p:nvPr/>
        </p:nvSpPr>
        <p:spPr>
          <a:xfrm>
            <a:off x="1295565" y="1849939"/>
            <a:ext cx="9395033" cy="3692525"/>
          </a:xfrm>
          <a:prstGeom prst="rect">
            <a:avLst/>
          </a:prstGeom>
          <a:noFill/>
        </p:spPr>
        <p:txBody>
          <a:bodyPr wrap="square" rtlCol="0">
            <a:spAutoFit/>
          </a:bodyPr>
          <a:lstStyle/>
          <a:p>
            <a:r>
              <a:rPr lang="zh-CN" altLang="en-US" sz="2400" dirty="0"/>
              <a:t>为了说明</a:t>
            </a:r>
            <a:r>
              <a:rPr lang="zh-CN" altLang="en-US" sz="2400" b="1" dirty="0"/>
              <a:t>“校务问答</a:t>
            </a:r>
            <a:r>
              <a:rPr lang="zh-CN" altLang="en-US" sz="2400" b="1" dirty="0"/>
              <a:t>机器人”</a:t>
            </a:r>
            <a:r>
              <a:rPr lang="zh-CN" altLang="en-US" sz="2400" dirty="0"/>
              <a:t>项目在需求工程阶段所使用的分析方法，包括验收标准、范围、风险控制、沟通安排、人员分工、对需求的获取和管理等，从而保证本项目在需求阶段能顺利地完成。</a:t>
            </a:r>
            <a:endParaRPr lang="zh-CN" altLang="en-US" sz="2400" dirty="0"/>
          </a:p>
          <a:p>
            <a:endParaRPr lang="zh-CN" altLang="en-US" sz="2400" dirty="0"/>
          </a:p>
          <a:p>
            <a:r>
              <a:rPr lang="zh-CN" altLang="en-US" sz="2400" dirty="0"/>
              <a:t>为了学习系统化的获取需求的方法，并进行规范文档写作，我们采用了</a:t>
            </a:r>
            <a:r>
              <a:rPr lang="en-US" altLang="zh-CN" sz="2400" dirty="0"/>
              <a:t>《</a:t>
            </a:r>
            <a:r>
              <a:rPr lang="zh-CN" altLang="zh-CN" sz="2400" dirty="0"/>
              <a:t>GB</a:t>
            </a:r>
            <a:r>
              <a:rPr lang="en-US" altLang="zh-CN" sz="2400" dirty="0"/>
              <a:t>-</a:t>
            </a:r>
            <a:r>
              <a:rPr lang="zh-CN" altLang="zh-CN" sz="2400" dirty="0"/>
              <a:t>T-8567-2006计算机软件文档编制规范</a:t>
            </a:r>
            <a:r>
              <a:rPr lang="en-US" altLang="zh-CN" sz="2400" dirty="0"/>
              <a:t>》</a:t>
            </a:r>
            <a:r>
              <a:rPr lang="zh-CN" altLang="en-US" sz="2400" dirty="0"/>
              <a:t>，旨在将需求工程的目标，功能和约束反映到软件系统中，映射为可行的软件行为，并对软件行为进行准确的规格说明</a:t>
            </a:r>
            <a:r>
              <a:rPr lang="en-US" altLang="zh-CN" sz="2400" dirty="0"/>
              <a:t>[1]</a:t>
            </a:r>
            <a:r>
              <a:rPr lang="zh-CN" altLang="en-US" sz="2400" dirty="0"/>
              <a:t>。为开发人员及项目经理进行后续工作提供坚实依据。</a:t>
            </a:r>
            <a:endParaRPr lang="zh-CN" altLang="en-US" sz="24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endParaRPr lang="en-US" altLang="zh-CN" sz="2800" b="1" dirty="0">
              <a:solidFill>
                <a:schemeClr val="bg1"/>
              </a:solidFill>
              <a:latin typeface="+mn-ea"/>
            </a:endParaRPr>
          </a:p>
        </p:txBody>
      </p:sp>
      <p:sp>
        <p:nvSpPr>
          <p:cNvPr id="2" name="文本框 1"/>
          <p:cNvSpPr txBox="1"/>
          <p:nvPr/>
        </p:nvSpPr>
        <p:spPr>
          <a:xfrm>
            <a:off x="1295565" y="422316"/>
            <a:ext cx="800219" cy="461665"/>
          </a:xfrm>
          <a:prstGeom prst="rect">
            <a:avLst/>
          </a:prstGeom>
          <a:noFill/>
        </p:spPr>
        <p:txBody>
          <a:bodyPr wrap="none" rtlCol="0">
            <a:spAutoFit/>
          </a:bodyPr>
          <a:lstStyle/>
          <a:p>
            <a:r>
              <a:rPr lang="zh-CN" altLang="en-US" sz="2400" dirty="0"/>
              <a:t>引言</a:t>
            </a:r>
            <a:endParaRPr lang="zh-CN" altLang="en-US" sz="2400" dirty="0"/>
          </a:p>
        </p:txBody>
      </p:sp>
      <p:sp>
        <p:nvSpPr>
          <p:cNvPr id="4" name="文本框 3"/>
          <p:cNvSpPr txBox="1"/>
          <p:nvPr/>
        </p:nvSpPr>
        <p:spPr>
          <a:xfrm>
            <a:off x="5191145" y="1004449"/>
            <a:ext cx="1422184" cy="461665"/>
          </a:xfrm>
          <a:prstGeom prst="rect">
            <a:avLst/>
          </a:prstGeom>
          <a:noFill/>
        </p:spPr>
        <p:txBody>
          <a:bodyPr wrap="none" rtlCol="0">
            <a:spAutoFit/>
          </a:bodyPr>
          <a:lstStyle/>
          <a:p>
            <a:r>
              <a:rPr lang="zh-CN" altLang="en-US" sz="2400" b="1" dirty="0"/>
              <a:t>项目背景</a:t>
            </a:r>
            <a:endParaRPr lang="zh-CN" altLang="en-US" sz="2400" b="1" dirty="0"/>
          </a:p>
        </p:txBody>
      </p:sp>
      <p:graphicFrame>
        <p:nvGraphicFramePr>
          <p:cNvPr id="5" name="表格 5"/>
          <p:cNvGraphicFramePr>
            <a:graphicFrameLocks noGrp="1"/>
          </p:cNvGraphicFramePr>
          <p:nvPr/>
        </p:nvGraphicFramePr>
        <p:xfrm>
          <a:off x="1438835" y="1808956"/>
          <a:ext cx="9498454" cy="3979545"/>
        </p:xfrm>
        <a:graphic>
          <a:graphicData uri="http://schemas.openxmlformats.org/drawingml/2006/table">
            <a:tbl>
              <a:tblPr firstRow="1" bandRow="1">
                <a:tableStyleId>{073A0DAA-6AF3-43AB-8588-CEC1D06C72B9}</a:tableStyleId>
              </a:tblPr>
              <a:tblGrid>
                <a:gridCol w="2703574"/>
                <a:gridCol w="6794880"/>
              </a:tblGrid>
              <a:tr h="663155">
                <a:tc>
                  <a:txBody>
                    <a:bodyPr/>
                    <a:lstStyle/>
                    <a:p>
                      <a:r>
                        <a:rPr lang="zh-CN" altLang="en-US" sz="2000" dirty="0"/>
                        <a:t>要点</a:t>
                      </a:r>
                      <a:endParaRPr lang="zh-CN" altLang="en-US" sz="2000" dirty="0"/>
                    </a:p>
                  </a:txBody>
                  <a:tcPr/>
                </a:tc>
                <a:tc>
                  <a:txBody>
                    <a:bodyPr/>
                    <a:lstStyle/>
                    <a:p>
                      <a:r>
                        <a:rPr lang="zh-CN" altLang="en-US" sz="2000" dirty="0"/>
                        <a:t>说明</a:t>
                      </a:r>
                      <a:endParaRPr lang="zh-CN" altLang="en-US" sz="2000" dirty="0"/>
                    </a:p>
                  </a:txBody>
                  <a:tcPr/>
                </a:tc>
              </a:tr>
              <a:tr h="663575">
                <a:tc>
                  <a:txBody>
                    <a:bodyPr/>
                    <a:lstStyle/>
                    <a:p>
                      <a:r>
                        <a:rPr lang="zh-CN" altLang="en-US" sz="2000" dirty="0"/>
                        <a:t>软件系统名称</a:t>
                      </a:r>
                      <a:endParaRPr lang="zh-CN" altLang="en-US" sz="2000" dirty="0"/>
                    </a:p>
                  </a:txBody>
                  <a:tcPr/>
                </a:tc>
                <a:tc>
                  <a:txBody>
                    <a:bodyPr/>
                    <a:lstStyle/>
                    <a:p>
                      <a:r>
                        <a:rPr lang="zh-CN" altLang="en-US" sz="2000" dirty="0"/>
                        <a:t>校务问答</a:t>
                      </a:r>
                      <a:r>
                        <a:rPr lang="zh-CN" altLang="en-US" sz="2000" dirty="0"/>
                        <a:t>机器人</a:t>
                      </a:r>
                      <a:endParaRPr lang="zh-CN" altLang="en-US" sz="2000" dirty="0"/>
                    </a:p>
                  </a:txBody>
                  <a:tcPr/>
                </a:tc>
              </a:tr>
              <a:tr h="663155">
                <a:tc>
                  <a:txBody>
                    <a:bodyPr/>
                    <a:lstStyle/>
                    <a:p>
                      <a:r>
                        <a:rPr lang="zh-CN" altLang="en-US" sz="2000" dirty="0"/>
                        <a:t>本任务的提出者</a:t>
                      </a:r>
                      <a:endParaRPr lang="zh-CN" altLang="en-US" sz="2000" dirty="0"/>
                    </a:p>
                  </a:txBody>
                  <a:tcPr/>
                </a:tc>
                <a:tc>
                  <a:txBody>
                    <a:bodyPr/>
                    <a:lstStyle/>
                    <a:p>
                      <a:r>
                        <a:rPr lang="zh-CN" altLang="zh-CN" sz="2000" dirty="0"/>
                        <a:t>杨枨老师以及</a:t>
                      </a:r>
                      <a:r>
                        <a:rPr lang="zh-CN" altLang="en-US" sz="2000" dirty="0"/>
                        <a:t>评审</a:t>
                      </a:r>
                      <a:r>
                        <a:rPr lang="zh-CN" altLang="zh-CN" sz="2000" dirty="0"/>
                        <a:t>助教</a:t>
                      </a:r>
                      <a:endParaRPr lang="zh-CN" altLang="en-US" sz="2000" dirty="0"/>
                    </a:p>
                  </a:txBody>
                  <a:tcPr/>
                </a:tc>
              </a:tr>
              <a:tr h="663155">
                <a:tc>
                  <a:txBody>
                    <a:bodyPr/>
                    <a:lstStyle/>
                    <a:p>
                      <a:r>
                        <a:rPr lang="zh-CN" altLang="en-US" sz="2000" dirty="0"/>
                        <a:t>开发者</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dirty="0"/>
                        <a:t>浙大城市学院SRA-202</a:t>
                      </a:r>
                      <a:r>
                        <a:rPr lang="en-US" altLang="zh-CN" sz="2000" dirty="0"/>
                        <a:t>4</a:t>
                      </a:r>
                      <a:r>
                        <a:rPr lang="zh-CN" altLang="zh-CN" sz="2000" dirty="0"/>
                        <a:t>-G</a:t>
                      </a:r>
                      <a:r>
                        <a:rPr lang="en-US" altLang="zh-CN" sz="2000" dirty="0"/>
                        <a:t>4</a:t>
                      </a:r>
                      <a:r>
                        <a:rPr lang="zh-CN" altLang="zh-CN" sz="2000" dirty="0"/>
                        <a:t>小组</a:t>
                      </a:r>
                      <a:endParaRPr lang="zh-CN" altLang="zh-CN" sz="2000" dirty="0"/>
                    </a:p>
                  </a:txBody>
                  <a:tcPr/>
                </a:tc>
              </a:tr>
              <a:tr h="663155">
                <a:tc>
                  <a:txBody>
                    <a:bodyPr/>
                    <a:lstStyle/>
                    <a:p>
                      <a:r>
                        <a:rPr lang="zh-CN" altLang="zh-CN" sz="2000" dirty="0"/>
                        <a:t>主要用户</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dirty="0"/>
                        <a:t>杨枨老师</a:t>
                      </a:r>
                      <a:r>
                        <a:rPr lang="zh-CN" altLang="en-US" sz="2000" dirty="0"/>
                        <a:t>、</a:t>
                      </a:r>
                      <a:r>
                        <a:rPr lang="en-US" altLang="zh-CN" sz="2000" dirty="0"/>
                        <a:t>HZCU</a:t>
                      </a:r>
                      <a:r>
                        <a:rPr lang="zh-CN" altLang="en-US" sz="2000" dirty="0"/>
                        <a:t>在校学生、评审</a:t>
                      </a:r>
                      <a:r>
                        <a:rPr lang="zh-CN" altLang="zh-CN" sz="2000" dirty="0"/>
                        <a:t>助教</a:t>
                      </a:r>
                      <a:endParaRPr lang="zh-CN" altLang="en-US" sz="2000" dirty="0"/>
                    </a:p>
                  </a:txBody>
                  <a:tcPr/>
                </a:tc>
              </a:tr>
              <a:tr h="663155">
                <a:tc>
                  <a:txBody>
                    <a:bodyPr/>
                    <a:lstStyle/>
                    <a:p>
                      <a:r>
                        <a:rPr lang="zh-CN" altLang="en-US" sz="2000" dirty="0"/>
                        <a:t>支持机构</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kern="1200" dirty="0">
                          <a:solidFill>
                            <a:schemeClr val="dk1"/>
                          </a:solidFill>
                          <a:effectLst/>
                          <a:latin typeface="+mn-lt"/>
                          <a:ea typeface="+mn-ea"/>
                          <a:cs typeface="+mn-cs"/>
                        </a:rPr>
                        <a:t>浙大城市学院计算机与计算科学学院</a:t>
                      </a:r>
                      <a:endParaRPr lang="zh-CN" altLang="en-US"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888068" y="135692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37811" y="135402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44569" y="2372874"/>
            <a:ext cx="2123886" cy="2107623"/>
            <a:chOff x="4985288" y="1224585"/>
            <a:chExt cx="2546888" cy="2527388"/>
          </a:xfrm>
          <a:effectLst/>
        </p:grpSpPr>
        <p:sp>
          <p:nvSpPr>
            <p:cNvPr id="54" name="椭圆 5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prstClr val="white"/>
                  </a:solidFill>
                </a:rPr>
                <a:t>项目章程</a:t>
              </a:r>
              <a:endParaRPr lang="zh-CN" altLang="en-US" sz="4400" b="1" dirty="0">
                <a:solidFill>
                  <a:prstClr val="white"/>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02</a:t>
            </a:r>
            <a:endParaRPr lang="en-US" altLang="zh-CN" sz="2800" b="1" dirty="0">
              <a:solidFill>
                <a:schemeClr val="bg1"/>
              </a:solidFill>
              <a:latin typeface="+mn-ea"/>
            </a:endParaRPr>
          </a:p>
        </p:txBody>
      </p:sp>
      <p:sp>
        <p:nvSpPr>
          <p:cNvPr id="2" name="文本框 1"/>
          <p:cNvSpPr txBox="1"/>
          <p:nvPr/>
        </p:nvSpPr>
        <p:spPr>
          <a:xfrm>
            <a:off x="1295565" y="422316"/>
            <a:ext cx="1731564" cy="461665"/>
          </a:xfrm>
          <a:prstGeom prst="rect">
            <a:avLst/>
          </a:prstGeom>
          <a:noFill/>
        </p:spPr>
        <p:txBody>
          <a:bodyPr wrap="none" rtlCol="0">
            <a:spAutoFit/>
          </a:bodyPr>
          <a:lstStyle/>
          <a:p>
            <a:r>
              <a:rPr lang="zh-CN" altLang="en-US" sz="2400" b="1" dirty="0"/>
              <a:t>可交付成果</a:t>
            </a:r>
            <a:endParaRPr lang="zh-CN" altLang="en-US" sz="2400" b="1" dirty="0"/>
          </a:p>
        </p:txBody>
      </p:sp>
      <p:graphicFrame>
        <p:nvGraphicFramePr>
          <p:cNvPr id="7" name="表格 7"/>
          <p:cNvGraphicFramePr>
            <a:graphicFrameLocks noGrp="1"/>
          </p:cNvGraphicFramePr>
          <p:nvPr/>
        </p:nvGraphicFramePr>
        <p:xfrm>
          <a:off x="1928301" y="990435"/>
          <a:ext cx="8628380" cy="4370488"/>
        </p:xfrm>
        <a:graphic>
          <a:graphicData uri="http://schemas.openxmlformats.org/drawingml/2006/table">
            <a:tbl>
              <a:tblPr firstRow="1" bandRow="1">
                <a:tableStyleId>{073A0DAA-6AF3-43AB-8588-CEC1D06C72B9}</a:tableStyleId>
              </a:tblPr>
              <a:tblGrid>
                <a:gridCol w="4191635"/>
                <a:gridCol w="4436745"/>
              </a:tblGrid>
              <a:tr h="546311">
                <a:tc>
                  <a:txBody>
                    <a:bodyPr/>
                    <a:lstStyle/>
                    <a:p>
                      <a:pPr indent="127000" algn="just">
                        <a:lnSpc>
                          <a:spcPct val="171000"/>
                        </a:lnSpc>
                        <a:spcBef>
                          <a:spcPts val="250"/>
                        </a:spcBef>
                        <a:spcAft>
                          <a:spcPts val="250"/>
                        </a:spcAft>
                      </a:pPr>
                      <a:r>
                        <a:rPr lang="zh-CN" altLang="en-US" sz="1800" b="0" kern="1200" dirty="0">
                          <a:solidFill>
                            <a:schemeClr val="bg1"/>
                          </a:solidFill>
                          <a:latin typeface="+mn-lt"/>
                          <a:ea typeface="+mn-ea"/>
                          <a:cs typeface="+mn-cs"/>
                        </a:rPr>
                        <a:t>项目进程</a:t>
                      </a:r>
                      <a:endParaRPr lang="zh-CN" altLang="en-US" sz="1800" b="0" kern="1200" dirty="0">
                        <a:solidFill>
                          <a:schemeClr val="bg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zh-CN" altLang="en-US" sz="1800" kern="1200" dirty="0">
                          <a:solidFill>
                            <a:schemeClr val="bg1"/>
                          </a:solidFill>
                          <a:latin typeface="+mn-lt"/>
                          <a:ea typeface="+mn-ea"/>
                          <a:cs typeface="+mn-cs"/>
                        </a:rPr>
                        <a:t>里程碑</a:t>
                      </a:r>
                      <a:endParaRPr lang="zh-CN" altLang="en-US" sz="1800" kern="1200" dirty="0">
                        <a:solidFill>
                          <a:schemeClr val="bg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启动阶段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可行性分析报告</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项目章程</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计划阶段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需求项目计划</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计划阶段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需求开发计划</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执行阶段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需求规格说明书</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（重点）</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管理阶段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需求变更控制文档</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监控阶段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  会议纪要及录音</a:t>
                      </a:r>
                      <a:endParaRPr lang="zh-CN" altLang="en-US" sz="1800" kern="1200" dirty="0">
                        <a:solidFill>
                          <a:schemeClr val="dk1"/>
                        </a:solidFill>
                        <a:latin typeface="+mn-lt"/>
                        <a:ea typeface="+mn-ea"/>
                        <a:cs typeface="+mn-cs"/>
                      </a:endParaRPr>
                    </a:p>
                  </a:txBody>
                  <a:tcPr marL="68580" marR="68580" marT="0" marB="0"/>
                </a:tc>
              </a:tr>
              <a:tr h="546311">
                <a:tc>
                  <a:txBody>
                    <a:bodyPr/>
                    <a:lstStyle/>
                    <a:p>
                      <a:pPr indent="127000" algn="just">
                        <a:lnSpc>
                          <a:spcPct val="171000"/>
                        </a:lnSpc>
                        <a:spcBef>
                          <a:spcPts val="250"/>
                        </a:spcBef>
                        <a:spcAft>
                          <a:spcPts val="250"/>
                        </a:spcAft>
                      </a:pPr>
                      <a:r>
                        <a:rPr lang="zh-CN" altLang="en-US" sz="1800" kern="1200" dirty="0">
                          <a:solidFill>
                            <a:schemeClr val="dk1"/>
                          </a:solidFill>
                          <a:latin typeface="+mn-lt"/>
                          <a:ea typeface="+mn-ea"/>
                          <a:cs typeface="+mn-cs"/>
                        </a:rPr>
                        <a:t>收尾阶段</a:t>
                      </a:r>
                      <a:endParaRPr lang="zh-CN" altLang="en-US" sz="1800" kern="1200" dirty="0">
                        <a:solidFill>
                          <a:schemeClr val="dk1"/>
                        </a:solidFill>
                        <a:latin typeface="+mn-lt"/>
                        <a:ea typeface="+mn-ea"/>
                        <a:cs typeface="+mn-cs"/>
                      </a:endParaRPr>
                    </a:p>
                  </a:txBody>
                  <a:tcPr marL="68580" marR="68580" marT="0" marB="0"/>
                </a:tc>
                <a:tc>
                  <a:txBody>
                    <a:bodyPr/>
                    <a:lstStyle/>
                    <a:p>
                      <a:pPr indent="127000" algn="just">
                        <a:lnSpc>
                          <a:spcPct val="171000"/>
                        </a:lnSpc>
                        <a:spcBef>
                          <a:spcPts val="250"/>
                        </a:spcBef>
                        <a:spcAft>
                          <a:spcPts val="250"/>
                        </a:spcAft>
                      </a:pP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项目总结报告</a:t>
                      </a:r>
                      <a:r>
                        <a:rPr lang="en-US" altLang="zh-CN" sz="1800" kern="1200" dirty="0">
                          <a:solidFill>
                            <a:schemeClr val="dk1"/>
                          </a:solidFill>
                          <a:latin typeface="+mn-lt"/>
                          <a:ea typeface="+mn-ea"/>
                          <a:cs typeface="+mn-cs"/>
                        </a:rPr>
                        <a:t>》</a:t>
                      </a:r>
                      <a:endParaRPr lang="zh-CN" alt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02</a:t>
            </a:r>
            <a:endParaRPr lang="en-US" altLang="zh-CN" sz="2800" b="1" dirty="0">
              <a:solidFill>
                <a:schemeClr val="bg1"/>
              </a:solidFill>
              <a:latin typeface="+mn-ea"/>
            </a:endParaRPr>
          </a:p>
        </p:txBody>
      </p:sp>
      <p:sp>
        <p:nvSpPr>
          <p:cNvPr id="2" name="文本框 1"/>
          <p:cNvSpPr txBox="1"/>
          <p:nvPr/>
        </p:nvSpPr>
        <p:spPr>
          <a:xfrm>
            <a:off x="1295565" y="422316"/>
            <a:ext cx="1415772" cy="461665"/>
          </a:xfrm>
          <a:prstGeom prst="rect">
            <a:avLst/>
          </a:prstGeom>
          <a:noFill/>
        </p:spPr>
        <p:txBody>
          <a:bodyPr wrap="none" rtlCol="0">
            <a:spAutoFit/>
          </a:bodyPr>
          <a:lstStyle/>
          <a:p>
            <a:r>
              <a:rPr lang="zh-CN" altLang="en-US" sz="2400" b="1" dirty="0"/>
              <a:t>项目章程</a:t>
            </a:r>
            <a:endParaRPr lang="zh-CN" altLang="en-US" sz="2400" b="1" dirty="0"/>
          </a:p>
        </p:txBody>
      </p:sp>
      <p:pic>
        <p:nvPicPr>
          <p:cNvPr id="3" name="图片 2"/>
          <p:cNvPicPr>
            <a:picLocks noChangeAspect="1"/>
          </p:cNvPicPr>
          <p:nvPr/>
        </p:nvPicPr>
        <p:blipFill>
          <a:blip r:embed="rId1"/>
          <a:stretch>
            <a:fillRect/>
          </a:stretch>
        </p:blipFill>
        <p:spPr>
          <a:xfrm>
            <a:off x="2046605" y="883920"/>
            <a:ext cx="8259445" cy="5350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63763" y="222456"/>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48288" y="360162"/>
            <a:ext cx="1035745" cy="523220"/>
          </a:xfrm>
          <a:prstGeom prst="rect">
            <a:avLst/>
          </a:prstGeom>
          <a:noFill/>
        </p:spPr>
        <p:txBody>
          <a:bodyPr wrap="square" rtlCol="0">
            <a:spAutoFit/>
          </a:bodyPr>
          <a:lstStyle/>
          <a:p>
            <a:pPr algn="ctr"/>
            <a:r>
              <a:rPr lang="en-US" altLang="zh-CN" sz="2800" b="1" dirty="0">
                <a:solidFill>
                  <a:schemeClr val="bg1"/>
                </a:solidFill>
                <a:latin typeface="+mn-ea"/>
              </a:rPr>
              <a:t>02</a:t>
            </a:r>
            <a:endParaRPr lang="en-US" altLang="zh-CN" sz="2800" b="1" dirty="0">
              <a:solidFill>
                <a:schemeClr val="bg1"/>
              </a:solidFill>
              <a:latin typeface="+mn-ea"/>
            </a:endParaRPr>
          </a:p>
        </p:txBody>
      </p:sp>
      <p:sp>
        <p:nvSpPr>
          <p:cNvPr id="2" name="文本框 1"/>
          <p:cNvSpPr txBox="1"/>
          <p:nvPr/>
        </p:nvSpPr>
        <p:spPr>
          <a:xfrm>
            <a:off x="1295565" y="422316"/>
            <a:ext cx="1422184" cy="461665"/>
          </a:xfrm>
          <a:prstGeom prst="rect">
            <a:avLst/>
          </a:prstGeom>
          <a:noFill/>
        </p:spPr>
        <p:txBody>
          <a:bodyPr wrap="none" rtlCol="0">
            <a:spAutoFit/>
          </a:bodyPr>
          <a:lstStyle/>
          <a:p>
            <a:r>
              <a:rPr lang="zh-CN" altLang="en-US" sz="2400" b="1" dirty="0"/>
              <a:t>使用工具</a:t>
            </a:r>
            <a:endParaRPr lang="zh-CN" altLang="en-US" sz="2400" b="1" dirty="0"/>
          </a:p>
        </p:txBody>
      </p:sp>
      <p:graphicFrame>
        <p:nvGraphicFramePr>
          <p:cNvPr id="3" name="表格 3"/>
          <p:cNvGraphicFramePr>
            <a:graphicFrameLocks noGrp="1"/>
          </p:cNvGraphicFramePr>
          <p:nvPr/>
        </p:nvGraphicFramePr>
        <p:xfrm>
          <a:off x="1411550" y="1109708"/>
          <a:ext cx="9144000" cy="4332305"/>
        </p:xfrm>
        <a:graphic>
          <a:graphicData uri="http://schemas.openxmlformats.org/drawingml/2006/table">
            <a:tbl>
              <a:tblPr firstRow="1" bandRow="1">
                <a:tableStyleId>{5C22544A-7EE6-4342-B048-85BDC9FD1C3A}</a:tableStyleId>
              </a:tblPr>
              <a:tblGrid>
                <a:gridCol w="2697703"/>
                <a:gridCol w="6446297"/>
              </a:tblGrid>
              <a:tr h="599224">
                <a:tc>
                  <a:txBody>
                    <a:bodyPr/>
                    <a:lstStyle/>
                    <a:p>
                      <a:r>
                        <a:rPr lang="zh-CN" altLang="en-US" dirty="0"/>
                        <a:t>工具</a:t>
                      </a:r>
                      <a:endParaRPr lang="zh-CN" altLang="en-US" dirty="0"/>
                    </a:p>
                  </a:txBody>
                  <a:tcPr>
                    <a:solidFill>
                      <a:schemeClr val="tx2">
                        <a:lumMod val="40000"/>
                        <a:lumOff val="60000"/>
                      </a:schemeClr>
                    </a:solidFill>
                  </a:tcPr>
                </a:tc>
                <a:tc>
                  <a:txBody>
                    <a:bodyPr/>
                    <a:lstStyle/>
                    <a:p>
                      <a:r>
                        <a:rPr lang="zh-CN" altLang="en-US" dirty="0"/>
                        <a:t>说明</a:t>
                      </a:r>
                      <a:endParaRPr lang="zh-CN" altLang="en-US" dirty="0"/>
                    </a:p>
                  </a:txBody>
                  <a:tcPr>
                    <a:solidFill>
                      <a:schemeClr val="tx2">
                        <a:lumMod val="40000"/>
                        <a:lumOff val="60000"/>
                      </a:schemeClr>
                    </a:solidFill>
                  </a:tcPr>
                </a:tc>
              </a:tr>
              <a:tr h="736961">
                <a:tc>
                  <a:txBody>
                    <a:bodyPr/>
                    <a:lstStyle/>
                    <a:p>
                      <a:r>
                        <a:rPr lang="zh-CN" altLang="en-US" dirty="0"/>
                        <a:t>甘特图</a:t>
                      </a:r>
                      <a:endParaRPr lang="zh-CN" altLang="en-US" dirty="0"/>
                    </a:p>
                  </a:txBody>
                  <a:tcP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Project professional</a:t>
                      </a:r>
                      <a:endParaRPr lang="zh-CN" altLang="en-US" dirty="0"/>
                    </a:p>
                    <a:p>
                      <a:endParaRPr lang="zh-CN" altLang="en-US" dirty="0"/>
                    </a:p>
                  </a:txBody>
                  <a:tcPr>
                    <a:solidFill>
                      <a:schemeClr val="tx2">
                        <a:lumMod val="40000"/>
                        <a:lumOff val="60000"/>
                      </a:schemeClr>
                    </a:solidFill>
                  </a:tcPr>
                </a:tc>
              </a:tr>
              <a:tr h="599224">
                <a:tc>
                  <a:txBody>
                    <a:bodyPr/>
                    <a:lstStyle/>
                    <a:p>
                      <a:r>
                        <a:rPr lang="zh-CN" altLang="en-US" dirty="0"/>
                        <a:t>作图工具</a:t>
                      </a:r>
                      <a:endParaRPr lang="zh-CN" altLang="en-US" dirty="0"/>
                    </a:p>
                  </a:txBody>
                  <a:tcPr>
                    <a:solidFill>
                      <a:schemeClr val="tx2">
                        <a:lumMod val="40000"/>
                        <a:lumOff val="60000"/>
                      </a:schemeClr>
                    </a:solidFill>
                  </a:tcPr>
                </a:tc>
                <a:tc>
                  <a:txBody>
                    <a:bodyPr/>
                    <a:lstStyle/>
                    <a:p>
                      <a:r>
                        <a:rPr lang="en-US" altLang="zh-CN" dirty="0"/>
                        <a:t>Visio</a:t>
                      </a:r>
                      <a:r>
                        <a:rPr lang="zh-CN" altLang="en-US" dirty="0"/>
                        <a:t>，亿图</a:t>
                      </a:r>
                      <a:endParaRPr lang="zh-CN" altLang="en-US" dirty="0"/>
                    </a:p>
                  </a:txBody>
                  <a:tcPr>
                    <a:solidFill>
                      <a:schemeClr val="tx2">
                        <a:lumMod val="40000"/>
                        <a:lumOff val="60000"/>
                      </a:schemeClr>
                    </a:solidFill>
                  </a:tcPr>
                </a:tc>
              </a:tr>
              <a:tr h="599224">
                <a:tc>
                  <a:txBody>
                    <a:bodyPr/>
                    <a:lstStyle/>
                    <a:p>
                      <a:r>
                        <a:rPr lang="zh-CN" altLang="en-US" dirty="0"/>
                        <a:t>配置管理</a:t>
                      </a:r>
                      <a:endParaRPr lang="zh-CN" altLang="en-US" dirty="0"/>
                    </a:p>
                  </a:txBody>
                  <a:tcPr>
                    <a:solidFill>
                      <a:schemeClr val="tx2">
                        <a:lumMod val="40000"/>
                        <a:lumOff val="60000"/>
                      </a:schemeClr>
                    </a:solidFill>
                  </a:tcPr>
                </a:tc>
                <a:tc>
                  <a:txBody>
                    <a:bodyPr/>
                    <a:lstStyle/>
                    <a:p>
                      <a:r>
                        <a:rPr lang="en-US" altLang="zh-CN" dirty="0" err="1"/>
                        <a:t>Gitee</a:t>
                      </a:r>
                      <a:endParaRPr lang="zh-CN" altLang="en-US" dirty="0"/>
                    </a:p>
                  </a:txBody>
                  <a:tcPr>
                    <a:solidFill>
                      <a:schemeClr val="tx2">
                        <a:lumMod val="40000"/>
                        <a:lumOff val="60000"/>
                      </a:schemeClr>
                    </a:solidFill>
                  </a:tcPr>
                </a:tc>
              </a:tr>
              <a:tr h="599224">
                <a:tc>
                  <a:txBody>
                    <a:bodyPr/>
                    <a:lstStyle/>
                    <a:p>
                      <a:r>
                        <a:rPr lang="zh-CN" altLang="en-US" dirty="0"/>
                        <a:t>需求管理工具</a:t>
                      </a:r>
                      <a:endParaRPr lang="zh-CN" altLang="en-US" dirty="0"/>
                    </a:p>
                  </a:txBody>
                  <a:tcPr>
                    <a:solidFill>
                      <a:schemeClr val="tx2">
                        <a:lumMod val="40000"/>
                        <a:lumOff val="60000"/>
                      </a:schemeClr>
                    </a:solidFill>
                  </a:tcPr>
                </a:tc>
                <a:tc>
                  <a:txBody>
                    <a:bodyPr/>
                    <a:lstStyle/>
                    <a:p>
                      <a:r>
                        <a:rPr lang="en-US" altLang="zh-CN" dirty="0" err="1"/>
                        <a:t>PingCode</a:t>
                      </a:r>
                      <a:endParaRPr lang="zh-CN" altLang="en-US" dirty="0"/>
                    </a:p>
                  </a:txBody>
                  <a:tcPr>
                    <a:solidFill>
                      <a:schemeClr val="tx2">
                        <a:lumMod val="40000"/>
                        <a:lumOff val="60000"/>
                      </a:schemeClr>
                    </a:solidFill>
                  </a:tcPr>
                </a:tc>
              </a:tr>
              <a:tr h="599224">
                <a:tc>
                  <a:txBody>
                    <a:bodyPr/>
                    <a:lstStyle/>
                    <a:p>
                      <a:r>
                        <a:rPr lang="zh-CN" altLang="en-US" dirty="0"/>
                        <a:t>原型工具</a:t>
                      </a:r>
                      <a:endParaRPr lang="zh-CN" altLang="en-US" dirty="0"/>
                    </a:p>
                  </a:txBody>
                  <a:tcPr>
                    <a:solidFill>
                      <a:schemeClr val="tx2">
                        <a:lumMod val="40000"/>
                        <a:lumOff val="60000"/>
                      </a:schemeClr>
                    </a:solidFill>
                  </a:tcPr>
                </a:tc>
                <a:tc>
                  <a:txBody>
                    <a:bodyPr/>
                    <a:lstStyle/>
                    <a:p>
                      <a:r>
                        <a:rPr lang="en-US" altLang="zh-CN" dirty="0"/>
                        <a:t>Axure RP 9</a:t>
                      </a:r>
                      <a:endParaRPr lang="zh-CN" altLang="en-US" dirty="0"/>
                    </a:p>
                  </a:txBody>
                  <a:tcPr>
                    <a:solidFill>
                      <a:schemeClr val="tx2">
                        <a:lumMod val="40000"/>
                        <a:lumOff val="60000"/>
                      </a:schemeClr>
                    </a:solidFill>
                  </a:tcPr>
                </a:tc>
              </a:tr>
              <a:tr h="599224">
                <a:tc>
                  <a:txBody>
                    <a:bodyPr/>
                    <a:lstStyle/>
                    <a:p>
                      <a:r>
                        <a:rPr lang="zh-CN" altLang="en-US" dirty="0"/>
                        <a:t>文档工具</a:t>
                      </a:r>
                      <a:endParaRPr lang="zh-CN" altLang="en-US" dirty="0"/>
                    </a:p>
                  </a:txBody>
                  <a:tcPr>
                    <a:solidFill>
                      <a:schemeClr val="tx2">
                        <a:lumMod val="40000"/>
                        <a:lumOff val="60000"/>
                      </a:schemeClr>
                    </a:solidFill>
                  </a:tcPr>
                </a:tc>
                <a:tc>
                  <a:txBody>
                    <a:bodyPr/>
                    <a:lstStyle/>
                    <a:p>
                      <a:r>
                        <a:rPr lang="en-US" altLang="zh-CN" dirty="0"/>
                        <a:t>MS</a:t>
                      </a:r>
                      <a:r>
                        <a:rPr lang="zh-CN" altLang="en-US" dirty="0"/>
                        <a:t>全家桶</a:t>
                      </a:r>
                      <a:endParaRPr lang="zh-CN" altLang="en-US" dirty="0"/>
                    </a:p>
                  </a:txBody>
                  <a:tcPr>
                    <a:solidFill>
                      <a:schemeClr val="tx2">
                        <a:lumMod val="40000"/>
                        <a:lumOff val="60000"/>
                      </a:schemeClr>
                    </a:solidFill>
                  </a:tcPr>
                </a:tc>
              </a:tr>
            </a:tbl>
          </a:graphicData>
        </a:graphic>
      </p:graphicFrame>
    </p:spTree>
  </p:cSld>
  <p:clrMapOvr>
    <a:masterClrMapping/>
  </p:clrMapOvr>
</p:sld>
</file>

<file path=ppt/tags/tag1.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10.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11.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12.xml><?xml version="1.0" encoding="utf-8"?>
<p:tagLst xmlns:p="http://schemas.openxmlformats.org/presentationml/2006/main">
  <p:tag name="KSO_WM_DIAGRAM_VIRTUALLY_FRAME" val="{&quot;height&quot;:287.2865354330708,&quot;left&quot;:195.8641732283465,&quot;top&quot;:119.27133858267716,&quot;width&quot;:623.4377165354333}"/>
</p:tagLst>
</file>

<file path=ppt/tags/tag13.xml><?xml version="1.0" encoding="utf-8"?>
<p:tagLst xmlns:p="http://schemas.openxmlformats.org/presentationml/2006/main">
  <p:tag name="KSO_WM_DIAGRAM_VIRTUALLY_FRAME" val="{&quot;height&quot;:287.2865354330708,&quot;left&quot;:195.8641732283465,&quot;top&quot;:119.27133858267716,&quot;width&quot;:623.4377165354333}"/>
</p:tagLst>
</file>

<file path=ppt/tags/tag14.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15.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16.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17.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18.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19.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20.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1.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2.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3.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4.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5.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6.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7.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8.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29.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30.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1.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2.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3.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4.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5.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6.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7.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8.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39.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40.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1.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2.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3.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4.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5.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6.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7.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8.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49.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50.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1.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2.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3.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4.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5.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6.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7.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8.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59.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6.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60.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61.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62.xml><?xml version="1.0" encoding="utf-8"?>
<p:tagLst xmlns:p="http://schemas.openxmlformats.org/presentationml/2006/main">
  <p:tag name="KSO_WM_DIAGRAM_VIRTUALLY_FRAME" val="{&quot;height&quot;:309.9510236220473,&quot;left&quot;:56.04267716535433,&quot;top&quot;:163.1659842519685,&quot;width&quot;:865.462283464567}"/>
</p:tagLst>
</file>

<file path=ppt/tags/tag63.xml><?xml version="1.0" encoding="utf-8"?>
<p:tagLst xmlns:p="http://schemas.openxmlformats.org/presentationml/2006/main">
  <p:tag name="TABLE_ENDDRAG_ORIGIN_RECT" val="762*296"/>
  <p:tag name="TABLE_ENDDRAG_RECT" val="131*119*762*296"/>
</p:tagLst>
</file>

<file path=ppt/tags/tag65.xml><?xml version="1.0" encoding="utf-8"?>
<p:tagLst xmlns:p="http://schemas.openxmlformats.org/presentationml/2006/main">
  <p:tag name="commondata" val="eyJoZGlkIjoiNDc4MGQ1ODM1MTNjNmIzZjI2MjUwYjdiY2ExYjhiYzgifQ=="/>
</p:tagLst>
</file>

<file path=ppt/tags/tag7.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8.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ags/tag9.xml><?xml version="1.0" encoding="utf-8"?>
<p:tagLst xmlns:p="http://schemas.openxmlformats.org/presentationml/2006/main">
  <p:tag name="KSO_WM_DIAGRAM_VIRTUALLY_FRAME" val="{&quot;height&quot;:288.41003868504606,&quot;left&quot;:195.8641732283465,&quot;top&quot;:119.27133858267716,&quot;width&quot;:623.43771653543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g0NDA0NTA2MzY4IiwKCSJHcm91cElkIiA6ICIxNTU1NTUxMzI4IiwKCSJJbWFnZSIgOiAiaVZCT1J3MEtHZ29BQUFBTlNVaEVVZ0FBQXlnQUFBSUJDQVlBQUFDaUlKdTdBQUFBQVhOU1IwSUFyczRjNlFBQUlBQkpSRUZVZUp6czNYZDhUZmYvQi9EWHVka0lhVkNwR1NHVm9GWkZyVlNOV2tWUjVZdFFQOVNtQ0VYc0VYdUZFSW5hcTlSb0JFVnF4aW94a3lZaUlhVkJTTWlVM09TTzgvc2p6VzJ1ZTI5eUU2bDdXcS9uNDlGSDVhejd2dUZ4ejMyZHp3S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Z29QNEtwQ3lBaWFhdFlvMjRWU3d2ekdxYXVnNGorTzdLeXNtS2Z4a1krTkhVZFJDUk5EQ2hFWkpDall3TkhXSXRiSU1ERjFMVVEwWC9LSTJXMnNuL2MvZDlqVEYwSUVVbVB1YWtMSUNJSnM0WWpCTGpJQkptRGpiVTF6TXpOVEYwUkVmMkxxVlJxWkdabVFpMksxdWJtWmpVQk1LQVFrUTRHRkNJcVVHbGJXNHdkT1F5MVhXdVp1aFFpK2hlTGpybVB0WDRia2ZEaWhhbExJU0lKWTBBaG9nSlpXRmlndG1zdE5HM1MyTlNsRU5HL21KV2xKYXlzTEUxZEJoRkpuTXpVQlJBUkVSRVJFZVZpUUNFaUlpSWlJc2xnUUNFaUlpSWlJc2xnUUNFaUlpSWlJc2xnUUNFaUlpSWlJc2xnUUNFaUlpSWlJc2xnUUNFaUlpSWlJc2xnUUNFaUlpSWlJc2xnUUNFaUlpSWlJc2xnUUNFaUlpSWlJc2xnUUNFaUlpSWlJc2xnUUNFaUlpSWlJc2xnUUNFaUlpSWlJc2xnUUNFaUlpSWlJc2xnUUNFaUlpSWlJc2xnUUNFaStvOTY4dVNKcVVzb0ZpOWZ2c1NyVjY4S2RVNXFhbXF4MXZEMDZWTWtKaVlXNnpXSmlFZy9jMU1YUUVUMFh5R1h5eUdYeTQwKzNzN09UdlBuMk5oWVBIMzZ0TkN2V2I5K2ZaUXNXVkpuZTNwNk92cjA2WVB1M2J2RDA5TVRjcmtjMTY1ZEsvQjZ6Wm8xZzdsNXdiZUdWNjllUWExV0YzaWNwYVVsckt5c0RPNlh5K1Y0K1BDaHpuWXpNelBVckZrVEFOQ3JWeTkwN2RvVkV5Wk1LUEQxY3ZYcDB3ZHQyN2JGcEVtVGpENG5QNU1uVDRham95TVdMRmdBQUJCRkVTcVZxc0R6WkRJWlpESStDeVFpS2d3R0ZDS2lRa2hJU0VCS1Nvck9kak16TS96ODg4L1l1WE9uVWRleHRyYkd4WXNYTlQvdjI3Y1ArL2J0SzNROXUzZnZScTFhdFhTMjc5Ky9IM0s1SEQxNzlnU1Ewd294ZnZ6NEFxOTM5dXhaMk5yYVFpNlg0K1RKazNxUHFWT25EcVpQbjQ3bzZPZ0NyemQ0OEdDTUhqM2E0UDZIRHgraVg3OStPdHZMbENtRDA2ZFBGM2o5UFh2MjRPSERoL2orKys4MVFTQXVMZzdQbno5SHZYcjF0STQ5ZWZJa2Z2cnBwd0t2V2FsU0pjeVpNeWZmWTM3KytXZE5XTW1QaDRkSG9ZSVZFUkV4b0JBUkZVcEFRQUFPSGp5b3M3MVVxVkxZc1dNSG1qZHZydGtXRXhPRGxTdFh3c1BEUTJzN2tCTm85UG5wcDU5Z2JXMWRZQjFIamh5QnY3Ky8zbjBaR1JuWXNXTUh1blRwZ3VyVnF3TUFIQndjY1Bic1diM0hQM3o0RUtOR2pVTHQyclZScWxRcHpUV1dMRmtDQUZBcWxWQXFsWnE2eG93WkF3Qm8zYm8xK3ZmdkR3QTRmZm8wZnZ6eFJ3UUVCR2l1YTB6clJZMGFOWERzMkRHdGJUdDM3c1RSbzBmelBVK3BWR0xKa2lVNGVQQWdtamR2anF5c0xOalkyQUFBZ29PREFRRHg4ZkU0ZlBpdzVwd1NKVXFnWXNXS21wOWZ2WHFGTTJmT29HSERocWhVcVpKbWUvbnk1UXVzMjgzTkRmUG56OWZacmxhcnNYLy9mb1NGaGNIVzFoYU5HemN1OEZwRVJLU05BWVdJcUJDR0RoMktYcjE2QWNoNU90NjllM2YwNnRVTE1wa01WYXRXUmRXcVZUWEgzcjkvSHdEUW8wY1BPRG82R25WOUJ3Y0hsQ2hSb3NEanlwUXBZM0RmenAwN2taR1JnZUhEaDBNVVJXUmxaY0hhMmhxMnRyWTZ4NzU0OFFMVHBrMkR0YlUxdkwyOUlRZ0NBTURlM2w3VHdyTm16UnFjT0hGQ0t6UUVCZ2FpZlBueWFOaXdJUURnM3IxN0FLRDVHUUFzTEN3S2ZCL201dWFvVUtHQzFyYmNrR1RJOCtmUE1YUG1USVNHaG1MZ3dJRVlPM2FzcHZWRXJWWWpLQ2dJNXVibU9nSHV3SUVEYU5ldW5lYm5QLy84RTJmT25NSFhYMytORGgwNjZIMmRNMmZPQUFDU2twSWdDQUwyN3QwTFcxdGJkTzdjR1pVclY5WTZQaUlpQWdzWExrUmtaQ1E2ZCs2TUNSTW13TjdldnNEZkFSRVJhV05BSVNJcWhBb1ZLbWg5b1M1WHJweW1pNVZjTHRmcWxuVDY5R2xZV1ZraElpSUNFUkVSV3RmcDNMbnpQMUpmZkh3OHRtM2Joc0dEQjhQQndRSEhqeC9IcWxXcjRPdnJDMmRuWjYxakh6OStqTysrK3c2cHFhbnc5L2RIMmJKbEMvVmFUNTgreGFWTGx3RGtqS0VSUlZIek13QW9GSW8zZjBPditmbm5uN0ZxMVNxSW9naHZiMjkwN05oUmEvK3BVNmZ3OE9GRHJGaXhBcDk5OXRrYnZkYmp4NCt4WnMwYUFFQldWaFlTRWhMdzRNRURPRG82YXYzOXBhZW5ZOTI2ZGZqcHA1OVFyVm8xYk5pd0FXNXVibS8wMmtSRTd6SUdGQ0tpWXBLU2tvS1pNMmZDM054YzB4SUJBUFBtemRQOFdhMVdRNlZTR1F3b0lTRWhzTFMwTFBDMURJMy9XTEprQ2NxVks0ZHZ2dmtHQ29VQzY5YXRRNFVLRmVEazVLUjFYR2hvS0taTW1ZTGs1R1NNR1RNR0xpNHV4cnhGTFJjdlhzU1ZLMWNBNUx3dlVSUXhjZUpFelg1akE0cVhseGR1M0xpaCtmblZxMWQ2VzErbVQ1K080OGVQbzJuVHBwZzVjeVljSEJ5MDlzdmxjcXhkdXhhT2pvNW8xYXBWb2QvUDZ4bzJiS2hwUmZMdzhOQWFKSi9yNU1tVFdMRmlCVkpUVXpGOCtIQU1HalRJcUpZaklpSXlqQUdGaUtpWWVYdDdhM1VseXV1SEgzNkFuNStmd1hPOXZMeUsvTHBuenB6QitmUG4wYWxUSnh3NmRBaVJrWkZJVEV6RW1qVnJOR05la3BPVDRldnJpNTkvL2hrVksxYUVvNk1qZkgxOUVSb2FpdEdqUjZOMjdkcEd2MTZ2WHIwd1pjb1VBTURldlh1eGZQbHlUV0FCb05PNlljaURCdzlRcFVvVlRUZXJrSkFRaElXRjZSelh0V3RYTkc3Y0dEMTY5TkI3bmJObnorTHg0OGZvMGFNSG1qVnJwclZ2MUtoUkdEaHdvRkgxR0NNdUxnNkxGaTNDbFN0WDBLeFpNMHlkT2xXbnl4Y1JFUlVOQXdvUjBUOW94SWdSYU5teUpUdzhQSXc2L3R5NWMwWU5rdi9wcDUrd2ZQbHlyVzJsU3BXQ3BhVWxybDY5aXF0WHIrTEZpeGVZUEhreXFsZXZqdmo0ZUJ3NmRBaDc5KzZGWEM2SGg0Y0hoZzhmRGhzYkc0U0VoR0RkdW5VWU1HQUFPbmJzaUxGang4TEJ3UUZIamh5QlhDN0h2WHYza0pHUmdmMzc5d01BV3Jac1dmaGZSRDVldm55SlZxMWFhY2IydUx1N0l6RXhFV2xwYVFCeXB2VE56czVHblRwMVVLZE9IYzMydkFSQlFQdjI3Zkh5NVV1MGJkc1dKVXVXeE02ZE8rSHA2UWs3T3p2VXFsVUxDb1ZDYXhybzNMVlY1SEs1MWpYTnpNenlIUWVVbnA2T2pSczNhc0xZelpzMzBhZFBINFBIdDJuVFJ1K0FlaUlpMG84QmhZam9IM1R2M2ozTmVoN0drTWxrUnExRG9tOXREVGMzTjF5K2ZCbEtwUkxmZnZzdFhGMWQwYWRQSDV3NWN3YmZmLzg5cksydDBhMWJOd3dZTUVDcmU1Uzd1enRhdEdpQndNQkErUHI2NHZ6NTg5aS9mejgyYmRxRWx5OWZJaXNyQ3dxRkFtdlhyZ1VBell4WGp4NDl3b2tUSndBQWQrL2VoU2lLbXArQm5IRWJCVkdyMVVoS1N0SWEvMUtoUWdWa1oyZHJqU0VwYUJybTNHbUpjNmNzYnR5NE1YYnUzSW5QUHZ0TU0zUFgzcjE3c1hUcFVwMXo1ODJicDlVTnIxR2pSdGk0Y2FQT2NaR1JrZWpmdnorcVZLbUNuajE3b25idDJzakt5b0tQancvYXRHbUR4bzBiNC9uejU5aTZkU3U2ZCsrT0R6LzhFQnMyYkREcTc1T0lpUDdHVDAwaW92K1lGU3RXNE5teloxaTFhaFVFUWNCbm4zMkdKVXVXb0ZtelpwcXBlRjhuazhuUW8wY1B0R3ZYRG5mdjNrV0ZDaFZ3Nk5BaEFQcG44Zkx4OFVGb2FDaHUzYm9GSUdmYVgxRVV0YjdvRzdOb1pVcEtDdFJxTlN3dExaR2NuS3paYm0xdHJXa2htalZyRnR6YzNOQzFhMWZzMnJVTEtTa3BHRFZxbE5aMUxDMHRvVmFyTmVOZWxFb2xBQ0E3T3h0WldWbVF5V1J3ZDNmWG1tWTRJU0VCM3Q3ZUdEaHdJQm8xYXFUWm5qdEQycDkvL29uRGh3L2ozTGx6dUgvL1Bpd3RMZEdpUlF2MDdOa1RUWm8wUVpNbVRUUlRKSThZTVFJMWF0VFFURUh0NGVHQjZ0V3JJeUFnUU85Q21rUkVaQmdEQ2hIUlAwaXBWQlpxMFBTUkkwZU1PdjdPblR0NnQyL1pzZ1VIRHg3RWdnVUxFQlVWaFljUEh5SWxKUVVlSGg0R3g4WGsxYmx6WjB5ZlByM0E0MXExYW9XQkF3ZHFCdnZuamtISnUvamtpaFVyNE9ycW11OTFYcng0QVFDWVAzKytWamVveG8wYmE2WUp0ckN3UUpVcVZkQzZkV3NvRkFwTW56NGRycTZ1T29Qa0wxMjZoTEZqeDJwdCsrcXJyd0FBZGV2V3hiWnQyN1FDeXA5Ly9na0FjSEZ4Z2J1N081S1RrMkZuWjZmWmYvSGlSV3pkdWhWTm1qUkJTa29LM056Y3RBYkpLNVZLYk4rK0hjN096cWhSb3dZQTRMZmZma1Bac21VMTAwcG5aR1FZTlcwMEVSSDlqUUdGaU9nZm9sQW84T3JWcTN6WExIbWRqNCtQVWNmbHRoRGtkZi8rZmZqNitnSUFwazZkQ2dDd3NiRkI2OWF0WVdGaGdYSGp4bWtkdjJiTkdyaTR1S0I5Ky9hYWJia0xPeFprNU1pUkJSN2o2ZWxaNERHVktsWENqaDA3dExZdFhMaFE3NW90UUU0d0tsR2lCSGJ0MnFWemZSY1hGMDJyUzBSRUJEWnYzb3pwMDZmanZmZmVLL0R2SUNRa0JGT25Uc1hXclZzMTB6RzNidDBhN2RxMVE3bHk1ZlNPSWRxK2ZUdWlvNk0xdi9PWEwxL2l3b1VMK09LTEx5QUlBbFFxRmJLenM5bUNRa1JVU0F3b1JFUnZJQzB0RFdmT25FRm9hQ2pjM2QyMTlzWEV4QUNBMFlzMEFqbXJvQnZ6eEYzZmVJcXFWYXVpZCsvZWNIUjBoSk9URTZwWHI0NXk1Y3BwOXI4K2tOdmYzeDlPVGs3NUR2RFdKems1V2JPQVlhNDdkKzVBRkVWTnQ3QmNWbFpXK2E3NVltTmpvM2ZtTUVNQnhjcktDb01IRDRhdnJ5ODZkZXFrZGE2OXZUMWF0MjROQUpweEgwMmJOdFZxTlRHa2FkT21xRmF0R3FaT25ZcGR1M2JCMnRwYVp3SEp2SUtEZzdGKy9YcTBiZHRXTTJQWWxpMWJJSmZMTllQOWN3ZmVNNkFRRVJVT0F3b1JVU0hFeDhmajVzMmJ1SDM3TnRScU5mYnMyWU05ZS9hZ1JJa1NhTkNnZ2RheHg0OGZCNEI4ditnV0p3c0xDODIwdjNubHJsR1NPOVh3bThqT3prWk1USXpPREdLNVkxQmUzMjVuWjFmb1JTbFRVMU5SdW5ScGcvdjc5ZXVIZ3djUFl1Yk1tZGkwYVpOV3Q2eWlzckN3d0lJRkM5QzNiMStzV0xFaTMyNXVRVUZCV0xCZ0FXclZxb1c1YytjQ3lKa3FlZi8rL1dqVHBnMCsvUEJEQURuamE0Q2MyZFdJaU1oNERDaEVSSVd3YU5FaVhMaHdBWmFXbG5CemM0T2JteHVhTkdrQ1YxZFhaR1ptb25mdjNxaFNwUW9pSXlPeGQrOWVDSUtBLy91Ly8wUGZ2bjB4Wk1nUTFLbFRCNzE3OS81SGEweFBUOGZ2di8rT3NMQXczTDU5RzNmdTNNSE9uVHRScFVxVklsMHZNek1UYVdscEdEZHVISzVmdjQ3dnZ2dE9hNndKb0g4TVNsRzllUEhDWUplc2MrZk93Y3pNREFzWExzVFFvVU14YXRRb2JOaXdJZDlBRXhFUmdXM2J0bUhKa2lYNXZxNlRreE04UER5UW1wb0tVUlMxRnR2TXRYMzdkdmo0K01EVjFSV3JWNitHalkwTlVsSlNNR0hDQkZoYVdtcDFPMHROVFFWZ3VEV0lpSWowWTBBaElpcUVRWU1Hb1gvLy9xaGZ2ejZzckt5MDl0bmEybUxLbENuNDdiZmZNRzNhTk5qWjJjSGYzeCtIRGgzQzd0MjdFUmdZaUpFalIyTHk1TWtHci8vamp6OGFOUzN0N2R1M2RiYUZoSVJnNWNxVmVQVG9FWUNjOFIzMTZ0WEQ2TkdqOGY3Nzd4ZnFmY2JGeGNISHh3YzNidHpReks3MTh1Vkw5Ty9mSDAyYU5DblV0UXJqOGVQSGtNdmxXbDNURkFvRlltSmlNSGp3WU55K2ZSdURCdy9HNk5Hak1YdjJiRXlmUGgwZUhoNllQMzgrNnRldnJ6a25Nek1UQUxCNjlXcWNQbjBhRFJvME1CZzY4aG96Wm96ZVk5UnFOWUNjU1FTZVAzK09NV1BHd05yYUdxbXBxZkQwOUVSY1hCeVdMVnVtTlhBL3Q0dGZZWC8zUkVUdk9nWVVJcUpDYU5pd29jRjlqeDgvUmtCQUFJNGNPWUtLRlN0aTllclZxRmF0R3NhUEg0OXUzYnBoMGFKRldMeDRNWUtDZ3VEbDVRVVhGeGVkYTJ6YXRNbW9PdlFOa3E5YXRTcnExNitQSVVPR29ISGp4cG92eTZkT25VS2JObTEwanBmTDVRZ01ETlJNbFp2THpzNE8rL2J0UTFoWUdENzU1Qk0wYjk0Y3paczNoNzI5UFo0K2ZZb3JWNjdnNXMyYld1Y1lHb01DQU9YS2xkTVpuNU5MRkVVc1hMZ1FwVXFWZ3JtNU9VSkNRaUNUeVRTLzUydlhyaUVqSXdOWHJseEI1Y3FWc1dUSkVzMXNaQjA3ZG9RZ0NKZzllemJtelp1SFBYdjJ3TkxTRWdCdy92eDVBRGt6Y1UyWk1nVjE2OVkxdU1Cazd2bDVlWHA2b2xXclZyaHk1UXFVU2lVZVBIaUFldlhxb1Z5NWNwZzBhUktBbkVrSkprNmNpTGk0T0V5Wk1nVXltUXdMRnk2RW5aMGRsRW9sRGg0OGlITGx5c0hKeVVudjZ4SVJrWDRNS0VSRWIwZ1VSWGg1ZVNFNE9CZ3ltUXk5ZXZYQ21ERmp0THIyT0RrNUlTQWdBSHYyN01IYXRXdmg1ZVdGZmZ2MjZiU1d2TWtnK1dyVnFtSE9uRGs2eHpvN08rdk00SlVmS3lzcmxDeFpVak9HSmk5OTQwL3lucWR2WDhPR0RRMEdGRUVRRUI0ZWpudjM3Z0hJQ1RQVHBrM1RkRWN6TnplSGxaVVZoZ3daZ2dFREJtZ0NTSzRPSFRxZ1FvVUtlUC85OTdYMjJkblp3ZG5aR2N1WEwwZmx5cFdSbEpSVXFOL0JSeDk5QklWQ2dWbXpaZ0hJR2N6LytsaWFzMmZQSWlFaEFRc1dMRUNuVHAxdzd0dzVIRHg0RUtJb1FpYVRvVWFOR3ZEeThpcVdzVDlFUk8rUy9OdTZpZWlkNXVqUzRETUk0cDd5WmNzNXJGbXhHRTJiTkRaMVNaSjE4dVJKaEllSG8zZnYzcWhjdVhLK3g4Ykd4a0toVUdnR1UxTU90Vm9ObVV5bXN6MGhJUUhseTVjdjFMVlVLaFhrY3ZrYno2RDF4eDkvUUsxV3c4SEJRVzl3ZlBic21jNGtDRXFsRW9JZ01Kam9jZlBXSFl5Yk5CVnhUNTRtUTYzdSswZlVIZDBVVEVUdlBMYWdFQkVWZy9idDIydXRKNUlmWTljYWVkZm9DeWNBQ2gxT0FNRE16S3hZcHZjdGFJcG9mVE8wR1RPR2lJaUlETk4vTnlBaUlpSWlJaklCQmhRaUlpSWlJcElNQmhRaUlpSWlJcElNQmhRaUlpSWlJcElNQmhRaUlpSWlJcElNQmhRaUlpSWlJcElNQmhRaUlpSWlJcElNQmhRaUlpSWlJcElNQmhRaUlpSWlJcElNQmhRaUlpSWlJcElNQmhRaUlpSWlJcElNQmhRaUlpSWlJcElNQmhRaUlpSWlJcElNYzFNWFFFVFNwMUFvRUJFWlplb3lpT2hmTGpybVByS3lzazFkQmhGSkhBTUtFUlVvTlMwTmEvMENZR0ZoWWVwU2lPaGZUS2xVSWpVdHpkUmxFSkhFTWFBUWtVSFpvdnFwcFNBOFZZdWlkWEpxcXFuTElhTC9DbEY4cGxJaXp0UmxFSkUwQ2FZdWdJZ2tUVmExWmgwWG1ibkYrNll1aEtTcnBKbjZTMHRMcys4QUNBb2wvTk1WNG8rbXJvbWtUU1dvRS8rTXZCTUJRRzNxV29oSWV0aUNRa1Q1VVQrSytUMENRSVNwQ3lIcHFsZXZYbTBBSWdDWW00a1AvZ2k3ZGRiRUpSRVIwYjhZWi9FaU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WUVBaElpSWlJaUxKTURkMUFVUUVvVzdkdWs1bVptWWZtTG9Rb2lLcUFVRDQ2ei9IK3ZYcnR6UnhQVVFrUVlJZ1BMdDE2MVlNQU5IVXRaQzBDYVl1Z09oZFY3ZHUzU29XRmhZQmdpQTBNSFV0UkVVaGltSUpBS1gvK25PYVRDWjdaZUtTaUVpQ1JGR01VcWxVLzNmbnpwMVlVOWRDMHNZV0ZDSVRrOGxrbGY0S0p3Nm1yb1dvcUFSQnlQMi9MUUJiMDFaRFJCSmxMWlBKcWdGZ1FLRjhNYUFRU1VlcVNxWDZYaFRGaTZZdWhLaXdsRXJsZStibTVnQ1FaT3BhaUVoYUJFRndNek16V3dwKzd5UWo4UjhLa1VTSW9xZzJNek43ZU9QR2pYQlQxMEpFUkZSY0dqUm9VQTZBRXZ6ZVNVYmlMRjVFUkVSRVJDUVpEQ2hFUkVSRVJDUVpEQ2hFUkVSRVJDUVpEQ2hFUkVSRVJDUVpEQ2hFUkVSRVJDUVpEQ2hFUkVSRVJDUVpEQ2hFUkVSRVJDUVpuSSthNkMxeWNYRXBhMk5qVS9tMXpjNEF6QVZCTUZPcjFVNE5HemFzbjNkbldscmFrNWlZbUlTM1Z5VVJFVkhSR0xqUDFjQmY5emtBTlJvMmJLaTFvQ3Z2Yy9RNkJoU2l0OGpLeXNwVkVJU05lYmVKb21nTndBNkFJSlBKcGdKNGxYZC95WklsUndFNDgvYXFKQ0lpS2hwOTl6a0FKZkRYZlU0UWhGa0FNdkx1NUgyT1hpZVl1Z0NpZDAyalJvMVNBSlEyOHZDMEd6ZHVHSHNzRVJHUnlUVnExQ2dWZ0syUmgvTStSem80Qm9Yb0xSTkZjZXRmLzgvdkdBQ0FXcTNlODNhcUlpSWlLaDY1OXk3ZTU2aW9HRkNJM3I0ZG9paG1BL28vdlBOc1U2alY2cjF2c1M0aUlxSTNwbGFyOXhwem54TkZNWnYzT2RLSEFZWG9MY3ZNekl3RmNGMFFEUGV3L0d0ZmxGcXRqbjViZFJFUkVSVUh0Vm9kTFFoQ2VFSDNPVUVRd25tZkkzMFlVSWplTXBsTWxpWUl3c1hjbi9NK1hjcnpWRWtVUmZGbWNuSnk0dHV2a0lpSXFPaVNrNU1UUlZHOGx2dXpvZnNjZ0N1OHo1RStEQ2hFYjFsRVJFUTJnRkJSRkY4Wk9rWVFoQ3dBb1hGeGNabHZyeklpSXFJM0Z4Y1hseW1LWW9IM09WRVVyL00rUi9vd29CQ1pnRktwdkFWQTg5UklGTVhYbnpDbEtaWEtpL3JPSlNJaWtqcVZTdlViQ3I3UFhkTjNMaEVEQ3BFSjNMbHo1NzRnQ0hmMTljLzlhMXVNcGFYbG5iZGVHQkVSVVRFSUN3dTdXOUI5TGl3czdPNWJMNHorRlJoUWlFeERxVlFxZHh2YUtZcmlsdXZYcnl2ZVprRkVSRVRGU0tGU3FmYmxzMzhIQU43blNDOEdGQ0lUVVNxVkJ3RW84ajVkK3V2UGlzek16QjlOVlJjUkVWRnhVQ2dVKzJEZ1BwZVJrYkhUVkhXUjlER2dFSmxJUkVSRXVscXQzdlg2ZGxFVTkwZEZSYVdab2lZaUlxTGl3dnNjRlJVRENwRUpDWUt3OWZWdEtwV0txK29TRWRGL0F1OXpWQlFNS0VRbXBGQW83Z0tJK212QktvaWlHQzJUeWNKTVhSY1JFVkZ4K09zKzl5RFBmUzZDOXprcUNBTUtrUWxaV1ZtbGlhS29tVTVZRUlRb016T3pKRlBXUkVSRVZGeXNyS3pTQUdpbUV4WUVJWXozT1NvSUF3cVJDVjIvZmoxVEZNWHJ5Sm5KUktWV3E4T3VYNytlYXVxNmlJaUlpc05mOTdsYitPcytKNHJpTGQ3bnFDQU1LRVNtSmNwa3NndWlLRDREa0N5SzRqRUFZa0VuRVJFUi9VdUlvaWlleW5PZk93WGU1NmdBRENoRUpwYWFtaG9GNElFb2luOG1KQ1RjTUhVOVJFUkV4U2t4TVRFY2Y5M24vdm96VWI1MGwvZWtkMHJsRHorc1pDNHI0V3pxT3Q1MXBTekVub0pNc0VyTEFtYzJrWUJzaGZMK2svdmhmNXE2RGlJcXZJbzE2bGF4dERDdlllbzZTQnZ2YzlLVmxaVVYrelEyOHFHcDY4aUxBZVVkVnFsbXZjb1daakoveU1SR3BxN2xYU2VJb2d3QVJFRlFtN29XQWlEaUx1VEMvLzN4eDYwL1RGMEtFUm5QMGJHQkk2ekZMUkRnWXVwYVNCdnZjNUwyQ0psQ0h5bmQ4OHhOWFFDWmpnVlFHUUpxQ3hBY2JHeHNZRzV1WnVxU2lFeEtwVlFoSXpNVG9pQUMxbkFFSUprUGF5SXlnalVjSWNCRmdPQlF3c1lHWnJ5dkVSbWtVcXFRS1pkRExZcldVcnZuTWFBUUxNek5NWGJrTURTb1Y5ZlVwUkNaVkVSa0ZGYXVXWWRYbVJtbUxvV0kza0FKR3h0TUhEY2F0VjFybWJvVUlzbUtpSXpDV3I4QUpLZEtiMUkxQmhTQ0lKUEJ0Wll6bWpacGJPcFNpRXlPVDF5Si92M016TTFRMjdVVzcydEVCYkN3c0RCMUNYcHhGaThpSWlJaUlwSU1CaFFpSWlJaUlwSU1CaFFpSWlJaUlwSU1CaFFpSWlJaUlwSU1CaFFpSWlJaUlwSU1CaFFpSWlJaUlwSU1CaFFpSWlJaUlwSU1CaFFpSWlJaUlwSU1CaFFpSWlJaUlwSU1CaFFpSWlJaUlwSU1CaFFpSWlJaUlwSU1CaFFpSWlJaUlwSU1CaFFpSWlJaUlwSU1CaFFpSWlJaUlwSU1CaFFpSWlJaUlwSU1CaFFpSWlJaUlwSU1CaFFpSWlJaUlwSU1CaFFpSWlJaUlwSU1CaFFxZHZIeDhZaUlpTWozbUdmUG51SFhYMzlGZW5wNmtWN2o0Y09IOFBEd3dPWExsd0VBU3FVU2taR1JoYnBHWW1JaTFHcDFrVjQvUHdxRkFzK2VQVU4yZG5heFgvdS83TXFWSzVnL2Y3N1d0dWZQbjJQMjdObUlqbzdXZTQ2dnJ5OTI3Tmp4TnNvaklpb1cyZG5adUhUcEVoNDllbFFzMTB0UFQwZHFhbXFSejFlcFZFaE1UQ3lXV2w2WG5KeU1wS1NrZitUYXhVR2xVaUUwTk5UbzQ1VktKWktUazZGVUtnMGVrNTZlamt1WExpRWpJME5ydTF3dXg2VkxsNUNTa2xMa2V0OGxEQ2hVN1BidDI0ZVJJMGZtZTh5dFc3Y3daY29VUEg3OHVFaXZJWmZMRVJrWnFmbFE5dlB6dzZCQmczRDQ4R0dqem8rUGowZWZQbjB3Yk5nd2lLSllwQm9NQ1E4UFIrZk9uWEh6NXMxaXVkNk1HVFB3eFJkZkZNdTFETGx3NFFLNmRldUdYcjE2R1gyamk0Nk9ob2VIaDhIdzhNc3Z2MkRvMEtGR2g5QzR1RGljUDM5ZWExdHFhaXFPSERtQ2hJUUV2ZWRjdTNZTmQrN2NNZXI2UkVTbUVCa1pxZldGTmlrcENXUEhqa1ZRVU5BYlgvdmx5NWZvMHFVTDFxeFpVK1JyK1ByNm9sT25UcG9IZnNWcDZ0U3A4UFQwTEpaclJVVkY0ZlBQUDhmZXZYdUw1WG9Bc0d2WExnd2ZQaHgzNzk0MTZ2akl5RWkwYmRzMjM5L1ZvMGVQTUhic1dEeDU4a1JyKzh1WEx6RjI3RmlEOTB6U1ptN3FBb2lLUTQ4ZVBmRHJyNzlpN3R5NVNFaEl3SkFoUXd3ZSsrclZLM2g2ZWlJNU9SbWRPM2MyMlBKU3RteFpWS2hRUWUrK3ZPSG9kZmZ2M3dlUTgyRnFpSzJ0TFdyWHJtMXdmMTRQSHo2RW1abVpVY2NXeFMrLy9JSTVjK2FnUllzV3VIWHJGa2FOR29XMWE5Zml2ZmZleS9lOEN4Y3U0TjY5ZS9qZ2d3OTA5aWtVQ3F4ZnZ4NTE2OVpGcVZLbC9xblNpWWdrTGZkQnpxQkJnekIyN05oaXY3Njl2VDNjM2QwUkdCZ0lEdzhQT0RvNkZ1cjhZOGVPWWZ2MjdYQjFkVVdaTW1VTTluNXdjWEdCVEtiN1REczFOVFhmM2d1cHFhbFFLcFg0N2JmZkRCN2o0dUtDTW1YS0ZGaHJRa0lDWHI1OFdhejNsQjQ5ZW1EVHBrM3c4L09EajQ5UG9jOC9lUEFnRGg0OHFMVXRNek1UQURCdDJqUllXVmxwdGlzVUNnQ0F0N2MzU3BZc3FYV09tNXNidnZ2dXUwSy8vbjhaQXdyOTQrUnlPVjYrZkttMUxiZkpOeUVoQWJhMnRscjczbnZ2UGRqWTJCVHFOU3BYcm96Tm16ZGp4SWdSV0w5K1BSbzFhb1NHRFJ2cXJXWENoQW1hcHlYZTN0NEdyK25oNFlFSkV5Ym8zYmR1M1RxRExTUzVMVEorZm41NlA5QUJvSDc5K2xpL2ZuMis3eWxYVWxJU0hCd2NqRHEyTU9SeU9WYXNXSUdEQnc5aThPREJHRFZxRkI0OGVJQ1JJMGRpd0lBQm1EdDNMajcrK0dPRDV3Y0hCOFBlM2g3SGp4OEhBRlNwVWdXZmZQSUpBR0RMbGkxNDh1UUpNak16OGVXWFgrbzlmK25TcGFoVnE1YkI2eDgvZmh5eHNiRUFjc0xRNjAramdKd25VZ3FGQXZ2MzcwZTlldlh3NFlmT0lIOE1BQUFnQUVsRVFWUWZHdjMraVlqK2FULzk5Qk1Bb0h2MzdrVTZQeU1qQSs3dTdrWWQrOVZYWCtXN2Yvbnk1V2pkdXJYbTUvUG56MlBPbkRrQWNoNjZEUmd3d09DNUlTRWhLRkdpaE03MisvZnZZK0xFaVFiUHk4N09oaWlLK1I3ajQrT0R4bzBiNTFzNzhQZjNodmZmZjcvQVl3MlJ5K1dReStWYTIzcjA2SUhyMTY4aklTRUJGaFlXbXUwbFM1YkV2SG56OFB6NWMvajcrK3U5WHIxNjlYVEN4dVBIajdGdTNUcDA3ZHBWNnlGblVsSVNsaTFiaHZidDI4UEp5VW5ySEVNUFE5OWxEQ2hVTEpSS0pVNmRPZ1VBaUkyTmhWS3B4SWtUSndEa2ZFRGxmZ2krVHQ4VGcvbno1Nk56NTg2RnJxRnMyYklJQ0FqQWdRTUg5SWFUdExRMGpCOC9IcmR1M2NLRUNSUFFzbVZMbldOZXZYcUZ5Wk1uSXowOUhSMDdkalQ0V3I2K3ZnYjMzYng1RTBPSERzWHExYXMxWDlpTFNxRlE0UG56NS9qb280L2U2RHF2TzNQbURGYXZYbzJNakF5c1dMRUNuMzMyR1FDZ1JvMGEyTFp0RzZaTm00Wmh3NGFoZCsvZUdEcDBLTXFXTGF0MS9yMTc5eEFWRllXU0pVdHFnbGFiTm0zd3lTZWZJQ1ltQnBzM2IwYVhMbDMwdGhJZE9uUUlzYkd4T3NIMGRidDI3ZEwwMFQ1eTVBak16WFUvcnRMVDAvSDgrWE9zWDc4ZUkwYU1ZRUFoSXNsNC92dzVnb0tDVUxObVRTUW1KbXJHZVNRbkp3UElHWXRwNkVGWHlaSWw4ZUdISDhMUzBoSUxGeTdVMnBlUmtZSFUxRlNERDY1U1VsSmdZMk1EUzB0THJlMTE2dFRSL1BuNDhlT1lQWHMycWxXcmh2bno1OFBhMmxybk9rZVBIc1htelp2UnVYTm5ndzhOR3pac2lJc1hMeHI0RFFBalJveEFkblkyTm0vZWJQQVlZOFhGeFFFQXlwY3ZYK1JyQkFRRVlOdTJiWHIzdlg3UFg3SmtpZDVBazFmTm1qVlJzMlpOclcwUkVSRll0MjRkbWpkdnJyWHZ5Wk1uV0xac0dkemMzSXdLWk84NkJoUXFGbks1SExObnp3YVFNK2hNclZacmZsNjdkaTFXcjE2dGRmeU5HemV3ZmZ0MlRKNDhHWlVxVmRMYVY2dFdMWVNIaCtQR2pSc0dYeTkzVEVKSVNBaWVQWHVtdGMvUzBoTGJ0MjhIQURnNk91TFRUejlGWEZ3Y0preVlnQWNQSG1ES2xDbm8zYnUzempVVkNnWEdqUnVIbEpRVStQcjZ3dFhWTmQvM1BHblNKTnkrZlZ0bmUyNWY0eWxUcG1nOWpjbmw2dXBxZEgvaEJ3OGVRS1ZTR1J5RFVWaFhyMTVGUUVBQWJ0NjhDWHQ3ZXd3WU1BQ3BxYWs2WTNlKy9QSkxaR1ZsSVNnb0NJR0JnZWpac3llNmQrK3UrYkRkdW5VclNwWXNpV1BIam1rMXQyZG1abUxLbENsd2NYSEJyRm16ZExxbWhZYUdJaVltQnNPR0RVUEZpaFVCQUsxYXRVSldWaGJVYWpWVUtoV2FObTBLTXpNelhMeDRFVEV4TWVqVHB3OFdMMTZNNXMyYjY3eWZiNzc1QnUrLy96NldMVnRXTEw4ZklxTGlzbkhqUm1Sblp5TW1KZ1pEaHc3VjJYLzA2RkVjUFhwVTc3bXVycTdZdVhNbnpNM04wYUZEQjgxMlVSUXhZTUFBS0pWS2JOdTJUYXNMVWE3WnMyY2pQRHdjR3pkdWhMMjl2YzcrTFZ1MndOZlhGelZxMUlDL3Y3L2U3cnlYTDEvRzl1M2IwYnAxYTh5ZVBSdUNJQmg4bjdkdjM4YWtTWlAwN3N2dEN2MzU1NS9yM2I5dzRVSzR1YmtadkhaZXVXTTNFaElTQ3QyVkxWZVhMbDN5ZmVCMzRNQUJoSVdGWWM2Y09haGJ0NjdtUWFzeFJGRkVabWFtWnZLZE9YUG1hQVc3M0lselJGRkVSa1lHYkd4czh2Mjl2dXNZVUtoWWxDcFZDbGV1WEFFQXJGbXpCZ2NPSE1DNWMrY01IcDg3dTBYRGhnMzFkdk01ZWZLa3dTWlZBSm9uR3IvODhndk9uRGxqOExnMmJkcmdndzgrd05DaFE2RlFLUEROTjkvQTFkVVZZV0ZoT3NkdTNib1ZWNjlleGZEaHcyRnVicTUxVExWcTFWQzZkR210NC92Mzc2OTM4SHBzYkN6V3JWdUhmdjM2d2RuWldXZS9NWDF0YytXT1k3bHo1dzdTMDlPTDNQZjI3Tm16OFBQejA0eTdtVE5uRHJ5OXZiRnAweWFENTFTdlhoMG5UcHpBTDcvOGd1UEhqNk52Mzc2b1Y2OGV4bzBiaCtEZ1lIejExVmVhR1UwQXdOcmFHdE9tVFVOU1VoSysvZlpiWExwMFNhdHJ3aDkvL0lISmt5ZWpjZVBHR0R4NHNHYjc5dTNiSVlvaUZpMWFoSmlZR0wwMVBYMzZGREV4TVRyYnM3S3lpdlQ3SUNMNko0V0ZoZUhRb1VObzJiSWxCZzBhcExVdk9Ua1preVpOd2hkZmZJRWVQWHJvUGYvMWJrTzVCRUZBMzc1OU1XdldMS3hkdTFZbkdFUkZSZUhvMGFQNDlOTlA5WWFUdVhQbjR2RGh3L2p3d3c4eGF0UW94TVhGYVZvbWNzWEh4MlBPbkRsd2NIQkF2Mzc5dE1hWVdGdGI2OXpYcWxXckJpOHZMNzMxK3Z2N1E2RlFZTXlZTVhyMzE2aFJRKzkyZlhMdmh4Y3ZYalE2MUx6T3lja0o3NzMzSG5idDJvVVJJMGJvdE15dlhyMGFEUm8wME9vS1o2eW5UNStpYTlldThQTHlna3dtUStQR2piWCtEdExTMGhBUkVZSGZmLzhkSTBhTXdMRmp4OWkxS3g4TUtDUkpIaDRlOFBEdzBMc3ZKQ1FFNDhlUDEvejgvZmZmR3h6bkFBQnF0UnJkdTNkSHAwNmRNR2ZPSElQTnU3bjgvZjExd3RIcmZYY0I2TzFHQmdCMmRuWUFjc2FadkdrWHI5elFwMUtwY1A3OCtTSjFmUU55bXZZblRKZ0FlM3Q3dkhyMUNna0pDUmcyYkpqV01SOTg4SUhlTGdOTm16WkZWRlFVSmt5WUFEczdPK3pjdVJPbFNwWEM1Y3VYTmYyckFhQjM3OTY0ZXZVcU5tellnSkNRRUd6WnNnVVRKMDVFdjM3OUVCMGRqZEdqUjZOQ2hRcFl2bnk1MWsyaFdyVnF5TXJLUW5oNE9FcVVLS0gzeWRqclhSenlxbEtsU2xGK0pVUkUvd2k1WEk2NWMrZHFIdHE4L3JtYTIrcGZvVUlGZy9lUi9Ienh4UmNJRGc3R3p6Ly9qTUdEQjJ1K0JPYys2Q2xidGl4bXpacWw5OXl2di80YTc3MzNIdXJVcWFOMUg5VW5MaTRPMzM3N3JkWTJaMmRuL1BqamoxcmI3T3pzREg2aDM3dDNMN0t6czR2MGhUK3ZodzhmSWo0K0hvSWc0TXlaTXdYV25wL0l5RWhzMmJJRktwVktxNXQ1ZEhRMDR1TGkwTDkvL3plcTFkWFZGZGV1WGRPN2IvVG8wVm9QUDBWUnhQbno1NUdjbkp6djk1aDNFUU1LL2FPU2s1TVJHeHVyOC9SRXBWSUJBUDd2Ly81UHE0blR6ODhQOWVyVk0zaTk5UFIwTEZ5NEVGOTg4UVdPSGoySzl1M2JZL1hxMWZqMDAwOE56am9sazhtMEJyczNidHdZTTJiTU1LcittSmdZblNkVTgrYk55N2ZaTjNlUS9Qang0dzBPa2dkeVduZGVYL2NqTDVWS2hVdVhMdUhERHorRWpZME5nb0tDaWh4UXlwY3ZqL0xseTJQRWlCRUdQemlIRFJ1RzRjT0hJeU1qQTdkdTNjSkhIMzBFVzF0YkpDUWs0T0RCZytqV3JSc3FWYXFFZ1FNSG9uNzkrcWhXclJvR0RScUVYcjE2b1hYcjFuQjJka2IvL3YxUnVYSmwxS3RYRDJYS2xNR0tGU3R3OCtaTlhMNThHVFZyMXNUcTFhdjF0Z0w5OXR0dmtNdmxLRkdpQkVKQ1F0Q3laVXV0ZnhmejU4L1hPMkRmMENRR1JFU21NbmZ1WE1UR3hzTEx5NnZZSmppSmpvN1dhc21vWGJzMnFsZXZqZ3NYTG1nZEV4WVdocTVkdStwTTJWNm1UQm0wYXRVS3RXdlhSdTNhdFRVOUQ1WXZYNjR6aHNLUUJRc1dhSzNoRVJjWGh6NTkrdVI3VHU0ZytSWXRXdVI3M002ZE8xRzllbldEKzNQZno5ZGZmNDE5Ky9iaDFxMWJhTkNnZ1ZGMXY2NTU4K2JvMTY4ZnRtL2Zqa2FOR21sYStrK2RPZ1ZCRU5DbVRSdWpyN1Y3OTI1czJiSUZBTFRXVlh2MjdKbFdUNEZjTzNmdTFQdzV0NHZmdzRjUDBhRkRCd2FVMXpDZ1VMRlRLcFdReStVWVBudzRidHk0Z1o5KytnbUxGeS9HZ2dVTDRPVGtoSDc5K3VtY2MvRGdRVnk0Y0tIQTVzNFZLMWJBMnRvYWZmcjB3ZEdqUi9IWlo1L2h4WXNYV0xGaUJSWXNXR0JVZmRiVzFqcFAzV2ZPbklubzZHaWRKME5wYVdrNjUvZnYzMStyVDNCUjZXdCt6K3ZpeFl0SVMwdER2Mzc5WUd0cml4VXJWdURSbzBlb1dyWHFHNzN1Ung5OXBOTTZsVGNvUFhueUJHUEhqc1VQUC95ZzkrbmVCeDk4b0psYVdCQUVWSzFhVlRQZ0wyLzN0YSsvL2hxWExsM0M2ZE9uMGE1ZE84MFRSWDFPblRxRjZ0V3I0OW16WjVnL2Z6NCsvZlJUVEo4K1hiUGZ6czVPNzc4TmZXTjhpSWhNUlJSRnBLV2xvV3ZYcmdYT3FsVVk1ODZkZzUrZm44SFAwRnpXMXRZSURnNUdjSEN3MW5abloyZTBhdFZLNS9nS0ZTcG8zUTlqWTJQaDRlR0IyYk5ubzMzNzlqclh6aHRReXBVcmg1VXJWeGJsN2Vnb0tNaWRPSEVDMXRiV0dETm1ERTZlUElrREJ3NFVPYUFBd0xoeDQzRHo1azNNbWpVTGUvYnN3WHZ2dllmOSsvZWpaY3VXS0ZldW5OSFhhZE9taldhODZvc1hMekJseWhRQU9ROFk0K1BqTVdQR0RGU3NXQkZ4Y1hGWXVIQ2g1dUVza0RNUlROZXVYZUhqNDRQS2xTc1grYjM4VnpHZ1VMRklURXpFcmwyN2NPSENCVHg0OEFBQVlHWm1odSsvL3g2VktsV0NvNk1qMnJWcmgrRGdZRFJyMWt5cmk0OVNxWVMzdHpjKy9mVFRmQVBLanovK2lNT0hEOFBYMTFmcmZFOVBUd3dZTUFBZmZmUlJnVTl6REpITDVacTV5d3RTbzBZTjFLaFJBMmxwYWZqenp6OEwvVnFWSzFmV0djK2l6NjVkdXlBSUFycDA2WUlTSlVwZ3pabzEyTEpsaTJieWdhSXFYNzQ4MnJWcnA3VnR5WklsUnA4ZkVoS2lHUStpVnF0eDVjb1ZaR1Jrd05YVkZVMmJOZ1dRTThCeThlTEZlUEhpQldiTm1wWHZrNkZuejU3aHhJa1Q2TmV2SDRLQ2dyQnk1VW9NR3pZTTlldlgxM3p3ZTNwNjZtMk55c3JLZXFNcEo0bUlpcE1nQ0ZpNGNDR3NyS3h3K3ZScHZRdlY1ajc0aW82T05yaTRjUFBtemZWK1VUNSsvSGlCTXlDK0NaVktCYmxjbnU5SzZibXNyYTAxM1pnZlBIaVE3MnhYK2xoWldSazFCdVhHalJ1SWpJeEV0MjdkVUxKa1NYVHIxazJ6d0dKUnY5aGJXRmhnMGFKRjZOZXZINlpPbllyT25Uc2pLU21wME44aEhCd2NOT0ZLMzFUNEgzMzBFV3JXcktucCtwM1hybDI3NE9EZ29HbGw0b0I1YlF3b1ZDd1NFaEt3ZS9kdU5HM2FGUGIyOXJoNzk2N09PaC9kdTNmSGp6LytpR1BIanFGYnQyNmE3ZnYyN1N0d2NjVXJWNjVnNWNxVkdEQmdBSm8xYTZhMUNHS3RXclV3YXRRb0xGKytITldxVmROOFNmNm5oWWFHR3B5NUpEOUxsaXpSQ1FpdkN3c0xRMmhvS056ZDNUV3pYWFhxMUFsSGpoeUJoNGRIb1FZV3Z1N1NwVXM2Z1NGM29Mc3hidDI2cGVrZW9GS3BFQjRlam9jUEgwS2xVc0hhMmhyKy92NjRldlVxZ0p5UXVuVHBVaXhkdWxUbk9wczJiWUtMaXd1MmJ0MEtWMWRYemZ1c1c3Y3VObTdjQ0JjWEY4MDZLUDM2OWRNN2hiQ3hhOGtRRWIwdHVRK2dmSHg4ZEFhZzV4VVNFb0tRa0JDOSs5YXZYNjhWVUhLN0RrdjFTNnlYbDFlaFYwaDNjbkxTR3Nkb1NPNFV4Ym16YjM3OTlkZll0V3NYMXE5Zm4rLzR4SUpVcVZJRjA2Wk53OHlaTXhFUkVRRlhWMWMwYTlhc1NOZUtqNC9IMmJObkMzVk83dC9sTDcvOGdxMWJ0K0xBZ1FQNWRndC8xekNnVUxHb1VhTUdnb09EVWJwMGFheFpzMGF6RUdKZXpzN09jSGQzaDUrZkg5cTBhWU5TcFVvaExpNE9HelpzUU9mT25RMnVySDdseWhWNGVucWlkdTNhQm1jQytlYWJiM0Q5K25WNGVucGkyYkpsZXFla3pZOUNvZENaTTk1WWdZR0JXczNUbVptWmlJcUtRczJhTmJYR1d5UWtKS0JMbHk0RlhrK2xVbWsrZFBNT1pCOHlaQWlPSGowS2IyOXYvUERERDBYK0lITnlja0xmdm4yMXRoV21CV1hzMkxHYUZaR2JObTJLb1VPSG9rK2ZQZ2dNRE1TUUlVTTBUN1E4UER6MC9wMCtlL1lNUGo0K1VLdlZTRXBLd3FGRGh6Qmp4Z3l0cDI5NTUrc0hnSTgvL2xqdjMrbnUzYnVOcnB1STZHM2F0bTJiM3BhSXhNUkU5Ty9mSC8zNjljTTMzM3lqOTl6WFozdk1YWVg4bis3V212czZSYmtmZnZIRkZ6cUQ4Mk5qWTZGU3FYVEd1WGg3ZXlNOFBMekFhNTQ2ZFFxWEwxK0d1N3U3cGtXOVlzV0s2TktsQ3dJREE5RzFhOWNpaHdvQTZOeTVNd0lEQXhFYUdxclRwYzBZeTVjdng5bXpaL0gwNlZPOWE4VXNYNzRjSlVxVTBHcEp5KzJtZC92MmJUUnYzaHduVDU1RWhRb1ZHRTVldzRCQ3hjTFMwdEtvRDdTSkV5ZWlkKy9lOFBiMnhyUnAwekJwMGlTVUtsVUszMy8vdmQ3ano1MDdoeWxUcHFCU3BVcFl0V3FWM3NYNmdMK2IxVWVNR0lIeDQ4ZGp4b3daV3EwMEJZbVBqemM0eUw0Z01wbE1xNjQvL3ZnRHc0Y1B4NlpObTdUNnlCcjc0Yk5seXhiY3UzZFBKN1JWcWxRSnZYdjN4dTdkdTdGaHd3YU1HaldxU1BVNk9Eam9ETFpmdFdwVmthNlZWNnRXcmVEdDdZMW16WnFoVFpzMkJxZHFqSW1KZ1krUEQ0Q2NxVFFkSFIzUm9VTUhCQVlHYW81NSt2UXA3dHk1bzVudDV2cjE2M3JIQStXMi9KdzRjUUpXVmxhYUJTZUppRXhOWDdjZTRPOUpZcXl0clkwZTc1Q1dsZ1l6TXpPOTY1NFVwL2o0ZUFBbzB2MVFFQVNkZTdTUGp3OVVLaFg4L1B4MGppM0lpeGN2c0d6Wk1waWJtMlBjdUhGYSswYU1HSUhnNEdETW1qVUx1M2J0S25KWDM2dFhyMnJXWE51OGVUUGF0V3VuYWMwM2hwMmRIVDcvL0hOOCt1bW5LRisrdkU3dkJHZG5aOWpiMnlNeE1SSFhyMThIa0RPRmYrM2F0VEZ0MmpRQTBIVGhKbTBNS1BSV1ZhMWFGWjZlbmxpOGVER3VYYnNHaFVLQmdJQUFuVDYxb2loaTA2Wk4yTEJoQXlwV3JJZ05HellVK0lGcGEydUxkZXZXWWNTSUVaZzdkeTR1WDc2TXlaTW5GemdZUFM0dUR0SFIwWkRKWkpnNWN5WUdEeDZjNzJ3aUJVbEtTZ0pnK09hVW56Tm56c0RQencvMjl2Ync5UFRVMlQ5cTFDaWNQWHNXbXpadFF0V3FWWTFxa1huZGI3LzlocSsvL2xwclc5NkJqMFgxNE1FRGRPellVVytRTU1UUzBoSyt2cjQ2VHdWdjNicWxlUkluazhrMEMyL3E4K1RKRTh5WU1RTmx5NVpsUUNHaS82VDQrUGdDNzJYRkliZjc3dHk1Y3pGbzBDQjA3ZHIxalZwdGtwS1NpalN4UzNaMk5qdzlQWkdRa0lDUkkwZkN5Y2xKYS8vNzc3K1BjZVBHWWZIaXhaZzRjU0w4L1B3S1BUWW5QajRlMDZaTlE5bXlaVEZseWhUTmY1czNiemI2UGVjdXdLbFNxWkNTa29LV0xWdkMxdFlXZG5aMm1ERmpCdHEyYll2U3BVc2pKU1ZGMDZ2QzNOd2NXN2R1eGIxNzl4QVpHWWxPblRycGJYMTUxekdnMEZ0bloyY0hLeXNySkNVbG9VR0RCam9ENDBWUnhJUUpFeEFTRW9KYXRXcGgxYXBWS0YrK3ZOSFg5dmYzeC9UcDAzSHk1RW44L3Z2dk9IRGdnT2JEWnVYS2xWcXJteWNtSm1MYXRHa3dNek5EcjE2OUVCUVVoR1BIanFGTm16WVlNbVFJWEZ4Y0VCSVNVcWluVnFHaG9RQ0EwNmRQbzMzNzlrWVA0Z3NKQ2NHTUdUTmdabWFHSlV1VzZBMDROalkyV0xwMEtRWVBIb3c1YytZZ0l5TkQweS9YV0ZXclZ0V1pYZVpOV2xCRVVjVFNwVXNSR2hxS2ZmdjJGZnA4ZlU4UU8zWHFoRTZkT2dISStlRGZ2WHMzM056YzRPTGlvam5tM0xsemNITnpRNGtTSllwY094R1IxSW1paUx0Mzd4WjU5WFI5UHZua0V4dzRjRUF6SXlNQUhEcDBDTWVPSFVPVEprMlFuWjBOYjI5dmJOeTRFUU1IRGtTUEhqMndkT2xTelZnWVl5UW5KeU1tSmdabVptWUlDUWxCa3laTmpMcVh5dVZ5VEo0OEdXRmhZV2pXckpuZTZYcUJuTEVvMTY5ZlIzQndNSVlQSDQ3VnExY2IzWktTa3BLQ2lSTW40dFdyVi9qaGh4OVF0MjVkakJ3NUVyNit2bGkxYXBXbVY4ZXNXYk8wcGc4MlpPYk1tY2pPem9hUGp3L1MwOU94YXRVcWZQbmxsNXJ4U0UrZlBrVmdZQ0JhdFdvRmEydHJtSm1aNGRDaFF6aCsvRGhhdEdqQmdLSUhBd29WTzBPemYwUkhSMlBGaWhXNGR1MGFtalp0aXViTm04UFB6dzg5ZS9iRWtDRkQwTE5uVDlqWTJFQVFCTGk1dWNIYzNCd0xGaXdvY0ZyRjE1VXBVd1pyMXF6QkR6LzhnQVlOR21nOUNjbHR1bjM1OGlVT0hqeUliZHUyUVM2WFk4YU1HZmp5eXk4eGJOZ3diTjI2RmZ2MjdjUHAwNmZScGswYmpCMDdWdThUb0JZdFd1REVpUk9hbGgyMVdvMmdvQ0RzM2JzWGpvNk9DQWdJd0xwMTYxQ3paazIwYmRzV3JWdTN4dG16Wi9WK0VCMDRjQUJMbGl5QktJcVlOMjhlR2pWcVpQRDl1YnE2WXRHaVJaZ3laUXFXTEZtQ216ZHY0dnZ2dnplNlNmNkREejdRV2IzWTE5ZFgwK1JldlhwMW5EcDFTak4rSm5kMnM5ZWI1TlZxTlZRcUZUWnYzZ3kxV2wwczNjUmVkLy8rZmN5Yk53L2g0ZUg0My8vK3B3a29mL3p4QjJiTW1BRkxTMHQ4ODgwMzZOMjdkNkgvblJBUi9SUFMwOVB6L1NMLzZ0VXJBRG5qUGZKcmNaYkpaQ2hac2lTdVhidUc1OCtmNDMvLysxK3gxWmk3S0s0b2l2anR0OSt3YWRNbVhMOStIYTZ1cmxpeVpBbEtseTZOaXhjdndzL1BEOHVYTDhlV0xWc3dZc1FJZ3pNeWJ0aXdRYXQ3Vis0VXUxWldWa2hKU2NINDhlTmhZMk9EbGkxYm9tM2J0aGc3ZHF6ZWJ1SFBuei9INU1tVEVSNGVqcnAxNjJMeDRzWDVkbytlTTJjT1hyNThpZXZYcjZOdjM3NllQbjE2Z2V1WXhNWEZZZXpZc1hqMDZCRm16NTZOdW5YckFnQUdEUnFFYTlldVllL2V2WEJ6YzBQcjFxMTFXbVVTRXhNQlFPZTkvdnJycjVwRkxVdVVLSUhyMTYvanp6Ly94SVlOR3dEa2ROR09qWTNGRHovOG9Bay93NFlOd3krLy9JSkZpeFpoOWVyVitkYjhMbUpBb1dJaGlpS1dMMThPQ3dzTEhEOStYUFAwUHlzckM2ZE9uY0xCZ3dkeDgrWk5sQ2xUQm5Qbnp0VjBUV3JWcWhWbXpacUZsU3RYSWlBZ0FKMDZkY0tYWDM2cEdVQlkxQmxMWkRLWnprcnBjWEZ4dUhyMUtzNmZQNC9MbHk5RHFWU2lWcTFhbURKbEN1clhydzhncHdWbS9Qang4UER3d1ByMTZ4RVlHSWp6NTgralo4K2VHRFpzbUZZSUVBUUJtWm1aQ0FzTHcrM2J0M0g2OUdrOGZ2d1lYYnAwMFR4TnVYRGhBb0tEZzdGMTYxYjQrL3VqZXZYcWFOKytQVHAzN296S2xTc2pNVEVSOCtmUHg0VUxGMkJsWllXNWMrZmk4ODgvTC9EOWZmYlpaMWkrZkRtOHZMeHc4dVJKWExod0FRRUJBWnBCaE1ZNGR1d1lybDI3aHJTME5DUW5KNk5zMmJJQWNtYmVPbno0TUdKalkyRmhZWUZyMTY1QkpwUHA5TXU5ZCs4ZTFHbzFiRzF0c1hidFdwMzlYbDVlZW04c3hqeUJTMGhJd0lZTkczRDQ4R0hVcUZFREFRRUJXZ3MxT2pvNklqQXdFSDUrZmxpN2RpMTI3ZHFGWWNPR0ZldTZBMFJFUmRHaFF3ZWpwdHpkc1dNSGR1ellZWEMvazVNVGZ2enhSL2o3KzhQS3lxcllGdkxMek14RWVIZzRMbHk0Z0xObnp5SXVMZzZXbHBZWU5HZ1FoZzBicG1ubGFOR2lCVnEwYUlGZmYvMFZxMWV2aHJlM04zYnYzbzN2dnZ0T3M3aGhYZzhlUE1EZHUzZHgrZkpsWExwMENXWEtsTUhxMWF2UnFGRWpSRWRINC9UcDB6aDU4aVNDZzROaGJXME5kM2QzZE9qUUFTMWJ0b1NGaFFXT0hqMktwVXVYSWowOUhXNXVibGkrZkxuZWhYM3pzcmEyaG8rUEQ3eTh2SEQrL0hsTW5qd1pIVHQyaExlM3Q5N2p3OFBEOGQxMzN5RXRMUTJ6WjgvV0dxc3FDQUxtejUrUGZ2MzZhWllRaUlxS3dzNmRPeldURnVTdUw1TjM3WmpjdjUvY3J0TXltUXhEaGd6QnJGbXpjT1BHRFRScTFBaTJ0cmJvMzc4L05tM2FoUDc5KzZOU3BVb29WNjRjdnYzMlcvajQrR2dlaU5MZkdGQ29XQWlDZ0xObnp5SStQaDUyZG5ZWU1XSUVnSnp1VGpObnprUzVjdVV3YnR3NGZQWFZWMW9mT0pVclY4Ym16WnR4L3Z4NWJOeTRFVUZCUVpxbis4VTFuV0oyZGpiNjlPbURSNDhlQVlCbU1IWDM3dDBOenY1UnJsdzV6Sm8xQzcxNjljTFNwVXV4Yjk4KzNMMTdGMXUyYk1IQ2hRdHg2dFFwcmFsNTdlM3Q0ZTd1amtXTEZtbG1vREkzTjBmNzl1M1J2bjE3WkdSazROZGZmOFhodzRmaDcrK1BUWnMyNGRpeFk1REpaSWlKaVlHam95TVdMRmhRcUlEaDd1Nk9IVHQyWU02Y09haFNwVXFoenMydEx5b3FDb0lnNE1zdnY5UWFPRzl1Ym83SXlFaW8xV3JZMmRsaDhPREJPdjJmcmEydDhmbm5uOFBMeTB2dnVpNjllL2ZPZHhhdi9KdzlleGFYTGwzQ3pKa3owYVZMRjcxQng5N2VIdE9uVDBmZnZuMnhhdFVxdlRQSEVSRzliYk5uenpacUhaR0MyTnJhSWlRa0JMZHUzY0xJa1NPTE5LN3hkWWNPSGNLaVJZczBBL1VkSFIweGF0UW85T2pSdytBWWwzYnQyc0hkM1IzYnRtM0R0bTNiTUg3OGVLeGJ0dzRPRGc0WU5Xb1VrcE9Ua1pXVkJTRG55M25kdW5VeFljSUVkT3ZXVGRNRjE5blpHYzdPemhnK2ZEanUzcjJMb0tBZ0hEOStITUhCd2VqYnR5OG1UWnFFaElRRXZIcjFDZ01IRHNUbzBhTU5Ub3J6T2hzYkc2eGN1UkxidDIvSDl1M2JEYzZNQnVSTUFXMXRiWTM1OCtmcm5SbXliTm15T0hUb2tLYnUwcVZMNC9qeDQ1cHVYbVhLbE1IbzBhTTFYYmVqbzZNUkZCU0ViNy85VnV2dnAwT0hEbGl6WmcyQ2dvSTBQU0w2OU9tRGZmdjI0ZGF0VzZoVXFSSUFvRy9mdmdnTURFUk1UQXdEeW11a09hRTJ2UldPTmVzMWhibHNqNVdWcGFQLzJwVm81ZDdpamErcGI3R2gwTkJRMUt0WHo2aFp2cDQ5ZTFiZ2F2SkZjZXpZTWNURXhLQng0OGI0K09PUEN6V21SQlJGSERseUJLNnVycWhac3laaVkyT3hmLzkrelFxOHpzN09oVm9zS2pZMkZsRlJVZWpZc1NNQTRQSGp4eWhYcmx5UloyZFJxOVZRcTlWR2Y1ai9XeWdVaWtJTnppeU9oYTZ1WEEzRjhMRVRrSnFXRmc5UjZQdkgzVnVGbTlpZWlFekswYVhCWnhERVBhVnRiUjM4MTY1QzB5YU5UVjNTR3hGRkVUdDI3SUNIaDBleFRFTXJsOHV4Yk5reXVMaTRvR25UcGxvdEFjYUlqNC9IbVRObk5GUFZiOSsrSFdscGFhaFlzU0ljSFIzaDR1Smk5SGlLN094c0JBY0g0K09QUDlaTTFSOGJHL3RHazlSa1oyY1grRjNEbUdOZUo0b2lSRkhVK1R1UXkrVTRjZUlFMnJadHE5UGE4L2p4WTFTc1dGSHJ2cVJVS25YdTFWbFpXZi80N0d5R1hMa2FpbkdlVTVIdzRrVXlSUFNRMGoyUEFlVWQ5azhFRktKL013WVVvbiszLzFwQUlmb25TVG1nY0ZVWUlpSWlJaUtTREFZVUlpSWlJaUtTREFZVUlpSWlJaUtTREFZVUlpSWlJaUtTREFZVUlpSWlJaUtTREFZVUlpSWlJaUtTREFZVUlpSWlJaUtTREFZVUlpSWlJaUtTREFZVUlpSWlJaUtTREFZVUlpSWlJaUtTREFZVUlpSWlJaUtTREFZVUlpSWlJaUtTREFZVUlpSWlJaUtTREFZVUlpSWlJaUtTREFZVUlpSWlJaUtTREFZVUlpSWlJaUtTREhOVEYwQ21KNnJWaUl5S2hwV1ZsYWxMSVRLcGlNZ29xSlFxVTVkQlJHOUlwVlFoSWpMSzFHVVFTVnBFWkJRVUNvV3B5OUNMQVlXZ1VDcXg0WWZOc0xTd05IVXBSQ2FsVUNpUUtaZWJ1Z3dpZWtPWmNqblcrZ1hBd3NMQzFLVVFTWlpDb1VCcVdwcXB5OUNMQWVVZHBoYkU1MllRSDRzUTdGSlNwZmtQbE1oRW5tYUw2cWVtTG9LSUNpZGJWRCsxRklTbmFsRzBUazVOTlhVNVJQOE9vdmdzV3hRbGRjOFRURjBBbVpTc2VxMTZ6cUlnKzhEVWhiekxTcGlwV2x0YldYZ0JNTTlTS0hlL1VzZzJtcnFtZDUyb1VqNTdHQjBlQlVCdDZscUlxRkJrVld2V2NaR1pXN3h2NmtMb2J5VXR4RjZXNXJMUkFNUnNwWHI5SzRXdzM5UTEwZDlVZ2pyeHo4ZzdFWkRRUFk4dEtPODJkV3pVblNnQTdLaHJRdlhyMTY4Z2lxSW9DQUxNWmNLalArN2VPbXZxbW9pSS9xWFVqMkorandBUVllcEM2RzhOR2pSb0FFQUVJRnFZQ1RGL2hQRStSL25qTEY1RVJFUkVSQ1FaRENoRVJFUkVSQ1FaRENoRVJFUkVSQ1FaRENoRVJFUkVSQ1FaRENoRVJFUkVSQ1FaRENoRVJFUkVSQ1FaRENoRVJFUkVSQ1FaRENoRVJFUkVSQ1FaRENoRVJFUkVSQ1FaRENoRVJFUkVSQ1FaRENoRVJFUkVSQ1FaRENoRVJFUkVSQ1FaRENoRVJFUkVSQ1FaRENoRVJFUkVSQ1FaRENoRVJFUkVSQ1FaRENoRVJFUkVSQ1FaRENoRVJFUkVSQ1FaRENoRVJFUkVSQ1FaNXFZdWdJaUlpT2hmekx4aHc0WkRBUXhZWXY0QUFDQUFTVVJCVlB6UDFJVklXR1VBQWdCQkVJUXhEUnMyN0c3cWdxUkdGTVd6MmRuWkN5TWlJckpOWFlzVU1LQVFFUkVSRlZIRGhnM3JBSmdvQ0lLenFXdVJLbEVVQVFDQ0lBQkFqYi8rb3p3RVFYQXpOemMvQlNERTFMVklBUU1LRVJFUlVSR3BWQ29iTXpNekN3Qkt0VnA5VUJDRUI2YXVTV3JVYXJXbElBaDFSVkZVaWFJWUtaUEoyRXJ3dDRxQ0lId0p3TXJjM0x5a3FZdVJDZ1lVSWlJaW9qZW5sTWxrVzI3Y3VISGMxSVhRdjBlOWV2V2FtcG1aZlNvSWdvT3BhNUVTQmhRaUlpSWlJemc1T1pVcFZhcVUxaGRKUVJDcUFyQVFSVkVRUmJGeXZYcjFhdVhkcjFLcEVuNy8vZmVYYjdWUWtxU2kvUHNSUmZGNVdGaFkwbHN0VkFJWVVJaUlpSWlNVUtwVUtWZHpjL010ZWJlSm9tZ040SDBBWmpLWmJKWk1KbnVWZDc4Z0NOOEJPUGtXeXlTSktzcS9INVZLTlFyQW1iZFlwaVFJcGk2QWlwMVpnd1lOT2dxQzhKR3BDeUhqaUtMNGtTQUkveE1FUWFaV3E4OEtnbkRDMURWUjhWQ3IxYi9kdm4zN1BBQ1ZxV3Nob3VMUnFGR2pGQUNsalRsV0ZNWDBtemR2MnY3REpkRy9TS05HalpJQmxESG0ySGY1M3c5YlVQNWpHalJvMEVnUUJIOUJFQ3FZdWhZeWppQUlFRVZSOXRlZlB4VUVvYVdwYTZMaUlaUEpJdXJXcmZ1LzhQRHdTRlBYUWtURlF4VEZYWUlnakJSRk1YZFdLbjNINU80Ny9GYUxvLzl2Nzc3am82ajIvNCsvWnpjaEJBS0VIcG9FSk5JRUV4QXZZRUVCVWNTQ1lLTjVyK0tYcmlnZ1ZiRFFST25TU3k0MUlGY1VFTGdJRnhBQlVTbEJBZ21kMEVHNmdkVGRuZDhmeVA0STZRTFpDWGs5SHc4ZkQzZm16TzVuY1FibnZXZk9PWmJuY3JsQ2JUYmJCNXcvNlNPZzNHTnNObHRSMHpUem02YnBraFJsR0VhTXAydEMra3pUOURKTjh6NUplU1Vka3BUZzRaSndtMHpUTEN5cHFxU0NOcHN0VTcrVUFjZ3hRazNUYkM4cFQybzNtVGVtMUpYa01FMXpVWFlYQjJzelRYT0thWnBkSlBsa2NQNGs1ZWJ6aDRCeTc3cHNtbWIvaElTRUhaNHVCQm1MalkzTjYrM3RiZlAyOW83MWRDMjRmVDQrUGs4WmhoRjYwLzlvQU53anJsMjdGcDAvZi82ZGhtRThrdFkxL2xmUGVMVFQ2ZHlYemVYQjRzNmRPM2NpSUNCZ3E2VEhNamgvRHVUbTg0ZUFjbzh5RE1QbGREb3ZSa1pHbnZGMExVQnVVNnRXclZ3MzR3cVFXM2g1ZWYxcEdNWlBraDZSa2oyTzQvNzEyelJOMHpDTUNLZlRlY0pqaGNLU1RwMDZsVkN5Wk1rMU54N25UdXY4a2JROU41OC9OazhYQUFBQWtGTkVSa1ltU3RvbTZjKzAyaGlHNFhTNVhOc2lJeU92Wmw5bHlDR2NwbWx1Vi9yblQ0S2tYSDMrRUZBQUFBQ3lJQ0VoSVVMU3FYU2FKSnFtK1ZOMjFZT2NKU2twYVovU1AzK3V1bHl1WDdLckhpc2lvQUFBQUdUQm5qMTc5cHVtdWZ2bVIzTnVQSjd6MTdiRFNVbEp2M211UWxqWm5qMTdqcVIzL3BpbWVjREx5eXZja3pWNkdnRUZBQUFnYXh5bWFYNlgxazZuMHhuNjE2TmdRR3FjNlowL2t1WnUzNzQ5S2R1cXNTQUd5ZWRnd2NIQmdaSWV1bVZ6aUNSdjB6Uk5MeSt2eDRPRGc1T3RoNUtZbUJnZUdSbDVMTnVLQk81eHdjSEJRWktxM2JJNTVLKzFiZktsZGgxSytuM256cDNSMlZNaGdMdkI1WEl0dGRsc1NZWmhlTi9TZStLNGR1M2FUSThXQjh0TDcveUpqWTJkNTlIaUxJQ0Frck1GMm15MmhUZHYrT3VteUZ0U1B0TTBCOXRzdG1SejJPWEprNmV4SkFJS2NJYzRuYzRnYjIvdnRLN0Q0cWxkaHk2WHE2a2tBZ3FRZyszYXRldGFjSER3Zkp2TjlxK2J0NXVtdWV6Z3dZTnBEb0FHcE92blQwaElTS2hoR0IxdjNtNmE1cko5Ky9ibCtqWHNlTVFyQjl1NWMrZVBrczVKeW11YVpsNUplUTNEeUdQOGZ6NDM3ek5OOCt6T25UczNlN1JvNEI0VEVSR3gwalROQzhyYWRmaWpaNnNHY0NlNFhLN1VmdWxlbXUyRklFZHl1VnlocVd6bS9CRUJKY2N6VGZNL1dXaWI2N3NNZ2J0a1dXWWJjaDBDOXc2WHk3VmIwajdETU55RG0xMHUxM1pQMTRXY3dUVE5QZUw4U1JVQkpZZjc2OWViZU9uL0wvQnpzNXUyeFR1ZHp0U1NPb0RiOTdWcG1va1MxeUdRbS9qNCtNU1lwdWwrTXNFd2pIMWVYbDVuUFZrVGNnNXZiKzlFenAvVUVWQnlPSnZOZHRZMHpSMDNwcXBMelYvN3RraGlkV3ZnTGtoS1NqcGhHTVorcmtNZ2Q5bStmWHVjYVpyYlRkTk1ORTNUNVhLNUlyWnYzMzdSMDNVaFo5aStmWHNTNTAvcUNDZzVYRUpDd25sZFg5RldVdkpmYjIvNmQ2Zkw1ZG9RRVJHUjZ3ZGRBWGZEMWF0WFQ1cW11ZS9HNjlTdXc3Lys1OE4xQ054YlRKdk50a25TVWNNdzRrM1RYQ25KNWVtaWtITncvcVNPZ0pMRFJVWkdKaHFHc1ZWU1hGcHRUTk84SXVsM1NZNXNLd3pJUmFLam8rTk4wL3hGVXByejFodUdjVlZjaDhBOTUrTEZpL3NsSFRKTjh3L1ROSFAxNG5ySU9zNmYxQkZRN2dGT3AvTTMwelRkVXhyZXZDS3BKQm1HY2RMbGN2M3VrZUtBWENJcEtXbU5hWm9KTjE3ZmVoMUtPczkxQ054N29xT2o0MTB1MTNlbWFjN2F0V3ZYTlUvWGc1eUY4eWQxYVQ4d2paekVYcXRXclpXU210dzZRUGV2NTk1bjdkaXg0eDFKVGcvVUJ1UVdYaUVoSVJzTXc2aWYyblZvbXViaThQRHcxOFYxQ054VmdZSFZBcFEzVDVYcy9FeTc0ZlEzWFBKMkdQWnoyZm01a3VSd3hSNDRzWC8veWV6KzNIdFIrY28xS3hpR3JYeDJmNjRueng5SmNpUWxuVGh4YU05QlQzeDJXbGlvOGQ3Z2REcWRjKzEyZTVQVWRycGNyaVhpcGdpNDJ4eE9welBVeTh1cmZtbzdYUzdYSW5FZEFuZFZZR0MxQUNPdjl3VFRNQi9OenM5MXl2YlhNeWtwWi9HNzI3eU1mRHZLVktyWjhlVEJYU2V5L2NQdklXWHZyMTdKWmhqZm1vWlpQTHMvMjVQbmp5UjU1ZkcrRnZoQWplZWo5MGZzOVVnQnFTQ2czQ1BPblR2M2JjbVNKY2NiaGxINHhxKzNmLzFxZS9IOCtmT3JQVndla0Zzc2xEVEtNSXhDdDE2SEZ5NWMrTjZ6cFFHNWdIZWVBRk5tZFVOR2dLOXZYbmw1M2J1M09RNkhVM0Z4Y1RJTlZmT1d5a29pb053R0x5OTdKVk1Lc2htMnZMNit2ckxiNy8xUkVDNm5TM0h4Y1hLNVRKbXlWNUZFUU1HZGRlclVxZGdTSlVwOFl4akcvOTJ5YS82SkV5ZlNIRUFQNE03WnRXdlh0WkNRa0dXR1liUzdaUmZYSVpETk9yM3p0dXJVRHZGMEdYZk56bDI3TldiOFJDVW1NZS9HblZTMFNCRzkyL24vRkZUcGZrK1hjdGRGSHoybXJ5WlAxK2t6Wnp4ZFNnb0VsSHVJWVJpTEpDVUxLSDh0NUFnZyt5eVZsQ3lnY0IwQzJhOXlVQ1hWZmVSaFQ1ZHgxeVFrSk1pdzNmdS84bWMzSDU4OGVyQmFWWVVFMS9SMEtYZGR3UUlGNU91YjE5TmxwSW96K3g3aWREb1BTVHBrR01hTngwcTJ4Y1hGSGZaMFhVQnU0blE2OTRuckVBQ0F2NDJBY2c5eE9Cem5UTlBjZWVPMVlSaS9KU1ltWHZWa1RVQnVZN1BaVG5BZEFnRHc5eEZRN2lHUmtaRlhKVVZLY3BpbW1lUjBPbitQam82TzkzUmRRRzZ5YytmT0s1SWlUZE4wbWFhWndIVUlBRURXRUZEdU1TNlhhN21reTRaaG5MYlpiSnM4WFErUUM1a3VsMnU1WVJqeGhtRWM0VG9FQUNCckNDajNtQXNYTGtTWXBublVOTTNETVRFeGh6eGRENUFiL1hVZG5qUk5jei9YSVFBQVdXUEpXYnhLVkhpd1pENHZyMUtlcmlPbmNyaTB4dVZ5SlRvTXY2cUJRY0dlTGlkSE1oTVR6aDQ5R25YYTAzVllRVUNsU3NYekduNWxQRjFIVHVOd3VKYWJobkdCNnpEclloMk8wMzhjMlgzVzAzVUFBRHpEY2dHbDdBTVBsZkcyYVlvcHM1S25hOG1wcmlhYWR0TTBKYnRlODNRdE9aVXRYNTZUcFN0V2UvdlU0Y2hqbnE3Rms2NWZqOFpZVSthRG5xNGxwN21hSkxzcFU3S3JyYWRyeVdueTIrMEhTMWVzMWpXM1gzOEFrRnRaTHFCNDJZd2cwOUJqaHVUdjZWcHlNc013UEYxQ2ptYWFabUFlYjY5cWtuTDFEZEwxNjlGOHpKQVI0T2xhY2lLdXdyL0hsQUs0L2dBZzk3SmNRTG1oWUlFQ2F2K3ZkcW9jUkVjS3NzL2g2R2pObURWWEZ5NWM5SFFwbHVMcm0xZWQzbm1iNnhGMzFlSG9hRTJaL205ZGlZbnhkQ2tBQUEreWJFREpreWVQNnRRT3VhZFhnWVgxaE8vY3Bma0wvK1BwTWl6SHk4dUw2eEYzWGZqT1hRcWRQZC9UWlFBQVBJeFp2QUFBQUFCWUJnRUZBQUFBZ0dVUVVBQUFBQUJZQmdFRkFBQUFnR1VRVUFBQUFBQllCZ0VGQUFBQWdHVVFVQUFBQUFCWUJnRUZBQUFBZ0dVUVVBQUFBQUJZQmdFRkFBQUFnR1VRVUFBQUFBQllCZ0VGQUFBQWdHVVFVQUFBQUFCWUJnRUZBQUFBZ0dVUVVBQUFBQUJZQmdFRkFBQUFnR1VRVUFBQUFBQllScTRLS0dmT25GRmtaR1M2YmM2ZVBhdi8vZTkvdW5yMTZ0LzZqS05IajZwdDI3YmFzbVdMSk1uaGNDZ3FLdXB2dmRmZDhQNzc3MnZac21YcHRrbElTRkJpWW1LRzc3Vnc0VUxObVRQblRwV0dYQ3d4TVZHSER4KytZKzkzK2ZKbEhUeDRVQmN1WExoajcza243ZCsvWDVjdlgwNXovOW16WnhVWkdTbVh5NVhoZTRXR2htcjc5dTEzc2p3QUFEekt5OU1GWktkRml4WnA4ZUxGMnJCaFE1cHRkdTdjcWY3OSt5c3NMRXlWSzFmTzhtZkV4OGNyS2lwS2YvNzVweVJwOHVUSm1qZHZuZ1lNR0tBWFgzd3h6ZVBPbmoyYjVadU1XclZxS1NBZ0lFdkg3TjI3Vnc4KytLRDdkVkpTa2dZT0hLaldyVnVyWnMyYWtxUisvZnJKeDhkSHc0Y1BseVQ5OE1NUGlveU0xSHZ2dlNlNzNlNCtkc3VXTFlxTmpkV2JiNzZacFJwU3MzWHJWbDI4ZURIVmZROC8vTENLRmkyYVl2djU4K2MxYk5nd2RldldUUlVyVnJ6dEd1QTV2WHYzVm5oNHVHYlBucTNBd01EYmVxOUxseTdwelRmZjFLbFRwOVN0V3plOTlkWmJtVDQyS2lwS1I0NGN5ZExuTlc3Y1dIbnk1TWwwZTVmTHBWNjllcWxFaVJLYU1XTkdxbTIrK2VZYnpaa3pSNnRXclZMaHdvWFRmYjk1OCtiSjVYS3BkdTNhV2FvN0swSkRRelY1OG1SdDNydzVTOThWQUlDL0kxY0ZGRTk0K2VXWDliLy8vVStmZnZxcHpwMDdwL2J0MjZmYUxqSXlVZ01IRHBTWGw1Y013MGozUFUzVGxNUGgwSWdSSTdJY1VHNWx0OXRsbXFhNmRPbWl5Wk1ucTBhTkdzbjJIemx5UkVPR0RGSERoZzJUaFpOYjdkMjdOODN2bHBhZmZ2ckovWjdUcGszVGpoMDdVbTAzYWRLa0ZBSGx5cFVyZXZmZGQzWHExS2xNOWZiQTJqcDE2cVMzM25wTFBYdjIxTHg1OCtUcjYvdTMzaWN4TVZFOWUvYlVIMy84b1FjZmZGQ1RKMDlXNWNxVlZiOSsvVXdkdjJMRkNpMVlzRURlM3Q0WnRuVzVYSEk2bmFwZnYzNldidG8zYjk2c2t5ZFBxbHUzYm1tMldiTm1qUjU5OU5FTXcwbHEzbm5ublV6MzJ2cjcrMnZGaWhVWnRuTzVYSEs1WERKTk04djFBQUNRVmJrNm9NVEh4NmY0MWY3U3BVdVNwSFBuenFsQWdRTEo5aFV1WERqTE4wNWx5NVpWYUdpb09uWHFwRW1USnFsV3JWb0tDUWxKcy8yVUtWUFMzUzlkRHpQdDJyWExVaDFwc2Rsc0dqSmtpRHAzN3F3ZVBYcm8rKysvZCsrN2ZQbXl1blhycHFwVnEycmd3SUhwdmsvcDBxVTFhTkNnTEgvMnpaNTc3amw5OU5GSDd0Y1hMMTdVODg4L24rSzRDeGN1cUV1WExqcDkrclFtVFpxa0tsV3FaT2x6NFJtclY2L1d0V3ZYMHR4ZnUzWnRIVGx5Uk45Ly8zMmFBYUZodzRZcVZLaFFxdnV1WHIycUhqMTY2UGZmZjlkbm4zMm1SbzBhcVV1WEx1cmR1N2RHalJxbGYvempINW1xMDJhejZaZGZmc213M1p3NWN6UnUzTGhNdmVmTnZ2NzZheFV2WGx3Tkd6Wk1kZi9XclZ0MS9QaHhkZS9lUGN2dkxVbXRXN2RPc3pmeWhwRWpSNnBldlhwcDFnQUFnQ2ZkOHdIRjRYQm83ZHExa3E3M0JqZ2NEdjN3d3crU3J2L2Erc2tubjZSNlhHbzNCNE1IRDlaenp6Mlg1UnFLRmkycWFkT21hZkhpeFJtR2o3dGgwNlpOMnJ4NXN5UXBKaVpHR3pkdTFJVUxGMVM5ZW5VOS8veno4dmIyMXBkZmZxbW9xQ2pselp2WGZWekJnZ1gxd2dzdnFIWHIxdkx5U3YxVU1VMVR1M2J0VXMyYU5mWE1NOC9jVnAwMm0wMHVsMHRIamh4UnRXclZVcjFKallxS1VzK2VQUlVURTZPdnZ2b3EyZU5xc0xaeDQ4YnB6Smt6R2JZYk1XSkVtdnVxVmF1V2FrQTVlL2FzdW5mdnJnTUhEcWhYcjE1cTFxeVpKR25zMkxIcTBxV0wzbjMzWGZYcjEwOHZ2L3p5My84Q2Q4RFJvMGUxWmNzVzJXdzJOV2pRSU5rK0h4OGZyVnUzVGdzWExwU2taR0g5WnErOTlwcmF0R21qdUxnNFNkZDdONjVjdWFMang0OUxraG8wYUpCdWI2Y2tqUmt6UnRXclY5Y0xMN3dnNmZxZithSkZpektzUDZPZXFMbHo1NnBhdFdvWnZnOEFBT201NXdOS2ZIeThQdjc0WTBtUzArbVV5K1Z5di83cXE2ODBkdXpZWk8xMzdOaWhPWFBtNk1NUFAxU1pNbVdTN2F0Y3ViSjI3OTZkNXFOSTB2V2VGMG5hdUhHanpwNDltMnhmbmp4NTNJUEtBd01EOWNRVFQ2UTQvdWVmZjNiZmFLVGw5T25UNmU2LzFmSGp4L1h6enovTDZYUXFQajVleDQ0ZDArWExsNVVuVHg1OThjVVhXcmR1WGJMMlY2NWNrV0VZN2pDMlpNa1NTVks1Y3VVMGZmcDByVnUzemgwZW9xS2kxTDU5ZTQwZE8xYjE2OWZYNnRXck02d25iOTY4S1c3T2JnZ0xDOU9DQlF1MGZQbnlaTnVkVHFmbXpadW55Wk1ucTF5NWNwbzBhWko3cklKcG1oaytGZ2RyZVBiWlovWHBwNThtMjNieTVFbEZSVVhwcWFlZVN2UEdldFdxVmU3cjlsYi8rOS8vTkhUb1VNWEd4bXI0OE9GcTBxU0plMS9CZ2dVMWZmcDA5ZXZYVDBPR0RORnZ2LzJtRHovOFVFV0tGRW16UnRNME01eElRdExmbXZ4aTFLaFJLbHEwcURwMDZLQ1RKMDhtK3p2R2JyZHIzNzU5K3ZISEg5VzhlWE5WclZwVmh3OGZUakcrS2lnb1NNT0dEVXMybGk0c0xFeGhZV0dTcm84WksxYXNXSmJxZXZycHA5TWMrN05yMXk2dFdyVktrbFM4ZVBGMHgvU1VLbFVxUzU4TEFFQnE3dm1BNHVmbjUzNWNZL3o0OFJrT2tvK05qWlVraFlTRXBEcElmdlhxMVpvNmRXcWF4OGZIeDB1Uy92dmYvMnI5K3ZWcHRtdllzR0dxQVdYKy9QbVpHb09TRmExYXRWS3JWcTIwZmZ0MmRlalFRVzNhdE5FNzc3d2pTZnJsbDE5VXZueDVTZGREd05TcFUrVndPT1J5dWVUdDdhMjJiZHU2MytmR0kyOWhZV0VxVjY2Y3BPdS9hQmNyVmt3REJnelF2SG56MUw5L2YzbDVlYVhaNCtKd09GUzRjT0UwQThyTEw3K3M2ZE9uYThtU0pXcmN1SEd5N3h3WkdhbEdqUnJwbzQ4K2NqOXFGeDRlcnFGRGgycjQ4T0VLQ2dySzBwOExzcDloR0NuT2pZa1RKMnI5K3ZWYXNHQ0JLbFdxbE9weHR6NE9LRjJmSkdIY3VIRmF1WEtseXBRcG8vSGp4NmNZUXlWSnZyNitHalZxbEtaTW1hSi8vL3ZmK3VXWFg5U3hZMGMxYjk0OFdZL2hEYVpwcHR1TGM0UEQ0Y2l3emMzV3IxK3Z6WnMzcTErL2ZpcGF0S2hHamh5cHVYUG5KanR2MzMzM1haVXVYVnA5Ky9iVndZTUhOWHo0Y0EwWk1rUk5telpOOWw1OSsvYlZlKys5cDlPblQ2dGJ0MjVxMWFxVlhubmxGVW5YSDBWdDFxeFppbG5DOHVYTHB6VnIxcVJhVzYxYXRWU3JWcTBVMnc4ZVBLakpreWVyVXFWS09uandvR3cybTg2ZlA2K3VYYnRtNmJzREFKQVY5M3hBdWRQYXRtMmI3S2I5WmhzM2J0VDc3Ny92ZnQyN2QyKzk5TkpMbVhyZnNtWEx1b1BFclQwM3R6cHo1b3ptelp1bisrNjdML09GUy9ydHQ5OGtTZHUyYlZPRkNoWFVxRkVqMWExYlYzWHIxcFhUNmRTZ1FZTlVxVklsNWMrZlh6YWJUU2RQbnRTSkV5ZlVvMGVQWktIcHlKRWpldUtKSjl6UHVmZnIxMDhkTzNaMDkreDA3ZG8xelptOVJvd1lrV1p3czlsc0tsS2tpSjUrK21uTm1UTkhUejc1cEh1Zmw1ZVhoZzhmbnV4RzlkQ2hRK3JSbzRjS0ZDand0d1lUSTN1TkdqVktmbjUreWJidDNyMWJhOWV1VmN1V0xkTU1KOUwxUjR0bXpacWw4dVhMS3o0K1huUG16TkhzMmJNVkh4K3Y1NTU3VG4zNjlFbngzamV6MiszcTJyV3I2dGV2cjQ4Ly9saGZmdm1scGsrZnJqNTkraVRyY2FsZHU3WnNOcHQ2OU9pUjRmZlp1bldyTm16WUlCOGZud3pieHNmSGErVElrYXBRb1lLYU4yOHV3ekJVcFVvVkRSdzRVSFBuenBXM3Q3ZCsvUEZIL2Z6enp4bzJiSmk4dmIxVnRXcFZOVzNhVk1PR0RWUE5taldUL2IxUW9rUUpTZEt2di80cTZmcGc5NXQ3UU9MaTR0U29VU005L1BERGtxNEgrY3owYnQ0c0tpcEszYnQzVjh1V0xlWHI2NnVEQnc5cTFLaFI2dENoZyt4MnV6cDI3RWpQSlFEZ3JzaTFBZVh5NWNzNmN1UklpcGwwbkU2bkpPbXR0OTVLOWovZnlaTW51NmZoVGMzVnExYzFiTmd3Tld2V1RDdFdyRkNUSmswMGR1eFlQZkhFRXhuZVBKOCtmVnFIRHg5V2pSbzF0SHYzYnUzZXZUdkQrbXZVcUtFalI0NG9YNzU4S2x1MmJJYnRwZXVQd3R6NHZQNzkrMnZreUpGNi9QSEhGUnNicS83OSsrdklrU01LRFEzVjBLRkQ1ZVBqbzlHalI2dDkrL1k2ZnZ5NFB2NzRZeFV1WEZqbno1L1g1Y3VYVmFsU0pmZTB5QVVMRmxSWVdKajd6Kzd2TUUzVC9YaFB5NVl0ZGVUSUVmZmpjamZjSEU0T0hEaWdUcDA2eWNmSFI1TW1UY3J5SXkzSVhqRXhNZTRaNTI3K1pYL3MyTEhLbXpldldyVnFsZTY2SU5MMVJ3emo0K1BsNWVXbHBVdVhxbVRKa3VyVnE1ZjY5ZXVubjM3NktkTzF2UDc2Ni9Mejg5UDgrZk9UOVpMdTJiTkhpWW1KcWw2OXVudWNXa1pxMUtpaG4zNzZTWTgvL3JqeTVjdVhacnZZMkZpVkxsMWFYYnAwY2ZjZ0RSbzBTSzFhdGRLa1NaUFV2WHQzL2Y3Nzc2cFdyVnF5d1BUaGh4L3FsMTkrMGNjZmY2eHAwNmFsNkVtNjhlalZqaDA3TkhyMDZHVEJxbWJObXU2cHpaMU9aNVlDeXJwMTZ6Unc0RUExYmRwVTNicDEwOHlaTXlWSkZTdFcxQmRmZktHZVBYdnE4T0hEK3Zqamo1VS9mLzVNdnk4QUFKbVJxd0tLdytGUWZIeThPbmJzcUIwN2R1Zy8vL21QUHYvOGN3MFpNa1FWSzFaVTY5YXRVeHp6N2JmZmF0T21UU3Bac21TNjd6MXExQ2pselp0WHI3Lyt1bGFzV0tFbm4zeFNGeTVjMEtoUm96Umt5SkIwancwUEQ5ZkFnUU5UZll3bFBTNlhTeDk5OUZHbUFzcWVQWHYweHg5L3lOL2ZYeSs4OElKT25qeXBZY09HYWZUbzBSbzRjS0FTRWhJMGRlclVaTlA1bGl0WFRsT21UTkc3Nzc2cmxpMWJxbjM3OXU3OVZhdFdUZmIrTjRlNS9mdjNwM21EZCt6WXNXU3ZIUTZIbkU2bkhBNkhETU5RUWtLQ3FsYXRxcGt6WjdwN2FCd09oeHdPaC92R2JzdVdMZXJidDYvOC9QdzBkZXJVVEFjMGVNNy8vZC8vNmNDQkEybnV2L0Y0VW1hc1hidFdVNlpNVVVCQWdMeTh2RktkM25yanhvM2FzV09IdW5YcmxtSmNTODJhTlJVY0hKeGk4b2ZGaXhkcjZkS2xXYm9PVGRPVWFacGFzbVJKdWdHbFNKRWltajU5ZXJKdEZTdFdWTmV1WGQyUFMzYnYzbDB4TVRISnJxVkNoUXFwVDU4K09uMzZkSXJlaWtPSERtbjM3dDN5OHZKU1ltS2k1cytmcjhEQVFMVm8wU0xUOWQvcTZ0V3JHalZxbEpZdFc2YTJiZHZxZ3c4K1NOR21YcjE2bWpoeG90NS8vMzIxYk5sU0gzNzRvUm8xYXZTM1B4TUFnRnZkOHdIbC9QbnptajkvdmpadDJ1UmVxZHB1dDZ0Mzc5NHFVNmFNQWdNRDFiaHhZNjFaczBiMTZ0Vkxkc1BpY0RnMGRPaFFQZkhFRStrR2xJVUxGMnJac21XYU1HRkNzdU43OXV5cGR1M2FxVWFOR25yOTlkY3pyRFcxWi9EWHIxK3Z1TGk0RkxPSG5UcDF5ajBEVDJhRWhZWHA4Y2NmZHcvdzc5dTNyM2J0MnFXT0hUdXFRb1VLbWpKbGlvb1ZLNmJvNkdnVkxsell2YTVEeFlvVk5YZnVYSDMyMldkYXRHaVJSb3dZb2I1OSs2YmJLN1JtelpvMEgrTzZNUWJsaG9FREI3cC8yWTJJaU5DMzMzNmI0cGozM250UERSczIxT2VmZjY3WnMyZHI4dVRKZXVDQkJ6UjI3RmdWTDE0ODAzOEc4SndQUHZoQU1URXg3dGR4Y1hFYU9uU295cFl0cTA2ZE9xVjZ6Smd4WTVTWW1LZytmZm9rMjU0L2YzNzUrL3U3WDZmMk9PR0ZDeGUwWThjT3RXN2RPczFIc0ZJYkoxV29VS0VVazBaSTE2L3hvS0NnRklzaExsdTJMTVdnLzZ5NHRmWmJwemFYcmc5Z1QwMW9hS2pxMTYrdmlJZ0kxYTFiVjBGQlFSbzVjdVRmbWluUTRYQm8yYkpsbWpwMXFtSmlZdlRSUngrbE8rTlpTRWlJNXN5Wm8zNzkrcWwzNzk2cVZhdVcvdld2ZituUlJ4L044bWNEQUhDcmV6NmduRHQzVG1GaFlhcGJ0NjZLRkNtaXZYdjNhdEtrU2NuYU5HL2VYQXNYTHRUS2xTdVRyZmErYU5HaWRCZFhsSzRQTWg4OWVyVGF0V3VuZXZYcWFkKytmZTU5bFN0WFZwY3VYVFJ5NUVpVkwxOWVkZXZXelhMOUN4WXNVR3hzN04rYTN2aUc2T2hvclZtelJ1UEdqWE1IRkI4Zkg0V0VoR2pjdUhGNjRJRUg1T1hscFY5Ly9WVmR1M1oxajUxSlNFaVFkUDJHY01TSUVmcnp6ejlWckZpeEROY2R5Y29ZbEZkZWVVWDE2dFhUaEFrVFZMMTZkVDMxMUZQdWZUZCt6WDN6elRmMTZLT1BhdURBZ2ZyaGh4L1VwRWtURFJvMHlEMVEvdHk1Y3lwVXFCQXJYRnZZcld1UWpCbzFTa2xKU2VyVHA0L3ExS21Ub24xRVJJVE9uRG1qOXUzYko1c3N3Vk8rL1BKTHRXM2I5clpYYTc5NDhXS3FBU2d6Z29LQzlOQkREMG02L29qakR6LzhvRkdqUmlraUlrTFM5UUgyTHBjcnk2RTlJU0ZCYmRxMDBaRWpSL1RBQXc5b3dvUUptWnB3b256NThwbzllN2FtVFp1bWVmUG02YjMzM2xQSGpoM1ZvVU9Ickg4NUFBQnVjczhIbFB2dnYxOXIxcXhSd1lJRk5YNzhlTzNkdXpkRm02Q2dJRDMrK09PYVBIbXlHalpzS0Q4L1A1MDRjVUpUcGt6UmM4ODlsK2E4L3IvODhvdDY5dXlwYXRXcXBia3E5RC8vK1U5dDM3NWRQWHYyMUpkZmZwbnBGYTF2U0VoSXlOU3ExdW41OTcvL3JYTGx5cVVJU08rLy83NjJiTm1Tb3YySUVTUFNuTVZveG93WmQzUXRsOXExYTZ0MjdkcWFNR0dDZ29PRGt3WEU4K2ZQYTlTb1VhcGJ0NjRlZnZoaEZTOWVYSTg4OG9pYU4yL3ViaE1iRzZzdVhicW9RSUVDQ2cwTnZXTjE0ZTZKaW9yU3dvVUxGUmdZcUFjZWVDREYvb1NFQkEwZE9sVCsvdjRaTGtpNlpjdVdWTmRXT1hqd29DVHArKysvVDNYcTRpZWZmRExURXl2Y0NPcDNJZ0NmT25WS0kwZU8vRnZIdnZIR0crNkFNbno0Y0pVclYwNlBQZmFZZTMrK2ZQblVyMSsvTEwrdmo0K1Azbnp6VFYyN2RrMnZ2ZlphaG11bzNNemIyMXRkdTNaVnk1WXQ5ZlhYWDZmNXd3UUFBRmx4endlVVBIbnlaT3JHb2tlUEhucnR0ZGMwZE9oUTlldlhUNzE2OVpLZm41OTY5KzZkYXZzTkd6YW9UNTgrS2xPbWpNYU1HWlBtdExxR1lXallzR0hxMUttVDNuLy9mWDMwMFVmSmJzSXpjdWJNR1FVSEIyZTZmV3JLbHkrdnh4NTdMTVV6N0gzNzl0VzFhOWRrbXFhR0RCbWltSmdZRFJzMnpQMWQ5dTdkcTg4Kyswd2ZmL3l4ZXpCeFptWU95OG9ZRk9uNkFONHJWNjZrK25qTHJkL2p4cFRJMHZVeE9JTUdEVkowZExUR2p4K2ZZVjJ3Qmw5Zlh6Mzc3TE5hdlhxMW5udnVPVFZyMWt5dFc3ZFdZR0NnSEE2SFB2cm9JeDA0Y0VBalI0N004SnlZUDM5K3FpSDdodUhEaDZlNnZWS2xTcGtPS0RjQzBKMTRuUERCQngvTTFDcjFtZEd6Wjg5MHc4UVhYM3poRGtNM3BnMVBTMFovSnpWbzBFQWxTcFJJOCsrNWdJQ0FWQmUzQlFEZzc3am5BMHBtM1hmZmZlclpzNmMrLy94emJkMjZWVWxKU1pvMmJWcUtHeVRUTkRWejVreE5tVEpGcFV1WDFwUXBVeks4MFNsUW9JQW1UcHlvVHAwNjZkTlBQOVdXTFZzeVhDeE91djVMOC9uejUzWGl4QW50M0xuemJ3ZVYxMTU3TGRVcFdHOE1MaDgvZnJ5aW9xTFV1WE5uVmFwVVNUNCtQcnA2OWFvR0RoeW9KNTU0SWt1QlNzcmFHQlRwK3EvZERvY2pXZmpJeUkwRk45ZXZYNitlUFh1cVhyMTZXYW9SbmhNWUdLakJnd2VyVzdkdXE3bTc4UUFBSHIxSlJFRlVXckJnZ1JZdlhxekZpeGVyWHIxNlNrcEswclp0MjlTOWUvZGtqL3VsWmNLRUNhbHVIek5tak9iTm02ZWZmLzQ1VTlNQXAyZmp4bzJTcEowN2Q2cCsvZnFXbUpSaHdJQUJ1di8rKzlOdDA2eFpzMlNQejZVVkxtNDJac3dZTldqUVFMVnExZEtwVTZlMGVQRmlkZWpRUVVGQlFRb0tDdEtjT1hQazVlWGxubERrK1BIam1qcDFxbnIyN01sVTN3Q0FPNGFBY2hOL2YzLzUrUGpvMHFWTENnNE9UakV3M2pSTmZmREJCOXE0Y2FNcVY2NnNNV1BHWlBwWFZYOS9mMDJkT2xVREJnelE2dFdydFdmUEhpMWV2RmplM3Q0cVhyeTQ2dFdybDJ5NnpyaTRPSTBZTVVKZVhsNktpWWxSKy9idFZibHlaYjN4eGh0NjVwbG5sQzlmUHJWbzBVSVZLbFRJOExQVFd4OUNrbHEwYUNFZkh4OHRXN1pNYytmT1ZjT0dEWFhnd0FFbEpDVG9rMDgreWRUM2s2NzNGaFVwVWtRZE9uVFFxNisrbW1xYkNSTW02T2VmZjA2MjdkZGZmNVhOWmt2elVicGJ4Y2ZINjlOUFA5WHExYXYxN3J2dnBqcjdHcXl2Wk1tU2V2Lzk5L1d2Zi8xTDNicDFjL2VFK1BuNXFWQ2hRa3BLU3JydHh4dXpvbEtsU3U2RldtODRkdXlZUWtORFZiUm9VVzNldkZtclY2L1dZNDg5cHRkZmYxMTE2OVoxejVxVjBUVjJwMlVVVGhvM2JxeW5uMzQ2MWZFOWFRa1BEOWU4ZWZQazYrdXJXclZxNmR5NWM1bzFhNVlxVktpZzU1OS9YdEwxa0JZZUhxNFdMVm9vYjk2OGNqZ2NXcjE2dFF6RDBPREJnMi9yT3dFQWNFUFc1clhONGRKYStmbkdtaHA5Ky9aVlNFaUlldlRvb1gzNzlxbEZpeGFhUDMrKzR1TGlKRjIvQWE5VHA0NmVldW9waFlhR1pqajE4SzBLRlNxazhlUEhxMlBIanZyb280L2NOMTkxNnRUUmhBa1RWS3BVS1VuWEY0QnIyN2F0SWlJaTFMMTdkeTFac2tSZmZ2bWxmSHg4OU9tbm42cHAwNlphdUhDaHVuYnRldHVQZjBuWGUxSTZkdXlvY2VQR0tTZ29TTXVXTGRQKy9mc1ZHeHVyMmJObjYralJvNWw2SDd2ZHJqVnIxcVFaVGlTcFc3ZHVDZ3NMYzc5Mk9wMWF0R2lSNnRTcDR4NzBma05pWXFLazVGTVluenAxU20rOTlaYis5Ny8vcVZldlh2clh2LzZWbGE4S0N6bDc5cXhtelpxbGR1M2FLU29xU2xXcVZGRzNidDNrNStlbnp6NzdUTTgvLzd4bXo1NnRxMWV2WmtzOXJWdTMxdWVmZnk1SlNrcEswcElsUzlTdVhUdGR1M1pObzBlUDFuLy8rMS8xNk5GREJ3OGVWTGR1M2ZUS0s2L284T0hENnQyN3QrVjZEL3IzNzU5bU9JbUppVkY4Zkh5S25xV0pFeWNxWDc1OGF0V3FsYVRyMHpFSEJBUm82ZEtsN2pZdFdyVFFuMy8rNlI3b1g2RkNCYlZzMlZJclY2N1V0bTNiN3RLM0FRRGtOdmQ4RDRwcG1obzVjcVM4dmIyMWF0VXE5L1NrQ1FrSldydDJyYjc5OWx1Rmg0ZXJVS0ZDK3ZUVFQ5Mi9GRFpvMEVDREJnM1M2TkdqTlczYU5EVnQybFF2dmZTUzJyUnBvOWF0Vy8vdEZaUnRObHVLV1c0Y0RvZjI3ZHVuelpzM2E5MjZkVHB3NElEOC9QeVMxZE93WVVNMWJOaFE0ZUhobWoxN3RxWlBuNjY1YytmcXhSZGZWTnUyYlROY2ZmNVdTVWxKMnJoeG8wNmNPS0g5Ky9kcjE2NWRPbm55cEtwV3JlcWVXbm5WcWxWYXRHaVJacytlclljZWVrak5temRQODNHdlRaczI2ZHExYTFtcUlTZ29TTjkvLzcxT256NnQzcjE3Ni96NTh3b0xDNU9QajQ4TXczQS9xMSs4ZUhHNVhDNTk4ODAzbWpCaGd1eDJ1eVpNbUpCaVppaFlsMm1hT25ueXBQYnQyNmZkdTNmcjExOS9kYzk0RnhRVXBFOCsrVVRObWpXVHpXWlR1M2J0dEdMRkNvV0dobXI4K1BHYU9YT21XclJvb2RhdFc3dFhVSStLaWtwM0xNZWVQWHNrU1hQbnprMXpuSWFmbjEreU1CMGJHNnZmZi85ZG16ZHYxcG8xYTNUKy9IbmRkOTk5R2pwMHFMdDNyM1hyMW5yOTlkZTFldlZxelo0OVc0TUhEOWJreVpQVnVuVnJ0V3paTXMyZWxNdVhMNnRaczJaWi80Tkx4V3V2dlphbDhSNzc5dTNUTjk5OEkxOWZYL240K09pMzMzNlRwR1FURlB6MDAwOEtEdy9YTysrOG8wS0ZDa202L3NOQWd3WU50R2pSSXAwL2YxN0ZpaFZUM2JwMTVlL3ZyMlhMbHJsbkZ1ellzYU9XTDErdWNlUEdhYzZjT2F3dUR3QzRiZmQ4UURFTVF6LysrS1BPbkRramYzOS85NW9MMjdadDA4Q0JBMVdzV0RHOTk5NTdLVzR1eXBZdHE5RFFVUDMwMDArYVBuMjZ2di8rZS9lNkFIZnFmOER4OGZIcTNMbXpJaU1qM2IwN2dZR0I2dHExYTVyalJrSkNRaFFTRXFLOWUvZHF4b3daV3JSb2taWXNXYUxseTVjblcyUXhJOTdlM3ZyMjIyOTErdlJwQlFVRnFVMmJOcXBidDI2eWNTQXRXclJRaXhZdEZCNGVya1dMRm1uUG5qMXBCcFRKa3ljck9qbzZTOSsvUTRjT09uejRzQm8wYUtBbm5uaENzYkd4bWpObmprelRsSFI5ZXVQV3JWdXJRb1VLV3JseXBVYU1HS0VubjN4U2ZmcjBjZCtvSW1kd09wM3EzTG16VHAwNkplbjZvT28zM25oRGpSczNUakVybkplWGwxNTY2U1U5Ly96eldyRmloV2JNbUtHNWMrZXFZc1dLN3ZNdktpcEtzMmJOU3Zjei9mejhOSGZ1M0RUM0J3UUU2TlZYWDlYZXZYdlZyMTgvOXdRT2htRW9PRGhZM2J0MzF6UFBQSk1pNE5qdGRqVnQybFRQUHZ1c2Z2enhSODJZTVVQang0L1hEei84a0t4MzhHWjU4K2JWTysrOGsvNGZVaVpWcjE0OVMrM3o1OCtmYkgwaGYzOS8vZk9mLzB3VzhHZk5tcFhxckdrM2ZxaUlqbzVXc1dMRjVPWGxwUmRlZUVHeHNiRXlUVk9HWWNqZjMxK3RXclhTekprekZSRVJvWm8xYTk3ZUZ3UUF3R29DcXdRL0dWZzErRktkeHhxWlczN2RhdDRwTHBjcnhiYXRXN2VhQ1FrSm1Ucit6Smt6ZDZ5V204MmZQOThjTW1TSXVYanhZak02T2pyTHgwZEdScHBMbHk2OUM1VmxqNnRYcjVwWHJseEp0czNsY3BsT3B6TkYyejE3OXR6MWVuYUUvMjQrMXFpcEdWamxvYmpBeWpXZjlmVDE0R25YcjhlSFR0ZDg1TEhidmg2M2J0MXFybGl4d2p4Ky9IaVdqa3RLU2pMWHJsMTdXNStka1NGRGhwaWpSNDgyVjYxYVpWNjhlREhMeDY5ZHU5YmN1dlhPL1gyVjNXSmlZc3lkTzNlbTJPNXdPTXlrcEtRTWovL3p6ei9OeU1qSTI2NWpSL2p2WnAzSEdwbUJWWU12Y2YzaDd3Z01DZzRPclBKUVZJV3F3ZVlQYTliZDlqbHBaVC8rdE1tcy9OQWpabUNWNENPQmxXcG1mYUUxSkJOWXVlYXpnVlVlaW51c1VWTnpSL2p2bnY3UG15MzJSTzQxR3ozWDNLeFFOZGdNZkNDNGVjWi9TdG5ubnU5QnVTRzFYbytISDM0NDA4ZG5kYnhKWnQzdUFPK3FWYXVxYXRXcWQ2aWE3SGZ6eEFBM0dJYVI2bit2ekE2aWh6Vmw1WHE3bVplWGx4bzJiSGlIcTBsdXdJQUJ0M1g4M2E3dmJ2UHo4M092c1hLenpLNkpVcUJBZ1J6OTl4QUF3RnB5MVNCNUFBQUFBTlpHUUFFQUFBQmdHUVFVQUFBQUFKWkJRQUVBQUFCZ0dRUVVBQUFBQUpaQlFBRUFBQUJnR1FRVUFBQUFBSlpCUUFFQUFBQmdHUVFVQUFBQUFKWkJRQUVBQUFCZ0dRUVVBQUFBQUpaQlFBRUFBQUJnR1FRVUFBQUFBSlpCUUFFQUFBQmdHUVFVQUFBQUFKWkJRQUVBQUFCZ0dWNmVMaUF0aVVtSjJybHJ0eElTRWp4ZENuS1JnNGVQS0Q2ZWMrNVdEb2VUNnhGMzNjSERSNVNZbE9qcE1nQUFIbWJaZ1BMbm56RWFNMzZpREJ1ZFBNZytwbWtxS1NuSjAyVllUbHhjSE5jajdqcXVQd0NBWk1HQTRuSTZqOW5zOWloVEtwV1k1UEIwT2NpdERGMU9rbkhZMDJWNDJ2WHIwUlpwU3ZGY2o4aEdwNUlNcmo4QXlLMHNGMUNPSFlpSXJsQzU1bHVtVTRVOVhRdHlMOU53WFRsNVlQZEJUOWZoYWNjT1JFU1hyVmkxazVmTnU2aW5hMEh1WWZNeUxwN2MrM3V1di80QUlMZXlYRUNSNURxeWI5YytUeGNCUUpMa09uRTQ2b0NrQTU0dUJBQUE1QTQ4VUE0QUFBREFNZ2dvQUFBQUFDeURnQUlBQUhBWG5EOS9YdHUyYlpQRHdTUWp1Rzc2OU9sYXNHQkJwdHF1WDc5ZUgzLzhzVnd1MTEydXlub0lLQUFBQU9tNGVQR2lJaUlpVXYwbktpb3F6ZU0yYnR5b2poMDdLaTR1TGh1cmhaVnQyclJKVzdkdXpWVGIvZnYzYS9ueTVia3lvRmh4a0R3QUFJQmxyRnUzVHNPSEQwOTFYNUVpUmJSbXpacHNyZ2k0dHhGUUFBQUFNdURsNWFYNTgrY24yN1owNlZLdFdyWEtReFVCOXk0Q0NnQUFRQVlNdzFDbFNwVjA5dXhablRwMVNpRWhJU3BTcElna3llRnc2TUtGQ3ltT2lZbUprU1NkTzNkT3NiR3h5cDgvdi96OC9MSzFibmhlUkVTRWV4elN0V3ZYNU8zdHJmRHdjRWxTMmJKbGxaQ1FvUGo0K0JUSFhieDRVWkowK1BCaDJXdzI1YytmWDZWS2xjcSt3ajJJZ0FJQUFKQkphOWV1MWRTcFU3Vmh3d2IzdHYzNzk2dGR1M1pwSHZQcXE2OUtrdDUrKzIxMTdkcjFydGNJYStuZXZidXVYTG1TYk5zNzc3d2pTZXJaczZkKytPRUg3ZDY5Tzgzalc3VnFKVW1xVjYrZUpreVljUGNLdFJBQ0NnQUF3RzI0Nzc3NzlOVlhYeVhiRmg4ZnJ3RURCaWd4TVZGZmZQR0ZmSDE5VmJac1dROVZDRTlhdEdpUm5FNm5qaDQ5cXM2ZE82dGV2WG9hT0hDZ0pLbEFnUUw2eHovK29kalkyR1RIckZ5NVVvc1dMWklrelp3NVUzYTdYUVVLRk1qMjJqMkZnQUlBQUhBYi9QejhWTDkrL1dUYnBrMmJwc1RFUkVuU0k0ODhrcXR1THBGY3NXTEZKRW4vL2U5L0pVbDU4dVJSeVpJbDNmdnZ2Ly8rWk8zajQrTzFidDA2R1lZaDB6VDE0SU1QeXNzcmQ5MnlNODB3QUFEQUhYVHUzRG5ObVROSEFRRUJuaTRGRnJKOCtYSkowdEdqUjlXNmRXc2RPM1lzMVhiejU4L1hwVXVYOVBUVFQyZG5lWlpDUUFFQUFNZ2swelJsdDl2VGJUTjQ4R0FWS0ZCQWJkcTB5YWFxWUhWYnQyN1Y4ZVBIVmFaTUdSVXVYRmhPcDFQdnZQT09EaDA2bEt6ZDRjT0hOWFBtVERWdjNseUJnWUVlcXRiekNDZ0FBQUNabEppWW1PN2pOdDkrKzYwMmI5NnNYcjE2eWRmWE54c3JnNVZOblRwVmp6Lyt1QW9YTHF5Q0JRdHE0c1NKOHZYMVZZY09IUlFkSFMzcCtyblZ2MzkvK2ZyNnFtUEhqaDZ1MkxNSUtBQUFBSmwwWTdyZzFPemV2VnNqUjQ1VXMyYk4xS2hSbzJ5dURGYTFmdjE2aFllSEordFJLMWFzbUNaTm1xU0dEUnVxZE9uU2txVGh3NGZyd0lFREdqUm9rSW9XTGVxcGNpMGhkNDI0QVFBQXVBM256NTlYNGNLRlUydy9jK2FNUHZqZ0E1VW9VVUo5K3ZUeFFHV3dvcXRYcityenp6OVg3ZHExRlJJU2tteGZtVEpsTkdEQUFFblN1SEhqdEd6Wk1yMzIybXRxMEtDQkowcTFGSHBRQUFBQTBsR3dZRUgzVEVzSER4NVVRRUNBcmw2OXFqSmx5cWhPblRvNmMrYU1PbmJzS0lmRG9mSGp4NmZadzRMY3gyNjN5K0Z3NklNUFBraXp6ZFNwVXpWbnpodzFhTkJBdlhyMXlzYnFySXNlRkFBQWdIUTBhZEpFVFpvMDBmbno1N1YzNzE0ZE9uUkl4NDRkMDVRcFUxU3paazIxYjk5ZWYvNzVwNzc2Nml2ZGQ5OTluaTRYRnVMcjY2dXBVNmVxVXFWS0tmWWxKU1hwczg4KzA4cVZLMVc3ZG0wTkh6NDh3d2tZY2d0NlVBQUFBREpoMnJScHN0bHNHajU4dUk0Y09hTDMzbnRQK2ZQblYrM2F0VFZwMGlRRkJ3ZDd1a1JZVUdyaFJKTG16Sm1qbFN0WHFuSGp4dnJxcTYvazQrT1R6WlZaRnowb0FBQUFHZmptbTIrMGVQRml2ZjMyMjJyUW9JRysrT0lMdmYvKysrcmJ0Ni9HamgwcmIyL3ZGTWZFeE1SSVVxcjdnRGZmZkZPRkNoVlN5NVl0WlJoR2l2MVhyMTZWM1c3UGxiMHFCQlFBQUlBMEpDVWxhY0tFQ1pvM2I1NGVmZlJSOS9Tdmp6NzZxRDc0NEFPTkdqVkszMzMzblY1NzdUVkZSMGZyNjYrL1Z2NzgrZVZ5dWJSMDZWS1ZLbFZLZWZQbTlmQzNnQlY1ZTN2cmxWZGVjYitlTTJlT2poNDlLbDlmWDEyN2RrMC8vUENEN3IvLy9sVER5NzJPZ0FJQUFKQ0dxMWV2YXUzYXRXclVxSkVHRHg2Y2JBMlUxcTFicTN6NThucjAwVWNsU1huejV0Vi8vdk1mbWFZcHd6QlVybHc1OWV2WHoxT2xJNGU1Y3VXS2xpeFpJa2t5REVPQmdZSHEzNysvaDZ2eURBSUtBQUJBR2dvWExxeFpzMmFwYU5HaXFmNlNmU09jU0ZKQVFJQzJiZHVXbmVVaGg1azllM2FhKzk1OTkxMjkrKzY3Y3JsY2tpU2JMZmNPRlNlZ0FBQUFwS05Zc1dLZUxnRzVTRzRPSmpmd0p3QUFBQURBTWdnb0FBQUFBQ3lEZ0FJQUFBREFNZ2dvQUFBQVdYVG16QmxQbDRBYzZOTlBQOVdHRFJzeTFYYml4SWtLQ3d1N3l4VlpFd0VGQUFBZ0M2S2lvdlRDQ3k5bzNyeDVuaTRGT2N5NmRldDArUERoVExYZHNtV0x3c1BENzNKRjFzUXNYZ0FBQUprVUh4K3Z6ejc3VERhYlRVV0tGTkhHalJzelBLWk9uVG9zMXBoTE9Sd09mZnZ0dDJyU3BJbjgvZjJUN1Z1NWNxVXFWS2lncWxXcmF2WHExU3BYcnB5cVZxM3FvVXF0aFlBQ0FBQ1FTVU9IRHRYKy9mdGx0OXMxZE9qUWROdkd4OGRMa3BZdlg2NVNwVXBsUjNtd0dKdk5waGt6WmlneE1WRnQyN1oxYjA5TVROVG5uMyt1VnExYXFVcVZLbHEwYUpHaW9xSTBlUEJnTld6WTBJTVZXd09QZUFFQUFHVENxRkdqdEhMbFN0V29VVU41OCtiVjJMRmp0WG56NWhUL3JGMjdWczgrKzZ3a3FVV0xGZ29JQ1BCdzVmQVVtODJtUm8wYTZidnZ2a3UyZmN1V0xicDI3WnFlZi81NUdZYWhDUk1tNkxISEh0T0hIMzZvME5CUUQxVnJIUVFVQUFDQWREZ2NEZzBiTmt4aFlXSHEyYk9uUWtORDFhQkJBM1hyMWszLytjOS8zQ3QvUzlLT0hUdjA1cHR2YXVuU3BlcmF0YXNHREJpUTZncjB5RDBhTldxazZPaG9SVVJFdUxjdFg3NWNJU0VoS2xldW5DUXBiOTY4R2o1OHVGcTBhS0UvL3ZqRFU2VmFCbzk0QVFBQXBHUDQ4T0Zhdm55NUJnNGNxT2JObTB1U1B2bmtFNVV2WDE0alI0N1VraVZMMUtaTkc2MWN1VkpidG14UlVGQ1EvdjN2ZjZ0R2pSb2VyaHhXRUJJU29obzFhaWd4TVZHU1pKcW1qaDgvcmpmZmZETlpPNXZOcGdFREJzamhjSGlpVEVzaG9BQUFBS1NqYytmT2F0YXNtV3JWcXVYZVpyZmIxYkpsUzUwK2ZWcExsaXpSd0lFREpVblZxMWZYSjU5OG9vb1ZLM3FxWEZpTTNXN1hyRm16M0s4Tnc5Q0NCUXZjUFc5SlNVbjY3cnZ2MUtKRkMzbDVlY25MaTl0ei9nUUFBQURTVWF4WU1SVXJWa3hPcDFQNzkrL1gxcTFidFhuelpvV0hoOHN3RERWczJGQlBQZldVMXExYnB3MGJOdWpWVjE5VmtTSkZWTDE2ZFZXc1dGSGx5NWRYaVJJbFZLSkVDZDEvLy8yZS9qcklSbWZPbkZITGxpM2RyK1BqNHpWbHloVE5tREZEa3RTeVpVczkvZlRUR2pkdW5MNzc3anNOR3paTUZTcFU4RlM1bGtGQUFRQUFTTU9KRXljVUZoYW1Bd2NPS0NvcVNuRnhjY3FUSjQ5cTFhcWxQbjM2eURBTVZhdFdUVldxVk5Genp6Mm44K2ZQYSszYXRkcXdZWU8yYnQyYWJCcmk5dTNicTB1WExoNzhOc2h1aFFvVjBxQkJneVJKRVJFUldyQmdnUm8xYXFRR0RScElrdTY3N3o1VnJWcFY4K2ZQVjY5ZXZkU3VYVHNOSFRyVXZUKzNJcUFBQUFDa29XVEprb3FJaUZDaFFvWFV0bTFiQlFjSEt5UWtSRDQrUGtwTVRGUzlldlgwZi8vM2Y2cFNwWXFrNjcwdHI3Lyt1bDUvL1hVNUhBN3QzYnRYKy9mdjE3Rmp4L1QyMjI5NytOc2d1L242K3VxWlo1NlJkSDNkRTBrcVY2NmNTcFFvb1pDUUVIZTd3TUJBelo0OVcwT0hEbFhwMHFVOVVxdVZFRkFBQUFEUzRPM3RyYmx6NTJyLy92MjZkT21TSkdubnpwMlNwSXNYTDBxU3JsMjdwbDkvL1RYTjkzajU1WmVaeVN1WE8zcjBxTFpzMlNLNzNhNE5HelpvMXF4WkdqdDJyT3JWcStkdWt6OS9mZzBiTmt6UzlabmpIQTZITGw2OHFKVXJWK3IwNmRNcVY2NmNtalJwNHFtdmtLMElLQUFBQUJtWU9IR2lObTNhbE9xK3NMQXdoWVdGcGJyUGJyZnJ0OTkrdTV1bElRZVlNV09HSG4vOGNXM2J0azNQUFBPTXpwMDdwMTY5ZW1uaXhJazZkdXlZRGgwNnBETm56dWpzMmJNNmZmcTBMbHk0SU5NMEpVbDc5dXhSUUVDQVhuenhSUTkvaSt4RFFBRUFBTWpBa0NGRGxKQ1FrR3pidUhIanRIYnRXbjM3N2JlcHpydzBhZElrYmRpd0lidEtoRVg5OU5OUFdybHlwV2JObXFWdDI3WkprbnIyN0NtSHd5RmZYMSt0WDc5ZTU4NmRVMEJBZ0dyVXFLRW1UWm9vSUNCQUV5Wk1VR0Jnb0VhTkdwWHJldUFJS0FBQUFCa29VS0NBQ2hRbzRINTk2dFFwclZ1M1RvMGJOMDV6cGZpNHVEZ1ZMRmd3dTBxRUJWMjVja1ZEaGd4Unc0WU5rNjJMWTdmYjFiOS9mMG5TbURGalVqMDJORFJVZHJzOTE0VVRpWlhrQVFBQXN1VHk1Y3ZxMmJPbjdIYTdPbmZ1bkdhN1M1Y3VxVWlSSXRsWUdhd21OalpXcG1tcWQrL2VuaTRsUnlHZ0FBQUFaTkxPblR2MXozLytVNGNQSDlidzRjTlZxbFNwVk5zbEpTWHAwS0ZES2x1MmJEWlhDQ3NwVmFxVTVzeVpvK0xGaTN1NmxCeUZSN3dBQUFBeUVCNGVydm56NTJ2OSt2VXFVYUtFcGt5WjRwNG05dkxseTVvNmRhcjgvZjNsNitzcnd6QzBhZE1tWGJ4NFVVODk5WlNISzRlbnBSVmlrVFlDQ2dBQVFEb0dEeDZzSlV1V3lNL1BUMisvL2JiZWV1c3Q1Y3VYejcyL1FJRUNXcmx5cGE1ZXZlcmVWckprU2ZYbzBVTlBQdm1rSjBvR2NqUUNDZ0FBUURvNmQrNnM0T0JnTldyVUtGa3d1ZUhHMmhhbWFTb3BLVWsybXkzVldiMkFyTXpxTm0vZXZMdFlpYlZ4OVFBQUFLU2pXTEZpZXVHRkZ6SnNaeGlHOHVUSmt3MFZBZmMyQnNrREFBQUFzQXdDQ2dBQUFBRExJS0FBQUFBQXNBd0NDZ0FBQUFETElLQUFBQUJrZ2N2bGttbWFuaTRET1JUblQ4WUlLQUFBQUpsMDhlSkZ0V2pSUXQ5Ly83Mm5TMEVPeFBtVE9Vd3pEQUFBa0VsRmloUlJ1WExsTkhIaVJEMzc3TE1wcGhYdTFxMmI5dTNibCtxeHc0WU5VNTA2ZGJLalRGZ1U1MC9tRUZBQUFBRFM4ZjMzM3lzaEljSDl1blRwMGpwNDhLQVdMbHlZYk9IR0o1OThVcGN2WDVhL3Y3OGFOMjdzM3I1cDB5WkZSa1ptYTgyd0RzNmZyQ09nQUFBQXBHUEJnZ1c2Y3VWS3NtMDJtMDFmZi8xMXNtM1ZxbFdUSkZXcVZFa2RPM2FVSkRrY0RpMVpza1FCQVFFS0NRbkpub0poS1p3L1dVZEFBUUFBU0VkWVdKajI3Tm1qNWN1WHEwK2ZQc24yalI0OVdvVUtGVkw3OXUxVFBYYnQyclg2NDQ4LzFMZHZYM2w1Y2R1VkczSCtaQjJENUFFQUFESVFGeGVuUllzV2FkbXlaZTV0Wjg2YzBkZGZmNjFMbHk2bGVkejgrZk1WRUJDZzVzMmJaMGVac0NqT242d2hvQUFBQUdUZzRZY2YxalBQUEtNeFk4WW9KaVpHa2pSbHloVDUrL3VyVTZkT3FSN3oyMisvYWMrZVBlclVxWk84dmIyenMxeFlET2RQMXVTZXZpSUFBSUFzT25ueXBMWnYzeTVKdXUrKys1U1VsS1QxNjljckxpNU95NWN2MTlOUFA2MTE2OVpKa2lwVXFKRHMySmt6WjhyZjMxOU5temJOOXJwaERady9mdzhCQlFBQUlBMEhEeDdVcEVtVGttMkxpSWlRSkJVclZremg0ZUVLRHcrWEpMMzQ0b3ZKMnIzMDBrc2FQSGl3K3ZYcnA4OC8vMXgydXoxN2lvWmxjUDc4UFFRVUFBQ0FORFJvMEVBTkdqVElkUHVmZi83Wi9lL1BQZmVjQ2hRb29CNDllbWpLbENucTJyWHIzU2dSRnNiNTgvY1FVQUFBQURLd2Z2MTZPWjNPTlBmWHFsVkxSWW9VU2JIOThjY2YxeHR2dktHNWMrZXFUWnMyOHZmM3Y1dGx3cUk0ZjdLR2dBSUFBSkNCZnYzNnlUVE5WS2Q2alkrUDE2UkprL1NQZi93ajFXTmZldWtsaFlXRmFldldyWHI2NmFmdmRxbXdJTTZmckNHZ0FBQUFaRUwzN3QzVnVuWHJaTnVPSHorZTRSU3dSWXNXbFNUOStlZWZkNjAyV0IvblQrWXh6VEFBQU1CZHRIWHJWa2xTcVZLbFBGd0pjcUxjZVA3UWd3SUFBSENIdmZycXE3TGI3YkxiN1RwNDhLQktseTZ0Ung1NXhOTmxJWWZJN2VjUEFRVUFBQ0FURGh3NG9QWHIxeWZiZHVIQ2hWVGIxcTlmWDcvLy9yc2txWG56NW5ycnJiZFNIWCtBM0lQekovTnl6emNGQUFDNERjdVdMZE95WmNzeTFmYUREejY0eTlVZ3ArSDh5VHdDQ2dBQVFBYUtGaTJxOXUzYnEwV0xGc20ybnpwMVNtKy8vYmJ5NU1uam9jcVFFM0QrWkEwQkJRQUFJQU1yVnF4SWRYdnAwcVcxYXRVcTkrdDU4K1psVjBuSVFUaC9zb1padk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QmdFRkFBQUFnR1VRVUFBQUFBQllCZ0VGQUFBQWdHVVFVQUFBQUFCWUJnRUZBQUFBZ0dVUVVBQUFBQUJZaHBlbkN3QUFBTGpUOWgwNHFJSUZDM2k2akxzbWF0OEJtUzZYcDh1NDV5UWtKR3AzWkpRU0VoTTlYY3BkRjMzMG1PTGk0ajFkUnFvSUtBQUE0SjR6YzlaY3pRMzcydE5sM0RXSlNZbEtjamc4WGNZOTUrS2xTeHJ6MVdSNWVkMzd0OGdPcDBNeE1UR2VMaU5WOS82ZlBnQUF5QlVTWFk0TFBuYjdjVk1LdUdMUkc2ODd6WkI1MG1tWWYzaTZqcHpPNmRBSnJ6dzY1M1M1Q2x5NmNzWFQ1V1FydzVURGRDVWU5WFFkTnpNOFhRQUFBTUFkWXBTOXYvcjlYdDdlWlQxZFNIYXh5VHgxZU8vdkJ5WHh2TmZ0c1FVR1Zhc3BleDUvVHhlUzNVekQ5ZWZScUYyL1MzSjZ1aFl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N6dS93RWplbXRWVTRaQlV3QUFBQUJKUlU1RXJrSmdnZz09IiwKCSJUaGVtZSIgOiAiIiwKCSJUeXBlIiA6ICJmbG93IiwKCSJWZXJzaW9uIiA6ICIxNCIKfQo="/>
    </extobj>
  </extobjs>
</s:customData>
</file>

<file path=customXml/itemProps6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4093</Words>
  <Application>WPS 演示</Application>
  <PresentationFormat>宽屏</PresentationFormat>
  <Paragraphs>489</Paragraphs>
  <Slides>30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宋体</vt:lpstr>
      <vt:lpstr>Wingdings</vt:lpstr>
      <vt:lpstr>Calibri</vt:lpstr>
      <vt:lpstr>微软雅黑</vt:lpstr>
      <vt:lpstr>Arial Unicode MS</vt:lpstr>
      <vt:lpstr>Calibri Light</vt:lpstr>
      <vt:lpstr>Calibri</vt:lpstr>
      <vt:lpstr>Times New Roman</vt:lpstr>
      <vt:lpstr>Source Sans Pro Light</vt:lpstr>
      <vt:lpstr>Neris Thin</vt:lpstr>
      <vt:lpstr>Segoe Print</vt:lpstr>
      <vt:lpstr>微软雅黑",sans-serif</vt:lpstr>
      <vt:lpstr>黑体</vt:lpstr>
      <vt:lpstr>Adobe Devanagari</vt:lpstr>
      <vt:lpstr>DejaVu Math TeX Gyre</vt:lpstr>
      <vt:lpstr>张海山锐线体简</vt:lpstr>
      <vt:lpstr>Yu Gothic UI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liaoying zhang</dc:creator>
  <cp:lastModifiedBy>。</cp:lastModifiedBy>
  <cp:revision>14</cp:revision>
  <dcterms:created xsi:type="dcterms:W3CDTF">2022-03-06T05:57:00Z</dcterms:created>
  <dcterms:modified xsi:type="dcterms:W3CDTF">2024-03-18T13:40:42Z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98780A072ADC4B57AC6D3B8AFE57C952_13</vt:lpwstr>
  </property>
</Properties>
</file>