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66" r:id="rId6"/>
    <p:sldId id="267" r:id="rId7"/>
    <p:sldId id="265" r:id="rId8"/>
    <p:sldId id="258" r:id="rId9"/>
    <p:sldId id="259" r:id="rId10"/>
    <p:sldId id="262" r:id="rId11"/>
    <p:sldId id="269" r:id="rId12"/>
    <p:sldId id="261" r:id="rId13"/>
    <p:sldId id="270" r:id="rId14"/>
    <p:sldId id="271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CB519B-5EE7-46C2-8BB6-3839C5E986D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D19628-650A-41D8-B69E-888F48973D8A}">
      <dgm:prSet phldrT="[Text]"/>
      <dgm:spPr/>
      <dgm:t>
        <a:bodyPr/>
        <a:lstStyle/>
        <a:p>
          <a:r>
            <a:rPr lang="en-US" dirty="0"/>
            <a:t>Feature Extraction</a:t>
          </a:r>
        </a:p>
        <a:p>
          <a:r>
            <a:rPr lang="en-US" dirty="0" err="1"/>
            <a:t>i</a:t>
          </a:r>
          <a:r>
            <a:rPr lang="en-US" dirty="0"/>
            <a:t>. </a:t>
          </a:r>
          <a:r>
            <a:rPr lang="en-US" dirty="0" err="1"/>
            <a:t>TfIdf</a:t>
          </a:r>
          <a:r>
            <a:rPr lang="en-US" dirty="0"/>
            <a:t> vectorizer</a:t>
          </a:r>
        </a:p>
        <a:p>
          <a:r>
            <a:rPr lang="en-US" dirty="0"/>
            <a:t>ii. </a:t>
          </a:r>
          <a:r>
            <a:rPr lang="en-US" dirty="0" err="1"/>
            <a:t>GloVe</a:t>
          </a:r>
          <a:r>
            <a:rPr lang="en-US" dirty="0"/>
            <a:t> word embedding</a:t>
          </a:r>
        </a:p>
      </dgm:t>
    </dgm:pt>
    <dgm:pt modelId="{A8464478-E1BF-491E-A286-CA66BF2E1F40}" type="parTrans" cxnId="{BABDC221-A9FD-4EB5-AEC5-73430DB3E134}">
      <dgm:prSet/>
      <dgm:spPr/>
      <dgm:t>
        <a:bodyPr/>
        <a:lstStyle/>
        <a:p>
          <a:endParaRPr lang="en-US"/>
        </a:p>
      </dgm:t>
    </dgm:pt>
    <dgm:pt modelId="{C8FAB9BD-CEBC-48DC-B1C1-FF4E6D255EAE}" type="sibTrans" cxnId="{BABDC221-A9FD-4EB5-AEC5-73430DB3E134}">
      <dgm:prSet/>
      <dgm:spPr/>
      <dgm:t>
        <a:bodyPr/>
        <a:lstStyle/>
        <a:p>
          <a:endParaRPr lang="en-US"/>
        </a:p>
      </dgm:t>
    </dgm:pt>
    <dgm:pt modelId="{CEC98208-A386-47DE-85F6-E89E9C10B595}">
      <dgm:prSet phldrT="[Text]"/>
      <dgm:spPr/>
      <dgm:t>
        <a:bodyPr/>
        <a:lstStyle/>
        <a:p>
          <a:r>
            <a:rPr lang="en-US" dirty="0"/>
            <a:t>Convolutional Neural Network:</a:t>
          </a:r>
        </a:p>
        <a:p>
          <a:r>
            <a:rPr lang="en-US" dirty="0" err="1"/>
            <a:t>i</a:t>
          </a:r>
          <a:r>
            <a:rPr lang="en-US" dirty="0"/>
            <a:t>. Embedding layer </a:t>
          </a:r>
        </a:p>
        <a:p>
          <a:r>
            <a:rPr lang="en-US" dirty="0"/>
            <a:t>ii. 1D Convolution layer</a:t>
          </a:r>
        </a:p>
        <a:p>
          <a:r>
            <a:rPr lang="en-US" dirty="0"/>
            <a:t>iii. </a:t>
          </a:r>
          <a:r>
            <a:rPr lang="en-US" dirty="0" err="1"/>
            <a:t>Maxpool</a:t>
          </a:r>
          <a:r>
            <a:rPr lang="en-US" dirty="0"/>
            <a:t> layer</a:t>
          </a:r>
        </a:p>
        <a:p>
          <a:r>
            <a:rPr lang="en-US" dirty="0"/>
            <a:t>iv. Dense layers (ReLU activated)</a:t>
          </a:r>
        </a:p>
        <a:p>
          <a:r>
            <a:rPr lang="en-US" dirty="0"/>
            <a:t>v. Dense layer (</a:t>
          </a:r>
          <a:r>
            <a:rPr lang="en-US" dirty="0" err="1"/>
            <a:t>Softmax</a:t>
          </a:r>
          <a:r>
            <a:rPr lang="en-US" dirty="0"/>
            <a:t>)</a:t>
          </a:r>
        </a:p>
      </dgm:t>
    </dgm:pt>
    <dgm:pt modelId="{989EE9F9-85C8-4D71-868B-343BB88FD80F}" type="parTrans" cxnId="{D73C147F-293B-479D-8F07-99DEA833364D}">
      <dgm:prSet/>
      <dgm:spPr/>
      <dgm:t>
        <a:bodyPr/>
        <a:lstStyle/>
        <a:p>
          <a:endParaRPr lang="en-US"/>
        </a:p>
      </dgm:t>
    </dgm:pt>
    <dgm:pt modelId="{27ECDA7B-3D40-4A93-8DE1-E05A583E88E6}" type="sibTrans" cxnId="{D73C147F-293B-479D-8F07-99DEA833364D}">
      <dgm:prSet/>
      <dgm:spPr/>
      <dgm:t>
        <a:bodyPr/>
        <a:lstStyle/>
        <a:p>
          <a:endParaRPr lang="en-US"/>
        </a:p>
      </dgm:t>
    </dgm:pt>
    <dgm:pt modelId="{CBEA982D-3E86-4A60-8C87-6DF7366FC32B}">
      <dgm:prSet/>
      <dgm:spPr/>
      <dgm:t>
        <a:bodyPr/>
        <a:lstStyle/>
        <a:p>
          <a:r>
            <a:rPr lang="en-US"/>
            <a:t>Word Preprocessing:</a:t>
          </a:r>
          <a:br>
            <a:rPr lang="en-US"/>
          </a:br>
          <a:r>
            <a:rPr lang="en-US"/>
            <a:t>i. Stop word removal</a:t>
          </a:r>
        </a:p>
        <a:p>
          <a:r>
            <a:rPr lang="en-US"/>
            <a:t>ii. lower case conversion</a:t>
          </a:r>
        </a:p>
      </dgm:t>
    </dgm:pt>
    <dgm:pt modelId="{B5D1A227-AE8F-4ECD-977F-81B765F912CE}" type="parTrans" cxnId="{D837E883-B59E-4565-84C6-107688A62BC7}">
      <dgm:prSet/>
      <dgm:spPr/>
      <dgm:t>
        <a:bodyPr/>
        <a:lstStyle/>
        <a:p>
          <a:endParaRPr lang="en-US"/>
        </a:p>
      </dgm:t>
    </dgm:pt>
    <dgm:pt modelId="{0C1E470A-F0C4-4D52-99B0-7D549F1FB1E3}" type="sibTrans" cxnId="{D837E883-B59E-4565-84C6-107688A62BC7}">
      <dgm:prSet/>
      <dgm:spPr/>
      <dgm:t>
        <a:bodyPr/>
        <a:lstStyle/>
        <a:p>
          <a:endParaRPr lang="en-US"/>
        </a:p>
      </dgm:t>
    </dgm:pt>
    <dgm:pt modelId="{BFBE6BF8-261B-4B56-A857-718A33251240}" type="pres">
      <dgm:prSet presAssocID="{8FCB519B-5EE7-46C2-8BB6-3839C5E986DE}" presName="outerComposite" presStyleCnt="0">
        <dgm:presLayoutVars>
          <dgm:chMax val="5"/>
          <dgm:dir/>
          <dgm:resizeHandles val="exact"/>
        </dgm:presLayoutVars>
      </dgm:prSet>
      <dgm:spPr/>
    </dgm:pt>
    <dgm:pt modelId="{35C0DAB9-9BAE-445C-8916-948B534241F5}" type="pres">
      <dgm:prSet presAssocID="{8FCB519B-5EE7-46C2-8BB6-3839C5E986DE}" presName="dummyMaxCanvas" presStyleCnt="0">
        <dgm:presLayoutVars/>
      </dgm:prSet>
      <dgm:spPr/>
    </dgm:pt>
    <dgm:pt modelId="{1B01E418-BBEE-4B4A-A4A2-5B5FCB415BE6}" type="pres">
      <dgm:prSet presAssocID="{8FCB519B-5EE7-46C2-8BB6-3839C5E986DE}" presName="ThreeNodes_1" presStyleLbl="node1" presStyleIdx="0" presStyleCnt="3">
        <dgm:presLayoutVars>
          <dgm:bulletEnabled val="1"/>
        </dgm:presLayoutVars>
      </dgm:prSet>
      <dgm:spPr/>
    </dgm:pt>
    <dgm:pt modelId="{731FEC32-4AC8-4E52-89F6-3E7E596C6B72}" type="pres">
      <dgm:prSet presAssocID="{8FCB519B-5EE7-46C2-8BB6-3839C5E986DE}" presName="ThreeNodes_2" presStyleLbl="node1" presStyleIdx="1" presStyleCnt="3">
        <dgm:presLayoutVars>
          <dgm:bulletEnabled val="1"/>
        </dgm:presLayoutVars>
      </dgm:prSet>
      <dgm:spPr/>
    </dgm:pt>
    <dgm:pt modelId="{1D448244-F2D0-495A-98B4-9B946DA34947}" type="pres">
      <dgm:prSet presAssocID="{8FCB519B-5EE7-46C2-8BB6-3839C5E986DE}" presName="ThreeNodes_3" presStyleLbl="node1" presStyleIdx="2" presStyleCnt="3">
        <dgm:presLayoutVars>
          <dgm:bulletEnabled val="1"/>
        </dgm:presLayoutVars>
      </dgm:prSet>
      <dgm:spPr/>
    </dgm:pt>
    <dgm:pt modelId="{60396943-AABF-4767-9D8D-1431E6617161}" type="pres">
      <dgm:prSet presAssocID="{8FCB519B-5EE7-46C2-8BB6-3839C5E986DE}" presName="ThreeConn_1-2" presStyleLbl="fgAccFollowNode1" presStyleIdx="0" presStyleCnt="2">
        <dgm:presLayoutVars>
          <dgm:bulletEnabled val="1"/>
        </dgm:presLayoutVars>
      </dgm:prSet>
      <dgm:spPr/>
    </dgm:pt>
    <dgm:pt modelId="{7F400BED-F429-4987-A5B9-D50D4653C5DD}" type="pres">
      <dgm:prSet presAssocID="{8FCB519B-5EE7-46C2-8BB6-3839C5E986DE}" presName="ThreeConn_2-3" presStyleLbl="fgAccFollowNode1" presStyleIdx="1" presStyleCnt="2">
        <dgm:presLayoutVars>
          <dgm:bulletEnabled val="1"/>
        </dgm:presLayoutVars>
      </dgm:prSet>
      <dgm:spPr/>
    </dgm:pt>
    <dgm:pt modelId="{CE055405-10CE-4C10-AD8D-65AE09F8D009}" type="pres">
      <dgm:prSet presAssocID="{8FCB519B-5EE7-46C2-8BB6-3839C5E986DE}" presName="ThreeNodes_1_text" presStyleLbl="node1" presStyleIdx="2" presStyleCnt="3">
        <dgm:presLayoutVars>
          <dgm:bulletEnabled val="1"/>
        </dgm:presLayoutVars>
      </dgm:prSet>
      <dgm:spPr/>
    </dgm:pt>
    <dgm:pt modelId="{C1EC352A-5693-40A5-A8DC-494DBEFA15A9}" type="pres">
      <dgm:prSet presAssocID="{8FCB519B-5EE7-46C2-8BB6-3839C5E986DE}" presName="ThreeNodes_2_text" presStyleLbl="node1" presStyleIdx="2" presStyleCnt="3">
        <dgm:presLayoutVars>
          <dgm:bulletEnabled val="1"/>
        </dgm:presLayoutVars>
      </dgm:prSet>
      <dgm:spPr/>
    </dgm:pt>
    <dgm:pt modelId="{4E0DFEC9-367E-4DAA-8DA5-8DE12A725BAF}" type="pres">
      <dgm:prSet presAssocID="{8FCB519B-5EE7-46C2-8BB6-3839C5E986D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B529017-3EA5-4041-8B5C-2D9A7AC74363}" type="presOf" srcId="{8FCB519B-5EE7-46C2-8BB6-3839C5E986DE}" destId="{BFBE6BF8-261B-4B56-A857-718A33251240}" srcOrd="0" destOrd="0" presId="urn:microsoft.com/office/officeart/2005/8/layout/vProcess5"/>
    <dgm:cxn modelId="{BABDC221-A9FD-4EB5-AEC5-73430DB3E134}" srcId="{8FCB519B-5EE7-46C2-8BB6-3839C5E986DE}" destId="{6AD19628-650A-41D8-B69E-888F48973D8A}" srcOrd="1" destOrd="0" parTransId="{A8464478-E1BF-491E-A286-CA66BF2E1F40}" sibTransId="{C8FAB9BD-CEBC-48DC-B1C1-FF4E6D255EAE}"/>
    <dgm:cxn modelId="{D0E54626-064E-43FD-BFFA-F68F3996B1DA}" type="presOf" srcId="{6AD19628-650A-41D8-B69E-888F48973D8A}" destId="{C1EC352A-5693-40A5-A8DC-494DBEFA15A9}" srcOrd="1" destOrd="0" presId="urn:microsoft.com/office/officeart/2005/8/layout/vProcess5"/>
    <dgm:cxn modelId="{993BC53F-53C3-4794-8A49-6CF243A3CEB5}" type="presOf" srcId="{CBEA982D-3E86-4A60-8C87-6DF7366FC32B}" destId="{CE055405-10CE-4C10-AD8D-65AE09F8D009}" srcOrd="1" destOrd="0" presId="urn:microsoft.com/office/officeart/2005/8/layout/vProcess5"/>
    <dgm:cxn modelId="{8A342158-D8D4-493D-8E56-F8A704F20A97}" type="presOf" srcId="{C8FAB9BD-CEBC-48DC-B1C1-FF4E6D255EAE}" destId="{7F400BED-F429-4987-A5B9-D50D4653C5DD}" srcOrd="0" destOrd="0" presId="urn:microsoft.com/office/officeart/2005/8/layout/vProcess5"/>
    <dgm:cxn modelId="{51E8D97B-9F83-462A-869F-2B19320711B3}" type="presOf" srcId="{0C1E470A-F0C4-4D52-99B0-7D549F1FB1E3}" destId="{60396943-AABF-4767-9D8D-1431E6617161}" srcOrd="0" destOrd="0" presId="urn:microsoft.com/office/officeart/2005/8/layout/vProcess5"/>
    <dgm:cxn modelId="{D73C147F-293B-479D-8F07-99DEA833364D}" srcId="{8FCB519B-5EE7-46C2-8BB6-3839C5E986DE}" destId="{CEC98208-A386-47DE-85F6-E89E9C10B595}" srcOrd="2" destOrd="0" parTransId="{989EE9F9-85C8-4D71-868B-343BB88FD80F}" sibTransId="{27ECDA7B-3D40-4A93-8DE1-E05A583E88E6}"/>
    <dgm:cxn modelId="{D837E883-B59E-4565-84C6-107688A62BC7}" srcId="{8FCB519B-5EE7-46C2-8BB6-3839C5E986DE}" destId="{CBEA982D-3E86-4A60-8C87-6DF7366FC32B}" srcOrd="0" destOrd="0" parTransId="{B5D1A227-AE8F-4ECD-977F-81B765F912CE}" sibTransId="{0C1E470A-F0C4-4D52-99B0-7D549F1FB1E3}"/>
    <dgm:cxn modelId="{45E67B95-D1F0-4026-9A98-CC70255053F1}" type="presOf" srcId="{6AD19628-650A-41D8-B69E-888F48973D8A}" destId="{731FEC32-4AC8-4E52-89F6-3E7E596C6B72}" srcOrd="0" destOrd="0" presId="urn:microsoft.com/office/officeart/2005/8/layout/vProcess5"/>
    <dgm:cxn modelId="{0193BBB2-9533-4B57-900B-ECC82D3F1689}" type="presOf" srcId="{CEC98208-A386-47DE-85F6-E89E9C10B595}" destId="{4E0DFEC9-367E-4DAA-8DA5-8DE12A725BAF}" srcOrd="1" destOrd="0" presId="urn:microsoft.com/office/officeart/2005/8/layout/vProcess5"/>
    <dgm:cxn modelId="{3B136DC2-FAEE-48D9-85CC-4B2B44E55CC2}" type="presOf" srcId="{CBEA982D-3E86-4A60-8C87-6DF7366FC32B}" destId="{1B01E418-BBEE-4B4A-A4A2-5B5FCB415BE6}" srcOrd="0" destOrd="0" presId="urn:microsoft.com/office/officeart/2005/8/layout/vProcess5"/>
    <dgm:cxn modelId="{066676FA-80E1-47ED-A9F0-0F48D698692B}" type="presOf" srcId="{CEC98208-A386-47DE-85F6-E89E9C10B595}" destId="{1D448244-F2D0-495A-98B4-9B946DA34947}" srcOrd="0" destOrd="0" presId="urn:microsoft.com/office/officeart/2005/8/layout/vProcess5"/>
    <dgm:cxn modelId="{D9C3F421-E114-4DDC-8EA1-E0BB49FEB309}" type="presParOf" srcId="{BFBE6BF8-261B-4B56-A857-718A33251240}" destId="{35C0DAB9-9BAE-445C-8916-948B534241F5}" srcOrd="0" destOrd="0" presId="urn:microsoft.com/office/officeart/2005/8/layout/vProcess5"/>
    <dgm:cxn modelId="{3825DAFE-CEE3-4F70-A612-75CD729D80B1}" type="presParOf" srcId="{BFBE6BF8-261B-4B56-A857-718A33251240}" destId="{1B01E418-BBEE-4B4A-A4A2-5B5FCB415BE6}" srcOrd="1" destOrd="0" presId="urn:microsoft.com/office/officeart/2005/8/layout/vProcess5"/>
    <dgm:cxn modelId="{03378542-FF1B-4941-A3E3-4D3C143C0103}" type="presParOf" srcId="{BFBE6BF8-261B-4B56-A857-718A33251240}" destId="{731FEC32-4AC8-4E52-89F6-3E7E596C6B72}" srcOrd="2" destOrd="0" presId="urn:microsoft.com/office/officeart/2005/8/layout/vProcess5"/>
    <dgm:cxn modelId="{9E419CAD-ED25-40DC-A48F-F09F38158B3B}" type="presParOf" srcId="{BFBE6BF8-261B-4B56-A857-718A33251240}" destId="{1D448244-F2D0-495A-98B4-9B946DA34947}" srcOrd="3" destOrd="0" presId="urn:microsoft.com/office/officeart/2005/8/layout/vProcess5"/>
    <dgm:cxn modelId="{99E90B7C-2368-4835-8A31-59FC797BC507}" type="presParOf" srcId="{BFBE6BF8-261B-4B56-A857-718A33251240}" destId="{60396943-AABF-4767-9D8D-1431E6617161}" srcOrd="4" destOrd="0" presId="urn:microsoft.com/office/officeart/2005/8/layout/vProcess5"/>
    <dgm:cxn modelId="{D59667C1-14B4-43E3-9481-3767B8EFA2C0}" type="presParOf" srcId="{BFBE6BF8-261B-4B56-A857-718A33251240}" destId="{7F400BED-F429-4987-A5B9-D50D4653C5DD}" srcOrd="5" destOrd="0" presId="urn:microsoft.com/office/officeart/2005/8/layout/vProcess5"/>
    <dgm:cxn modelId="{A0B3A7FF-2834-4383-BFBB-CBABC8A972CF}" type="presParOf" srcId="{BFBE6BF8-261B-4B56-A857-718A33251240}" destId="{CE055405-10CE-4C10-AD8D-65AE09F8D009}" srcOrd="6" destOrd="0" presId="urn:microsoft.com/office/officeart/2005/8/layout/vProcess5"/>
    <dgm:cxn modelId="{8BC7179B-B494-479A-A8D2-581D857E2174}" type="presParOf" srcId="{BFBE6BF8-261B-4B56-A857-718A33251240}" destId="{C1EC352A-5693-40A5-A8DC-494DBEFA15A9}" srcOrd="7" destOrd="0" presId="urn:microsoft.com/office/officeart/2005/8/layout/vProcess5"/>
    <dgm:cxn modelId="{23068791-754A-41B6-9720-6A0F099B3884}" type="presParOf" srcId="{BFBE6BF8-261B-4B56-A857-718A33251240}" destId="{4E0DFEC9-367E-4DAA-8DA5-8DE12A725BA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1E418-BBEE-4B4A-A4A2-5B5FCB415BE6}">
      <dsp:nvSpPr>
        <dsp:cNvPr id="0" name=""/>
        <dsp:cNvSpPr/>
      </dsp:nvSpPr>
      <dsp:spPr>
        <a:xfrm>
          <a:off x="0" y="0"/>
          <a:ext cx="4663440" cy="162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Word Preprocessing:</a:t>
          </a:r>
          <a:br>
            <a:rPr lang="en-US" sz="1100" kern="1200"/>
          </a:br>
          <a:r>
            <a:rPr lang="en-US" sz="1100" kern="1200"/>
            <a:t>i. Stop word removal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ii. lower case conversion</a:t>
          </a:r>
        </a:p>
      </dsp:txBody>
      <dsp:txXfrm>
        <a:off x="47705" y="47705"/>
        <a:ext cx="2905865" cy="1533365"/>
      </dsp:txXfrm>
    </dsp:sp>
    <dsp:sp modelId="{731FEC32-4AC8-4E52-89F6-3E7E596C6B72}">
      <dsp:nvSpPr>
        <dsp:cNvPr id="0" name=""/>
        <dsp:cNvSpPr/>
      </dsp:nvSpPr>
      <dsp:spPr>
        <a:xfrm>
          <a:off x="411479" y="1900237"/>
          <a:ext cx="4663440" cy="162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Feature Extraction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i</a:t>
          </a:r>
          <a:r>
            <a:rPr lang="en-US" sz="1100" kern="1200" dirty="0"/>
            <a:t>. </a:t>
          </a:r>
          <a:r>
            <a:rPr lang="en-US" sz="1100" kern="1200" dirty="0" err="1"/>
            <a:t>TfIdf</a:t>
          </a:r>
          <a:r>
            <a:rPr lang="en-US" sz="1100" kern="1200" dirty="0"/>
            <a:t> vectorizer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ii. </a:t>
          </a:r>
          <a:r>
            <a:rPr lang="en-US" sz="1100" kern="1200" dirty="0" err="1"/>
            <a:t>GloVe</a:t>
          </a:r>
          <a:r>
            <a:rPr lang="en-US" sz="1100" kern="1200" dirty="0"/>
            <a:t> word embedding</a:t>
          </a:r>
        </a:p>
      </dsp:txBody>
      <dsp:txXfrm>
        <a:off x="459184" y="1947942"/>
        <a:ext cx="3097846" cy="1533365"/>
      </dsp:txXfrm>
    </dsp:sp>
    <dsp:sp modelId="{1D448244-F2D0-495A-98B4-9B946DA34947}">
      <dsp:nvSpPr>
        <dsp:cNvPr id="0" name=""/>
        <dsp:cNvSpPr/>
      </dsp:nvSpPr>
      <dsp:spPr>
        <a:xfrm>
          <a:off x="822959" y="3800475"/>
          <a:ext cx="4663440" cy="162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Convolutional Neural Network: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i</a:t>
          </a:r>
          <a:r>
            <a:rPr lang="en-US" sz="1100" kern="1200" dirty="0"/>
            <a:t>. Embedding layer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ii. 1D Convolution layer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iii. </a:t>
          </a:r>
          <a:r>
            <a:rPr lang="en-US" sz="1100" kern="1200" dirty="0" err="1"/>
            <a:t>Maxpool</a:t>
          </a:r>
          <a:r>
            <a:rPr lang="en-US" sz="1100" kern="1200" dirty="0"/>
            <a:t> layer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iv. Dense layers (ReLU activated)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v. Dense layer (</a:t>
          </a:r>
          <a:r>
            <a:rPr lang="en-US" sz="1100" kern="1200" dirty="0" err="1"/>
            <a:t>Softmax</a:t>
          </a:r>
          <a:r>
            <a:rPr lang="en-US" sz="1100" kern="1200" dirty="0"/>
            <a:t>)</a:t>
          </a:r>
        </a:p>
      </dsp:txBody>
      <dsp:txXfrm>
        <a:off x="870664" y="3848180"/>
        <a:ext cx="3097846" cy="1533365"/>
      </dsp:txXfrm>
    </dsp:sp>
    <dsp:sp modelId="{60396943-AABF-4767-9D8D-1431E6617161}">
      <dsp:nvSpPr>
        <dsp:cNvPr id="0" name=""/>
        <dsp:cNvSpPr/>
      </dsp:nvSpPr>
      <dsp:spPr>
        <a:xfrm>
          <a:off x="3604736" y="1235154"/>
          <a:ext cx="1058703" cy="105870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842944" y="1235154"/>
        <a:ext cx="582287" cy="796674"/>
      </dsp:txXfrm>
    </dsp:sp>
    <dsp:sp modelId="{7F400BED-F429-4987-A5B9-D50D4653C5DD}">
      <dsp:nvSpPr>
        <dsp:cNvPr id="0" name=""/>
        <dsp:cNvSpPr/>
      </dsp:nvSpPr>
      <dsp:spPr>
        <a:xfrm>
          <a:off x="4016216" y="3124533"/>
          <a:ext cx="1058703" cy="105870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54424" y="3124533"/>
        <a:ext cx="582287" cy="796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AAF91-BA68-4080-84A7-7A769F486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FA5618-66C6-4D8C-96EE-99285B172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15843A-E88C-4207-9826-C2A087B1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BAC9-CC35-44BC-8FB5-85707143567B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CC1877-5DD3-4476-8AB5-B0A7B623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48CC69-C517-465B-82FF-C519A53C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48B9-DC10-453D-AEDC-89F531CDD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17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2BA9C-D6FB-4852-85C0-37171F63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89BFE9-6254-4B59-8A0C-1588CEFD1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46FF0-83FF-47F0-9051-BB77AE4D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BAC9-CC35-44BC-8FB5-85707143567B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DED88D-5097-41CA-A06E-D1389BEC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7FD6F-9D29-41CF-AE6B-F50AEA82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48B9-DC10-453D-AEDC-89F531CDD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15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D44EF4-1F00-4490-8E27-15C119125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B5C3EB-E126-4F38-B3F4-1C30EBF88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E8A6B4-0E0A-4E4B-8258-7551D43F3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BAC9-CC35-44BC-8FB5-85707143567B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C99A52-3FD9-4B98-8F1F-9D8E99E1A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B59EEC-3E04-4290-8A69-FAC6DC61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48B9-DC10-453D-AEDC-89F531CDD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07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4553A-E380-4906-8AD9-4CF4EA0AF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C1F732-4DF2-4F4C-8EF7-0C3D9705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8002D7-282B-492B-8108-C2D3E747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BAC9-CC35-44BC-8FB5-85707143567B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CA3569-AFC9-48AA-982E-13FF7B8A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56597D-6698-4FC5-937C-D556D69A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48B9-DC10-453D-AEDC-89F531CDD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71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78C6D-BDE2-4CAD-9F94-31BC4D7F9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B75AF8-BBF9-425D-A6C1-71F31F021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E6AEBD-23A9-44B1-A33E-615EEAEF8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BAC9-CC35-44BC-8FB5-85707143567B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68AAEA-435B-43C8-A883-49969933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60C1D4-986D-4E36-B5E5-66530465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48B9-DC10-453D-AEDC-89F531CDD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4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08C00-9F67-4B0A-9751-B80EC8264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DC667D-A7E8-43BC-933A-5949787C4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6BE61D-862C-4AD5-8B98-DB729725D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37C132-DF97-4571-AD15-C66D9E046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BAC9-CC35-44BC-8FB5-85707143567B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32C430-361A-4F57-839E-8B4276E5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49B6EB-FB92-45EF-A729-4BBEC7D8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48B9-DC10-453D-AEDC-89F531CDD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82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8CAA2-AA08-4334-A800-89B6921CB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D3ABF6-7248-429F-8CB0-B17650830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3BA305-0098-4506-A6AB-0B6F96AFE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30BB8E-8605-4765-BBE7-BE76D0CD24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F543DA-FD65-4AF0-B743-2EE0F6E2C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0BDFF9-F42D-4E92-B56A-A0FF00AB3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BAC9-CC35-44BC-8FB5-85707143567B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AA73F5-70A9-4CCB-AA8E-574B7463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48691A-F3BC-44F9-B63A-A7811DD1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48B9-DC10-453D-AEDC-89F531CDD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16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06A7F-7135-4B69-96FB-41A9BE20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A7B86D-8851-4FED-9534-1D34C5E5E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BAC9-CC35-44BC-8FB5-85707143567B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E34479-A0A3-421D-A3C6-07F38C4F2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C07068-ED94-47AA-B2AC-941B08B8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48B9-DC10-453D-AEDC-89F531CDD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11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90A34A-A324-460B-A199-FA364BF0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BAC9-CC35-44BC-8FB5-85707143567B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987196-955A-4397-A3EA-220A9F56F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A8C905-E914-4D96-8BDF-6EC2B2D7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48B9-DC10-453D-AEDC-89F531CDD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70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20A14-A283-4E40-84A0-BBC45340C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9BFA29-1794-413E-9B8F-B016F7EDF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6A913A-AB46-4541-92C6-CDFCE9745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FC6139-275D-4780-8371-8E7ECF9B3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BAC9-CC35-44BC-8FB5-85707143567B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16443C-0C16-4BC7-A293-A5BC8D95A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CFBE98-3C10-4ED3-871C-66C25CB1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48B9-DC10-453D-AEDC-89F531CDD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16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F4900-7641-4CC8-A562-4475F5574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689217-5FCD-4F75-82DF-C2AA03CFA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96BC58-DD76-42B2-9C3F-9307504FB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10DA8E-CEDC-45C6-B9C3-E3EAE2C83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BAC9-CC35-44BC-8FB5-85707143567B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177F48-64B8-46B2-BC56-E1978A3EF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0DAEF0-D48D-4860-AED8-CEDCD9D35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48B9-DC10-453D-AEDC-89F531CDD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57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1FA940-AD9A-4346-9B64-801CAE84E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B9DF5D-93C3-4563-A991-C4E747325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130FDA-B79F-47A3-AF16-7F2C7D13B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1BAC9-CC35-44BC-8FB5-85707143567B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82CE2B-6820-4CD1-B0F2-3DD4C6383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72BBFA-DB81-4BC2-84B5-726A1344A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C48B9-DC10-453D-AEDC-89F531CDD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46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657B7-217B-44DB-A1DB-A954B78DC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Understanding Machine vs Human Generated Text in News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01A1DF-791B-4186-99EE-6DC4F47281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Group10:</a:t>
            </a:r>
          </a:p>
          <a:p>
            <a:r>
              <a:rPr lang="en-US" altLang="zh-CN" dirty="0" err="1"/>
              <a:t>Raakesh</a:t>
            </a:r>
            <a:r>
              <a:rPr lang="en-US" altLang="zh-CN" dirty="0"/>
              <a:t> </a:t>
            </a:r>
            <a:r>
              <a:rPr lang="en-US" altLang="zh-CN" dirty="0" err="1"/>
              <a:t>Sureshkumar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Dunchuan Wu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4138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B253F-5B1A-4E12-8C90-C3B8804C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Hyper-parameter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A90E5-F04C-426E-9224-33D356C28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RandomizedCV</a:t>
            </a:r>
            <a:endParaRPr lang="en-US" dirty="0"/>
          </a:p>
          <a:p>
            <a:r>
              <a:rPr lang="en-US" dirty="0" err="1"/>
              <a:t>GridSearch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871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CFD2-5271-4B74-8FB5-3372FB036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833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7AAE4-637F-486A-B2B1-5D16597B4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905"/>
            <a:ext cx="10515600" cy="4885058"/>
          </a:xfrm>
        </p:spPr>
        <p:txBody>
          <a:bodyPr/>
          <a:lstStyle/>
          <a:p>
            <a:r>
              <a:rPr lang="en-US" dirty="0" err="1"/>
              <a:t>Tweepfake</a:t>
            </a:r>
            <a:r>
              <a:rPr lang="en-US" dirty="0"/>
              <a:t> (Used for training)</a:t>
            </a:r>
          </a:p>
          <a:p>
            <a:r>
              <a:rPr lang="en-US" dirty="0"/>
              <a:t>Phase 1 news articles</a:t>
            </a:r>
          </a:p>
          <a:p>
            <a:r>
              <a:rPr lang="en-US" dirty="0"/>
              <a:t>A collection Kaggle news articles</a:t>
            </a:r>
          </a:p>
        </p:txBody>
      </p:sp>
    </p:spTree>
    <p:extLst>
      <p:ext uri="{BB962C8B-B14F-4D97-AF65-F5344CB8AC3E}">
        <p14:creationId xmlns:p14="http://schemas.microsoft.com/office/powerpoint/2010/main" val="3953118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64BD-E290-49EF-905B-24C53550F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phase 2 (</a:t>
            </a:r>
            <a:r>
              <a:rPr lang="en-US" dirty="0" err="1"/>
              <a:t>Tweepfake</a:t>
            </a:r>
            <a:r>
              <a:rPr lang="en-US" dirty="0"/>
              <a:t> trained model)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7A64E5-F5AA-4B73-9515-889E9E4F9B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7518061"/>
              </p:ext>
            </p:extLst>
          </p:nvPr>
        </p:nvGraphicFramePr>
        <p:xfrm>
          <a:off x="838200" y="1825625"/>
          <a:ext cx="10442510" cy="45789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97658">
                  <a:extLst>
                    <a:ext uri="{9D8B030D-6E8A-4147-A177-3AD203B41FA5}">
                      <a16:colId xmlns:a16="http://schemas.microsoft.com/office/drawing/2014/main" val="1608530371"/>
                    </a:ext>
                  </a:extLst>
                </a:gridCol>
                <a:gridCol w="3058182">
                  <a:extLst>
                    <a:ext uri="{9D8B030D-6E8A-4147-A177-3AD203B41FA5}">
                      <a16:colId xmlns:a16="http://schemas.microsoft.com/office/drawing/2014/main" val="2500681345"/>
                    </a:ext>
                  </a:extLst>
                </a:gridCol>
                <a:gridCol w="3386670">
                  <a:extLst>
                    <a:ext uri="{9D8B030D-6E8A-4147-A177-3AD203B41FA5}">
                      <a16:colId xmlns:a16="http://schemas.microsoft.com/office/drawing/2014/main" val="325611084"/>
                    </a:ext>
                  </a:extLst>
                </a:gridCol>
              </a:tblGrid>
              <a:tr h="55977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Model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/ Accuracy</a:t>
                      </a:r>
                      <a:endParaRPr lang="en-US" sz="120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513" marR="4351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Training accuracy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513" marR="4351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Testing Accuracy</a:t>
                      </a:r>
                      <a:endParaRPr lang="en-US" sz="120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513" marR="43513" marT="0" marB="0"/>
                </a:tc>
                <a:extLst>
                  <a:ext uri="{0D108BD9-81ED-4DB2-BD59-A6C34878D82A}">
                    <a16:rowId xmlns:a16="http://schemas.microsoft.com/office/drawing/2014/main" val="2407370912"/>
                  </a:ext>
                </a:extLst>
              </a:tr>
              <a:tr h="25466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Linear Support Vector Classifier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513" marR="4351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99.89%</a:t>
                      </a:r>
                      <a:endParaRPr lang="en-US" sz="120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513" marR="4351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72.53%</a:t>
                      </a:r>
                      <a:endParaRPr lang="en-US" sz="120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513" marR="43513" marT="0" marB="0"/>
                </a:tc>
                <a:extLst>
                  <a:ext uri="{0D108BD9-81ED-4DB2-BD59-A6C34878D82A}">
                    <a16:rowId xmlns:a16="http://schemas.microsoft.com/office/drawing/2014/main" val="244026716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Naïve Bayes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513" marR="4351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97.71%</a:t>
                      </a:r>
                      <a:endParaRPr lang="en-US" sz="120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513" marR="4351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70.31%</a:t>
                      </a:r>
                      <a:endParaRPr lang="en-US" sz="120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513" marR="43513" marT="0" marB="0"/>
                </a:tc>
                <a:extLst>
                  <a:ext uri="{0D108BD9-81ED-4DB2-BD59-A6C34878D82A}">
                    <a16:rowId xmlns:a16="http://schemas.microsoft.com/office/drawing/2014/main" val="3938193773"/>
                  </a:ext>
                </a:extLst>
              </a:tr>
              <a:tr h="3867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Logistic Regression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513" marR="4351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95.75%</a:t>
                      </a:r>
                      <a:endParaRPr lang="en-US" sz="120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513" marR="4351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73.83%</a:t>
                      </a:r>
                      <a:endParaRPr lang="en-US" sz="120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513" marR="43513" marT="0" marB="0"/>
                </a:tc>
                <a:extLst>
                  <a:ext uri="{0D108BD9-81ED-4DB2-BD59-A6C34878D82A}">
                    <a16:rowId xmlns:a16="http://schemas.microsoft.com/office/drawing/2014/main" val="2805411929"/>
                  </a:ext>
                </a:extLst>
              </a:tr>
              <a:tr h="3867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Perceptron (</a:t>
                      </a:r>
                      <a:r>
                        <a:rPr lang="en-US" sz="1200" dirty="0" err="1">
                          <a:effectLst/>
                        </a:rPr>
                        <a:t>TfIdf</a:t>
                      </a:r>
                      <a:r>
                        <a:rPr lang="en-US" sz="1200" dirty="0">
                          <a:effectLst/>
                        </a:rPr>
                        <a:t> vectorizer)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513" marR="4351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99.94%</a:t>
                      </a:r>
                      <a:endParaRPr lang="en-US" sz="120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513" marR="4351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71.61%</a:t>
                      </a:r>
                      <a:endParaRPr lang="en-US" sz="120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513" marR="43513" marT="0" marB="0"/>
                </a:tc>
                <a:extLst>
                  <a:ext uri="{0D108BD9-81ED-4DB2-BD59-A6C34878D82A}">
                    <a16:rowId xmlns:a16="http://schemas.microsoft.com/office/drawing/2014/main" val="4062299481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Perceptron (Count vectorizer)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513" marR="4351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99.94%</a:t>
                      </a:r>
                      <a:endParaRPr lang="en-US" sz="120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513" marR="4351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69.53</a:t>
                      </a:r>
                      <a:endParaRPr lang="en-US" sz="120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513" marR="43513" marT="0" marB="0"/>
                </a:tc>
                <a:extLst>
                  <a:ext uri="{0D108BD9-81ED-4DB2-BD59-A6C34878D82A}">
                    <a16:rowId xmlns:a16="http://schemas.microsoft.com/office/drawing/2014/main" val="1071988416"/>
                  </a:ext>
                </a:extLst>
              </a:tr>
              <a:tr h="58017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DNN with embedding layer and </a:t>
                      </a:r>
                      <a:r>
                        <a:rPr lang="en-US" sz="1200" dirty="0" err="1">
                          <a:effectLst/>
                        </a:rPr>
                        <a:t>maxpool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513" marR="4351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100%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(overfit)</a:t>
                      </a:r>
                      <a:endParaRPr lang="en-US" sz="120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513" marR="4351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71.35%</a:t>
                      </a:r>
                      <a:endParaRPr lang="en-US" sz="120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513" marR="43513" marT="0" marB="0"/>
                </a:tc>
                <a:extLst>
                  <a:ext uri="{0D108BD9-81ED-4DB2-BD59-A6C34878D82A}">
                    <a16:rowId xmlns:a16="http://schemas.microsoft.com/office/drawing/2014/main" val="88278099"/>
                  </a:ext>
                </a:extLst>
              </a:tr>
              <a:tr h="77357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Convolutional Neural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Network (Without </a:t>
                      </a:r>
                      <a:r>
                        <a:rPr lang="en-US" sz="1200" dirty="0" err="1">
                          <a:effectLst/>
                        </a:rPr>
                        <a:t>GloVe</a:t>
                      </a:r>
                      <a:r>
                        <a:rPr lang="en-US" sz="1200" dirty="0">
                          <a:effectLst/>
                        </a:rPr>
                        <a:t> embedded training)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513" marR="4351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51.62%</a:t>
                      </a:r>
                      <a:endParaRPr lang="en-US" sz="120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513" marR="4351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50.26%</a:t>
                      </a:r>
                      <a:endParaRPr lang="en-US" sz="120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513" marR="43513" marT="0" marB="0"/>
                </a:tc>
                <a:extLst>
                  <a:ext uri="{0D108BD9-81ED-4DB2-BD59-A6C34878D82A}">
                    <a16:rowId xmlns:a16="http://schemas.microsoft.com/office/drawing/2014/main" val="3159018235"/>
                  </a:ext>
                </a:extLst>
              </a:tr>
              <a:tr h="67687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Convolutional Neural Network (</a:t>
                      </a:r>
                      <a:r>
                        <a:rPr lang="en-US" sz="1200" dirty="0" err="1">
                          <a:effectLst/>
                        </a:rPr>
                        <a:t>GloVe</a:t>
                      </a:r>
                      <a:r>
                        <a:rPr lang="en-US" sz="1200" dirty="0">
                          <a:effectLst/>
                        </a:rPr>
                        <a:t> embedded training)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513" marR="4351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55.87</a:t>
                      </a:r>
                      <a:endParaRPr lang="en-US" sz="120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513" marR="4351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54.17</a:t>
                      </a:r>
                      <a:endParaRPr lang="en-US" sz="1200" dirty="0">
                        <a:solidFill>
                          <a:srgbClr val="7B7B7B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513" marR="43513" marT="0" marB="0"/>
                </a:tc>
                <a:extLst>
                  <a:ext uri="{0D108BD9-81ED-4DB2-BD59-A6C34878D82A}">
                    <a16:rowId xmlns:a16="http://schemas.microsoft.com/office/drawing/2014/main" val="2536848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037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56538-C01A-4DF4-BF0B-35F15D35F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786"/>
            <a:ext cx="10515600" cy="1325563"/>
          </a:xfrm>
        </p:spPr>
        <p:txBody>
          <a:bodyPr/>
          <a:lstStyle/>
          <a:p>
            <a:r>
              <a:rPr lang="en-US" dirty="0"/>
              <a:t>Confusion matrices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FDEE5B-93B5-4D3A-83B4-A2EFD1312EF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949" y="2986881"/>
            <a:ext cx="2819400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7886A-9441-4B66-8B12-DCF6A9CC2B1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494" y="3001294"/>
            <a:ext cx="2781688" cy="20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E985D99-8F42-46C8-96EF-AC57BE99EFDD}"/>
              </a:ext>
            </a:extLst>
          </p:cNvPr>
          <p:cNvSpPr txBox="1">
            <a:spLocks/>
          </p:cNvSpPr>
          <p:nvPr/>
        </p:nvSpPr>
        <p:spPr>
          <a:xfrm>
            <a:off x="1677784" y="5247175"/>
            <a:ext cx="2751603" cy="373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Logistic regression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FC495F6-510B-45DE-A3FA-D8B549B981A1}"/>
              </a:ext>
            </a:extLst>
          </p:cNvPr>
          <p:cNvSpPr txBox="1">
            <a:spLocks/>
          </p:cNvSpPr>
          <p:nvPr/>
        </p:nvSpPr>
        <p:spPr>
          <a:xfrm>
            <a:off x="4915933" y="5247175"/>
            <a:ext cx="2751603" cy="373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Linear SVC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074572-C674-4EF9-80DA-68EC21C2F43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106" y="3015456"/>
            <a:ext cx="2809875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0C3DD21-FA78-4949-A849-7467C75EA417}"/>
              </a:ext>
            </a:extLst>
          </p:cNvPr>
          <p:cNvSpPr txBox="1">
            <a:spLocks/>
          </p:cNvSpPr>
          <p:nvPr/>
        </p:nvSpPr>
        <p:spPr>
          <a:xfrm>
            <a:off x="8373378" y="5247175"/>
            <a:ext cx="2751603" cy="373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Naïve Bayes</a:t>
            </a:r>
          </a:p>
        </p:txBody>
      </p:sp>
    </p:spTree>
    <p:extLst>
      <p:ext uri="{BB962C8B-B14F-4D97-AF65-F5344CB8AC3E}">
        <p14:creationId xmlns:p14="http://schemas.microsoft.com/office/powerpoint/2010/main" val="805948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F862-EBE3-4B8E-9E8D-9252C07A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Accuracy and Loss plot</a:t>
            </a:r>
            <a:br>
              <a:rPr lang="en-US" dirty="0"/>
            </a:br>
            <a:r>
              <a:rPr lang="en-US" dirty="0"/>
              <a:t> for train vs validation set for CNN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008A92-0A02-4944-AA70-9E1AF0FDE2A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42" y="2802874"/>
            <a:ext cx="2734057" cy="25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3FB99D-0322-46B1-BFAB-E137C551B56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051" y="2802874"/>
            <a:ext cx="26670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24EFE00-8F8A-4B1E-981A-5763AED81B9B}"/>
              </a:ext>
            </a:extLst>
          </p:cNvPr>
          <p:cNvSpPr txBox="1">
            <a:spLocks/>
          </p:cNvSpPr>
          <p:nvPr/>
        </p:nvSpPr>
        <p:spPr>
          <a:xfrm>
            <a:off x="458448" y="5627933"/>
            <a:ext cx="2751603" cy="373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Accuracy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5F505D-A777-4E0F-A000-ED35E9E95A78}"/>
              </a:ext>
            </a:extLst>
          </p:cNvPr>
          <p:cNvSpPr txBox="1">
            <a:spLocks/>
          </p:cNvSpPr>
          <p:nvPr/>
        </p:nvSpPr>
        <p:spPr>
          <a:xfrm>
            <a:off x="3344396" y="5628247"/>
            <a:ext cx="2751603" cy="373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Loss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071675-5521-4908-AC5E-114A6FAE6DE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37" y="2802874"/>
            <a:ext cx="2619375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D86B56-E39B-4ACA-9A8B-3A0EE3DB389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783" y="2802874"/>
            <a:ext cx="2581275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3A9C4AA-7C62-4DD5-94C7-8359328CA08C}"/>
              </a:ext>
            </a:extLst>
          </p:cNvPr>
          <p:cNvSpPr txBox="1">
            <a:spLocks/>
          </p:cNvSpPr>
          <p:nvPr/>
        </p:nvSpPr>
        <p:spPr>
          <a:xfrm>
            <a:off x="6322209" y="5627933"/>
            <a:ext cx="2751603" cy="373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Accuracy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F0C7B85-46B5-4C4F-99A7-36BC6106CB08}"/>
              </a:ext>
            </a:extLst>
          </p:cNvPr>
          <p:cNvSpPr txBox="1">
            <a:spLocks/>
          </p:cNvSpPr>
          <p:nvPr/>
        </p:nvSpPr>
        <p:spPr>
          <a:xfrm>
            <a:off x="9208157" y="5628247"/>
            <a:ext cx="2751603" cy="373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Loss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C91160B-FAC4-4832-BCA9-A4F6BB6BC7B8}"/>
              </a:ext>
            </a:extLst>
          </p:cNvPr>
          <p:cNvSpPr txBox="1">
            <a:spLocks/>
          </p:cNvSpPr>
          <p:nvPr/>
        </p:nvSpPr>
        <p:spPr>
          <a:xfrm>
            <a:off x="1834249" y="2196836"/>
            <a:ext cx="2751603" cy="373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Convolutional Neural Network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AB760B7-3A4A-4CB7-B344-354391693C1C}"/>
              </a:ext>
            </a:extLst>
          </p:cNvPr>
          <p:cNvSpPr txBox="1">
            <a:spLocks/>
          </p:cNvSpPr>
          <p:nvPr/>
        </p:nvSpPr>
        <p:spPr>
          <a:xfrm>
            <a:off x="7832355" y="2196836"/>
            <a:ext cx="2751603" cy="373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Single layer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372037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CE36-C250-48F4-920C-E40D53AA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phase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C5249-8709-44BE-A0FB-911E3F8F5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Effectiveness of a DNN like a CNN</a:t>
            </a:r>
          </a:p>
          <a:p>
            <a:r>
              <a:rPr lang="en-US" dirty="0"/>
              <a:t>Best supervised learning model from the observed – Logistic regression</a:t>
            </a:r>
          </a:p>
          <a:p>
            <a:r>
              <a:rPr lang="en-US" dirty="0"/>
              <a:t>Other recent state-of-the-art models (out of scope)</a:t>
            </a:r>
          </a:p>
          <a:p>
            <a:pPr lvl="1"/>
            <a:r>
              <a:rPr lang="en-US" dirty="0"/>
              <a:t>LSTMs / RNNs</a:t>
            </a:r>
          </a:p>
          <a:p>
            <a:pPr lvl="1"/>
            <a:r>
              <a:rPr lang="en-US" dirty="0"/>
              <a:t>Transformer based</a:t>
            </a:r>
          </a:p>
          <a:p>
            <a:pPr lvl="2"/>
            <a:r>
              <a:rPr lang="en-US" dirty="0"/>
              <a:t>BERT</a:t>
            </a:r>
          </a:p>
          <a:p>
            <a:pPr lvl="2"/>
            <a:r>
              <a:rPr lang="en-US" dirty="0"/>
              <a:t>GPT-2</a:t>
            </a:r>
          </a:p>
        </p:txBody>
      </p:sp>
    </p:spTree>
    <p:extLst>
      <p:ext uri="{BB962C8B-B14F-4D97-AF65-F5344CB8AC3E}">
        <p14:creationId xmlns:p14="http://schemas.microsoft.com/office/powerpoint/2010/main" val="71743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EF61-FD66-46D3-BA31-C91AC92C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110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EB9B5-04CA-4811-94F1-EB4FABAF8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8683"/>
            <a:ext cx="10515600" cy="5184192"/>
          </a:xfrm>
        </p:spPr>
        <p:txBody>
          <a:bodyPr/>
          <a:lstStyle/>
          <a:p>
            <a:r>
              <a:rPr lang="en-US" dirty="0"/>
              <a:t>Phase 1</a:t>
            </a:r>
          </a:p>
          <a:p>
            <a:pPr lvl="1"/>
            <a:r>
              <a:rPr lang="en-US" dirty="0"/>
              <a:t>Collect / scrape human written text on news article websites</a:t>
            </a:r>
          </a:p>
          <a:p>
            <a:pPr lvl="1"/>
            <a:r>
              <a:rPr lang="en-US" dirty="0"/>
              <a:t>Using the same headlines that are given for the news articles, automate the process of text generation for those headline</a:t>
            </a:r>
          </a:p>
          <a:p>
            <a:pPr lvl="1"/>
            <a:r>
              <a:rPr lang="en-US" dirty="0"/>
              <a:t>Compare the differences between the human generated and the machine generated text</a:t>
            </a:r>
          </a:p>
          <a:p>
            <a:pPr lvl="1"/>
            <a:endParaRPr lang="en-US" dirty="0"/>
          </a:p>
          <a:p>
            <a:r>
              <a:rPr lang="en-US" dirty="0"/>
              <a:t>Phase 2</a:t>
            </a:r>
          </a:p>
          <a:p>
            <a:pPr lvl="1"/>
            <a:r>
              <a:rPr lang="en-US" dirty="0"/>
              <a:t>Use an existing textual dataset that contains the labels for the classes of human and machine generated text.</a:t>
            </a:r>
          </a:p>
          <a:p>
            <a:pPr lvl="1"/>
            <a:r>
              <a:rPr lang="en-US" dirty="0"/>
              <a:t>On this dataset perform a supervised learning to classify the human vs machine generated text.</a:t>
            </a:r>
          </a:p>
          <a:p>
            <a:pPr lvl="1"/>
            <a:r>
              <a:rPr lang="en-US" dirty="0"/>
              <a:t>Analyze the model used and infer from the results</a:t>
            </a:r>
          </a:p>
        </p:txBody>
      </p:sp>
    </p:spTree>
    <p:extLst>
      <p:ext uri="{BB962C8B-B14F-4D97-AF65-F5344CB8AC3E}">
        <p14:creationId xmlns:p14="http://schemas.microsoft.com/office/powerpoint/2010/main" val="350963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B849F-B33A-4BF7-A55F-2B413BCD4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055"/>
          </a:xfrm>
        </p:spPr>
        <p:txBody>
          <a:bodyPr/>
          <a:lstStyle/>
          <a:p>
            <a:r>
              <a:rPr lang="en-US" dirty="0"/>
              <a:t>Dataset creation (Phase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348C7-79DF-4098-BBF1-5BACFC322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793"/>
            <a:ext cx="10515600" cy="4952170"/>
          </a:xfrm>
        </p:spPr>
        <p:txBody>
          <a:bodyPr/>
          <a:lstStyle/>
          <a:p>
            <a:r>
              <a:rPr lang="en-US" dirty="0"/>
              <a:t>Automation tools used</a:t>
            </a:r>
          </a:p>
          <a:p>
            <a:pPr lvl="1"/>
            <a:r>
              <a:rPr lang="en-US" dirty="0"/>
              <a:t>Selenium</a:t>
            </a:r>
          </a:p>
          <a:p>
            <a:pPr lvl="1"/>
            <a:r>
              <a:rPr lang="en-US" dirty="0"/>
              <a:t>Chrome web driver</a:t>
            </a:r>
          </a:p>
          <a:p>
            <a:pPr lvl="1"/>
            <a:r>
              <a:rPr lang="en-US" dirty="0"/>
              <a:t>GPT-2</a:t>
            </a:r>
          </a:p>
          <a:p>
            <a:pPr lvl="1"/>
            <a:r>
              <a:rPr lang="en-US" dirty="0"/>
              <a:t>OpenAI API</a:t>
            </a:r>
          </a:p>
          <a:p>
            <a:r>
              <a:rPr lang="en-US" dirty="0"/>
              <a:t>Programming language</a:t>
            </a:r>
          </a:p>
          <a:p>
            <a:pPr lvl="1"/>
            <a:r>
              <a:rPr lang="en-US" dirty="0"/>
              <a:t>Python</a:t>
            </a:r>
          </a:p>
          <a:p>
            <a:r>
              <a:rPr lang="en-US" dirty="0"/>
              <a:t>News article websites</a:t>
            </a:r>
          </a:p>
          <a:p>
            <a:pPr lvl="1"/>
            <a:r>
              <a:rPr lang="en-US" dirty="0"/>
              <a:t>CNN</a:t>
            </a:r>
          </a:p>
          <a:p>
            <a:pPr lvl="1"/>
            <a:r>
              <a:rPr lang="en-US" dirty="0"/>
              <a:t>NYTimes</a:t>
            </a:r>
          </a:p>
        </p:txBody>
      </p:sp>
    </p:spTree>
    <p:extLst>
      <p:ext uri="{BB962C8B-B14F-4D97-AF65-F5344CB8AC3E}">
        <p14:creationId xmlns:p14="http://schemas.microsoft.com/office/powerpoint/2010/main" val="5768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56BA7-5C01-47CF-A2DE-F04D9C5C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>
                <a:latin typeface="Arial" panose="020B0604020202020204" pitchFamily="34" charset="0"/>
                <a:cs typeface="Arial" panose="020B0604020202020204" pitchFamily="34" charset="0"/>
              </a:rPr>
              <a:t>Deep neural network text classification with pre-trained word</a:t>
            </a:r>
            <a:br>
              <a:rPr lang="en-US" altLang="zh-C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3000" dirty="0">
                <a:latin typeface="Arial" panose="020B0604020202020204" pitchFamily="34" charset="0"/>
                <a:cs typeface="Arial" panose="020B0604020202020204" pitchFamily="34" charset="0"/>
              </a:rPr>
              <a:t>embeddings</a:t>
            </a:r>
            <a:endParaRPr lang="zh-CN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410F1F-2F68-4B84-A108-7A07CBA45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 1: Preprocessing of the text</a:t>
            </a:r>
          </a:p>
          <a:p>
            <a:pPr lvl="1"/>
            <a:r>
              <a:rPr lang="en-US" altLang="zh-CN" dirty="0"/>
              <a:t>Tokenization</a:t>
            </a:r>
          </a:p>
          <a:p>
            <a:pPr lvl="1"/>
            <a:r>
              <a:rPr lang="en-US" altLang="zh-CN" dirty="0"/>
              <a:t>Lemmatization / Stemming</a:t>
            </a:r>
          </a:p>
          <a:p>
            <a:pPr lvl="1"/>
            <a:r>
              <a:rPr lang="en-US" altLang="zh-CN" dirty="0" err="1"/>
              <a:t>Stopwords</a:t>
            </a:r>
            <a:endParaRPr lang="en-US" altLang="zh-CN" dirty="0"/>
          </a:p>
          <a:p>
            <a:pPr lvl="1"/>
            <a:r>
              <a:rPr lang="en-US" altLang="zh-CN" dirty="0"/>
              <a:t>Word Contractions</a:t>
            </a:r>
          </a:p>
          <a:p>
            <a:pPr lvl="1"/>
            <a:r>
              <a:rPr lang="en-US" altLang="zh-CN" dirty="0"/>
              <a:t>Noise Removal </a:t>
            </a:r>
          </a:p>
        </p:txBody>
      </p:sp>
    </p:spTree>
    <p:extLst>
      <p:ext uri="{BB962C8B-B14F-4D97-AF65-F5344CB8AC3E}">
        <p14:creationId xmlns:p14="http://schemas.microsoft.com/office/powerpoint/2010/main" val="308435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137DA-2720-41A9-8781-0B98A091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Phase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E4A436-A736-425B-B600-4313A7C1A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364" y="1825625"/>
            <a:ext cx="9857272" cy="4351338"/>
          </a:xfrm>
        </p:spPr>
      </p:pic>
    </p:spTree>
    <p:extLst>
      <p:ext uri="{BB962C8B-B14F-4D97-AF65-F5344CB8AC3E}">
        <p14:creationId xmlns:p14="http://schemas.microsoft.com/office/powerpoint/2010/main" val="2377605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D72F1-A9AD-4788-8315-0FA8C2BD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(Phase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B30AD-68AA-40BF-9477-D9613B6FA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Sentence formation</a:t>
            </a:r>
          </a:p>
          <a:p>
            <a:r>
              <a:rPr lang="en-US" dirty="0"/>
              <a:t>Probability for a change in sequence</a:t>
            </a:r>
          </a:p>
          <a:p>
            <a:r>
              <a:rPr lang="en-US" dirty="0"/>
              <a:t>Redundancy</a:t>
            </a:r>
          </a:p>
          <a:p>
            <a:r>
              <a:rPr lang="en-US" dirty="0"/>
              <a:t>N-gram approach interference</a:t>
            </a:r>
          </a:p>
        </p:txBody>
      </p:sp>
    </p:spTree>
    <p:extLst>
      <p:ext uri="{BB962C8B-B14F-4D97-AF65-F5344CB8AC3E}">
        <p14:creationId xmlns:p14="http://schemas.microsoft.com/office/powerpoint/2010/main" val="1625182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4B64A-605C-4EEA-90F1-4729B96E7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11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developed (Phase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8605-BF06-45B8-90C4-8246A0EA2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B5E8E67-FCFD-4821-85CD-B9B77C024C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6809840"/>
              </p:ext>
            </p:extLst>
          </p:nvPr>
        </p:nvGraphicFramePr>
        <p:xfrm>
          <a:off x="3134686" y="1217715"/>
          <a:ext cx="5486400" cy="542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4233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28E62-91CF-4534-9310-12726EA27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Extraction and Vectorization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11AAA0-494C-4D2B-BEA8-0AB3BF72A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Count vectorizers</a:t>
            </a:r>
          </a:p>
          <a:p>
            <a:r>
              <a:rPr lang="en-US" altLang="zh-CN" dirty="0"/>
              <a:t>Term frequency Inverse document frequency vectorizer</a:t>
            </a:r>
          </a:p>
          <a:p>
            <a:r>
              <a:rPr lang="en-US" altLang="zh-CN" dirty="0"/>
              <a:t>Using pre-trained word embedding models</a:t>
            </a:r>
          </a:p>
          <a:p>
            <a:pPr lvl="1"/>
            <a:r>
              <a:rPr lang="en-US" altLang="zh-CN" dirty="0"/>
              <a:t>Glove</a:t>
            </a:r>
          </a:p>
          <a:p>
            <a:pPr lvl="1"/>
            <a:r>
              <a:rPr lang="en-US" altLang="zh-CN" dirty="0"/>
              <a:t>Word2Vec</a:t>
            </a:r>
          </a:p>
          <a:p>
            <a:pPr lvl="1"/>
            <a:r>
              <a:rPr lang="en-US" altLang="zh-CN" dirty="0" err="1"/>
              <a:t>FastText</a:t>
            </a: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4855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B1C7E-CF6A-4DA9-B410-ABFA0E564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Supervised learning models used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676837-8DD6-45FE-9B3C-E00B71BB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Linear SVC</a:t>
            </a:r>
          </a:p>
          <a:p>
            <a:r>
              <a:rPr lang="en-US" altLang="zh-CN" dirty="0"/>
              <a:t>Logistic regression</a:t>
            </a:r>
          </a:p>
          <a:p>
            <a:r>
              <a:rPr lang="en-US" altLang="zh-CN" dirty="0"/>
              <a:t>Naïve Bayes</a:t>
            </a:r>
          </a:p>
          <a:p>
            <a:r>
              <a:rPr lang="en-US" altLang="zh-CN" dirty="0"/>
              <a:t>CNN</a:t>
            </a:r>
          </a:p>
          <a:p>
            <a:r>
              <a:rPr lang="en-US" altLang="zh-CN" dirty="0"/>
              <a:t>Other models studied:</a:t>
            </a:r>
          </a:p>
          <a:p>
            <a:pPr lvl="1"/>
            <a:r>
              <a:rPr lang="en-US" altLang="zh-CN" dirty="0"/>
              <a:t>RNN / LSTMs</a:t>
            </a:r>
          </a:p>
          <a:p>
            <a:pPr lvl="1"/>
            <a:r>
              <a:rPr lang="en-US" altLang="zh-CN" dirty="0"/>
              <a:t>Transformers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4872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481</Words>
  <Application>Microsoft Office PowerPoint</Application>
  <PresentationFormat>Widescreen</PresentationFormat>
  <Paragraphs>139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Times New Roman</vt:lpstr>
      <vt:lpstr>Office 主题​​</vt:lpstr>
      <vt:lpstr>Understanding Machine vs Human Generated Text in News</vt:lpstr>
      <vt:lpstr>Objectives</vt:lpstr>
      <vt:lpstr>Dataset creation (Phase 1)</vt:lpstr>
      <vt:lpstr>Deep neural network text classification with pre-trained word embeddings</vt:lpstr>
      <vt:lpstr>Result Phase 1</vt:lpstr>
      <vt:lpstr>Inference (Phase 1)</vt:lpstr>
      <vt:lpstr>Model developed (Phase 2)</vt:lpstr>
      <vt:lpstr>Feature Extraction and Vectorization</vt:lpstr>
      <vt:lpstr>Supervised learning models used</vt:lpstr>
      <vt:lpstr>Hyper-parameter tuning</vt:lpstr>
      <vt:lpstr>Dataset used</vt:lpstr>
      <vt:lpstr>Results phase 2 (Tweepfake trained model)</vt:lpstr>
      <vt:lpstr>Confusion matrices</vt:lpstr>
      <vt:lpstr>Accuracy and Loss plot  for train vs validation set for CNN</vt:lpstr>
      <vt:lpstr>Inference phase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Machine vs Human Generated Text in News</dc:title>
  <dc:creator>Dunchuan Wu</dc:creator>
  <cp:lastModifiedBy>Raakesh Sureshkumar</cp:lastModifiedBy>
  <cp:revision>31</cp:revision>
  <dcterms:created xsi:type="dcterms:W3CDTF">2020-12-01T23:37:37Z</dcterms:created>
  <dcterms:modified xsi:type="dcterms:W3CDTF">2020-12-02T06:32:21Z</dcterms:modified>
</cp:coreProperties>
</file>