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16"/>
  </p:notesMasterIdLst>
  <p:sldIdLst>
    <p:sldId id="2146846642" r:id="rId3"/>
    <p:sldId id="256" r:id="rId4"/>
    <p:sldId id="257" r:id="rId5"/>
    <p:sldId id="2146846644" r:id="rId6"/>
    <p:sldId id="258" r:id="rId7"/>
    <p:sldId id="270" r:id="rId8"/>
    <p:sldId id="271" r:id="rId9"/>
    <p:sldId id="272" r:id="rId10"/>
    <p:sldId id="273" r:id="rId11"/>
    <p:sldId id="274" r:id="rId12"/>
    <p:sldId id="275" r:id="rId13"/>
    <p:sldId id="276"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9FFF"/>
    <a:srgbClr val="A1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20159A-66F8-4CC6-BB7D-3DDB018349CF}" v="1" dt="2025-03-06T08:12:37.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1" d="100"/>
          <a:sy n="71" d="100"/>
        </p:scale>
        <p:origin x="69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652EB-1AD3-475A-A521-A73369DAF7B8}" type="datetimeFigureOut">
              <a:rPr lang="en-US" smtClean="0"/>
              <a:t>4/11/2025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3C519-617E-43DC-8CB2-0DA69DD3A737}" type="slidenum">
              <a:rPr lang="en-US" smtClean="0"/>
              <a:t>‹#›</a:t>
            </a:fld>
            <a:endParaRPr lang="en-US"/>
          </a:p>
        </p:txBody>
      </p:sp>
    </p:spTree>
    <p:extLst>
      <p:ext uri="{BB962C8B-B14F-4D97-AF65-F5344CB8AC3E}">
        <p14:creationId xmlns:p14="http://schemas.microsoft.com/office/powerpoint/2010/main" val="1699558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c190bc4ce7_0_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2c190bc4c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591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054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190bc4ce7_0_1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2c190bc4ce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8235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b7494ca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b7494c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85744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203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61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2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766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745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08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603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KV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22C3302-4C36-DA17-6749-B28C9A77EB84}"/>
              </a:ext>
            </a:extLst>
          </p:cNvPr>
          <p:cNvPicPr>
            <a:picLocks noChangeAspect="1"/>
          </p:cNvPicPr>
          <p:nvPr userDrawn="1"/>
        </p:nvPicPr>
        <p:blipFill>
          <a:blip r:embed="rId2"/>
          <a:srcRect/>
          <a:stretch/>
        </p:blipFill>
        <p:spPr>
          <a:xfrm>
            <a:off x="-17713" y="-4480"/>
            <a:ext cx="12227426" cy="6866958"/>
          </a:xfrm>
          <a:prstGeom prst="rect">
            <a:avLst/>
          </a:prstGeom>
        </p:spPr>
      </p:pic>
      <p:sp>
        <p:nvSpPr>
          <p:cNvPr id="21" name="TextBox 20">
            <a:extLst>
              <a:ext uri="{FF2B5EF4-FFF2-40B4-BE49-F238E27FC236}">
                <a16:creationId xmlns:a16="http://schemas.microsoft.com/office/drawing/2014/main" xmlns="" id="{F7EE49C4-BBD9-C92C-DA99-22853C55A469}"/>
              </a:ext>
            </a:extLst>
          </p:cNvPr>
          <p:cNvSpPr txBox="1"/>
          <p:nvPr userDrawn="1"/>
        </p:nvSpPr>
        <p:spPr>
          <a:xfrm>
            <a:off x="809499" y="5677503"/>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
        <p:nvSpPr>
          <p:cNvPr id="22" name="TextBox 21">
            <a:extLst>
              <a:ext uri="{FF2B5EF4-FFF2-40B4-BE49-F238E27FC236}">
                <a16:creationId xmlns:a16="http://schemas.microsoft.com/office/drawing/2014/main" xmlns=""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xmlns="" id="{63400F2E-48D9-612B-934C-AEB7ACDACF81}"/>
              </a:ext>
            </a:extLst>
          </p:cNvPr>
          <p:cNvSpPr>
            <a:spLocks noGrp="1"/>
          </p:cNvSpPr>
          <p:nvPr>
            <p:ph type="body" sz="quarter" idx="10"/>
          </p:nvPr>
        </p:nvSpPr>
        <p:spPr>
          <a:xfrm>
            <a:off x="712895" y="2485708"/>
            <a:ext cx="7655559" cy="911319"/>
          </a:xfrm>
          <a:prstGeom prst="rect">
            <a:avLst/>
          </a:prstGeom>
        </p:spPr>
        <p:txBody>
          <a:bodyPr lIns="0" tIns="0" rIns="0" bIns="0" anchor="ctr"/>
          <a:lstStyle>
            <a:lvl1pPr marL="0" indent="0">
              <a:lnSpc>
                <a:spcPts val="4651"/>
              </a:lnSpc>
              <a:buNone/>
              <a:defRPr sz="5760" b="1" i="0">
                <a:solidFill>
                  <a:srgbClr val="EEB1FF"/>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7" name="Graphic 6">
            <a:extLst>
              <a:ext uri="{FF2B5EF4-FFF2-40B4-BE49-F238E27FC236}">
                <a16:creationId xmlns:a16="http://schemas.microsoft.com/office/drawing/2014/main" xmlns="" id="{B64EBCB7-2AF4-2300-DC6F-51EE539C89F3}"/>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733803" y="809398"/>
            <a:ext cx="1673538" cy="472566"/>
          </a:xfrm>
          <a:prstGeom prst="rect">
            <a:avLst/>
          </a:prstGeom>
        </p:spPr>
      </p:pic>
      <p:sp>
        <p:nvSpPr>
          <p:cNvPr id="5" name="Text Placeholder 4">
            <a:extLst>
              <a:ext uri="{FF2B5EF4-FFF2-40B4-BE49-F238E27FC236}">
                <a16:creationId xmlns:a16="http://schemas.microsoft.com/office/drawing/2014/main" xmlns="" id="{24B0879C-00BB-6FBE-30A8-CE6FA6F9D89A}"/>
              </a:ext>
            </a:extLst>
          </p:cNvPr>
          <p:cNvSpPr>
            <a:spLocks noGrp="1"/>
          </p:cNvSpPr>
          <p:nvPr>
            <p:ph type="body" sz="quarter" idx="11" hasCustomPrompt="1"/>
          </p:nvPr>
        </p:nvSpPr>
        <p:spPr>
          <a:xfrm>
            <a:off x="727029" y="3474654"/>
            <a:ext cx="8446347" cy="1729995"/>
          </a:xfrm>
          <a:prstGeom prst="rect">
            <a:avLst/>
          </a:prstGeom>
        </p:spPr>
        <p:txBody>
          <a:bodyPr lIns="0" tIns="0" rIns="0" bIns="0"/>
          <a:lstStyle>
            <a:lvl1pPr marL="0" indent="0">
              <a:buNone/>
              <a:defRPr sz="2987" b="0" i="0">
                <a:solidFill>
                  <a:schemeClr val="bg1"/>
                </a:solidFill>
                <a:latin typeface="Graphik Medium" panose="020B0503030202060203" pitchFamily="34" charset="77"/>
              </a:defRPr>
            </a:lvl1pPr>
            <a:lvl2pPr marL="424664" indent="0">
              <a:buNone/>
              <a:defRPr>
                <a:solidFill>
                  <a:schemeClr val="bg1"/>
                </a:solidFill>
              </a:defRPr>
            </a:lvl2pPr>
            <a:lvl3pPr marL="849328" indent="0">
              <a:buNone/>
              <a:defRPr>
                <a:solidFill>
                  <a:schemeClr val="bg1"/>
                </a:solidFill>
              </a:defRPr>
            </a:lvl3pPr>
            <a:lvl4pPr marL="1273991" indent="0">
              <a:buNone/>
              <a:defRPr>
                <a:solidFill>
                  <a:schemeClr val="bg1"/>
                </a:solidFill>
              </a:defRPr>
            </a:lvl4pPr>
            <a:lvl5pPr marL="1698655" indent="0">
              <a:buNone/>
              <a:defRPr>
                <a:solidFill>
                  <a:schemeClr val="bg1"/>
                </a:solidFill>
              </a:defRPr>
            </a:lvl5pPr>
          </a:lstStyle>
          <a:p>
            <a:pPr lvl="0"/>
            <a:r>
              <a:rPr lang="en-US"/>
              <a:t>Click to add text</a:t>
            </a:r>
          </a:p>
        </p:txBody>
      </p:sp>
    </p:spTree>
    <p:extLst>
      <p:ext uri="{BB962C8B-B14F-4D97-AF65-F5344CB8AC3E}">
        <p14:creationId xmlns:p14="http://schemas.microsoft.com/office/powerpoint/2010/main" val="1686726695"/>
      </p:ext>
    </p:extLst>
  </p:cSld>
  <p:clrMapOvr>
    <a:masterClrMapping/>
  </p:clrMapOvr>
  <p:extLst>
    <p:ext uri="{DCECCB84-F9BA-43D5-87BE-67443E8EF086}">
      <p15:sldGuideLst xmlns:p15="http://schemas.microsoft.com/office/powerpoint/2012/main">
        <p15:guide id="1" pos="42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03523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296736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6891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54806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69112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926512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296177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161309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37472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y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98774F5-4A4B-230A-995B-6A673D3AE381}"/>
              </a:ext>
            </a:extLst>
          </p:cNvPr>
          <p:cNvPicPr>
            <a:picLocks noChangeAspect="1"/>
          </p:cNvPicPr>
          <p:nvPr userDrawn="1"/>
        </p:nvPicPr>
        <p:blipFill>
          <a:blip r:embed="rId2"/>
          <a:srcRect/>
          <a:stretch/>
        </p:blipFill>
        <p:spPr>
          <a:xfrm>
            <a:off x="-17713" y="-4480"/>
            <a:ext cx="12227426" cy="6866958"/>
          </a:xfrm>
          <a:prstGeom prst="rect">
            <a:avLst/>
          </a:prstGeom>
        </p:spPr>
      </p:pic>
      <p:sp>
        <p:nvSpPr>
          <p:cNvPr id="22" name="TextBox 21">
            <a:extLst>
              <a:ext uri="{FF2B5EF4-FFF2-40B4-BE49-F238E27FC236}">
                <a16:creationId xmlns:a16="http://schemas.microsoft.com/office/drawing/2014/main" xmlns=""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xmlns=""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2" name="Picture 1" descr="A white arrow on a black background&#10;&#10;AI-generated content may be incorrect.">
            <a:extLst>
              <a:ext uri="{FF2B5EF4-FFF2-40B4-BE49-F238E27FC236}">
                <a16:creationId xmlns:a16="http://schemas.microsoft.com/office/drawing/2014/main" xmlns="" id="{7E6DD9F5-7704-319C-9F43-9280D0BA449D}"/>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3" name="Rectangle 2">
            <a:extLst>
              <a:ext uri="{FF2B5EF4-FFF2-40B4-BE49-F238E27FC236}">
                <a16:creationId xmlns:a16="http://schemas.microsoft.com/office/drawing/2014/main" xmlns="" id="{68264D5F-1876-8DC2-2AD3-C8FB7EA16A1F}"/>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xmlns="" id="{9B8E8AF8-6CA1-71ED-364A-02204A619369}"/>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xmlns="" id="{48D7A979-467D-8867-0C30-BE8323B21D3A}"/>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00077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y 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36C36A4-D218-56E8-FD55-2959CFF678ED}"/>
              </a:ext>
            </a:extLst>
          </p:cNvPr>
          <p:cNvPicPr>
            <a:picLocks noChangeAspect="1"/>
          </p:cNvPicPr>
          <p:nvPr userDrawn="1"/>
        </p:nvPicPr>
        <p:blipFill>
          <a:blip r:embed="rId2"/>
          <a:srcRect/>
          <a:stretch/>
        </p:blipFill>
        <p:spPr>
          <a:xfrm>
            <a:off x="-17713" y="-4480"/>
            <a:ext cx="12227426" cy="6866958"/>
          </a:xfrm>
          <a:prstGeom prst="rect">
            <a:avLst/>
          </a:prstGeom>
        </p:spPr>
      </p:pic>
      <p:pic>
        <p:nvPicPr>
          <p:cNvPr id="15" name="Picture 14" descr="A white arrow on a black background&#10;&#10;AI-generated content may be incorrect.">
            <a:extLst>
              <a:ext uri="{FF2B5EF4-FFF2-40B4-BE49-F238E27FC236}">
                <a16:creationId xmlns:a16="http://schemas.microsoft.com/office/drawing/2014/main" xmlns="" id="{B0642955-EBA2-A21F-CE64-C18BE4F256B5}"/>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22" name="TextBox 21">
            <a:extLst>
              <a:ext uri="{FF2B5EF4-FFF2-40B4-BE49-F238E27FC236}">
                <a16:creationId xmlns:a16="http://schemas.microsoft.com/office/drawing/2014/main" xmlns=""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xmlns=""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sp>
        <p:nvSpPr>
          <p:cNvPr id="5" name="Rectangle 4">
            <a:extLst>
              <a:ext uri="{FF2B5EF4-FFF2-40B4-BE49-F238E27FC236}">
                <a16:creationId xmlns:a16="http://schemas.microsoft.com/office/drawing/2014/main" xmlns="" id="{50EB6716-4C0E-BE1A-8D9A-1FA2EECF2788}"/>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7" name="TextBox 6">
            <a:extLst>
              <a:ext uri="{FF2B5EF4-FFF2-40B4-BE49-F238E27FC236}">
                <a16:creationId xmlns:a16="http://schemas.microsoft.com/office/drawing/2014/main" xmlns="" id="{1CC5AA99-426E-C07B-E573-5AB5E8EC3E1F}"/>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8" name="TextBox 7">
            <a:extLst>
              <a:ext uri="{FF2B5EF4-FFF2-40B4-BE49-F238E27FC236}">
                <a16:creationId xmlns:a16="http://schemas.microsoft.com/office/drawing/2014/main" xmlns="" id="{259EEA2B-1987-CECE-3B0F-E69EC9647168}"/>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25499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y 3">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E8D841A-AE0E-A113-3AF4-416344073926}"/>
              </a:ext>
            </a:extLst>
          </p:cNvPr>
          <p:cNvPicPr>
            <a:picLocks noChangeAspect="1"/>
          </p:cNvPicPr>
          <p:nvPr userDrawn="1"/>
        </p:nvPicPr>
        <p:blipFill>
          <a:blip r:embed="rId2"/>
          <a:srcRect/>
          <a:stretch/>
        </p:blipFill>
        <p:spPr>
          <a:xfrm>
            <a:off x="-17713" y="-4479"/>
            <a:ext cx="12227426" cy="6866957"/>
          </a:xfrm>
          <a:prstGeom prst="rect">
            <a:avLst/>
          </a:prstGeom>
        </p:spPr>
      </p:pic>
      <p:sp>
        <p:nvSpPr>
          <p:cNvPr id="22" name="TextBox 21">
            <a:extLst>
              <a:ext uri="{FF2B5EF4-FFF2-40B4-BE49-F238E27FC236}">
                <a16:creationId xmlns:a16="http://schemas.microsoft.com/office/drawing/2014/main" xmlns=""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xmlns=""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xmlns="" id="{E4C23E13-553E-8CAC-30D2-ABB45243E32A}"/>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xmlns="" id="{4C4AE246-3507-2C60-3E77-80A401FFA0AE}"/>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xmlns="" id="{0C865284-A704-B65E-8109-674A5BB60D55}"/>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xmlns="" id="{59B4518E-C8F6-238D-D450-7DCE9CF7D3B0}"/>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4973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y 5">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27A378E-CCB9-B95E-EAF1-0FEA6A2351DD}"/>
              </a:ext>
            </a:extLst>
          </p:cNvPr>
          <p:cNvPicPr>
            <a:picLocks noChangeAspect="1"/>
          </p:cNvPicPr>
          <p:nvPr userDrawn="1"/>
        </p:nvPicPr>
        <p:blipFill>
          <a:blip r:embed="rId2"/>
          <a:srcRect/>
          <a:stretch/>
        </p:blipFill>
        <p:spPr>
          <a:xfrm>
            <a:off x="-17711" y="-4480"/>
            <a:ext cx="12227422" cy="6866956"/>
          </a:xfrm>
          <a:prstGeom prst="rect">
            <a:avLst/>
          </a:prstGeom>
        </p:spPr>
      </p:pic>
      <p:sp>
        <p:nvSpPr>
          <p:cNvPr id="22" name="TextBox 21">
            <a:extLst>
              <a:ext uri="{FF2B5EF4-FFF2-40B4-BE49-F238E27FC236}">
                <a16:creationId xmlns:a16="http://schemas.microsoft.com/office/drawing/2014/main" xmlns=""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xmlns=""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xmlns="" id="{33E13488-72FD-0E33-A6F2-2285D4FE5ED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xmlns="" id="{B651812D-08D5-7E1D-329A-428B9A0C47C1}"/>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xmlns="" id="{98987D53-071E-4607-B9BE-20C235A4D5CE}"/>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xmlns="" id="{2B27B451-623C-0461-A1FC-AD6C9E436521}"/>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78537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y 4">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2057431-02A3-DBC7-0B20-DC97998DC507}"/>
              </a:ext>
            </a:extLst>
          </p:cNvPr>
          <p:cNvPicPr>
            <a:picLocks noChangeAspect="1"/>
          </p:cNvPicPr>
          <p:nvPr userDrawn="1"/>
        </p:nvPicPr>
        <p:blipFill>
          <a:blip r:embed="rId2"/>
          <a:srcRect/>
          <a:stretch/>
        </p:blipFill>
        <p:spPr>
          <a:xfrm>
            <a:off x="-17712" y="-4479"/>
            <a:ext cx="12227424" cy="6866957"/>
          </a:xfrm>
          <a:prstGeom prst="rect">
            <a:avLst/>
          </a:prstGeom>
        </p:spPr>
      </p:pic>
      <p:sp>
        <p:nvSpPr>
          <p:cNvPr id="22" name="TextBox 21">
            <a:extLst>
              <a:ext uri="{FF2B5EF4-FFF2-40B4-BE49-F238E27FC236}">
                <a16:creationId xmlns:a16="http://schemas.microsoft.com/office/drawing/2014/main" xmlns=""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xmlns=""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xmlns="" id="{6B9EBB17-2A21-6002-1A8E-2C46E0592B0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xmlns="" id="{2D917FE9-B869-D5C9-27E2-C7A269B03AE3}"/>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xmlns="" id="{BACCB4FD-61D0-6469-66C9-C80359A8B99A}"/>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xmlns="" id="{9AE82BDD-6A39-728C-0DFC-83E37C5D096C}"/>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8263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8162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79314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9524744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7EA123B2-AC32-37EE-21E1-ED6807070821}"/>
              </a:ext>
            </a:extLst>
          </p:cNvPr>
          <p:cNvSpPr txBox="1">
            <a:spLocks/>
          </p:cNvSpPr>
          <p:nvPr userDrawn="1"/>
        </p:nvSpPr>
        <p:spPr>
          <a:xfrm>
            <a:off x="11702754" y="6582541"/>
            <a:ext cx="489246" cy="18699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49328" rtl="0" eaLnBrk="1" fontAlgn="auto" latinLnBrk="0" hangingPunct="1">
              <a:lnSpc>
                <a:spcPct val="100000"/>
              </a:lnSpc>
              <a:spcBef>
                <a:spcPts val="0"/>
              </a:spcBef>
              <a:spcAft>
                <a:spcPts val="0"/>
              </a:spcAft>
              <a:buClrTx/>
              <a:buSzTx/>
              <a:buFontTx/>
              <a:buNone/>
              <a:tabLst/>
              <a:defRPr/>
            </a:pPr>
            <a:fld id="{86CB4B4D-7CA3-9044-876B-883B54F8677D}" type="slidenum">
              <a:rPr kumimoji="0" lang="en-US" sz="743" b="0" i="0" u="none" strike="noStrike" kern="1200" cap="none" spc="0" normalizeH="0" baseline="0" noProof="0" smtClean="0">
                <a:ln>
                  <a:noFill/>
                </a:ln>
                <a:solidFill>
                  <a:srgbClr val="96968C"/>
                </a:solidFill>
                <a:effectLst/>
                <a:uLnTx/>
                <a:uFillTx/>
                <a:latin typeface="Graphik Medium" panose="020B0503030202060203" pitchFamily="34" charset="77"/>
                <a:ea typeface="+mn-ea"/>
                <a:cs typeface="+mn-cs"/>
              </a:rPr>
              <a:pPr marL="0" marR="0" lvl="0" indent="0" algn="l" defTabSz="849328" rtl="0" eaLnBrk="1" fontAlgn="auto" latinLnBrk="0" hangingPunct="1">
                <a:lnSpc>
                  <a:spcPct val="100000"/>
                </a:lnSpc>
                <a:spcBef>
                  <a:spcPts val="0"/>
                </a:spcBef>
                <a:spcAft>
                  <a:spcPts val="0"/>
                </a:spcAft>
                <a:buClrTx/>
                <a:buSzTx/>
                <a:buFontTx/>
                <a:buNone/>
                <a:tabLst/>
                <a:defRPr/>
              </a:pPr>
              <a:t>‹#›</a:t>
            </a:fld>
            <a:endParaRPr kumimoji="0" lang="en-US" sz="743" b="0" i="0" u="none" strike="noStrike" kern="1200" cap="none" spc="0" normalizeH="0" baseline="0" noProof="0">
              <a:ln>
                <a:noFill/>
              </a:ln>
              <a:solidFill>
                <a:srgbClr val="96968C"/>
              </a:solidFill>
              <a:effectLst/>
              <a:uLnTx/>
              <a:uFillTx/>
              <a:latin typeface="Graphik Medium" panose="020B0503030202060203" pitchFamily="34" charset="77"/>
              <a:ea typeface="+mn-ea"/>
              <a:cs typeface="+mn-cs"/>
            </a:endParaRPr>
          </a:p>
        </p:txBody>
      </p:sp>
    </p:spTree>
    <p:extLst>
      <p:ext uri="{BB962C8B-B14F-4D97-AF65-F5344CB8AC3E}">
        <p14:creationId xmlns:p14="http://schemas.microsoft.com/office/powerpoint/2010/main" val="210498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849328" rtl="0" eaLnBrk="1" latinLnBrk="0" hangingPunct="1">
        <a:lnSpc>
          <a:spcPct val="90000"/>
        </a:lnSpc>
        <a:spcBef>
          <a:spcPct val="0"/>
        </a:spcBef>
        <a:buNone/>
        <a:defRPr sz="4088" kern="1200">
          <a:solidFill>
            <a:schemeClr val="tx1"/>
          </a:solidFill>
          <a:latin typeface="+mj-lt"/>
          <a:ea typeface="+mj-ea"/>
          <a:cs typeface="+mj-cs"/>
        </a:defRPr>
      </a:lvl1pPr>
    </p:titleStyle>
    <p:bodyStyle>
      <a:lvl1pPr marL="212332" indent="-212332" algn="l" defTabSz="849328" rtl="0" eaLnBrk="1" latinLnBrk="0" hangingPunct="1">
        <a:lnSpc>
          <a:spcPct val="90000"/>
        </a:lnSpc>
        <a:spcBef>
          <a:spcPts val="929"/>
        </a:spcBef>
        <a:buFont typeface="Arial" panose="020B0604020202020204" pitchFamily="34" charset="0"/>
        <a:buChar char="•"/>
        <a:defRPr sz="2601" kern="1200">
          <a:solidFill>
            <a:schemeClr val="tx1"/>
          </a:solidFill>
          <a:latin typeface="+mn-lt"/>
          <a:ea typeface="+mn-ea"/>
          <a:cs typeface="+mn-cs"/>
        </a:defRPr>
      </a:lvl1pPr>
      <a:lvl2pPr marL="636996" indent="-212332" algn="l" defTabSz="849328" rtl="0" eaLnBrk="1" latinLnBrk="0" hangingPunct="1">
        <a:lnSpc>
          <a:spcPct val="90000"/>
        </a:lnSpc>
        <a:spcBef>
          <a:spcPts val="464"/>
        </a:spcBef>
        <a:buFont typeface="Arial" panose="020B0604020202020204" pitchFamily="34" charset="0"/>
        <a:buChar char="•"/>
        <a:defRPr sz="2229" kern="1200">
          <a:solidFill>
            <a:schemeClr val="tx1"/>
          </a:solidFill>
          <a:latin typeface="+mn-lt"/>
          <a:ea typeface="+mn-ea"/>
          <a:cs typeface="+mn-cs"/>
        </a:defRPr>
      </a:lvl2pPr>
      <a:lvl3pPr marL="1061660" indent="-212332" algn="l" defTabSz="849328" rtl="0" eaLnBrk="1" latinLnBrk="0" hangingPunct="1">
        <a:lnSpc>
          <a:spcPct val="90000"/>
        </a:lnSpc>
        <a:spcBef>
          <a:spcPts val="464"/>
        </a:spcBef>
        <a:buFont typeface="Arial" panose="020B0604020202020204" pitchFamily="34" charset="0"/>
        <a:buChar char="•"/>
        <a:defRPr sz="1858" kern="1200">
          <a:solidFill>
            <a:schemeClr val="tx1"/>
          </a:solidFill>
          <a:latin typeface="+mn-lt"/>
          <a:ea typeface="+mn-ea"/>
          <a:cs typeface="+mn-cs"/>
        </a:defRPr>
      </a:lvl3pPr>
      <a:lvl4pPr marL="1486323"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4pPr>
      <a:lvl5pPr marL="1910987"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5pPr>
      <a:lvl6pPr marL="2335651"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6pPr>
      <a:lvl7pPr marL="2760315"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7pPr>
      <a:lvl8pPr marL="3184978"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8pPr>
      <a:lvl9pPr marL="3609642"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9pPr>
    </p:bodyStyle>
    <p:otherStyle>
      <a:defPPr>
        <a:defRPr lang="en-US"/>
      </a:defPPr>
      <a:lvl1pPr marL="0" algn="l" defTabSz="849328" rtl="0" eaLnBrk="1" latinLnBrk="0" hangingPunct="1">
        <a:defRPr sz="1672" kern="1200">
          <a:solidFill>
            <a:schemeClr val="tx1"/>
          </a:solidFill>
          <a:latin typeface="+mn-lt"/>
          <a:ea typeface="+mn-ea"/>
          <a:cs typeface="+mn-cs"/>
        </a:defRPr>
      </a:lvl1pPr>
      <a:lvl2pPr marL="424664" algn="l" defTabSz="849328" rtl="0" eaLnBrk="1" latinLnBrk="0" hangingPunct="1">
        <a:defRPr sz="1672" kern="1200">
          <a:solidFill>
            <a:schemeClr val="tx1"/>
          </a:solidFill>
          <a:latin typeface="+mn-lt"/>
          <a:ea typeface="+mn-ea"/>
          <a:cs typeface="+mn-cs"/>
        </a:defRPr>
      </a:lvl2pPr>
      <a:lvl3pPr marL="849328" algn="l" defTabSz="849328" rtl="0" eaLnBrk="1" latinLnBrk="0" hangingPunct="1">
        <a:defRPr sz="1672" kern="1200">
          <a:solidFill>
            <a:schemeClr val="tx1"/>
          </a:solidFill>
          <a:latin typeface="+mn-lt"/>
          <a:ea typeface="+mn-ea"/>
          <a:cs typeface="+mn-cs"/>
        </a:defRPr>
      </a:lvl3pPr>
      <a:lvl4pPr marL="1273992" algn="l" defTabSz="849328" rtl="0" eaLnBrk="1" latinLnBrk="0" hangingPunct="1">
        <a:defRPr sz="1672" kern="1200">
          <a:solidFill>
            <a:schemeClr val="tx1"/>
          </a:solidFill>
          <a:latin typeface="+mn-lt"/>
          <a:ea typeface="+mn-ea"/>
          <a:cs typeface="+mn-cs"/>
        </a:defRPr>
      </a:lvl4pPr>
      <a:lvl5pPr marL="1698655" algn="l" defTabSz="849328" rtl="0" eaLnBrk="1" latinLnBrk="0" hangingPunct="1">
        <a:defRPr sz="1672" kern="1200">
          <a:solidFill>
            <a:schemeClr val="tx1"/>
          </a:solidFill>
          <a:latin typeface="+mn-lt"/>
          <a:ea typeface="+mn-ea"/>
          <a:cs typeface="+mn-cs"/>
        </a:defRPr>
      </a:lvl5pPr>
      <a:lvl6pPr marL="2123319" algn="l" defTabSz="849328" rtl="0" eaLnBrk="1" latinLnBrk="0" hangingPunct="1">
        <a:defRPr sz="1672" kern="1200">
          <a:solidFill>
            <a:schemeClr val="tx1"/>
          </a:solidFill>
          <a:latin typeface="+mn-lt"/>
          <a:ea typeface="+mn-ea"/>
          <a:cs typeface="+mn-cs"/>
        </a:defRPr>
      </a:lvl6pPr>
      <a:lvl7pPr marL="2547983" algn="l" defTabSz="849328" rtl="0" eaLnBrk="1" latinLnBrk="0" hangingPunct="1">
        <a:defRPr sz="1672" kern="1200">
          <a:solidFill>
            <a:schemeClr val="tx1"/>
          </a:solidFill>
          <a:latin typeface="+mn-lt"/>
          <a:ea typeface="+mn-ea"/>
          <a:cs typeface="+mn-cs"/>
        </a:defRPr>
      </a:lvl7pPr>
      <a:lvl8pPr marL="2972646" algn="l" defTabSz="849328" rtl="0" eaLnBrk="1" latinLnBrk="0" hangingPunct="1">
        <a:defRPr sz="1672" kern="1200">
          <a:solidFill>
            <a:schemeClr val="tx1"/>
          </a:solidFill>
          <a:latin typeface="+mn-lt"/>
          <a:ea typeface="+mn-ea"/>
          <a:cs typeface="+mn-cs"/>
        </a:defRPr>
      </a:lvl8pPr>
      <a:lvl9pPr marL="3397310" algn="l" defTabSz="849328" rtl="0" eaLnBrk="1" latinLnBrk="0" hangingPunct="1">
        <a:defRPr sz="167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81">
          <p15:clr>
            <a:srgbClr val="F26B43"/>
          </p15:clr>
        </p15:guide>
        <p15:guide id="2" pos="360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772886607"/>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2.jpeg"/><Relationship Id="rId5" Type="http://schemas.openxmlformats.org/officeDocument/2006/relationships/image" Target="../media/image4.pn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95AAD14-DF38-9B8A-07AF-02BF5753CBD0}"/>
              </a:ext>
            </a:extLst>
          </p:cNvPr>
          <p:cNvSpPr>
            <a:spLocks noGrp="1"/>
          </p:cNvSpPr>
          <p:nvPr>
            <p:ph type="body" sz="quarter" idx="10"/>
          </p:nvPr>
        </p:nvSpPr>
        <p:spPr>
          <a:xfrm>
            <a:off x="629634" y="2194560"/>
            <a:ext cx="6408782" cy="1920240"/>
          </a:xfrm>
        </p:spPr>
        <p:txBody>
          <a:bodyPr/>
          <a:lstStyle/>
          <a:p>
            <a:pPr>
              <a:lnSpc>
                <a:spcPts val="4797"/>
              </a:lnSpc>
            </a:pPr>
            <a:r>
              <a:rPr lang="en-US" dirty="0"/>
              <a:t>Hack the Future:</a:t>
            </a:r>
          </a:p>
          <a:p>
            <a:pPr>
              <a:lnSpc>
                <a:spcPts val="4797"/>
              </a:lnSpc>
            </a:pPr>
            <a:r>
              <a:rPr lang="en-US" dirty="0"/>
              <a:t>A Gen AI Sprint </a:t>
            </a:r>
            <a:br>
              <a:rPr lang="en-US" dirty="0"/>
            </a:br>
            <a:r>
              <a:rPr lang="en-US" dirty="0"/>
              <a:t>Powered by Data</a:t>
            </a:r>
          </a:p>
        </p:txBody>
      </p:sp>
    </p:spTree>
    <p:extLst>
      <p:ext uri="{BB962C8B-B14F-4D97-AF65-F5344CB8AC3E}">
        <p14:creationId xmlns:p14="http://schemas.microsoft.com/office/powerpoint/2010/main" val="37944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xmlns=""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Demo video</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1039734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xmlns=""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Conclusion</a:t>
            </a: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Summarize the impact and effectiveness of your solution. Reiterate how it solves the problem statement.</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2429482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Graphik" panose="020B0503030202060203" pitchFamily="34" charset="0"/>
              <a:cs typeface="Arial"/>
              <a:sym typeface="Arial"/>
            </a:endParaRPr>
          </a:p>
        </p:txBody>
      </p:sp>
      <p:sp>
        <p:nvSpPr>
          <p:cNvPr id="3" name="Google Shape;58;p14">
            <a:extLst>
              <a:ext uri="{FF2B5EF4-FFF2-40B4-BE49-F238E27FC236}">
                <a16:creationId xmlns:a16="http://schemas.microsoft.com/office/drawing/2014/main" xmlns=""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References/Other details</a:t>
            </a:r>
          </a:p>
        </p:txBody>
      </p:sp>
    </p:spTree>
    <p:extLst>
      <p:ext uri="{BB962C8B-B14F-4D97-AF65-F5344CB8AC3E}">
        <p14:creationId xmlns:p14="http://schemas.microsoft.com/office/powerpoint/2010/main" val="4123678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139"/>
        <p:cNvGrpSpPr/>
        <p:nvPr/>
      </p:nvGrpSpPr>
      <p:grpSpPr>
        <a:xfrm>
          <a:off x="0" y="0"/>
          <a:ext cx="0" cy="0"/>
          <a:chOff x="0" y="0"/>
          <a:chExt cx="0" cy="0"/>
        </a:xfrm>
      </p:grpSpPr>
      <p:pic>
        <p:nvPicPr>
          <p:cNvPr id="140" name="Google Shape;140;p24" descr="5.png"/>
          <p:cNvPicPr preferRelativeResize="0"/>
          <p:nvPr/>
        </p:nvPicPr>
        <p:blipFill rotWithShape="1">
          <a:blip r:embed="rId3">
            <a:alphaModFix/>
          </a:blip>
          <a:srcRect l="37699" t="55828" r="25355"/>
          <a:stretch/>
        </p:blipFill>
        <p:spPr>
          <a:xfrm>
            <a:off x="-18005" y="-13189"/>
            <a:ext cx="5881517" cy="3955604"/>
          </a:xfrm>
          <a:prstGeom prst="rect">
            <a:avLst/>
          </a:prstGeom>
          <a:noFill/>
          <a:ln>
            <a:noFill/>
          </a:ln>
        </p:spPr>
      </p:pic>
      <p:pic>
        <p:nvPicPr>
          <p:cNvPr id="141" name="Google Shape;141;p2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143" name="Google Shape;143;p24"/>
          <p:cNvSpPr txBox="1"/>
          <p:nvPr/>
        </p:nvSpPr>
        <p:spPr>
          <a:xfrm>
            <a:off x="1325000" y="2166600"/>
            <a:ext cx="4850000" cy="1019200"/>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7333" kern="0" dirty="0">
                <a:solidFill>
                  <a:srgbClr val="FFFFFF"/>
                </a:solidFill>
                <a:latin typeface="Graphik" panose="020B0503030202060203" pitchFamily="34" charset="0"/>
                <a:ea typeface="Google Sans SemiBold"/>
                <a:cs typeface="Google Sans SemiBold"/>
                <a:sym typeface="Google Sans SemiBold"/>
              </a:rPr>
              <a:t>Thank You</a:t>
            </a:r>
            <a:endParaRPr sz="2933" kern="0" dirty="0">
              <a:solidFill>
                <a:srgbClr val="FFFFFF"/>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54"/>
        <p:cNvGrpSpPr/>
        <p:nvPr/>
      </p:nvGrpSpPr>
      <p:grpSpPr>
        <a:xfrm>
          <a:off x="0" y="0"/>
          <a:ext cx="0" cy="0"/>
          <a:chOff x="0" y="0"/>
          <a:chExt cx="0" cy="0"/>
        </a:xfrm>
      </p:grpSpPr>
      <p:pic>
        <p:nvPicPr>
          <p:cNvPr id="55" name="Google Shape;55;p14" descr="5.png"/>
          <p:cNvPicPr preferRelativeResize="0"/>
          <p:nvPr/>
        </p:nvPicPr>
        <p:blipFill rotWithShape="1">
          <a:blip r:embed="rId3">
            <a:alphaModFix/>
          </a:blip>
          <a:srcRect l="37699" t="55828" r="25355"/>
          <a:stretch/>
        </p:blipFill>
        <p:spPr>
          <a:xfrm>
            <a:off x="-18005" y="-13189"/>
            <a:ext cx="5881517" cy="3955604"/>
          </a:xfrm>
          <a:prstGeom prst="rect">
            <a:avLst/>
          </a:prstGeom>
          <a:noFill/>
          <a:ln>
            <a:noFill/>
          </a:ln>
        </p:spPr>
      </p:pic>
      <p:pic>
        <p:nvPicPr>
          <p:cNvPr id="56" name="Google Shape;56;p1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57" name="Google Shape;57;p14"/>
          <p:cNvSpPr txBox="1"/>
          <p:nvPr/>
        </p:nvSpPr>
        <p:spPr>
          <a:xfrm>
            <a:off x="1325000" y="3014543"/>
            <a:ext cx="9746921" cy="3066920"/>
          </a:xfrm>
          <a:prstGeom prst="rect">
            <a:avLst/>
          </a:prstGeom>
          <a:noFill/>
          <a:ln>
            <a:noFill/>
          </a:ln>
        </p:spPr>
        <p:txBody>
          <a:bodyPr spcFirstLastPara="1" wrap="square" lIns="121900" tIns="121900" rIns="121900" bIns="121900" anchor="t" anchorCtr="0">
            <a:normAutofit/>
          </a:bodyPr>
          <a:lstStyle/>
          <a:p>
            <a:pPr defTabSz="1219170">
              <a:lnSpc>
                <a:spcPct val="115000"/>
              </a:lnSpc>
              <a:buClr>
                <a:srgbClr val="000000"/>
              </a:buClr>
            </a:pPr>
            <a:r>
              <a:rPr lang="en-GB" sz="2533" kern="0" dirty="0">
                <a:solidFill>
                  <a:srgbClr val="FFFFFF"/>
                </a:solidFill>
                <a:latin typeface="Graphik" panose="020B0503030202060203" pitchFamily="34" charset="0"/>
                <a:ea typeface="Google Sans"/>
                <a:cs typeface="Google Sans"/>
                <a:sym typeface="Google Sans"/>
              </a:rPr>
              <a:t>The template should consist of the following and it is mandated to be used by your team for submitting your innovative ideas/solutions.</a:t>
            </a:r>
            <a:br>
              <a:rPr lang="en-GB" sz="2533" kern="0" dirty="0">
                <a:solidFill>
                  <a:srgbClr val="FFFFFF"/>
                </a:solidFill>
                <a:latin typeface="Graphik" panose="020B0503030202060203" pitchFamily="34" charset="0"/>
                <a:ea typeface="Google Sans"/>
                <a:cs typeface="Google Sans"/>
                <a:sym typeface="Google Sans"/>
              </a:rPr>
            </a:br>
            <a:r>
              <a:rPr lang="en-GB" sz="2533" kern="0" dirty="0">
                <a:solidFill>
                  <a:srgbClr val="FFFFFF"/>
                </a:solidFill>
                <a:latin typeface="Graphik" panose="020B0503030202060203" pitchFamily="34" charset="0"/>
                <a:ea typeface="Google Sans"/>
                <a:cs typeface="Google Sans"/>
                <a:sym typeface="Google Sans"/>
              </a:rPr>
              <a:t/>
            </a:r>
            <a:br>
              <a:rPr lang="en-GB" sz="2533" kern="0" dirty="0">
                <a:solidFill>
                  <a:srgbClr val="FFFFFF"/>
                </a:solidFill>
                <a:latin typeface="Graphik" panose="020B0503030202060203" pitchFamily="34" charset="0"/>
                <a:ea typeface="Google Sans"/>
                <a:cs typeface="Google Sans"/>
                <a:sym typeface="Google Sans"/>
              </a:rPr>
            </a:br>
            <a:r>
              <a:rPr lang="en-US" sz="2533" kern="0" dirty="0">
                <a:solidFill>
                  <a:srgbClr val="FFFFFF"/>
                </a:solidFill>
                <a:latin typeface="Graphik" panose="020B0503030202060203" pitchFamily="34" charset="0"/>
                <a:ea typeface="Google Sans"/>
                <a:cs typeface="Google Sans"/>
                <a:sym typeface="Google Sans"/>
              </a:rPr>
              <a:t>Follow file naming format: Team </a:t>
            </a:r>
            <a:r>
              <a:rPr lang="en-US" sz="2533" kern="0" dirty="0" err="1">
                <a:solidFill>
                  <a:srgbClr val="FFFFFF"/>
                </a:solidFill>
                <a:latin typeface="Graphik" panose="020B0503030202060203" pitchFamily="34" charset="0"/>
                <a:ea typeface="Google Sans"/>
                <a:cs typeface="Google Sans"/>
                <a:sym typeface="Google Sans"/>
              </a:rPr>
              <a:t>name_Idea</a:t>
            </a:r>
            <a:r>
              <a:rPr lang="en-US" sz="2533" kern="0" dirty="0">
                <a:solidFill>
                  <a:srgbClr val="FFFFFF"/>
                </a:solidFill>
                <a:latin typeface="Graphik" panose="020B0503030202060203" pitchFamily="34" charset="0"/>
                <a:ea typeface="Google Sans"/>
                <a:cs typeface="Google Sans"/>
                <a:sym typeface="Google Sans"/>
              </a:rPr>
              <a:t> Name.pptx</a:t>
            </a:r>
          </a:p>
          <a:p>
            <a:pPr defTabSz="1219170">
              <a:lnSpc>
                <a:spcPct val="115000"/>
              </a:lnSpc>
              <a:buClr>
                <a:srgbClr val="000000"/>
              </a:buClr>
            </a:pPr>
            <a:endParaRPr sz="2533" kern="0" dirty="0">
              <a:solidFill>
                <a:srgbClr val="FFFFFF"/>
              </a:solidFill>
              <a:latin typeface="Graphik" panose="020B0503030202060203" pitchFamily="34" charset="0"/>
              <a:ea typeface="Google Sans"/>
              <a:cs typeface="Google Sans"/>
              <a:sym typeface="Google Sans"/>
            </a:endParaRPr>
          </a:p>
          <a:p>
            <a:pPr defTabSz="1219170">
              <a:lnSpc>
                <a:spcPct val="115000"/>
              </a:lnSpc>
              <a:buClr>
                <a:srgbClr val="000000"/>
              </a:buClr>
            </a:pPr>
            <a:endParaRPr lang="en-US" sz="2533" kern="0" dirty="0">
              <a:solidFill>
                <a:srgbClr val="FFFFFF"/>
              </a:solidFill>
              <a:latin typeface="Graphik" panose="020B0503030202060203" pitchFamily="34" charset="0"/>
              <a:ea typeface="Google Sans"/>
              <a:cs typeface="Google Sans"/>
              <a:sym typeface="Google Sans"/>
            </a:endParaRPr>
          </a:p>
        </p:txBody>
      </p:sp>
      <p:sp>
        <p:nvSpPr>
          <p:cNvPr id="58" name="Google Shape;58;p14"/>
          <p:cNvSpPr txBox="1"/>
          <p:nvPr/>
        </p:nvSpPr>
        <p:spPr>
          <a:xfrm>
            <a:off x="1325000" y="2166600"/>
            <a:ext cx="6842649" cy="847943"/>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7333" kern="0" dirty="0">
                <a:solidFill>
                  <a:srgbClr val="FFFFFF"/>
                </a:solidFill>
                <a:latin typeface="Graphik" panose="020B0503030202060203" pitchFamily="34" charset="0"/>
                <a:ea typeface="Google Sans SemiBold"/>
                <a:cs typeface="Google Sans SemiBold"/>
                <a:sym typeface="Google Sans SemiBold"/>
              </a:rPr>
              <a:t>Guidelines</a:t>
            </a:r>
            <a:endParaRPr sz="2933" kern="0" dirty="0">
              <a:solidFill>
                <a:srgbClr val="FFFFFF"/>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6" name="Google Shape;66;p15"/>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sp>
        <p:nvSpPr>
          <p:cNvPr id="67" name="Google Shape;67;p15"/>
          <p:cNvSpPr/>
          <p:nvPr/>
        </p:nvSpPr>
        <p:spPr>
          <a:xfrm>
            <a:off x="-16400" y="2365236"/>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pic>
        <p:nvPicPr>
          <p:cNvPr id="69" name="Google Shape;69;p15"/>
          <p:cNvPicPr preferRelativeResize="0"/>
          <p:nvPr/>
        </p:nvPicPr>
        <p:blipFill rotWithShape="1">
          <a:blip r:embed="rId3">
            <a:alphaModFix/>
          </a:blip>
          <a:srcRect b="86877"/>
          <a:stretch/>
        </p:blipFill>
        <p:spPr>
          <a:xfrm>
            <a:off x="1" y="0"/>
            <a:ext cx="12192004" cy="899965"/>
          </a:xfrm>
          <a:prstGeom prst="rect">
            <a:avLst/>
          </a:prstGeom>
          <a:noFill/>
          <a:ln>
            <a:noFill/>
          </a:ln>
        </p:spPr>
      </p:pic>
      <p:pic>
        <p:nvPicPr>
          <p:cNvPr id="2" name="Picture 1" descr="A bright light in the sky&#10;&#10;AI-generated content may be incorrect.">
            <a:extLst>
              <a:ext uri="{FF2B5EF4-FFF2-40B4-BE49-F238E27FC236}">
                <a16:creationId xmlns:a16="http://schemas.microsoft.com/office/drawing/2014/main" xmlns="" id="{FE4E1242-A2E1-CE79-930C-1CDFA98340C4}"/>
              </a:ext>
            </a:extLst>
          </p:cNvPr>
          <p:cNvPicPr>
            <a:picLocks noChangeAspect="1"/>
          </p:cNvPicPr>
          <p:nvPr/>
        </p:nvPicPr>
        <p:blipFill>
          <a:blip r:embed="rId4"/>
          <a:stretch>
            <a:fillRect/>
          </a:stretch>
        </p:blipFill>
        <p:spPr>
          <a:xfrm>
            <a:off x="0" y="0"/>
            <a:ext cx="12192000" cy="2370667"/>
          </a:xfrm>
          <a:prstGeom prst="rect">
            <a:avLst/>
          </a:prstGeom>
        </p:spPr>
      </p:pic>
      <p:grpSp>
        <p:nvGrpSpPr>
          <p:cNvPr id="8" name="Group 7">
            <a:extLst>
              <a:ext uri="{FF2B5EF4-FFF2-40B4-BE49-F238E27FC236}">
                <a16:creationId xmlns:a16="http://schemas.microsoft.com/office/drawing/2014/main" xmlns="" id="{B52ED2C4-F73E-CF5A-BF7C-0A430F065734}"/>
              </a:ext>
            </a:extLst>
          </p:cNvPr>
          <p:cNvGrpSpPr/>
          <p:nvPr/>
        </p:nvGrpSpPr>
        <p:grpSpPr>
          <a:xfrm>
            <a:off x="1482400" y="1655833"/>
            <a:ext cx="2966257" cy="440017"/>
            <a:chOff x="415600" y="1568886"/>
            <a:chExt cx="2966257" cy="440017"/>
          </a:xfrm>
        </p:grpSpPr>
        <p:sp>
          <p:nvSpPr>
            <p:cNvPr id="3" name="Rectangle 2">
              <a:extLst>
                <a:ext uri="{FF2B5EF4-FFF2-40B4-BE49-F238E27FC236}">
                  <a16:creationId xmlns:a16="http://schemas.microsoft.com/office/drawing/2014/main" xmlns="" id="{98BFF640-EAAB-CF3A-4C85-790407726C03}"/>
                </a:ext>
              </a:extLst>
            </p:cNvPr>
            <p:cNvSpPr/>
            <p:nvPr/>
          </p:nvSpPr>
          <p:spPr>
            <a:xfrm>
              <a:off x="415600" y="1568886"/>
              <a:ext cx="2966257" cy="440017"/>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50C1551D-3641-BAF5-9579-63C60DB1ED33}"/>
                </a:ext>
              </a:extLst>
            </p:cNvPr>
            <p:cNvSpPr txBox="1"/>
            <p:nvPr/>
          </p:nvSpPr>
          <p:spPr>
            <a:xfrm>
              <a:off x="633859" y="1604228"/>
              <a:ext cx="2579004" cy="338554"/>
            </a:xfrm>
            <a:prstGeom prst="rect">
              <a:avLst/>
            </a:prstGeom>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dirty="0">
                  <a:solidFill>
                    <a:srgbClr val="EBB0FE"/>
                  </a:solidFill>
                  <a:latin typeface="Graphik Medium" panose="020B0503030202060203" pitchFamily="34" charset="77"/>
                </a:rPr>
                <a:t>Data and AI Week</a:t>
              </a:r>
            </a:p>
          </p:txBody>
        </p:sp>
      </p:grpSp>
      <p:pic>
        <p:nvPicPr>
          <p:cNvPr id="5" name="Picture 4" descr="A white arrow on a black background&#10;&#10;AI-generated content may be incorrect.">
            <a:extLst>
              <a:ext uri="{FF2B5EF4-FFF2-40B4-BE49-F238E27FC236}">
                <a16:creationId xmlns:a16="http://schemas.microsoft.com/office/drawing/2014/main" xmlns="" id="{5F713958-C4C7-780B-FFFD-8F410CF44835}"/>
              </a:ext>
            </a:extLst>
          </p:cNvPr>
          <p:cNvPicPr>
            <a:picLocks noChangeAspect="1"/>
          </p:cNvPicPr>
          <p:nvPr/>
        </p:nvPicPr>
        <p:blipFill>
          <a:blip r:embed="rId5"/>
          <a:stretch>
            <a:fillRect/>
          </a:stretch>
        </p:blipFill>
        <p:spPr>
          <a:xfrm>
            <a:off x="461007" y="602264"/>
            <a:ext cx="713410" cy="786848"/>
          </a:xfrm>
          <a:prstGeom prst="rect">
            <a:avLst/>
          </a:prstGeom>
        </p:spPr>
      </p:pic>
      <p:sp>
        <p:nvSpPr>
          <p:cNvPr id="13" name="Rectangle 12">
            <a:extLst>
              <a:ext uri="{FF2B5EF4-FFF2-40B4-BE49-F238E27FC236}">
                <a16:creationId xmlns:a16="http://schemas.microsoft.com/office/drawing/2014/main" xmlns="" id="{E8A4F854-78AF-BC25-0565-685458E792EF}"/>
              </a:ext>
            </a:extLst>
          </p:cNvPr>
          <p:cNvSpPr/>
          <p:nvPr/>
        </p:nvSpPr>
        <p:spPr>
          <a:xfrm>
            <a:off x="924152" y="43152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14" name="Picture Placeholder 75">
            <a:extLst>
              <a:ext uri="{FF2B5EF4-FFF2-40B4-BE49-F238E27FC236}">
                <a16:creationId xmlns:a16="http://schemas.microsoft.com/office/drawing/2014/main" xmlns="" id="{E1450585-6EEC-BB84-99B7-41D3C2833CEB}"/>
              </a:ext>
            </a:extLst>
          </p:cNvPr>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a:xfrm>
            <a:off x="827425" y="4214472"/>
            <a:ext cx="1434219" cy="1471323"/>
          </a:xfrm>
          <a:prstGeom prst="rect">
            <a:avLst/>
          </a:prstGeom>
        </p:spPr>
      </p:pic>
      <p:sp>
        <p:nvSpPr>
          <p:cNvPr id="15" name="Text Placeholder 27">
            <a:extLst>
              <a:ext uri="{FF2B5EF4-FFF2-40B4-BE49-F238E27FC236}">
                <a16:creationId xmlns:a16="http://schemas.microsoft.com/office/drawing/2014/main" xmlns="" id="{4E6E6483-22B8-8DE4-F4D4-3D22A89DA1A7}"/>
              </a:ext>
            </a:extLst>
          </p:cNvPr>
          <p:cNvSpPr txBox="1">
            <a:spLocks/>
          </p:cNvSpPr>
          <p:nvPr/>
        </p:nvSpPr>
        <p:spPr>
          <a:xfrm>
            <a:off x="270905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sz="2000" dirty="0" smtClean="0">
                <a:latin typeface="Graphik"/>
              </a:rPr>
              <a:t>SRAAVYA  NAGUBOYINA</a:t>
            </a:r>
            <a:endParaRPr kumimoji="0" lang="en-GB" sz="2000" b="1" i="0" u="none" strike="noStrike" kern="1200" cap="none" spc="0" normalizeH="0" baseline="0" noProof="0" dirty="0">
              <a:ln>
                <a:noFill/>
              </a:ln>
              <a:solidFill>
                <a:srgbClr val="A100FF"/>
              </a:solidFill>
              <a:effectLst/>
              <a:uLnTx/>
              <a:uFillTx/>
              <a:latin typeface="Graphik"/>
              <a:ea typeface="+mn-ea"/>
              <a:cs typeface="+mn-cs"/>
            </a:endParaRPr>
          </a:p>
        </p:txBody>
      </p:sp>
      <p:cxnSp>
        <p:nvCxnSpPr>
          <p:cNvPr id="18" name="Straight Connector 17">
            <a:extLst>
              <a:ext uri="{FF2B5EF4-FFF2-40B4-BE49-F238E27FC236}">
                <a16:creationId xmlns:a16="http://schemas.microsoft.com/office/drawing/2014/main" xmlns="" id="{10E780D7-8359-373C-8C58-C27EB0044A3A}"/>
              </a:ext>
            </a:extLst>
          </p:cNvPr>
          <p:cNvCxnSpPr/>
          <p:nvPr/>
        </p:nvCxnSpPr>
        <p:spPr>
          <a:xfrm flipV="1">
            <a:off x="2730649" y="4817660"/>
            <a:ext cx="3155408" cy="28635"/>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27">
            <a:extLst>
              <a:ext uri="{FF2B5EF4-FFF2-40B4-BE49-F238E27FC236}">
                <a16:creationId xmlns:a16="http://schemas.microsoft.com/office/drawing/2014/main" xmlns="" id="{D04596E6-8892-485C-27A3-05953A7C9A22}"/>
              </a:ext>
            </a:extLst>
          </p:cNvPr>
          <p:cNvSpPr txBox="1">
            <a:spLocks/>
          </p:cNvSpPr>
          <p:nvPr/>
        </p:nvSpPr>
        <p:spPr>
          <a:xfrm>
            <a:off x="836690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ctr"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endParaRPr kumimoji="0" lang="en-GB" sz="2000" b="1" i="0" u="none" strike="noStrike" kern="1200" cap="none" spc="0" normalizeH="0" baseline="0" noProof="0" dirty="0">
              <a:ln>
                <a:noFill/>
              </a:ln>
              <a:solidFill>
                <a:srgbClr val="A100FF"/>
              </a:solidFill>
              <a:effectLst/>
              <a:uLnTx/>
              <a:uFillTx/>
              <a:latin typeface="Graphik"/>
              <a:ea typeface="+mn-ea"/>
              <a:cs typeface="+mn-cs"/>
            </a:endParaRPr>
          </a:p>
        </p:txBody>
      </p:sp>
      <p:sp>
        <p:nvSpPr>
          <p:cNvPr id="25" name="Title 17">
            <a:extLst>
              <a:ext uri="{FF2B5EF4-FFF2-40B4-BE49-F238E27FC236}">
                <a16:creationId xmlns:a16="http://schemas.microsoft.com/office/drawing/2014/main" xmlns="" id="{9240FEF2-AAA6-406E-1BEC-B220846E54E6}"/>
              </a:ext>
            </a:extLst>
          </p:cNvPr>
          <p:cNvSpPr txBox="1">
            <a:spLocks/>
          </p:cNvSpPr>
          <p:nvPr/>
        </p:nvSpPr>
        <p:spPr>
          <a:xfrm>
            <a:off x="255225" y="2867440"/>
            <a:ext cx="11430000" cy="7264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b="1" kern="0" dirty="0">
                <a:latin typeface="Graphik" panose="020B0503030202060203" pitchFamily="34" charset="0"/>
              </a:rPr>
              <a:t>Team details</a:t>
            </a:r>
            <a:endParaRPr lang="en-GB" b="1" kern="0" dirty="0">
              <a:latin typeface="Graphik" panose="020B0503030202060203" pitchFamily="34" charset="0"/>
            </a:endParaRPr>
          </a:p>
        </p:txBody>
      </p:sp>
      <p:graphicFrame>
        <p:nvGraphicFramePr>
          <p:cNvPr id="26" name="Table 2">
            <a:extLst>
              <a:ext uri="{FF2B5EF4-FFF2-40B4-BE49-F238E27FC236}">
                <a16:creationId xmlns:a16="http://schemas.microsoft.com/office/drawing/2014/main" xmlns="" id="{8E054308-2CF0-5FCF-1076-92BF42D93733}"/>
              </a:ext>
            </a:extLst>
          </p:cNvPr>
          <p:cNvGraphicFramePr>
            <a:graphicFrameLocks noGrp="1"/>
          </p:cNvGraphicFramePr>
          <p:nvPr>
            <p:extLst>
              <p:ext uri="{D42A27DB-BD31-4B8C-83A1-F6EECF244321}">
                <p14:modId xmlns:p14="http://schemas.microsoft.com/office/powerpoint/2010/main" val="455209320"/>
              </p:ext>
            </p:extLst>
          </p:nvPr>
        </p:nvGraphicFramePr>
        <p:xfrm>
          <a:off x="319038" y="3342942"/>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xmlns="" val="129918070"/>
                    </a:ext>
                  </a:extLst>
                </a:gridCol>
                <a:gridCol w="7235382">
                  <a:extLst>
                    <a:ext uri="{9D8B030D-6E8A-4147-A177-3AD203B41FA5}">
                      <a16:colId xmlns:a16="http://schemas.microsoft.com/office/drawing/2014/main" xmlns="" val="1188269312"/>
                    </a:ext>
                  </a:extLst>
                </a:gridCol>
              </a:tblGrid>
              <a:tr h="378454">
                <a:tc>
                  <a:txBody>
                    <a:bodyPr/>
                    <a:lstStyle/>
                    <a:p>
                      <a:r>
                        <a:rPr lang="en-US" sz="1400" dirty="0">
                          <a:solidFill>
                            <a:srgbClr val="A100FF"/>
                          </a:solidFill>
                        </a:rPr>
                        <a:t>TEAM </a:t>
                      </a:r>
                      <a:r>
                        <a:rPr lang="en-US" sz="1400" dirty="0" smtClean="0">
                          <a:solidFill>
                            <a:srgbClr val="A100FF"/>
                          </a:solidFill>
                        </a:rPr>
                        <a:t>NAME:</a:t>
                      </a:r>
                      <a:endParaRPr lang="en-US" sz="1400" dirty="0">
                        <a:solidFill>
                          <a:srgbClr val="A100FF"/>
                        </a:solidFill>
                      </a:endParaRP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xmlns="" val="2234512452"/>
                  </a:ext>
                </a:extLst>
              </a:tr>
            </a:tbl>
          </a:graphicData>
        </a:graphic>
      </p:graphicFrame>
      <p:sp>
        <p:nvSpPr>
          <p:cNvPr id="6" name="Text Placeholder 3">
            <a:extLst>
              <a:ext uri="{FF2B5EF4-FFF2-40B4-BE49-F238E27FC236}">
                <a16:creationId xmlns:a16="http://schemas.microsoft.com/office/drawing/2014/main" xmlns="" id="{33F1F646-1803-1F15-C7A9-B2F81812B2C2}"/>
              </a:ext>
            </a:extLst>
          </p:cNvPr>
          <p:cNvSpPr txBox="1">
            <a:spLocks/>
          </p:cNvSpPr>
          <p:nvPr/>
        </p:nvSpPr>
        <p:spPr>
          <a:xfrm>
            <a:off x="1390468" y="440837"/>
            <a:ext cx="5492195" cy="13529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ts val="2797"/>
              </a:lnSpc>
            </a:pPr>
            <a:r>
              <a:rPr lang="en-US" sz="3200" kern="0" dirty="0">
                <a:solidFill>
                  <a:schemeClr val="bg1"/>
                </a:solidFill>
                <a:latin typeface="Graphik Semibold" panose="020B0703030202060203" pitchFamily="34" charset="0"/>
              </a:rPr>
              <a:t>Hack the Future: </a:t>
            </a:r>
            <a:br>
              <a:rPr lang="en-US" sz="3200" kern="0" dirty="0">
                <a:solidFill>
                  <a:schemeClr val="bg1"/>
                </a:solidFill>
                <a:latin typeface="Graphik Semibold" panose="020B0703030202060203" pitchFamily="34" charset="0"/>
              </a:rPr>
            </a:br>
            <a:r>
              <a:rPr lang="en-US" sz="3200" kern="0" dirty="0">
                <a:solidFill>
                  <a:schemeClr val="bg1"/>
                </a:solidFill>
                <a:latin typeface="Graphik Semibold" panose="020B0703030202060203" pitchFamily="34" charset="0"/>
              </a:rPr>
              <a:t>A Gen AI Sprint </a:t>
            </a:r>
            <a:br>
              <a:rPr lang="en-US" sz="3200" kern="0" dirty="0">
                <a:solidFill>
                  <a:schemeClr val="bg1"/>
                </a:solidFill>
                <a:latin typeface="Graphik Semibold" panose="020B0703030202060203" pitchFamily="34" charset="0"/>
              </a:rPr>
            </a:br>
            <a:r>
              <a:rPr lang="en-US" sz="3200" kern="0" dirty="0">
                <a:solidFill>
                  <a:schemeClr val="bg1"/>
                </a:solidFill>
                <a:latin typeface="Graphik Semibold" panose="020B0703030202060203" pitchFamily="34" charset="0"/>
              </a:rPr>
              <a:t>Powered by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8;p14">
            <a:extLst>
              <a:ext uri="{FF2B5EF4-FFF2-40B4-BE49-F238E27FC236}">
                <a16:creationId xmlns:a16="http://schemas.microsoft.com/office/drawing/2014/main" xmlns="" id="{321B8FFC-3ACD-A63B-7FE8-C3E8D22CF879}"/>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Entry Submission Summary</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graphicFrame>
        <p:nvGraphicFramePr>
          <p:cNvPr id="3" name="Table 2">
            <a:extLst>
              <a:ext uri="{FF2B5EF4-FFF2-40B4-BE49-F238E27FC236}">
                <a16:creationId xmlns:a16="http://schemas.microsoft.com/office/drawing/2014/main" xmlns="" id="{8330E63F-7543-6F17-0E7C-48BE4A3025F6}"/>
              </a:ext>
            </a:extLst>
          </p:cNvPr>
          <p:cNvGraphicFramePr>
            <a:graphicFrameLocks noGrp="1"/>
          </p:cNvGraphicFramePr>
          <p:nvPr>
            <p:extLst>
              <p:ext uri="{D42A27DB-BD31-4B8C-83A1-F6EECF244321}">
                <p14:modId xmlns:p14="http://schemas.microsoft.com/office/powerpoint/2010/main" val="1915810266"/>
              </p:ext>
            </p:extLst>
          </p:nvPr>
        </p:nvGraphicFramePr>
        <p:xfrm>
          <a:off x="323868" y="990600"/>
          <a:ext cx="11544264" cy="5267325"/>
        </p:xfrm>
        <a:graphic>
          <a:graphicData uri="http://schemas.openxmlformats.org/drawingml/2006/table">
            <a:tbl>
              <a:tblPr bandRow="1">
                <a:tableStyleId>{B301B821-A1FF-4177-AEE7-76D212191A09}</a:tableStyleId>
              </a:tblPr>
              <a:tblGrid>
                <a:gridCol w="2907429">
                  <a:extLst>
                    <a:ext uri="{9D8B030D-6E8A-4147-A177-3AD203B41FA5}">
                      <a16:colId xmlns:a16="http://schemas.microsoft.com/office/drawing/2014/main" xmlns="" val="562209318"/>
                    </a:ext>
                  </a:extLst>
                </a:gridCol>
                <a:gridCol w="8636835">
                  <a:extLst>
                    <a:ext uri="{9D8B030D-6E8A-4147-A177-3AD203B41FA5}">
                      <a16:colId xmlns:a16="http://schemas.microsoft.com/office/drawing/2014/main" xmlns="" val="400706380"/>
                    </a:ext>
                  </a:extLst>
                </a:gridCol>
              </a:tblGrid>
              <a:tr h="828675">
                <a:tc>
                  <a:txBody>
                    <a:bodyPr/>
                    <a:lstStyle/>
                    <a:p>
                      <a:pPr algn="ctr"/>
                      <a:r>
                        <a:rPr lang="en-US" b="1" dirty="0">
                          <a:latin typeface="Graphik" panose="020B0503030202060203" pitchFamily="34" charset="0"/>
                        </a:rPr>
                        <a:t>Idea Title</a:t>
                      </a:r>
                      <a:r>
                        <a:rPr lang="en-US" dirty="0">
                          <a:latin typeface="Graphik" panose="020B0503030202060203" pitchFamily="34" charset="0"/>
                        </a:rPr>
                        <a:t/>
                      </a:r>
                      <a:br>
                        <a:rPr lang="en-US" dirty="0">
                          <a:latin typeface="Graphik" panose="020B0503030202060203" pitchFamily="34" charset="0"/>
                        </a:rPr>
                      </a:br>
                      <a:r>
                        <a:rPr lang="en-US" sz="1400" b="0" i="0" u="none" strike="noStrike" cap="none" dirty="0">
                          <a:solidFill>
                            <a:schemeClr val="dk1"/>
                          </a:solidFill>
                          <a:effectLst/>
                          <a:latin typeface="Graphik" panose="020B0503030202060203" pitchFamily="34" charset="0"/>
                          <a:ea typeface="+mn-ea"/>
                          <a:cs typeface="+mn-cs"/>
                          <a:sym typeface="Arial"/>
                        </a:rPr>
                        <a:t>(Provide a concise and impactful title for your idea.)</a:t>
                      </a:r>
                      <a:endParaRPr lang="en-US" dirty="0">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r>
                        <a:rPr lang="en-US" dirty="0" smtClean="0"/>
                        <a:t>"Hire Intelligence: How AI is Revolutionizing Recruitment"</a:t>
                      </a:r>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xmlns="" val="2836812125"/>
                  </a:ext>
                </a:extLst>
              </a:tr>
              <a:tr h="816769">
                <a:tc>
                  <a:txBody>
                    <a:bodyPr/>
                    <a:lstStyle/>
                    <a:p>
                      <a:pPr algn="ctr"/>
                      <a:r>
                        <a:rPr lang="en-US" b="1" dirty="0">
                          <a:latin typeface="Graphik" panose="020B0503030202060203" pitchFamily="34" charset="0"/>
                        </a:rPr>
                        <a:t>Team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smtClean="0"/>
                        <a:t>RecurAI</a:t>
                      </a:r>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159433584"/>
                  </a:ext>
                </a:extLst>
              </a:tr>
              <a:tr h="1840706">
                <a:tc>
                  <a:txBody>
                    <a:bodyPr/>
                    <a:lstStyle/>
                    <a:p>
                      <a:pPr algn="ctr"/>
                      <a:r>
                        <a:rPr lang="en-US" b="1" dirty="0">
                          <a:latin typeface="Graphik" panose="020B0503030202060203" pitchFamily="34" charset="0"/>
                        </a:rPr>
                        <a:t>Problem Statement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endParaRPr lang="en-IN" sz="1800" dirty="0" smtClean="0">
                        <a:latin typeface="Graphik"/>
                      </a:endParaRPr>
                    </a:p>
                    <a:p>
                      <a:endParaRPr lang="en-IN" sz="1800" dirty="0" smtClean="0">
                        <a:latin typeface="Graphik"/>
                      </a:endParaRP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smtClean="0">
                          <a:latin typeface="Graphik"/>
                        </a:rPr>
                        <a:t>Enhancing Job Screening with AI and Data Intelligence</a:t>
                      </a:r>
                      <a:endParaRPr lang="en-US" sz="1800" dirty="0" smtClean="0">
                        <a:latin typeface="Graphik" panose="020B0503030202060203" pitchFamily="34" charset="0"/>
                      </a:endParaRPr>
                    </a:p>
                    <a:p>
                      <a:endParaRPr lang="en-IN" sz="1800" dirty="0" smtClean="0">
                        <a:latin typeface="Graphik"/>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xmlns="" val="1929743077"/>
                  </a:ext>
                </a:extLst>
              </a:tr>
              <a:tr h="1781175">
                <a:tc>
                  <a:txBody>
                    <a:bodyPr/>
                    <a:lstStyle/>
                    <a:p>
                      <a:pPr algn="ctr"/>
                      <a:r>
                        <a:rPr lang="en-US" b="1" dirty="0">
                          <a:latin typeface="Graphik" panose="020B0503030202060203" pitchFamily="34" charset="0"/>
                        </a:rPr>
                        <a:t>Proposed 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smtClean="0">
                        <a:latin typeface="Graphik" panose="020B0503030202060203" pitchFamily="34" charset="0"/>
                      </a:endParaRPr>
                    </a:p>
                    <a:p>
                      <a:r>
                        <a:rPr lang="en-US" dirty="0" smtClean="0"/>
                        <a:t>AI-Powered Intelligent Screening System</a:t>
                      </a:r>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766236264"/>
                  </a:ext>
                </a:extLst>
              </a:tr>
            </a:tbl>
          </a:graphicData>
        </a:graphic>
      </p:graphicFrame>
    </p:spTree>
    <p:extLst>
      <p:ext uri="{BB962C8B-B14F-4D97-AF65-F5344CB8AC3E}">
        <p14:creationId xmlns:p14="http://schemas.microsoft.com/office/powerpoint/2010/main" val="1509750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xmlns="" id="{AB77DFBE-3C54-4522-B5C5-3BB4462B5C4E}"/>
              </a:ext>
            </a:extLst>
          </p:cNvPr>
          <p:cNvSpPr txBox="1"/>
          <p:nvPr/>
        </p:nvSpPr>
        <p:spPr>
          <a:xfrm>
            <a:off x="272955" y="457765"/>
            <a:ext cx="11919045" cy="4401175"/>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Problem statement you are trying to </a:t>
            </a:r>
            <a:r>
              <a:rPr lang="en-GB" sz="2667" b="1" kern="0" dirty="0" smtClean="0">
                <a:solidFill>
                  <a:srgbClr val="000000"/>
                </a:solidFill>
                <a:latin typeface="Graphik" panose="020B0503030202060203" pitchFamily="34" charset="0"/>
                <a:ea typeface="Google Sans SemiBold"/>
                <a:cs typeface="Google Sans SemiBold"/>
                <a:sym typeface="Google Sans SemiBold"/>
              </a:rPr>
              <a:t>address</a:t>
            </a:r>
          </a:p>
          <a:p>
            <a:pPr defTabSz="1219170">
              <a:lnSpc>
                <a:spcPct val="80000"/>
              </a:lnSpc>
              <a:buClr>
                <a:srgbClr val="000000"/>
              </a:buClr>
              <a:buSzPts val="1100"/>
            </a:pPr>
            <a:endParaRPr lang="en-GB" sz="2667" b="1" kern="0" dirty="0">
              <a:solidFill>
                <a:srgbClr val="000000"/>
              </a:solidFill>
              <a:latin typeface="Graphik" panose="020B0503030202060203" pitchFamily="34" charset="0"/>
              <a:ea typeface="Google Sans SemiBold"/>
              <a:cs typeface="Google Sans SemiBold"/>
              <a:sym typeface="Google Sans SemiBold"/>
            </a:endParaRPr>
          </a:p>
          <a:p>
            <a:r>
              <a:rPr lang="en-US" sz="2400" dirty="0" smtClean="0"/>
              <a:t>The </a:t>
            </a:r>
            <a:r>
              <a:rPr lang="en-US" sz="2400" dirty="0"/>
              <a:t>traditional job screening process is increasingly misaligned with the demands of modern hiring. Recruiters are overwhelmed by high application volumes, often spending significant time manually reviewing resumes, leading to inefficiencies, inconsistent evaluations, and missed opportunities to identify high-potential candidates. Furthermore, conventional screening methods are susceptible to unconscious bias and rely heavily on limited data points—such as keyword-matching or educational background—which do not always reflect a candidate's true skills, potential, or cultural </a:t>
            </a:r>
            <a:r>
              <a:rPr lang="en-US" sz="2400" dirty="0" smtClean="0"/>
              <a:t>fit.</a:t>
            </a:r>
            <a:endParaRPr lang="en-US" sz="2400" dirty="0"/>
          </a:p>
          <a:p>
            <a:r>
              <a:rPr lang="en-US" sz="2400" dirty="0"/>
              <a:t>As a result:</a:t>
            </a:r>
          </a:p>
          <a:p>
            <a:pPr marL="342900" indent="-342900">
              <a:buFont typeface="Wingdings" panose="05000000000000000000" pitchFamily="2" charset="2"/>
              <a:buChar char="v"/>
            </a:pPr>
            <a:r>
              <a:rPr lang="en-US" sz="2400" b="1" dirty="0"/>
              <a:t>High-quality candidates are </a:t>
            </a:r>
            <a:r>
              <a:rPr lang="en-US" sz="2400" b="1" dirty="0" smtClean="0"/>
              <a:t>overlooked</a:t>
            </a:r>
          </a:p>
          <a:p>
            <a:endParaRPr lang="en-US" sz="2400" b="1" dirty="0" smtClean="0"/>
          </a:p>
          <a:p>
            <a:endParaRPr lang="en-US" sz="2400" dirty="0"/>
          </a:p>
          <a:p>
            <a:pPr defTabSz="1219170">
              <a:lnSpc>
                <a:spcPct val="80000"/>
              </a:lnSpc>
              <a:buClr>
                <a:srgbClr val="000000"/>
              </a:buClr>
              <a:buSzPts val="1100"/>
            </a:pPr>
            <a:endParaRPr lang="en-GB" sz="2667" b="1" kern="0" dirty="0" smtClean="0">
              <a:solidFill>
                <a:srgbClr val="000000"/>
              </a:solidFill>
              <a:latin typeface="Graphik" panose="020B0503030202060203" pitchFamily="34" charset="0"/>
              <a:ea typeface="Google Sans SemiBold"/>
              <a:cs typeface="Google Sans SemiBold"/>
              <a:sym typeface="Google Sans SemiBold"/>
            </a:endParaRPr>
          </a:p>
        </p:txBody>
      </p:sp>
      <p:sp>
        <p:nvSpPr>
          <p:cNvPr id="6" name="Rectangle 3"/>
          <p:cNvSpPr>
            <a:spLocks noChangeArrowheads="1"/>
          </p:cNvSpPr>
          <p:nvPr/>
        </p:nvSpPr>
        <p:spPr bwMode="auto">
          <a:xfrm>
            <a:off x="163773" y="4708226"/>
            <a:ext cx="1099497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400" b="1" i="0" u="none" strike="noStrike" cap="none" normalizeH="0" baseline="0" dirty="0" smtClean="0">
                <a:ln>
                  <a:noFill/>
                </a:ln>
                <a:solidFill>
                  <a:schemeClr val="tx1"/>
                </a:solidFill>
                <a:effectLst/>
                <a:latin typeface="Arial" panose="020B0604020202020204" pitchFamily="34" charset="0"/>
              </a:rPr>
              <a:t>Time-to-hire is extended</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400" b="1" i="0" u="none" strike="noStrike" cap="none" normalizeH="0" baseline="0" dirty="0" smtClean="0">
                <a:ln>
                  <a:noFill/>
                </a:ln>
                <a:solidFill>
                  <a:schemeClr val="tx1"/>
                </a:solidFill>
                <a:effectLst/>
                <a:latin typeface="Arial" panose="020B0604020202020204" pitchFamily="34" charset="0"/>
              </a:rPr>
              <a:t>Diversity and inclusion goals are harder to achieve</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400" b="1" i="0" u="none" strike="noStrike" cap="none" normalizeH="0" baseline="0" dirty="0" smtClean="0">
                <a:ln>
                  <a:noFill/>
                </a:ln>
                <a:solidFill>
                  <a:schemeClr val="tx1"/>
                </a:solidFill>
                <a:effectLst/>
                <a:latin typeface="Arial" panose="020B0604020202020204" pitchFamily="34" charset="0"/>
              </a:rPr>
              <a:t>Candidate experience suffers due to lack of personalization and feedback</a:t>
            </a: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xmlns="" id="{AB77DFBE-3C54-4522-B5C5-3BB4462B5C4E}"/>
              </a:ext>
            </a:extLst>
          </p:cNvPr>
          <p:cNvSpPr txBox="1"/>
          <p:nvPr/>
        </p:nvSpPr>
        <p:spPr>
          <a:xfrm>
            <a:off x="525069" y="152157094"/>
            <a:ext cx="11032552" cy="90359825"/>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Proposed Solution Overview</a:t>
            </a: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Brief approach description or methodology used to tackle the problem </a:t>
            </a:r>
            <a:endParaRPr lang="en-IN" sz="2667" kern="0" dirty="0" smtClean="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endParaRPr>
          </a:p>
          <a:p>
            <a:pPr defTabSz="1219170">
              <a:lnSpc>
                <a:spcPct val="80000"/>
              </a:lnSpc>
              <a:buClr>
                <a:srgbClr val="000000"/>
              </a:buClr>
              <a:buSzPts val="1100"/>
            </a:pPr>
            <a:endParaRPr sz="24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5" name="Rectangle 3"/>
          <p:cNvSpPr>
            <a:spLocks noChangeArrowheads="1"/>
          </p:cNvSpPr>
          <p:nvPr/>
        </p:nvSpPr>
        <p:spPr bwMode="auto">
          <a:xfrm rot="10800000" flipV="1">
            <a:off x="381519" y="-267475"/>
            <a:ext cx="1100071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anose="020B0604020202020204" pitchFamily="34" charset="0"/>
              </a:rPr>
              <a:t>Proposed  solution  overview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525069" y="649049"/>
            <a:ext cx="1085716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rPr>
              <a:t>This solution leverages </a:t>
            </a:r>
            <a:r>
              <a:rPr kumimoji="0" lang="en-US" sz="2000" b="1" i="0" u="none" strike="noStrike" cap="none" normalizeH="0" baseline="0" dirty="0" smtClean="0">
                <a:ln>
                  <a:noFill/>
                </a:ln>
                <a:solidFill>
                  <a:schemeClr val="tx1"/>
                </a:solidFill>
                <a:effectLst/>
                <a:latin typeface="Arial" panose="020B0604020202020204" pitchFamily="34" charset="0"/>
              </a:rPr>
              <a:t>Artificial Intelligence, Natural Language Processing (NLP), and Predictive Data Analytics</a:t>
            </a:r>
            <a:r>
              <a:rPr kumimoji="0" lang="en-US" sz="2000" b="0" i="0" u="none" strike="noStrike" cap="none" normalizeH="0" baseline="0" dirty="0" smtClean="0">
                <a:ln>
                  <a:noFill/>
                </a:ln>
                <a:solidFill>
                  <a:schemeClr val="tx1"/>
                </a:solidFill>
                <a:effectLst/>
                <a:latin typeface="Arial" panose="020B0604020202020204" pitchFamily="34" charset="0"/>
              </a:rPr>
              <a:t> to:</a:t>
            </a:r>
          </a:p>
        </p:txBody>
      </p:sp>
      <p:sp>
        <p:nvSpPr>
          <p:cNvPr id="7" name="Rectangle 5"/>
          <p:cNvSpPr>
            <a:spLocks noChangeArrowheads="1"/>
          </p:cNvSpPr>
          <p:nvPr/>
        </p:nvSpPr>
        <p:spPr bwMode="auto">
          <a:xfrm>
            <a:off x="381520" y="457200"/>
            <a:ext cx="11810479" cy="88870"/>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525069" y="1272776"/>
            <a:ext cx="10990990" cy="27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anose="020B0604020202020204" pitchFamily="34" charset="0"/>
              </a:rPr>
              <a:t>🔑 Key Components of the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panose="020B0604020202020204" pitchFamily="34" charset="0"/>
              </a:rPr>
              <a:t>1. Automated Resume Screening with NLP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panose="020B0604020202020204" pitchFamily="34" charset="0"/>
              </a:rPr>
              <a:t>Extracts structured information from unstructured resumes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panose="020B0604020202020204" pitchFamily="34" charset="0"/>
              </a:rPr>
              <a:t>Analyzes context beyond keywords (skills, roles, achievements, career progression)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panose="020B0604020202020204" pitchFamily="34" charset="0"/>
              </a:rPr>
              <a:t>Matches candidates intelligently to job requirements</a:t>
            </a:r>
          </a:p>
          <a:p>
            <a:pPr marL="0" marR="0" lvl="0" indent="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190889698"/>
              </p:ext>
            </p:extLst>
          </p:nvPr>
        </p:nvGraphicFramePr>
        <p:xfrm>
          <a:off x="525069" y="3975901"/>
          <a:ext cx="11416722" cy="2542858"/>
        </p:xfrm>
        <a:graphic>
          <a:graphicData uri="http://schemas.openxmlformats.org/drawingml/2006/table">
            <a:tbl>
              <a:tblPr/>
              <a:tblGrid>
                <a:gridCol w="5708361"/>
                <a:gridCol w="5708361"/>
              </a:tblGrid>
              <a:tr h="541508">
                <a:tc>
                  <a:txBody>
                    <a:bodyPr/>
                    <a:lstStyle/>
                    <a:p>
                      <a:r>
                        <a:rPr lang="en-US" u="sng" dirty="0"/>
                        <a:t>Challenge</a:t>
                      </a:r>
                      <a:endParaRPr lang="en-US" u="none" dirty="0"/>
                    </a:p>
                  </a:txBody>
                  <a:tcPr anchor="ctr">
                    <a:lnL>
                      <a:noFill/>
                    </a:lnL>
                    <a:lnR>
                      <a:noFill/>
                    </a:lnR>
                    <a:lnT>
                      <a:noFill/>
                    </a:lnT>
                    <a:lnB>
                      <a:noFill/>
                    </a:lnB>
                  </a:tcPr>
                </a:tc>
                <a:tc>
                  <a:txBody>
                    <a:bodyPr/>
                    <a:lstStyle/>
                    <a:p>
                      <a:r>
                        <a:rPr lang="en-US" u="sng" dirty="0"/>
                        <a:t>AI-Powered Solution</a:t>
                      </a:r>
                    </a:p>
                  </a:txBody>
                  <a:tcPr anchor="ctr">
                    <a:lnL>
                      <a:noFill/>
                    </a:lnL>
                    <a:lnR>
                      <a:noFill/>
                    </a:lnR>
                    <a:lnT>
                      <a:noFill/>
                    </a:lnT>
                    <a:lnB>
                      <a:noFill/>
                    </a:lnB>
                  </a:tcPr>
                </a:tc>
              </a:tr>
              <a:tr h="935892">
                <a:tc>
                  <a:txBody>
                    <a:bodyPr/>
                    <a:lstStyle/>
                    <a:p>
                      <a:r>
                        <a:rPr lang="en-US" u="sng" dirty="0"/>
                        <a:t>Manual and slow resume review</a:t>
                      </a:r>
                    </a:p>
                  </a:txBody>
                  <a:tcPr anchor="ctr">
                    <a:lnL>
                      <a:noFill/>
                    </a:lnL>
                    <a:lnR>
                      <a:noFill/>
                    </a:lnR>
                    <a:lnT>
                      <a:noFill/>
                    </a:lnT>
                    <a:lnB>
                      <a:noFill/>
                    </a:lnB>
                  </a:tcPr>
                </a:tc>
                <a:tc>
                  <a:txBody>
                    <a:bodyPr/>
                    <a:lstStyle/>
                    <a:p>
                      <a:r>
                        <a:rPr lang="en-US" u="sng" dirty="0"/>
                        <a:t>NLP-based resume parsing and automated shortlisting</a:t>
                      </a:r>
                    </a:p>
                  </a:txBody>
                  <a:tcPr anchor="ctr">
                    <a:lnL>
                      <a:noFill/>
                    </a:lnL>
                    <a:lnR>
                      <a:noFill/>
                    </a:lnR>
                    <a:lnT>
                      <a:noFill/>
                    </a:lnT>
                    <a:lnB>
                      <a:noFill/>
                    </a:lnB>
                  </a:tcPr>
                </a:tc>
              </a:tr>
              <a:tr h="532729">
                <a:tc>
                  <a:txBody>
                    <a:bodyPr/>
                    <a:lstStyle/>
                    <a:p>
                      <a:r>
                        <a:rPr lang="en-US" u="sng" dirty="0"/>
                        <a:t>Inconsistent evaluations</a:t>
                      </a:r>
                    </a:p>
                  </a:txBody>
                  <a:tcPr anchor="ctr">
                    <a:lnL>
                      <a:noFill/>
                    </a:lnL>
                    <a:lnR>
                      <a:noFill/>
                    </a:lnR>
                    <a:lnT>
                      <a:noFill/>
                    </a:lnT>
                    <a:lnB>
                      <a:noFill/>
                    </a:lnB>
                  </a:tcPr>
                </a:tc>
                <a:tc>
                  <a:txBody>
                    <a:bodyPr/>
                    <a:lstStyle/>
                    <a:p>
                      <a:r>
                        <a:rPr lang="en-US" u="sng" dirty="0"/>
                        <a:t>AI-driven scoring and structured assessments</a:t>
                      </a:r>
                    </a:p>
                  </a:txBody>
                  <a:tcPr anchor="ctr">
                    <a:lnL>
                      <a:noFill/>
                    </a:lnL>
                    <a:lnR>
                      <a:noFill/>
                    </a:lnR>
                    <a:lnT>
                      <a:noFill/>
                    </a:lnT>
                    <a:lnB>
                      <a:noFill/>
                    </a:lnB>
                  </a:tcPr>
                </a:tc>
              </a:tr>
              <a:tr h="532729">
                <a:tc>
                  <a:txBody>
                    <a:bodyPr/>
                    <a:lstStyle/>
                    <a:p>
                      <a:r>
                        <a:rPr lang="en-US" u="sng"/>
                        <a:t>Unconscious bias</a:t>
                      </a:r>
                    </a:p>
                  </a:txBody>
                  <a:tcPr anchor="ctr">
                    <a:lnL>
                      <a:noFill/>
                    </a:lnL>
                    <a:lnR>
                      <a:noFill/>
                    </a:lnR>
                    <a:lnT>
                      <a:noFill/>
                    </a:lnT>
                    <a:lnB>
                      <a:noFill/>
                    </a:lnB>
                  </a:tcPr>
                </a:tc>
                <a:tc>
                  <a:txBody>
                    <a:bodyPr/>
                    <a:lstStyle/>
                    <a:p>
                      <a:r>
                        <a:rPr lang="en-US" u="sng" dirty="0"/>
                        <a:t>Data </a:t>
                      </a:r>
                      <a:r>
                        <a:rPr lang="en-US" u="sng" dirty="0" err="1"/>
                        <a:t>anonymization</a:t>
                      </a:r>
                      <a:r>
                        <a:rPr lang="en-US" u="sng" dirty="0"/>
                        <a:t> and fairness algorithms</a:t>
                      </a:r>
                    </a:p>
                  </a:txBody>
                  <a:tcPr anchor="ctr">
                    <a:lnL>
                      <a:noFill/>
                    </a:lnL>
                    <a:lnR>
                      <a:noFill/>
                    </a:lnR>
                    <a:lnT>
                      <a:noFill/>
                    </a:lnT>
                    <a:lnB>
                      <a:noFill/>
                    </a:lnB>
                  </a:tcPr>
                </a:tc>
              </a:tr>
            </a:tbl>
          </a:graphicData>
        </a:graphic>
      </p:graphicFrame>
      <p:sp>
        <p:nvSpPr>
          <p:cNvPr id="10" name="Rectangle 7"/>
          <p:cNvSpPr>
            <a:spLocks noChangeArrowheads="1"/>
          </p:cNvSpPr>
          <p:nvPr/>
        </p:nvSpPr>
        <p:spPr bwMode="auto">
          <a:xfrm>
            <a:off x="525069" y="3486674"/>
            <a:ext cx="1128024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anose="020B0604020202020204" pitchFamily="34" charset="0"/>
              </a:rPr>
              <a:t>🎯 How It Tackles the Problem: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936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xmlns="" id="{AB77DFBE-3C54-4522-B5C5-3BB4462B5C4E}"/>
              </a:ext>
            </a:extLst>
          </p:cNvPr>
          <p:cNvSpPr txBox="1"/>
          <p:nvPr/>
        </p:nvSpPr>
        <p:spPr>
          <a:xfrm>
            <a:off x="150125" y="95534"/>
            <a:ext cx="11682485" cy="1386454677"/>
          </a:xfrm>
          <a:prstGeom prst="rect">
            <a:avLst/>
          </a:prstGeom>
          <a:noFill/>
          <a:ln>
            <a:noFill/>
          </a:ln>
        </p:spPr>
        <p:txBody>
          <a:bodyPr spcFirstLastPara="1" wrap="square" lIns="0" tIns="0" rIns="121900" bIns="0" anchor="t" anchorCtr="0">
            <a:noAutofit/>
          </a:bodyPr>
          <a:lstStyle/>
          <a:p>
            <a:r>
              <a:rPr lang="en-US" b="1" dirty="0" smtClean="0"/>
              <a:t> </a:t>
            </a:r>
            <a:r>
              <a:rPr lang="en-US" sz="2400" b="1" dirty="0"/>
              <a:t>Technologies Used</a:t>
            </a:r>
          </a:p>
          <a:p>
            <a:r>
              <a:rPr lang="en-US" b="1" dirty="0"/>
              <a:t>1. </a:t>
            </a:r>
            <a:r>
              <a:rPr lang="en-US" b="1" dirty="0" smtClean="0"/>
              <a:t> </a:t>
            </a:r>
            <a:r>
              <a:rPr lang="en-US" b="1" dirty="0"/>
              <a:t>Artificial Intelligence &amp; Machine Learning</a:t>
            </a:r>
          </a:p>
          <a:p>
            <a:pPr marL="285750" indent="-285750">
              <a:buFont typeface="Wingdings" panose="05000000000000000000" pitchFamily="2" charset="2"/>
              <a:buChar char="v"/>
            </a:pPr>
            <a:r>
              <a:rPr lang="en-US" b="1" dirty="0"/>
              <a:t>Machine Learning Models</a:t>
            </a:r>
            <a:r>
              <a:rPr lang="en-US" dirty="0"/>
              <a:t>: For candidate scoring, predictive hiring success, and continuous learning from hiring outcomes</a:t>
            </a:r>
          </a:p>
          <a:p>
            <a:pPr marL="742950" lvl="1" indent="-285750">
              <a:buFont typeface="Wingdings" panose="05000000000000000000" pitchFamily="2" charset="2"/>
              <a:buChar char="v"/>
            </a:pPr>
            <a:r>
              <a:rPr lang="en-US" dirty="0"/>
              <a:t>Tools/Frameworks: </a:t>
            </a:r>
            <a:r>
              <a:rPr lang="en-US" b="1" dirty="0" err="1"/>
              <a:t>TensorFlow</a:t>
            </a:r>
            <a:r>
              <a:rPr lang="en-US" dirty="0"/>
              <a:t>, </a:t>
            </a:r>
            <a:r>
              <a:rPr lang="en-US" b="1" dirty="0" err="1"/>
              <a:t>scikit</a:t>
            </a:r>
            <a:r>
              <a:rPr lang="en-US" b="1" dirty="0"/>
              <a:t>-learn</a:t>
            </a:r>
            <a:r>
              <a:rPr lang="en-US" dirty="0"/>
              <a:t>, </a:t>
            </a:r>
            <a:r>
              <a:rPr lang="en-US" b="1" dirty="0" err="1"/>
              <a:t>PyTorch</a:t>
            </a:r>
            <a:endParaRPr lang="en-US" dirty="0"/>
          </a:p>
          <a:p>
            <a:pPr marL="285750" indent="-285750">
              <a:buFont typeface="Wingdings" panose="05000000000000000000" pitchFamily="2" charset="2"/>
              <a:buChar char="v"/>
            </a:pPr>
            <a:r>
              <a:rPr lang="en-US" b="1" dirty="0"/>
              <a:t>Natural Language Processing (NLP)</a:t>
            </a:r>
            <a:r>
              <a:rPr lang="en-US" dirty="0"/>
              <a:t>: To parse resumes, analyze job descriptions, and extract skills and context</a:t>
            </a:r>
          </a:p>
          <a:p>
            <a:pPr marL="742950" lvl="1" indent="-285750">
              <a:buFont typeface="Wingdings" panose="05000000000000000000" pitchFamily="2" charset="2"/>
              <a:buChar char="v"/>
            </a:pPr>
            <a:r>
              <a:rPr lang="en-US" dirty="0"/>
              <a:t>Libraries: </a:t>
            </a:r>
            <a:r>
              <a:rPr lang="en-US" b="1" dirty="0" err="1"/>
              <a:t>spaCy</a:t>
            </a:r>
            <a:r>
              <a:rPr lang="en-US" dirty="0"/>
              <a:t>, </a:t>
            </a:r>
            <a:r>
              <a:rPr lang="en-US" b="1" dirty="0"/>
              <a:t>NLTK</a:t>
            </a:r>
            <a:r>
              <a:rPr lang="en-US" dirty="0"/>
              <a:t>, </a:t>
            </a:r>
            <a:r>
              <a:rPr lang="en-US" b="1" dirty="0" err="1"/>
              <a:t>HuggingFace</a:t>
            </a:r>
            <a:r>
              <a:rPr lang="en-US" b="1" dirty="0"/>
              <a:t> Transformers</a:t>
            </a:r>
            <a:r>
              <a:rPr lang="en-US" dirty="0"/>
              <a:t>, </a:t>
            </a:r>
            <a:r>
              <a:rPr lang="en-US" b="1" dirty="0"/>
              <a:t>BERT</a:t>
            </a:r>
            <a:r>
              <a:rPr lang="en-US" dirty="0"/>
              <a:t>, </a:t>
            </a:r>
            <a:r>
              <a:rPr lang="en-US" b="1" dirty="0" err="1"/>
              <a:t>OpenAI</a:t>
            </a:r>
            <a:r>
              <a:rPr lang="en-US" b="1" dirty="0"/>
              <a:t> </a:t>
            </a:r>
            <a:r>
              <a:rPr lang="en-US" b="1" dirty="0" err="1" smtClean="0"/>
              <a:t>Embeddings</a:t>
            </a:r>
            <a:endParaRPr lang="en-US" b="1" dirty="0" smtClean="0"/>
          </a:p>
          <a:p>
            <a:pPr lvl="1"/>
            <a:endParaRPr lang="en-US" b="1" dirty="0" smtClean="0"/>
          </a:p>
          <a:p>
            <a:pPr lvl="1"/>
            <a:endParaRPr lang="en-US" dirty="0"/>
          </a:p>
        </p:txBody>
      </p:sp>
      <p:sp>
        <p:nvSpPr>
          <p:cNvPr id="2" name="Rectangle 1"/>
          <p:cNvSpPr>
            <a:spLocks noChangeArrowheads="1"/>
          </p:cNvSpPr>
          <p:nvPr/>
        </p:nvSpPr>
        <p:spPr bwMode="auto">
          <a:xfrm>
            <a:off x="150125" y="2679460"/>
            <a:ext cx="1068619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dirty="0">
                <a:latin typeface="Arial" panose="020B0604020202020204" pitchFamily="34" charset="0"/>
              </a:rPr>
              <a:t>2</a:t>
            </a:r>
            <a:r>
              <a:rPr kumimoji="0" lang="en-US" b="1" i="0" u="none" strike="noStrike" cap="none" normalizeH="0" baseline="0" dirty="0" smtClean="0">
                <a:ln>
                  <a:noFill/>
                </a:ln>
                <a:solidFill>
                  <a:schemeClr val="tx1"/>
                </a:solidFill>
                <a:effectLst/>
                <a:latin typeface="Arial" panose="020B0604020202020204" pitchFamily="34" charset="0"/>
              </a:rPr>
              <a:t>. 💬 AI </a:t>
            </a:r>
            <a:r>
              <a:rPr kumimoji="0" lang="en-US" b="1" i="0" u="none" strike="noStrike" cap="none" normalizeH="0" baseline="0" dirty="0" err="1" smtClean="0">
                <a:ln>
                  <a:noFill/>
                </a:ln>
                <a:solidFill>
                  <a:schemeClr val="tx1"/>
                </a:solidFill>
                <a:effectLst/>
                <a:latin typeface="Arial" panose="020B0604020202020204" pitchFamily="34" charset="0"/>
              </a:rPr>
              <a:t>Chatbot</a:t>
            </a:r>
            <a:r>
              <a:rPr kumimoji="0" lang="en-US" b="1" i="0" u="none" strike="noStrike" cap="none" normalizeH="0" baseline="0" dirty="0" smtClean="0">
                <a:ln>
                  <a:noFill/>
                </a:ln>
                <a:solidFill>
                  <a:schemeClr val="tx1"/>
                </a:solidFill>
                <a:effectLst/>
                <a:latin typeface="Arial" panose="020B0604020202020204" pitchFamily="34" charset="0"/>
              </a:rPr>
              <a:t> for Pre-Screening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anose="020B0604020202020204" pitchFamily="34" charset="0"/>
              </a:rPr>
              <a:t>Conversational AI/NLP Engines</a:t>
            </a:r>
            <a:r>
              <a:rPr kumimoji="0" lang="en-US" b="0" i="0" u="none" strike="noStrike" cap="none" normalizeH="0" baseline="0" dirty="0" smtClean="0">
                <a:ln>
                  <a:noFill/>
                </a:ln>
                <a:solidFill>
                  <a:schemeClr val="tx1"/>
                </a:solidFill>
                <a:effectLst/>
                <a:latin typeface="Arial" panose="020B0604020202020204" pitchFamily="34" charset="0"/>
              </a:rPr>
              <a:t>: To handle candidate Q&amp;A, gather pre-interview data, and assess communication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panose="020B0604020202020204" pitchFamily="34" charset="0"/>
              </a:rPr>
              <a:t>Tools: </a:t>
            </a:r>
            <a:r>
              <a:rPr kumimoji="0" lang="en-US" b="1" i="0" u="none" strike="noStrike" cap="none" normalizeH="0" baseline="0" dirty="0" smtClean="0">
                <a:ln>
                  <a:noFill/>
                </a:ln>
                <a:solidFill>
                  <a:schemeClr val="tx1"/>
                </a:solidFill>
                <a:effectLst/>
                <a:latin typeface="Arial" panose="020B0604020202020204" pitchFamily="34" charset="0"/>
              </a:rPr>
              <a:t>Rasa</a:t>
            </a:r>
            <a:r>
              <a:rPr kumimoji="0" lang="en-US" b="0" i="0" u="none" strike="noStrike" cap="none" normalizeH="0" baseline="0" dirty="0" smtClean="0">
                <a:ln>
                  <a:noFill/>
                </a:ln>
                <a:solidFill>
                  <a:schemeClr val="tx1"/>
                </a:solidFill>
                <a:effectLst/>
                <a:latin typeface="Arial" panose="020B0604020202020204" pitchFamily="34" charset="0"/>
              </a:rPr>
              <a:t>, </a:t>
            </a:r>
            <a:r>
              <a:rPr kumimoji="0" lang="en-US" b="1" i="0" u="none" strike="noStrike" cap="none" normalizeH="0" baseline="0" dirty="0" err="1" smtClean="0">
                <a:ln>
                  <a:noFill/>
                </a:ln>
                <a:solidFill>
                  <a:schemeClr val="tx1"/>
                </a:solidFill>
                <a:effectLst/>
                <a:latin typeface="Arial" panose="020B0604020202020204" pitchFamily="34" charset="0"/>
              </a:rPr>
              <a:t>Dialogflow</a:t>
            </a:r>
            <a:r>
              <a:rPr kumimoji="0" lang="en-US" b="0" i="0" u="none" strike="noStrike" cap="none" normalizeH="0" baseline="0" dirty="0" smtClean="0">
                <a:ln>
                  <a:noFill/>
                </a:ln>
                <a:solidFill>
                  <a:schemeClr val="tx1"/>
                </a:solidFill>
                <a:effectLst/>
                <a:latin typeface="Arial" panose="020B0604020202020204" pitchFamily="34" charset="0"/>
              </a:rPr>
              <a:t>, </a:t>
            </a:r>
            <a:r>
              <a:rPr kumimoji="0" lang="en-US" b="1" i="0" u="none" strike="noStrike" cap="none" normalizeH="0" baseline="0" dirty="0" smtClean="0">
                <a:ln>
                  <a:noFill/>
                </a:ln>
                <a:solidFill>
                  <a:schemeClr val="tx1"/>
                </a:solidFill>
                <a:effectLst/>
                <a:latin typeface="Arial" panose="020B0604020202020204" pitchFamily="34" charset="0"/>
              </a:rPr>
              <a:t>Microsoft Bot Framework</a:t>
            </a:r>
            <a:r>
              <a:rPr kumimoji="0" lang="en-US" b="0" i="0" u="none" strike="noStrike" cap="none" normalizeH="0" baseline="0" dirty="0" smtClean="0">
                <a:ln>
                  <a:noFill/>
                </a:ln>
                <a:solidFill>
                  <a:schemeClr val="tx1"/>
                </a:solidFill>
                <a:effectLst/>
                <a:latin typeface="Arial" panose="020B0604020202020204" pitchFamily="34" charset="0"/>
              </a:rPr>
              <a:t>, </a:t>
            </a:r>
            <a:r>
              <a:rPr kumimoji="0" lang="en-US" b="1" i="0" u="none" strike="noStrike" cap="none" normalizeH="0" baseline="0" dirty="0" smtClean="0">
                <a:ln>
                  <a:noFill/>
                </a:ln>
                <a:solidFill>
                  <a:schemeClr val="tx1"/>
                </a:solidFill>
                <a:effectLst/>
                <a:latin typeface="Arial" panose="020B0604020202020204" pitchFamily="34" charset="0"/>
              </a:rPr>
              <a:t>GPT (</a:t>
            </a:r>
            <a:r>
              <a:rPr kumimoji="0" lang="en-US" b="1" i="0" u="none" strike="noStrike" cap="none" normalizeH="0" baseline="0" dirty="0" err="1" smtClean="0">
                <a:ln>
                  <a:noFill/>
                </a:ln>
                <a:solidFill>
                  <a:schemeClr val="tx1"/>
                </a:solidFill>
                <a:effectLst/>
                <a:latin typeface="Arial" panose="020B0604020202020204" pitchFamily="34" charset="0"/>
              </a:rPr>
              <a:t>OpenAI</a:t>
            </a:r>
            <a:r>
              <a:rPr kumimoji="0" lang="en-US" b="1" i="0" u="none" strike="noStrike" cap="none" normalizeH="0" baseline="0" dirty="0" smtClean="0">
                <a:ln>
                  <a:noFill/>
                </a:ln>
                <a:solidFill>
                  <a:schemeClr val="tx1"/>
                </a:solidFill>
                <a:effectLst/>
                <a:latin typeface="Arial" panose="020B0604020202020204" pitchFamily="34" charset="0"/>
              </a:rPr>
              <a:t> API)</a:t>
            </a:r>
            <a:endParaRPr kumimoji="0" 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150125" y="4030767"/>
            <a:ext cx="1068619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dirty="0">
                <a:latin typeface="Arial" panose="020B0604020202020204" pitchFamily="34" charset="0"/>
              </a:rPr>
              <a:t>3</a:t>
            </a:r>
            <a:r>
              <a:rPr kumimoji="0" lang="en-US" b="1" i="0" u="none" strike="noStrike" cap="none" normalizeH="0" baseline="0" dirty="0" smtClean="0">
                <a:ln>
                  <a:noFill/>
                </a:ln>
                <a:solidFill>
                  <a:schemeClr val="tx1"/>
                </a:solidFill>
                <a:effectLst/>
                <a:latin typeface="Arial" panose="020B0604020202020204" pitchFamily="34" charset="0"/>
              </a:rPr>
              <a:t>. 📊 Data Intelligence &amp; Dashboards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anose="020B0604020202020204" pitchFamily="34" charset="0"/>
              </a:rPr>
              <a:t>Real-Time Analytics Dashboards</a:t>
            </a:r>
            <a:r>
              <a:rPr kumimoji="0" lang="en-US" b="0" i="0" u="none" strike="noStrike" cap="none" normalizeH="0" baseline="0" dirty="0" smtClean="0">
                <a:ln>
                  <a:noFill/>
                </a:ln>
                <a:solidFill>
                  <a:schemeClr val="tx1"/>
                </a:solidFill>
                <a:effectLst/>
                <a:latin typeface="Arial" panose="020B0604020202020204" pitchFamily="34" charset="0"/>
              </a:rPr>
              <a:t>: For recruiters to track pipeline performance, diversity, and screening metrics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panose="020B0604020202020204" pitchFamily="34" charset="0"/>
              </a:rPr>
              <a:t>Tools: </a:t>
            </a:r>
            <a:r>
              <a:rPr kumimoji="0" lang="en-US" b="1" i="0" u="none" strike="noStrike" cap="none" normalizeH="0" baseline="0" dirty="0" smtClean="0">
                <a:ln>
                  <a:noFill/>
                </a:ln>
                <a:solidFill>
                  <a:schemeClr val="tx1"/>
                </a:solidFill>
                <a:effectLst/>
                <a:latin typeface="Arial" panose="020B0604020202020204" pitchFamily="34" charset="0"/>
              </a:rPr>
              <a:t>Tableau</a:t>
            </a:r>
            <a:r>
              <a:rPr kumimoji="0" lang="en-US" b="0" i="0" u="none" strike="noStrike" cap="none" normalizeH="0" baseline="0" dirty="0" smtClean="0">
                <a:ln>
                  <a:noFill/>
                </a:ln>
                <a:solidFill>
                  <a:schemeClr val="tx1"/>
                </a:solidFill>
                <a:effectLst/>
                <a:latin typeface="Arial" panose="020B0604020202020204" pitchFamily="34" charset="0"/>
              </a:rPr>
              <a:t>, </a:t>
            </a:r>
            <a:r>
              <a:rPr kumimoji="0" lang="en-US" b="1" i="0" u="none" strike="noStrike" cap="none" normalizeH="0" baseline="0" dirty="0" smtClean="0">
                <a:ln>
                  <a:noFill/>
                </a:ln>
                <a:solidFill>
                  <a:schemeClr val="tx1"/>
                </a:solidFill>
                <a:effectLst/>
                <a:latin typeface="Arial" panose="020B0604020202020204" pitchFamily="34" charset="0"/>
              </a:rPr>
              <a:t>Power BI</a:t>
            </a:r>
            <a:r>
              <a:rPr kumimoji="0" lang="en-US" b="0" i="0" u="none" strike="noStrike" cap="none" normalizeH="0" baseline="0" dirty="0" smtClean="0">
                <a:ln>
                  <a:noFill/>
                </a:ln>
                <a:solidFill>
                  <a:schemeClr val="tx1"/>
                </a:solidFill>
                <a:effectLst/>
                <a:latin typeface="Arial" panose="020B0604020202020204" pitchFamily="34" charset="0"/>
              </a:rPr>
              <a:t>, </a:t>
            </a:r>
            <a:r>
              <a:rPr kumimoji="0" lang="en-US" b="1" i="0" u="none" strike="noStrike" cap="none" normalizeH="0" baseline="0" dirty="0" err="1" smtClean="0">
                <a:ln>
                  <a:noFill/>
                </a:ln>
                <a:solidFill>
                  <a:schemeClr val="tx1"/>
                </a:solidFill>
                <a:effectLst/>
                <a:latin typeface="Arial" panose="020B0604020202020204" pitchFamily="34" charset="0"/>
              </a:rPr>
              <a:t>Grafana</a:t>
            </a:r>
            <a:r>
              <a:rPr kumimoji="0" lang="en-US" b="0" i="0" u="none" strike="noStrike" cap="none" normalizeH="0" baseline="0" dirty="0" smtClean="0">
                <a:ln>
                  <a:noFill/>
                </a:ln>
                <a:solidFill>
                  <a:schemeClr val="tx1"/>
                </a:solidFill>
                <a:effectLst/>
                <a:latin typeface="Arial" panose="020B0604020202020204" pitchFamily="34" charset="0"/>
              </a:rPr>
              <a:t>, </a:t>
            </a:r>
            <a:r>
              <a:rPr kumimoji="0" lang="en-US" b="1" i="0" u="none" strike="noStrike" cap="none" normalizeH="0" baseline="0" dirty="0" smtClean="0">
                <a:ln>
                  <a:noFill/>
                </a:ln>
                <a:solidFill>
                  <a:schemeClr val="tx1"/>
                </a:solidFill>
                <a:effectLst/>
                <a:latin typeface="Arial" panose="020B0604020202020204" pitchFamily="34" charset="0"/>
              </a:rPr>
              <a:t>Superset</a:t>
            </a:r>
            <a:endParaRPr kumimoji="0" 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anose="020B0604020202020204" pitchFamily="34" charset="0"/>
              </a:rPr>
              <a:t>Databases</a:t>
            </a:r>
            <a:r>
              <a:rPr kumimoji="0" lang="en-US" b="0" i="0" u="none" strike="noStrike" cap="none" normalizeH="0" baseline="0" dirty="0" smtClean="0">
                <a:ln>
                  <a:noFill/>
                </a:ln>
                <a:solidFill>
                  <a:schemeClr val="tx1"/>
                </a:solidFill>
                <a:effectLst/>
                <a:latin typeface="Arial" panose="020B0604020202020204" pitchFamily="34" charset="0"/>
              </a:rPr>
              <a:t>: For storing candidate data, assessments, feedback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panose="020B0604020202020204" pitchFamily="34" charset="0"/>
              </a:rPr>
              <a:t>Technologies: </a:t>
            </a:r>
            <a:r>
              <a:rPr kumimoji="0" lang="en-US" b="1" i="0" u="none" strike="noStrike" cap="none" normalizeH="0" baseline="0" dirty="0" err="1" smtClean="0">
                <a:ln>
                  <a:noFill/>
                </a:ln>
                <a:solidFill>
                  <a:schemeClr val="tx1"/>
                </a:solidFill>
                <a:effectLst/>
                <a:latin typeface="Arial" panose="020B0604020202020204" pitchFamily="34" charset="0"/>
              </a:rPr>
              <a:t>PostgreSQL</a:t>
            </a:r>
            <a:r>
              <a:rPr kumimoji="0" lang="en-US" b="0" i="0" u="none" strike="noStrike" cap="none" normalizeH="0" baseline="0" dirty="0" smtClean="0">
                <a:ln>
                  <a:noFill/>
                </a:ln>
                <a:solidFill>
                  <a:schemeClr val="tx1"/>
                </a:solidFill>
                <a:effectLst/>
                <a:latin typeface="Arial" panose="020B0604020202020204" pitchFamily="34" charset="0"/>
              </a:rPr>
              <a:t>, </a:t>
            </a:r>
            <a:r>
              <a:rPr kumimoji="0" lang="en-US" b="1" i="0" u="none" strike="noStrike" cap="none" normalizeH="0" baseline="0" dirty="0" err="1" smtClean="0">
                <a:ln>
                  <a:noFill/>
                </a:ln>
                <a:solidFill>
                  <a:schemeClr val="tx1"/>
                </a:solidFill>
                <a:effectLst/>
                <a:latin typeface="Arial" panose="020B0604020202020204" pitchFamily="34" charset="0"/>
              </a:rPr>
              <a:t>MongoDB</a:t>
            </a:r>
            <a:r>
              <a:rPr kumimoji="0" lang="en-US" b="0" i="0" u="none" strike="noStrike" cap="none" normalizeH="0" baseline="0" dirty="0" smtClean="0">
                <a:ln>
                  <a:noFill/>
                </a:ln>
                <a:solidFill>
                  <a:schemeClr val="tx1"/>
                </a:solidFill>
                <a:effectLst/>
                <a:latin typeface="Arial" panose="020B0604020202020204" pitchFamily="34" charset="0"/>
              </a:rPr>
              <a:t>, </a:t>
            </a:r>
            <a:r>
              <a:rPr kumimoji="0" lang="en-US" b="1" i="0" u="none" strike="noStrike" cap="none" normalizeH="0" baseline="0" dirty="0" err="1" smtClean="0">
                <a:ln>
                  <a:noFill/>
                </a:ln>
                <a:solidFill>
                  <a:schemeClr val="tx1"/>
                </a:solidFill>
                <a:effectLst/>
                <a:latin typeface="Arial" panose="020B0604020202020204" pitchFamily="34" charset="0"/>
              </a:rPr>
              <a:t>ElasticSearch</a:t>
            </a:r>
            <a:r>
              <a:rPr kumimoji="0" lang="en-US" b="0" i="0" u="none" strike="noStrike" cap="none" normalizeH="0" baseline="0" dirty="0" smtClean="0">
                <a:ln>
                  <a:noFill/>
                </a:ln>
                <a:solidFill>
                  <a:schemeClr val="tx1"/>
                </a:solidFill>
                <a:effectLst/>
                <a:latin typeface="Arial" panose="020B0604020202020204" pitchFamily="34" charset="0"/>
              </a:rPr>
              <a:t>, </a:t>
            </a:r>
            <a:r>
              <a:rPr kumimoji="0" lang="en-US" b="1" i="0" u="none" strike="noStrike" cap="none" normalizeH="0" baseline="0" dirty="0" smtClean="0">
                <a:ln>
                  <a:noFill/>
                </a:ln>
                <a:solidFill>
                  <a:schemeClr val="tx1"/>
                </a:solidFill>
                <a:effectLst/>
                <a:latin typeface="Arial" panose="020B0604020202020204" pitchFamily="34" charset="0"/>
              </a:rPr>
              <a:t>Firebase</a:t>
            </a:r>
            <a:endParaRPr kumimoji="0" 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352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xmlns="" id="{AB77DFBE-3C54-4522-B5C5-3BB4462B5C4E}"/>
              </a:ext>
            </a:extLst>
          </p:cNvPr>
          <p:cNvSpPr txBox="1"/>
          <p:nvPr/>
        </p:nvSpPr>
        <p:spPr>
          <a:xfrm>
            <a:off x="218364" y="832513"/>
            <a:ext cx="11981836" cy="5853887"/>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IN" sz="2400" b="1" kern="0" dirty="0">
                <a:solidFill>
                  <a:srgbClr val="000000"/>
                </a:solidFill>
                <a:latin typeface="Graphik" panose="020B0503030202060203" pitchFamily="34" charset="0"/>
                <a:ea typeface="Google Sans SemiBold"/>
                <a:cs typeface="Google Sans SemiBold"/>
                <a:sym typeface="Arial"/>
              </a:rPr>
              <a:t>Candidate → Resume </a:t>
            </a:r>
            <a:r>
              <a:rPr lang="en-IN" sz="2400" b="1" kern="0" dirty="0" smtClean="0">
                <a:solidFill>
                  <a:srgbClr val="000000"/>
                </a:solidFill>
                <a:latin typeface="Graphik" panose="020B0503030202060203" pitchFamily="34" charset="0"/>
                <a:ea typeface="Google Sans SemiBold"/>
                <a:cs typeface="Google Sans SemiBold"/>
                <a:sym typeface="Arial"/>
              </a:rPr>
              <a:t>Upload</a:t>
            </a:r>
            <a:endParaRPr lang="en-IN" sz="2400" b="1" kern="0" dirty="0">
              <a:solidFill>
                <a:srgbClr val="000000"/>
              </a:solidFill>
              <a:latin typeface="Graphik" panose="020B0503030202060203" pitchFamily="34" charset="0"/>
              <a:ea typeface="Google Sans SemiBold"/>
              <a:cs typeface="Google Sans SemiBold"/>
              <a:sym typeface="Arial"/>
            </a:endParaRPr>
          </a:p>
          <a:p>
            <a:pPr defTabSz="1219170">
              <a:lnSpc>
                <a:spcPct val="80000"/>
              </a:lnSpc>
              <a:buClr>
                <a:srgbClr val="000000"/>
              </a:buClr>
              <a:buSzPts val="1100"/>
            </a:pPr>
            <a:r>
              <a:rPr lang="en-IN" sz="2400" b="1" kern="0" dirty="0">
                <a:solidFill>
                  <a:srgbClr val="000000"/>
                </a:solidFill>
                <a:latin typeface="Graphik" panose="020B0503030202060203" pitchFamily="34" charset="0"/>
                <a:ea typeface="Google Sans SemiBold"/>
                <a:cs typeface="Google Sans SemiBold"/>
                <a:sym typeface="Arial"/>
              </a:rPr>
              <a:t>         ↓</a:t>
            </a:r>
          </a:p>
          <a:p>
            <a:pPr defTabSz="1219170">
              <a:lnSpc>
                <a:spcPct val="80000"/>
              </a:lnSpc>
              <a:buClr>
                <a:srgbClr val="000000"/>
              </a:buClr>
              <a:buSzPts val="1100"/>
            </a:pPr>
            <a:r>
              <a:rPr lang="en-IN" sz="2400" b="1" kern="0" dirty="0">
                <a:solidFill>
                  <a:srgbClr val="000000"/>
                </a:solidFill>
                <a:latin typeface="Graphik" panose="020B0503030202060203" pitchFamily="34" charset="0"/>
                <a:ea typeface="Google Sans SemiBold"/>
                <a:cs typeface="Google Sans SemiBold"/>
                <a:sym typeface="Arial"/>
              </a:rPr>
              <a:t>[NLP Resume Parsing Agent]</a:t>
            </a:r>
          </a:p>
          <a:p>
            <a:pPr defTabSz="1219170">
              <a:lnSpc>
                <a:spcPct val="80000"/>
              </a:lnSpc>
              <a:buClr>
                <a:srgbClr val="000000"/>
              </a:buClr>
              <a:buSzPts val="1100"/>
            </a:pPr>
            <a:r>
              <a:rPr lang="en-IN" sz="2400" b="1" kern="0" dirty="0">
                <a:solidFill>
                  <a:srgbClr val="000000"/>
                </a:solidFill>
                <a:latin typeface="Graphik" panose="020B0503030202060203" pitchFamily="34" charset="0"/>
                <a:ea typeface="Google Sans SemiBold"/>
                <a:cs typeface="Google Sans SemiBold"/>
                <a:sym typeface="Arial"/>
              </a:rPr>
              <a:t>         ↓</a:t>
            </a:r>
          </a:p>
          <a:p>
            <a:pPr defTabSz="1219170">
              <a:lnSpc>
                <a:spcPct val="80000"/>
              </a:lnSpc>
              <a:buClr>
                <a:srgbClr val="000000"/>
              </a:buClr>
              <a:buSzPts val="1100"/>
            </a:pPr>
            <a:r>
              <a:rPr lang="en-IN" sz="2400" b="1" kern="0" dirty="0">
                <a:solidFill>
                  <a:srgbClr val="000000"/>
                </a:solidFill>
                <a:latin typeface="Graphik" panose="020B0503030202060203" pitchFamily="34" charset="0"/>
                <a:ea typeface="Google Sans SemiBold"/>
                <a:cs typeface="Google Sans SemiBold"/>
                <a:sym typeface="Arial"/>
              </a:rPr>
              <a:t>[Job Matching Agent] ← [Job Description]</a:t>
            </a:r>
          </a:p>
          <a:p>
            <a:pPr defTabSz="1219170">
              <a:lnSpc>
                <a:spcPct val="80000"/>
              </a:lnSpc>
              <a:buClr>
                <a:srgbClr val="000000"/>
              </a:buClr>
              <a:buSzPts val="1100"/>
            </a:pPr>
            <a:r>
              <a:rPr lang="en-IN" sz="2400" b="1" kern="0" dirty="0">
                <a:solidFill>
                  <a:srgbClr val="000000"/>
                </a:solidFill>
                <a:latin typeface="Graphik" panose="020B0503030202060203" pitchFamily="34" charset="0"/>
                <a:ea typeface="Google Sans SemiBold"/>
                <a:cs typeface="Google Sans SemiBold"/>
                <a:sym typeface="Arial"/>
              </a:rPr>
              <a:t>         ↓</a:t>
            </a:r>
          </a:p>
          <a:p>
            <a:pPr defTabSz="1219170">
              <a:lnSpc>
                <a:spcPct val="80000"/>
              </a:lnSpc>
              <a:buClr>
                <a:srgbClr val="000000"/>
              </a:buClr>
              <a:buSzPts val="1100"/>
            </a:pPr>
            <a:r>
              <a:rPr lang="en-IN" sz="2400" b="1" kern="0" dirty="0" err="1">
                <a:solidFill>
                  <a:srgbClr val="000000"/>
                </a:solidFill>
                <a:latin typeface="Graphik" panose="020B0503030202060203" pitchFamily="34" charset="0"/>
                <a:ea typeface="Google Sans SemiBold"/>
                <a:cs typeface="Google Sans SemiBold"/>
                <a:sym typeface="Arial"/>
              </a:rPr>
              <a:t>Chatbot</a:t>
            </a:r>
            <a:r>
              <a:rPr lang="en-IN" sz="2400" b="1" kern="0" dirty="0">
                <a:solidFill>
                  <a:srgbClr val="000000"/>
                </a:solidFill>
                <a:latin typeface="Graphik" panose="020B0503030202060203" pitchFamily="34" charset="0"/>
                <a:ea typeface="Google Sans SemiBold"/>
                <a:cs typeface="Google Sans SemiBold"/>
                <a:sym typeface="Arial"/>
              </a:rPr>
              <a:t> Interview Begins → [</a:t>
            </a:r>
            <a:r>
              <a:rPr lang="en-IN" sz="2400" b="1" kern="0" dirty="0" err="1">
                <a:solidFill>
                  <a:srgbClr val="000000"/>
                </a:solidFill>
                <a:latin typeface="Graphik" panose="020B0503030202060203" pitchFamily="34" charset="0"/>
                <a:ea typeface="Google Sans SemiBold"/>
                <a:cs typeface="Google Sans SemiBold"/>
                <a:sym typeface="Arial"/>
              </a:rPr>
              <a:t>Chatbot</a:t>
            </a:r>
            <a:r>
              <a:rPr lang="en-IN" sz="2400" b="1" kern="0" dirty="0">
                <a:solidFill>
                  <a:srgbClr val="000000"/>
                </a:solidFill>
                <a:latin typeface="Graphik" panose="020B0503030202060203" pitchFamily="34" charset="0"/>
                <a:ea typeface="Google Sans SemiBold"/>
                <a:cs typeface="Google Sans SemiBold"/>
                <a:sym typeface="Arial"/>
              </a:rPr>
              <a:t> Agent]</a:t>
            </a:r>
          </a:p>
          <a:p>
            <a:pPr defTabSz="1219170">
              <a:lnSpc>
                <a:spcPct val="80000"/>
              </a:lnSpc>
              <a:buClr>
                <a:srgbClr val="000000"/>
              </a:buClr>
              <a:buSzPts val="1100"/>
            </a:pPr>
            <a:r>
              <a:rPr lang="en-IN" sz="2400" b="1" kern="0" dirty="0">
                <a:solidFill>
                  <a:srgbClr val="000000"/>
                </a:solidFill>
                <a:latin typeface="Graphik" panose="020B0503030202060203" pitchFamily="34" charset="0"/>
                <a:ea typeface="Google Sans SemiBold"/>
                <a:cs typeface="Google Sans SemiBold"/>
                <a:sym typeface="Arial"/>
              </a:rPr>
              <a:t>         ↓</a:t>
            </a:r>
          </a:p>
          <a:p>
            <a:pPr defTabSz="1219170">
              <a:lnSpc>
                <a:spcPct val="80000"/>
              </a:lnSpc>
              <a:buClr>
                <a:srgbClr val="000000"/>
              </a:buClr>
              <a:buSzPts val="1100"/>
            </a:pPr>
            <a:r>
              <a:rPr lang="en-IN" sz="2400" b="1" kern="0" dirty="0">
                <a:solidFill>
                  <a:srgbClr val="000000"/>
                </a:solidFill>
                <a:latin typeface="Graphik" panose="020B0503030202060203" pitchFamily="34" charset="0"/>
                <a:ea typeface="Google Sans SemiBold"/>
                <a:cs typeface="Google Sans SemiBold"/>
                <a:sym typeface="Arial"/>
              </a:rPr>
              <a:t>Optional: Test Invite → [Skill &amp; </a:t>
            </a:r>
            <a:r>
              <a:rPr lang="en-IN" sz="2400" b="1" kern="0" dirty="0" err="1">
                <a:solidFill>
                  <a:srgbClr val="000000"/>
                </a:solidFill>
                <a:latin typeface="Graphik" panose="020B0503030202060203" pitchFamily="34" charset="0"/>
                <a:ea typeface="Google Sans SemiBold"/>
                <a:cs typeface="Google Sans SemiBold"/>
                <a:sym typeface="Arial"/>
              </a:rPr>
              <a:t>Behavioral</a:t>
            </a:r>
            <a:r>
              <a:rPr lang="en-IN" sz="2400" b="1" kern="0" dirty="0">
                <a:solidFill>
                  <a:srgbClr val="000000"/>
                </a:solidFill>
                <a:latin typeface="Graphik" panose="020B0503030202060203" pitchFamily="34" charset="0"/>
                <a:ea typeface="Google Sans SemiBold"/>
                <a:cs typeface="Google Sans SemiBold"/>
                <a:sym typeface="Arial"/>
              </a:rPr>
              <a:t> Agents]</a:t>
            </a:r>
          </a:p>
          <a:p>
            <a:pPr defTabSz="1219170">
              <a:lnSpc>
                <a:spcPct val="80000"/>
              </a:lnSpc>
              <a:buClr>
                <a:srgbClr val="000000"/>
              </a:buClr>
              <a:buSzPts val="1100"/>
            </a:pPr>
            <a:r>
              <a:rPr lang="en-IN" sz="2400" b="1" kern="0" dirty="0">
                <a:solidFill>
                  <a:srgbClr val="000000"/>
                </a:solidFill>
                <a:latin typeface="Graphik" panose="020B0503030202060203" pitchFamily="34" charset="0"/>
                <a:ea typeface="Google Sans SemiBold"/>
                <a:cs typeface="Google Sans SemiBold"/>
                <a:sym typeface="Arial"/>
              </a:rPr>
              <a:t>         ↓</a:t>
            </a:r>
          </a:p>
          <a:p>
            <a:pPr defTabSz="1219170">
              <a:lnSpc>
                <a:spcPct val="80000"/>
              </a:lnSpc>
              <a:buClr>
                <a:srgbClr val="000000"/>
              </a:buClr>
              <a:buSzPts val="1100"/>
            </a:pPr>
            <a:r>
              <a:rPr lang="en-IN" sz="2400" b="1" kern="0" dirty="0">
                <a:solidFill>
                  <a:srgbClr val="000000"/>
                </a:solidFill>
                <a:latin typeface="Graphik" panose="020B0503030202060203" pitchFamily="34" charset="0"/>
                <a:ea typeface="Google Sans SemiBold"/>
                <a:cs typeface="Google Sans SemiBold"/>
                <a:sym typeface="Arial"/>
              </a:rPr>
              <a:t>Aggregate Candidate Data</a:t>
            </a:r>
          </a:p>
          <a:p>
            <a:pPr defTabSz="1219170">
              <a:lnSpc>
                <a:spcPct val="80000"/>
              </a:lnSpc>
              <a:buClr>
                <a:srgbClr val="000000"/>
              </a:buClr>
              <a:buSzPts val="1100"/>
            </a:pPr>
            <a:r>
              <a:rPr lang="en-IN" sz="2400" b="1" kern="0" dirty="0">
                <a:solidFill>
                  <a:srgbClr val="000000"/>
                </a:solidFill>
                <a:latin typeface="Graphik" panose="020B0503030202060203" pitchFamily="34" charset="0"/>
                <a:ea typeface="Google Sans SemiBold"/>
                <a:cs typeface="Google Sans SemiBold"/>
                <a:sym typeface="Arial"/>
              </a:rPr>
              <a:t>         ↓</a:t>
            </a:r>
          </a:p>
          <a:p>
            <a:pPr defTabSz="1219170">
              <a:lnSpc>
                <a:spcPct val="80000"/>
              </a:lnSpc>
              <a:buClr>
                <a:srgbClr val="000000"/>
              </a:buClr>
              <a:buSzPts val="1100"/>
            </a:pPr>
            <a:r>
              <a:rPr lang="en-IN" sz="2400" b="1" kern="0" dirty="0">
                <a:solidFill>
                  <a:srgbClr val="000000"/>
                </a:solidFill>
                <a:latin typeface="Graphik" panose="020B0503030202060203" pitchFamily="34" charset="0"/>
                <a:ea typeface="Google Sans SemiBold"/>
                <a:cs typeface="Google Sans SemiBold"/>
                <a:sym typeface="Arial"/>
              </a:rPr>
              <a:t>[Bias Detection Agent] — Ensures fairness</a:t>
            </a:r>
          </a:p>
          <a:p>
            <a:pPr defTabSz="1219170">
              <a:lnSpc>
                <a:spcPct val="80000"/>
              </a:lnSpc>
              <a:buClr>
                <a:srgbClr val="000000"/>
              </a:buClr>
              <a:buSzPts val="1100"/>
            </a:pPr>
            <a:r>
              <a:rPr lang="en-IN" sz="2400" b="1" kern="0" dirty="0">
                <a:solidFill>
                  <a:srgbClr val="000000"/>
                </a:solidFill>
                <a:latin typeface="Graphik" panose="020B0503030202060203" pitchFamily="34" charset="0"/>
                <a:ea typeface="Google Sans SemiBold"/>
                <a:cs typeface="Google Sans SemiBold"/>
                <a:sym typeface="Arial"/>
              </a:rPr>
              <a:t>         ↓</a:t>
            </a:r>
          </a:p>
          <a:p>
            <a:pPr defTabSz="1219170">
              <a:lnSpc>
                <a:spcPct val="80000"/>
              </a:lnSpc>
              <a:buClr>
                <a:srgbClr val="000000"/>
              </a:buClr>
              <a:buSzPts val="1100"/>
            </a:pPr>
            <a:r>
              <a:rPr lang="en-IN" sz="2400" b="1" kern="0" dirty="0">
                <a:solidFill>
                  <a:srgbClr val="000000"/>
                </a:solidFill>
                <a:latin typeface="Graphik" panose="020B0503030202060203" pitchFamily="34" charset="0"/>
                <a:ea typeface="Google Sans SemiBold"/>
                <a:cs typeface="Google Sans SemiBold"/>
                <a:sym typeface="Arial"/>
              </a:rPr>
              <a:t>[Recommendation Agent] → Final ranked candidates</a:t>
            </a:r>
          </a:p>
          <a:p>
            <a:pPr defTabSz="1219170">
              <a:lnSpc>
                <a:spcPct val="80000"/>
              </a:lnSpc>
              <a:buClr>
                <a:srgbClr val="000000"/>
              </a:buClr>
              <a:buSzPts val="1100"/>
            </a:pPr>
            <a:r>
              <a:rPr lang="en-IN" sz="2400" b="1" kern="0" dirty="0">
                <a:solidFill>
                  <a:srgbClr val="000000"/>
                </a:solidFill>
                <a:latin typeface="Graphik" panose="020B0503030202060203" pitchFamily="34" charset="0"/>
                <a:ea typeface="Google Sans SemiBold"/>
                <a:cs typeface="Google Sans SemiBold"/>
                <a:sym typeface="Arial"/>
              </a:rPr>
              <a:t>         ↓</a:t>
            </a:r>
          </a:p>
          <a:p>
            <a:pPr defTabSz="1219170">
              <a:lnSpc>
                <a:spcPct val="80000"/>
              </a:lnSpc>
              <a:buClr>
                <a:srgbClr val="000000"/>
              </a:buClr>
              <a:buSzPts val="1100"/>
            </a:pPr>
            <a:r>
              <a:rPr lang="en-IN" sz="2400" b="1" kern="0" dirty="0">
                <a:solidFill>
                  <a:srgbClr val="000000"/>
                </a:solidFill>
                <a:latin typeface="Graphik" panose="020B0503030202060203" pitchFamily="34" charset="0"/>
                <a:ea typeface="Google Sans SemiBold"/>
                <a:cs typeface="Google Sans SemiBold"/>
                <a:sym typeface="Arial"/>
              </a:rPr>
              <a:t>[Recruiter Dashboard Agent] → Human recruiter review</a:t>
            </a:r>
            <a:endParaRPr lang="en-IN" sz="2400" b="1" kern="0" dirty="0">
              <a:solidFill>
                <a:srgbClr val="000000"/>
              </a:solidFill>
              <a:latin typeface="Graphik" panose="020B0503030202060203" pitchFamily="34" charset="0"/>
              <a:ea typeface="Google Sans SemiBold"/>
              <a:cs typeface="Google Sans SemiBold"/>
              <a:sym typeface="Arial"/>
            </a:endParaRPr>
          </a:p>
        </p:txBody>
      </p:sp>
      <p:sp>
        <p:nvSpPr>
          <p:cNvPr id="2" name="Rectangle 1"/>
          <p:cNvSpPr/>
          <p:nvPr/>
        </p:nvSpPr>
        <p:spPr>
          <a:xfrm>
            <a:off x="218364" y="177420"/>
            <a:ext cx="7751929" cy="445507"/>
          </a:xfrm>
          <a:prstGeom prst="rect">
            <a:avLst/>
          </a:prstGeom>
        </p:spPr>
        <p:txBody>
          <a:bodyPr wrap="square">
            <a:spAutoFit/>
          </a:bodyPr>
          <a:lstStyle/>
          <a:p>
            <a:pPr defTabSz="1219170">
              <a:lnSpc>
                <a:spcPct val="80000"/>
              </a:lnSpc>
              <a:buClr>
                <a:srgbClr val="000000"/>
              </a:buClr>
              <a:buSzPts val="1100"/>
            </a:pPr>
            <a:r>
              <a:rPr lang="en-IN" sz="2800" b="1" kern="0" dirty="0">
                <a:solidFill>
                  <a:srgbClr val="000000"/>
                </a:solidFill>
                <a:latin typeface="Arial Black" panose="020B0A04020102020204" pitchFamily="34" charset="0"/>
                <a:ea typeface="Google Sans SemiBold"/>
                <a:cs typeface="Google Sans SemiBold"/>
                <a:sym typeface="Arial"/>
              </a:rPr>
              <a:t>Agent’s  interaction  design</a:t>
            </a:r>
            <a:endParaRPr lang="en-IN" sz="2800" b="1" kern="0" dirty="0">
              <a:solidFill>
                <a:srgbClr val="000000"/>
              </a:solidFill>
              <a:latin typeface="Arial Black" panose="020B0A04020102020204" pitchFamily="34" charset="0"/>
              <a:ea typeface="Google Sans SemiBold"/>
              <a:cs typeface="Google Sans SemiBold"/>
              <a:sym typeface="Arial"/>
            </a:endParaRPr>
          </a:p>
        </p:txBody>
      </p:sp>
    </p:spTree>
    <p:extLst>
      <p:ext uri="{BB962C8B-B14F-4D97-AF65-F5344CB8AC3E}">
        <p14:creationId xmlns:p14="http://schemas.microsoft.com/office/powerpoint/2010/main" val="325970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xmlns="" id="{AB77DFBE-3C54-4522-B5C5-3BB4462B5C4E}"/>
              </a:ext>
            </a:extLst>
          </p:cNvPr>
          <p:cNvSpPr txBox="1"/>
          <p:nvPr/>
        </p:nvSpPr>
        <p:spPr>
          <a:xfrm>
            <a:off x="323868" y="352567"/>
            <a:ext cx="11233753" cy="5393140"/>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Code structure</a:t>
            </a:r>
          </a:p>
        </p:txBody>
      </p:sp>
    </p:spTree>
    <p:extLst>
      <p:ext uri="{BB962C8B-B14F-4D97-AF65-F5344CB8AC3E}">
        <p14:creationId xmlns:p14="http://schemas.microsoft.com/office/powerpoint/2010/main" val="2937207318"/>
      </p:ext>
    </p:extLst>
  </p:cSld>
  <p:clrMapOvr>
    <a:masterClrMapping/>
  </p:clrMapOvr>
</p:sld>
</file>

<file path=ppt/theme/theme1.xml><?xml version="1.0" encoding="utf-8"?>
<a:theme xmlns:a="http://schemas.openxmlformats.org/drawingml/2006/main" name="1_Canvas-Theme">
  <a:themeElements>
    <a:clrScheme name="Accenture Default">
      <a:dk1>
        <a:srgbClr val="000000"/>
      </a:dk1>
      <a:lt1>
        <a:srgbClr val="FFFFFF"/>
      </a:lt1>
      <a:dk2>
        <a:srgbClr val="96968C"/>
      </a:dk2>
      <a:lt2>
        <a:srgbClr val="E6E6DC"/>
      </a:lt2>
      <a:accent1>
        <a:srgbClr val="A100FF"/>
      </a:accent1>
      <a:accent2>
        <a:srgbClr val="7500C0"/>
      </a:accent2>
      <a:accent3>
        <a:srgbClr val="460073"/>
      </a:accent3>
      <a:accent4>
        <a:srgbClr val="B355AA"/>
      </a:accent4>
      <a:accent5>
        <a:srgbClr val="BE82FF"/>
      </a:accent5>
      <a:accent6>
        <a:srgbClr val="E6DCFF"/>
      </a:accent6>
      <a:hlink>
        <a:srgbClr val="A100FF"/>
      </a:hlink>
      <a:folHlink>
        <a:srgbClr val="B455AA"/>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marL="0" marR="0" indent="0" algn="l" defTabSz="914400" rtl="0" eaLnBrk="1" fontAlgn="auto" latinLnBrk="0" hangingPunct="1">
          <a:lnSpc>
            <a:spcPct val="100000"/>
          </a:lnSpc>
          <a:spcBef>
            <a:spcPts val="0"/>
          </a:spcBef>
          <a:spcAft>
            <a:spcPts val="0"/>
          </a:spcAft>
          <a:buClrTx/>
          <a:buSzTx/>
          <a:buFontTx/>
          <a:buNone/>
          <a:tabLst/>
          <a:defRPr kumimoji="0" sz="1050" b="0" i="0" u="none" strike="noStrike" kern="1200" cap="none" spc="0" normalizeH="0" baseline="0" noProof="0" dirty="0">
            <a:ln>
              <a:noFill/>
            </a:ln>
            <a:solidFill>
              <a:prstClr val="black">
                <a:alpha val="40000"/>
              </a:prstClr>
            </a:solidFill>
            <a:effectLst/>
            <a:uLnTx/>
            <a:uFillTx/>
            <a:latin typeface="Graphik" panose="020B0503030202060203" pitchFamily="34" charset="77"/>
            <a:ea typeface="+mn-ea"/>
            <a:cs typeface="+mn-cs"/>
          </a:defRPr>
        </a:defPPr>
      </a:lstStyle>
    </a:txDef>
  </a:objectDefaults>
  <a:extraClrSchemeLst/>
  <a:extLst>
    <a:ext uri="{05A4C25C-085E-4340-85A3-A5531E510DB2}">
      <thm15:themeFamily xmlns:thm15="http://schemas.microsoft.com/office/thememl/2012/main" name="Mc_Exp_Presentation-Template_v5-2024" id="{632751DD-A84D-D849-B0B6-44CCDFA99F61}" vid="{69070162-6984-CD4F-9F36-7088033C2B3F}"/>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320</TotalTime>
  <Words>578</Words>
  <Application>Microsoft Office PowerPoint</Application>
  <PresentationFormat>Widescreen</PresentationFormat>
  <Paragraphs>89</Paragraphs>
  <Slides>13</Slides>
  <Notes>11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13</vt:i4>
      </vt:variant>
    </vt:vector>
  </HeadingPairs>
  <TitlesOfParts>
    <vt:vector size="26" baseType="lpstr">
      <vt:lpstr>Aptos</vt:lpstr>
      <vt:lpstr>Arial</vt:lpstr>
      <vt:lpstr>Arial Black</vt:lpstr>
      <vt:lpstr>Google Sans</vt:lpstr>
      <vt:lpstr>Google Sans SemiBold</vt:lpstr>
      <vt:lpstr>Graphik</vt:lpstr>
      <vt:lpstr>Graphik Light</vt:lpstr>
      <vt:lpstr>Graphik Medium</vt:lpstr>
      <vt:lpstr>Graphik Semibold</vt:lpstr>
      <vt:lpstr>Times New Roman</vt:lpstr>
      <vt:lpstr>Wingdings</vt:lpstr>
      <vt:lpstr>1_Canvas-Theme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Tolentino, Ma. Antonette</dc:creator>
  <cp:lastModifiedBy>Microsoft account</cp:lastModifiedBy>
  <cp:revision>9</cp:revision>
  <dcterms:created xsi:type="dcterms:W3CDTF">2025-02-26T01:18:59Z</dcterms:created>
  <dcterms:modified xsi:type="dcterms:W3CDTF">2025-04-11T12:42:12Z</dcterms:modified>
</cp:coreProperties>
</file>