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8/9/2021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5240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Robot End-Effectors</a:t>
            </a:r>
            <a:r>
              <a:rPr lang="en-US" sz="4000" b="0" dirty="0">
                <a:solidFill>
                  <a:srgbClr val="FFC000"/>
                </a:solidFill>
              </a:rPr>
              <a:t/>
            </a:r>
            <a:br>
              <a:rPr lang="en-US" sz="4000" b="0" dirty="0">
                <a:solidFill>
                  <a:srgbClr val="FFC000"/>
                </a:solidFill>
              </a:rPr>
            </a:b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676400" y="41910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Md. Fazle Rabbi</a:t>
            </a:r>
          </a:p>
          <a:p>
            <a:pPr algn="ctr"/>
            <a:r>
              <a:rPr lang="en-US" sz="2800" dirty="0" smtClean="0">
                <a:solidFill>
                  <a:srgbClr val="FFC000"/>
                </a:solidFill>
              </a:rPr>
              <a:t>16CSE057</a:t>
            </a:r>
          </a:p>
        </p:txBody>
      </p:sp>
    </p:spTree>
    <p:extLst>
      <p:ext uri="{BB962C8B-B14F-4D97-AF65-F5344CB8AC3E}">
        <p14:creationId xmlns:p14="http://schemas.microsoft.com/office/powerpoint/2010/main" val="230455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Electric </a:t>
            </a:r>
            <a:r>
              <a:rPr lang="en-US" b="1" u="sng" dirty="0" smtClean="0">
                <a:solidFill>
                  <a:schemeClr val="tx1"/>
                </a:solidFill>
              </a:rPr>
              <a:t>actuators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commonly used actuators in robotics are electric actuators. This actuator converts electric energy into linear or rotary motion</a:t>
            </a:r>
            <a:r>
              <a:rPr lang="en-US" dirty="0" smtClean="0"/>
              <a:t>.</a:t>
            </a:r>
          </a:p>
          <a:p>
            <a:r>
              <a:rPr lang="en-US" dirty="0"/>
              <a:t>The electric actuator can be AC/DC actuators. Mostly, robots are using DC </a:t>
            </a:r>
            <a:r>
              <a:rPr lang="en-US" dirty="0" smtClean="0"/>
              <a:t>actuators</a:t>
            </a:r>
          </a:p>
          <a:p>
            <a:r>
              <a:rPr lang="en-US" dirty="0"/>
              <a:t>Here are the advantages and disadvantage of electric actuators</a:t>
            </a:r>
          </a:p>
        </p:txBody>
      </p:sp>
    </p:spTree>
    <p:extLst>
      <p:ext uri="{BB962C8B-B14F-4D97-AF65-F5344CB8AC3E}">
        <p14:creationId xmlns:p14="http://schemas.microsoft.com/office/powerpoint/2010/main" val="54256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Pneumatic Drive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686800" cy="4873752"/>
          </a:xfrm>
        </p:spPr>
        <p:txBody>
          <a:bodyPr/>
          <a:lstStyle/>
          <a:p>
            <a:r>
              <a:rPr lang="en-US" dirty="0"/>
              <a:t>A pneumatic control system uses compressed air as a method of control for </a:t>
            </a:r>
            <a:r>
              <a:rPr lang="en-US" dirty="0" smtClean="0"/>
              <a:t>HVAC systems. Compressed </a:t>
            </a:r>
            <a:r>
              <a:rPr lang="en-US" dirty="0"/>
              <a:t>air is carried via copper and plastic tubes from a controller to a control </a:t>
            </a:r>
            <a:r>
              <a:rPr lang="en-US" dirty="0" smtClean="0"/>
              <a:t>device, usually </a:t>
            </a:r>
            <a:r>
              <a:rPr lang="en-US" dirty="0"/>
              <a:t>a damper or valve actuator</a:t>
            </a:r>
            <a:r>
              <a:rPr lang="en-US" dirty="0" smtClean="0"/>
              <a:t>.</a:t>
            </a:r>
          </a:p>
          <a:p>
            <a:r>
              <a:rPr lang="en-US" dirty="0"/>
              <a:t>This control method relies on sensors and thermostats that bleed or retain the </a:t>
            </a:r>
            <a:r>
              <a:rPr lang="en-US" dirty="0" smtClean="0"/>
              <a:t>line pressure </a:t>
            </a:r>
            <a:r>
              <a:rPr lang="en-US" dirty="0"/>
              <a:t>from the sensor to the control device and the actuator. Each senor responds </a:t>
            </a:r>
            <a:r>
              <a:rPr lang="en-US" dirty="0" smtClean="0"/>
              <a:t>to changes </a:t>
            </a:r>
            <a:r>
              <a:rPr lang="en-US" dirty="0"/>
              <a:t>in temperature, humidity, and static pressure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6781800" cy="24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27" y="1447800"/>
            <a:ext cx="8756073" cy="4873752"/>
          </a:xfrm>
        </p:spPr>
        <p:txBody>
          <a:bodyPr/>
          <a:lstStyle/>
          <a:p>
            <a:pPr algn="just"/>
            <a:r>
              <a:rPr lang="en-US" dirty="0"/>
              <a:t>The actuators contain diaphragms and spring to function in sequence with the </a:t>
            </a:r>
            <a:r>
              <a:rPr lang="en-US" dirty="0" smtClean="0"/>
              <a:t>control signal</a:t>
            </a:r>
            <a:r>
              <a:rPr lang="en-US" dirty="0"/>
              <a:t>. This system uses the compressed air as the communication method. </a:t>
            </a:r>
            <a:r>
              <a:rPr lang="en-US" dirty="0" smtClean="0"/>
              <a:t>Each thermostat </a:t>
            </a:r>
            <a:r>
              <a:rPr lang="en-US" dirty="0"/>
              <a:t>in a building with a pneumatic control system has one or more air </a:t>
            </a:r>
            <a:r>
              <a:rPr lang="en-US" dirty="0" smtClean="0"/>
              <a:t>lines connected </a:t>
            </a:r>
            <a:r>
              <a:rPr lang="en-US" dirty="0"/>
              <a:t>to it from the main source of compressed air and to some type of final </a:t>
            </a:r>
            <a:r>
              <a:rPr lang="en-US" dirty="0" smtClean="0"/>
              <a:t>device such </a:t>
            </a:r>
            <a:r>
              <a:rPr lang="en-US" dirty="0"/>
              <a:t>as a valve.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5720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Contitnue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14800"/>
            <a:ext cx="6781800" cy="24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Hydraulic 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 System </a:t>
            </a:r>
            <a:r>
              <a:rPr lang="en-US" b="1" u="sng" dirty="0">
                <a:solidFill>
                  <a:schemeClr val="tx1"/>
                </a:solidFill>
              </a:rPr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534400" cy="48737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Hydraulic systems </a:t>
            </a:r>
            <a:r>
              <a:rPr lang="en-US" b="1" dirty="0"/>
              <a:t>apply pressure to fluid </a:t>
            </a:r>
            <a:r>
              <a:rPr lang="en-US" dirty="0"/>
              <a:t>in order to generate power. A pump moves mechanical energy into </a:t>
            </a:r>
            <a:r>
              <a:rPr lang="en-US" dirty="0" smtClean="0"/>
              <a:t>the system </a:t>
            </a:r>
            <a:r>
              <a:rPr lang="en-US" dirty="0"/>
              <a:t>by transporting fluid. Usually a </a:t>
            </a:r>
            <a:r>
              <a:rPr lang="en-US" b="1" dirty="0"/>
              <a:t>hydraulic oil </a:t>
            </a:r>
            <a:r>
              <a:rPr lang="en-US" dirty="0"/>
              <a:t>or </a:t>
            </a:r>
            <a:r>
              <a:rPr lang="en-US" b="1" dirty="0"/>
              <a:t>synthetic lubricant</a:t>
            </a:r>
            <a:r>
              <a:rPr lang="en-US" dirty="0"/>
              <a:t>, into a reservoir, where the fluid is </a:t>
            </a:r>
            <a:r>
              <a:rPr lang="en-US" dirty="0" smtClean="0"/>
              <a:t>stored and </a:t>
            </a:r>
            <a:r>
              <a:rPr lang="en-US" dirty="0"/>
              <a:t>residual material including air and other moisture particles are removed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Then, pressure is exerted against one side of the reservoir, forcing the liquid through valves using </a:t>
            </a:r>
            <a:r>
              <a:rPr lang="en-US" dirty="0" smtClean="0"/>
              <a:t>electrical, manual</a:t>
            </a:r>
            <a:r>
              <a:rPr lang="en-US" dirty="0"/>
              <a:t>, hydraulic, pneumatic, or mechanical methods. The fluid is forced against an actuator, such as a </a:t>
            </a:r>
            <a:r>
              <a:rPr lang="en-US" dirty="0" smtClean="0"/>
              <a:t>hydraulic motor</a:t>
            </a:r>
            <a:r>
              <a:rPr lang="en-US" dirty="0"/>
              <a:t>, cylinder, or piston on the opposite side of the reservoir. Energy is transferred to the actuator and </a:t>
            </a:r>
            <a:r>
              <a:rPr lang="en-US" dirty="0" smtClean="0"/>
              <a:t>turned from </a:t>
            </a:r>
            <a:r>
              <a:rPr lang="en-US" dirty="0"/>
              <a:t>hydraulic energy into mechanical energy, forcing the actuator to move.</a:t>
            </a:r>
          </a:p>
        </p:txBody>
      </p:sp>
    </p:spTree>
    <p:extLst>
      <p:ext uri="{BB962C8B-B14F-4D97-AF65-F5344CB8AC3E}">
        <p14:creationId xmlns:p14="http://schemas.microsoft.com/office/powerpoint/2010/main" val="209137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609600"/>
            <a:ext cx="4978130" cy="2439750"/>
          </a:xfrm>
        </p:spPr>
      </p:pic>
      <p:sp>
        <p:nvSpPr>
          <p:cNvPr id="11" name="Rectangle 10"/>
          <p:cNvSpPr/>
          <p:nvPr/>
        </p:nvSpPr>
        <p:spPr>
          <a:xfrm>
            <a:off x="228600" y="35052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Due to the pressure exerted through the fluid, the actuator is not able to move in the opposite direction </a:t>
            </a:r>
            <a:r>
              <a:rPr lang="en-US" dirty="0" smtClean="0"/>
              <a:t>unless the </a:t>
            </a:r>
            <a:r>
              <a:rPr lang="en-US" dirty="0"/>
              <a:t>pressure is released by a system operator. If the actuator is a piston being used, for example, to raise </a:t>
            </a:r>
            <a:r>
              <a:rPr lang="en-US" dirty="0" smtClean="0"/>
              <a:t>a forklift’s </a:t>
            </a:r>
            <a:r>
              <a:rPr lang="en-US" dirty="0"/>
              <a:t>prongs, the prongs will remain elevated until the hydraulic pressure is released.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5240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Contitnue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108358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2819400"/>
            <a:ext cx="41910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88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09600" y="304800"/>
            <a:ext cx="7467600" cy="685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dirty="0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End-Effectors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458200" cy="54102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Robot end-effectors are the gripper or end-of-arm tooling mounted on the wrist of the robot manipulator arm.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wide range of gripping methods include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2400" dirty="0" smtClean="0"/>
              <a:t>Mechanical clamping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2400" dirty="0" smtClean="0"/>
              <a:t>Magnetic gripping</a:t>
            </a:r>
          </a:p>
          <a:p>
            <a:pPr lvl="2">
              <a:lnSpc>
                <a:spcPct val="80000"/>
              </a:lnSpc>
              <a:buClr>
                <a:schemeClr val="tx1"/>
              </a:buClr>
            </a:pPr>
            <a:r>
              <a:rPr lang="en-US" altLang="en-US" sz="2400" dirty="0" smtClean="0"/>
              <a:t>Vacuum (suction) gripping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Mechanical</a:t>
            </a:r>
            <a:r>
              <a:rPr lang="en-US" altLang="en-US" dirty="0" smtClean="0"/>
              <a:t> type of grippers may simply use mechanical clamping with vice-type mechanism; it may use hooking or lifting mechanisms and mechanisms for scooping or ladling powders, molten </a:t>
            </a:r>
            <a:r>
              <a:rPr lang="en-US" altLang="en-US" b="1" dirty="0" smtClean="0"/>
              <a:t>metal or plastics</a:t>
            </a:r>
            <a:r>
              <a:rPr lang="en-US" altLang="en-US" dirty="0" smtClean="0"/>
              <a:t>. Mechanical type of grippers find wide applications in forging and metal working industry.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Magnetic</a:t>
            </a:r>
            <a:r>
              <a:rPr lang="en-US" altLang="en-US" dirty="0" smtClean="0"/>
              <a:t> grippers may be employed for transfer of steel sheets or chips.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Vacuum</a:t>
            </a:r>
            <a:r>
              <a:rPr lang="en-US" altLang="en-US" dirty="0" smtClean="0"/>
              <a:t> cups may be used for transfer of sheets of glass, plastic or thin sheets of papers.</a:t>
            </a:r>
          </a:p>
        </p:txBody>
      </p:sp>
    </p:spTree>
    <p:extLst>
      <p:ext uri="{BB962C8B-B14F-4D97-AF65-F5344CB8AC3E}">
        <p14:creationId xmlns:p14="http://schemas.microsoft.com/office/powerpoint/2010/main" val="15899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609600" y="304800"/>
            <a:ext cx="7467600" cy="6858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b="1" smtClean="0">
                <a:solidFill>
                  <a:srgbClr val="E33F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 End-Effectors</a:t>
            </a:r>
            <a:endParaRPr lang="en-US" altLang="en-US" sz="4000" b="1" dirty="0" smtClean="0">
              <a:solidFill>
                <a:srgbClr val="E33F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7869321"/>
              </p:ext>
            </p:extLst>
          </p:nvPr>
        </p:nvGraphicFramePr>
        <p:xfrm>
          <a:off x="255896" y="1295400"/>
          <a:ext cx="45720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4885714" imgH="3029373" progId="Paint.Picture">
                  <p:embed/>
                </p:oleObj>
              </mc:Choice>
              <mc:Fallback>
                <p:oleObj name="Bitmap Image" r:id="rId3" imgW="4885714" imgH="3029373" progId="Paint.Picture">
                  <p:embed/>
                  <p:pic>
                    <p:nvPicPr>
                      <p:cNvPr id="1229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96" y="1295400"/>
                        <a:ext cx="457200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69362"/>
              </p:ext>
            </p:extLst>
          </p:nvPr>
        </p:nvGraphicFramePr>
        <p:xfrm>
          <a:off x="4953000" y="2057734"/>
          <a:ext cx="37290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5601482" imgH="2010056" progId="Paint.Picture">
                  <p:embed/>
                </p:oleObj>
              </mc:Choice>
              <mc:Fallback>
                <p:oleObj name="Bitmap Image" r:id="rId5" imgW="5601482" imgH="2010056" progId="Paint.Picture">
                  <p:embed/>
                  <p:pic>
                    <p:nvPicPr>
                      <p:cNvPr id="1229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734"/>
                        <a:ext cx="3729037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882742"/>
              </p:ext>
            </p:extLst>
          </p:nvPr>
        </p:nvGraphicFramePr>
        <p:xfrm>
          <a:off x="1894989" y="4388395"/>
          <a:ext cx="586581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itmap Image" r:id="rId7" imgW="5609524" imgH="2190476" progId="Paint.Picture">
                  <p:embed/>
                </p:oleObj>
              </mc:Choice>
              <mc:Fallback>
                <p:oleObj name="Bitmap Image" r:id="rId7" imgW="5609524" imgH="2190476" progId="Paint.Picture">
                  <p:embed/>
                  <p:pic>
                    <p:nvPicPr>
                      <p:cNvPr id="1229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989" y="4388395"/>
                        <a:ext cx="5865813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7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Classification of End Effectors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01000" cy="51785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 smtClean="0"/>
              <a:t>Impactive</a:t>
            </a:r>
            <a:r>
              <a:rPr lang="en-US" b="1" dirty="0" smtClean="0"/>
              <a:t> </a:t>
            </a:r>
            <a:r>
              <a:rPr lang="en-US" dirty="0"/>
              <a:t>– jaws or claws which physically grasp by direct impact upon </a:t>
            </a:r>
            <a:r>
              <a:rPr lang="en-US" dirty="0" smtClean="0"/>
              <a:t>the object</a:t>
            </a:r>
            <a:r>
              <a:rPr lang="en-US" dirty="0"/>
              <a:t>.</a:t>
            </a:r>
          </a:p>
          <a:p>
            <a:pPr algn="just"/>
            <a:r>
              <a:rPr lang="en-US" b="1" dirty="0" smtClean="0"/>
              <a:t>Ingressive</a:t>
            </a:r>
            <a:r>
              <a:rPr lang="en-US" dirty="0" smtClean="0"/>
              <a:t> </a:t>
            </a:r>
            <a:r>
              <a:rPr lang="en-US" dirty="0"/>
              <a:t>– pins, needles or hackles which physically penetrate the surface </a:t>
            </a:r>
            <a:r>
              <a:rPr lang="en-US" dirty="0" smtClean="0"/>
              <a:t>of the </a:t>
            </a:r>
            <a:r>
              <a:rPr lang="en-US" dirty="0"/>
              <a:t>object (used in textile, carbon and glass fiber handling).</a:t>
            </a:r>
          </a:p>
          <a:p>
            <a:pPr algn="just"/>
            <a:r>
              <a:rPr lang="en-US" b="1" dirty="0" smtClean="0"/>
              <a:t>Astrictive</a:t>
            </a:r>
            <a:r>
              <a:rPr lang="en-US" dirty="0" smtClean="0"/>
              <a:t> </a:t>
            </a:r>
            <a:r>
              <a:rPr lang="en-US" dirty="0"/>
              <a:t>– suction forces (includes magnetic) applied to the objects surface.</a:t>
            </a:r>
          </a:p>
          <a:p>
            <a:pPr algn="just"/>
            <a:r>
              <a:rPr lang="en-US" b="1" dirty="0" err="1" smtClean="0"/>
              <a:t>Contigutive</a:t>
            </a:r>
            <a:r>
              <a:rPr lang="en-US" b="1" dirty="0" smtClean="0"/>
              <a:t> </a:t>
            </a:r>
            <a:r>
              <a:rPr lang="en-US" dirty="0"/>
              <a:t>– requiring direct contact for adhesion to take place (such as </a:t>
            </a:r>
            <a:r>
              <a:rPr lang="en-US" dirty="0" smtClean="0"/>
              <a:t>glue, surface </a:t>
            </a:r>
            <a:r>
              <a:rPr lang="en-US" dirty="0"/>
              <a:t>tension or freezing</a:t>
            </a:r>
            <a:r>
              <a:rPr lang="en-US" dirty="0" smtClean="0"/>
              <a:t>).</a:t>
            </a:r>
          </a:p>
          <a:p>
            <a:r>
              <a:rPr lang="en-US" b="1" dirty="0"/>
              <a:t>Grippers </a:t>
            </a:r>
            <a:r>
              <a:rPr lang="en-US" dirty="0"/>
              <a:t>– to grasp and manipulate objects (e.g., parts) during work cycle</a:t>
            </a:r>
          </a:p>
          <a:p>
            <a:r>
              <a:rPr lang="en-US" b="1" dirty="0"/>
              <a:t>Tools</a:t>
            </a:r>
            <a:r>
              <a:rPr lang="en-US" dirty="0"/>
              <a:t> – to perform a process, e.g., spot welding, spray painting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401566"/>
            <a:ext cx="7467600" cy="4873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Tools as end effectors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2209800"/>
          </a:xfrm>
        </p:spPr>
        <p:txBody>
          <a:bodyPr>
            <a:normAutofit/>
          </a:bodyPr>
          <a:lstStyle/>
          <a:p>
            <a:r>
              <a:rPr lang="en-US" dirty="0"/>
              <a:t>In robot applications, the most commonly used three tools as </a:t>
            </a:r>
            <a:r>
              <a:rPr lang="en-US" dirty="0" smtClean="0"/>
              <a:t>end effectors </a:t>
            </a:r>
            <a:r>
              <a:rPr lang="en-US" dirty="0"/>
              <a:t>are listed below:</a:t>
            </a:r>
          </a:p>
          <a:p>
            <a:pPr marL="365760" lvl="1" indent="0">
              <a:buNone/>
            </a:pPr>
            <a:r>
              <a:rPr lang="en-US" dirty="0"/>
              <a:t>1. Spot welding tools</a:t>
            </a:r>
          </a:p>
          <a:p>
            <a:pPr marL="365760" lvl="1" indent="0">
              <a:buNone/>
            </a:pPr>
            <a:r>
              <a:rPr lang="en-US" dirty="0"/>
              <a:t>2. Spray painting nozzle</a:t>
            </a:r>
          </a:p>
          <a:p>
            <a:pPr marL="365760" lvl="1" indent="0">
              <a:buNone/>
            </a:pPr>
            <a:r>
              <a:rPr lang="en-US" dirty="0"/>
              <a:t>3. Arc welding </a:t>
            </a:r>
            <a:r>
              <a:rPr lang="en-US" dirty="0" smtClean="0"/>
              <a:t>torch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" y="3810000"/>
            <a:ext cx="7848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Grippers</a:t>
            </a:r>
            <a:r>
              <a:rPr lang="en-US" sz="2800" dirty="0" smtClean="0"/>
              <a:t> </a:t>
            </a:r>
            <a:r>
              <a:rPr lang="en-US" sz="2800" dirty="0"/>
              <a:t>as end </a:t>
            </a:r>
            <a:r>
              <a:rPr lang="en-US" sz="2800" dirty="0" smtClean="0"/>
              <a:t>effectors:</a:t>
            </a:r>
          </a:p>
          <a:p>
            <a:endParaRPr lang="en-US" sz="28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Grippers </a:t>
            </a:r>
            <a:r>
              <a:rPr lang="en-US" sz="2000" dirty="0"/>
              <a:t>are the end effectors used for holding the parts or </a:t>
            </a:r>
            <a:r>
              <a:rPr lang="en-US" sz="2000" dirty="0" smtClean="0"/>
              <a:t>objects.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Grippers </a:t>
            </a:r>
            <a:r>
              <a:rPr lang="en-US" sz="2000" dirty="0"/>
              <a:t>are devices which can be used for holding or gripping an object.</a:t>
            </a:r>
          </a:p>
        </p:txBody>
      </p:sp>
    </p:spTree>
    <p:extLst>
      <p:ext uri="{BB962C8B-B14F-4D97-AF65-F5344CB8AC3E}">
        <p14:creationId xmlns:p14="http://schemas.microsoft.com/office/powerpoint/2010/main" val="118195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Robot Actuators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873752"/>
          </a:xfrm>
        </p:spPr>
        <p:txBody>
          <a:bodyPr/>
          <a:lstStyle/>
          <a:p>
            <a:r>
              <a:rPr lang="en-US" dirty="0"/>
              <a:t>The robot arm can be put to a desired motion with its payload if actuator modules are fitted in to provide power drives to the systems.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three different types of power drives </a:t>
            </a:r>
            <a:r>
              <a:rPr lang="en-US" dirty="0" smtClean="0"/>
              <a:t>in common </a:t>
            </a:r>
            <a:r>
              <a:rPr lang="en-US" dirty="0"/>
              <a:t>use. They are</a:t>
            </a:r>
          </a:p>
          <a:p>
            <a:pPr lvl="1"/>
            <a:r>
              <a:rPr lang="en-US" sz="2800" dirty="0"/>
              <a:t>Pneumatic</a:t>
            </a:r>
          </a:p>
          <a:p>
            <a:pPr lvl="1"/>
            <a:r>
              <a:rPr lang="en-US" sz="2800" dirty="0"/>
              <a:t>Hydraulic</a:t>
            </a:r>
          </a:p>
          <a:p>
            <a:pPr lvl="1"/>
            <a:r>
              <a:rPr lang="en-US" sz="2800" dirty="0"/>
              <a:t>Electric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4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Hydraulic actuators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hydraulic actuators are used in robots handling </a:t>
            </a:r>
            <a:r>
              <a:rPr lang="en-US" b="1" dirty="0"/>
              <a:t>heavy loads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actuators can produce very high force if we compared them with other actuators.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actuators are deployed where higher speed, accuracy, and stability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87056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5791200" cy="33002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34290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These actuators have a </a:t>
            </a:r>
            <a:r>
              <a:rPr lang="en-US" sz="2000" b="1" dirty="0"/>
              <a:t>cylinder</a:t>
            </a:r>
            <a:r>
              <a:rPr lang="en-US" sz="2000" dirty="0"/>
              <a:t> and </a:t>
            </a:r>
            <a:r>
              <a:rPr lang="en-US" sz="2000" b="1" dirty="0"/>
              <a:t>piston</a:t>
            </a:r>
            <a:r>
              <a:rPr lang="en-US" sz="2000" dirty="0"/>
              <a:t> arrangement which is shown in the following figure. The chamber is filled with hydraulic fluid.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pressure applied to the fluid will push the piston, and that will move the actuator output shaft. The hydraulic actuators can convert the piston movement into linear and rotary movements.</a:t>
            </a:r>
          </a:p>
        </p:txBody>
      </p:sp>
    </p:spTree>
    <p:extLst>
      <p:ext uri="{BB962C8B-B14F-4D97-AF65-F5344CB8AC3E}">
        <p14:creationId xmlns:p14="http://schemas.microsoft.com/office/powerpoint/2010/main" val="34694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Pneumatic actuators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7467600" cy="4873752"/>
          </a:xfrm>
        </p:spPr>
        <p:txBody>
          <a:bodyPr/>
          <a:lstStyle/>
          <a:p>
            <a:pPr algn="just" fontAlgn="base"/>
            <a:r>
              <a:rPr lang="en-US" b="1" dirty="0"/>
              <a:t> </a:t>
            </a:r>
            <a:r>
              <a:rPr lang="en-US" dirty="0" smtClean="0"/>
              <a:t>As </a:t>
            </a:r>
            <a:r>
              <a:rPr lang="en-US" dirty="0"/>
              <a:t>you have seen in hydraulic actuators, they use a hydraulic fluid in the cylinder in order to move the piston. The pressure applied to the fluid will move the piston. But in pneumatic actuators, instead of hydraulic fluid, compressed </a:t>
            </a:r>
            <a:r>
              <a:rPr lang="en-US" b="1" dirty="0"/>
              <a:t>air</a:t>
            </a:r>
            <a:r>
              <a:rPr lang="en-US" dirty="0"/>
              <a:t> is moving the piston.</a:t>
            </a:r>
          </a:p>
          <a:p>
            <a:pPr algn="just" fontAlgn="base"/>
            <a:r>
              <a:rPr lang="en-US" dirty="0"/>
              <a:t>Similar to hydraulic actuators, it can produce linear and rotary movements.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3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</TotalTime>
  <Words>840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Century Schoolbook</vt:lpstr>
      <vt:lpstr>Courier New</vt:lpstr>
      <vt:lpstr>Wingdings</vt:lpstr>
      <vt:lpstr>Wingdings 2</vt:lpstr>
      <vt:lpstr>Oriel</vt:lpstr>
      <vt:lpstr>Bitmap Image</vt:lpstr>
      <vt:lpstr>Robot End-Effectors </vt:lpstr>
      <vt:lpstr>PowerPoint Presentation</vt:lpstr>
      <vt:lpstr>PowerPoint Presentation</vt:lpstr>
      <vt:lpstr>Classification of End Effectors </vt:lpstr>
      <vt:lpstr>Tools as end effectors</vt:lpstr>
      <vt:lpstr>Robot Actuators</vt:lpstr>
      <vt:lpstr>Hydraulic actuators </vt:lpstr>
      <vt:lpstr>PowerPoint Presentation</vt:lpstr>
      <vt:lpstr>Pneumatic actuators </vt:lpstr>
      <vt:lpstr>Electric actuators </vt:lpstr>
      <vt:lpstr>Pneumatic Drive System</vt:lpstr>
      <vt:lpstr>PowerPoint Presentation</vt:lpstr>
      <vt:lpstr>Hydraulic Drive System 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End-Effectors</dc:title>
  <dc:creator>NTC</dc:creator>
  <cp:lastModifiedBy>srabbijan</cp:lastModifiedBy>
  <cp:revision>15</cp:revision>
  <dcterms:created xsi:type="dcterms:W3CDTF">2021-07-26T15:37:44Z</dcterms:created>
  <dcterms:modified xsi:type="dcterms:W3CDTF">2021-08-09T05:23:09Z</dcterms:modified>
</cp:coreProperties>
</file>