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  <p:sldMasterId id="2147484665" r:id="rId2"/>
  </p:sldMasterIdLst>
  <p:notesMasterIdLst>
    <p:notesMasterId r:id="rId18"/>
  </p:notes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CC00"/>
    <a:srgbClr val="CFCB28"/>
    <a:srgbClr val="B4B568"/>
    <a:srgbClr val="BAB568"/>
    <a:srgbClr val="99C267"/>
    <a:srgbClr val="99CD8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86355" autoAdjust="0"/>
  </p:normalViewPr>
  <p:slideViewPr>
    <p:cSldViewPr snapToGrid="0">
      <p:cViewPr varScale="1">
        <p:scale>
          <a:sx n="73" d="100"/>
          <a:sy n="73" d="100"/>
        </p:scale>
        <p:origin x="13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7AB179-C66D-4D64-A7AC-7275F0C30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07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445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563563"/>
            <a:ext cx="9144000" cy="128746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69888" y="138113"/>
            <a:ext cx="3833812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3100" smtClean="0">
                <a:solidFill>
                  <a:schemeClr val="tx2"/>
                </a:solidFill>
                <a:latin typeface="DINPro-CondBlack"/>
                <a:ea typeface="DINPro-CondBlack"/>
                <a:cs typeface="DINPro-CondBlack"/>
              </a:rPr>
              <a:t>MIS</a:t>
            </a: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302000" y="831850"/>
            <a:ext cx="677863" cy="830263"/>
            <a:chOff x="3875465" y="855710"/>
            <a:chExt cx="678753" cy="830997"/>
          </a:xfrm>
        </p:grpSpPr>
        <p:sp>
          <p:nvSpPr>
            <p:cNvPr id="6" name="TextBox 5"/>
            <p:cNvSpPr txBox="1">
              <a:spLocks noChangeArrowheads="1"/>
            </p:cNvSpPr>
            <p:nvPr userDrawn="1"/>
          </p:nvSpPr>
          <p:spPr bwMode="auto">
            <a:xfrm>
              <a:off x="4026476" y="855710"/>
              <a:ext cx="5277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4800" dirty="0" smtClean="0">
                  <a:solidFill>
                    <a:schemeClr val="tx2"/>
                  </a:solidFill>
                  <a:latin typeface="DINPro-CondMedium"/>
                  <a:ea typeface="DINPro-CondMedium"/>
                  <a:cs typeface="DINPro-CondMedium"/>
                </a:rPr>
                <a:t>6</a:t>
              </a: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3875465" y="928800"/>
              <a:ext cx="678753" cy="67846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832350" y="3165475"/>
            <a:ext cx="38814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4200" dirty="0" smtClean="0">
                <a:solidFill>
                  <a:schemeClr val="tx2"/>
                </a:solidFill>
                <a:latin typeface="Arial Narrow" pitchFamily="34" charset="0"/>
              </a:rPr>
              <a:t>DATABASE SYSTEMS, DATA WAREHOUSES, AND DATA MARTS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832350" y="1778000"/>
            <a:ext cx="1328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7200" dirty="0" smtClean="0">
                <a:solidFill>
                  <a:schemeClr val="tx2"/>
                </a:solidFill>
                <a:latin typeface="DINPro-CondBlack"/>
                <a:ea typeface="DINPro-CondBlack"/>
                <a:cs typeface="DINPro-CondBlack"/>
              </a:rPr>
              <a:t>3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32350" y="2987675"/>
            <a:ext cx="4311650" cy="0"/>
          </a:xfrm>
          <a:prstGeom prst="line">
            <a:avLst/>
          </a:prstGeom>
          <a:ln w="38100" cmpd="sng">
            <a:solidFill>
              <a:srgbClr val="5CB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44500" y="241300"/>
            <a:ext cx="30083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smtClean="0">
                <a:solidFill>
                  <a:schemeClr val="tx2"/>
                </a:solidFill>
                <a:latin typeface="Calibri" pitchFamily="34" charset="0"/>
              </a:rPr>
              <a:t>BIDGOLI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12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851025"/>
            <a:ext cx="399415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35388" y="6584950"/>
            <a:ext cx="5408612" cy="277813"/>
          </a:xfrm>
        </p:spPr>
        <p:txBody>
          <a:bodyPr anchor="b"/>
          <a:lstStyle>
            <a:lvl1pPr algn="l">
              <a:defRPr sz="700" kern="700" spc="50">
                <a:latin typeface="Arial Narrow"/>
                <a:cs typeface="Arial Narrow"/>
              </a:defRPr>
            </a:lvl1pPr>
          </a:lstStyle>
          <a:p>
            <a:pPr>
              <a:defRPr/>
            </a:pPr>
            <a:r>
              <a:rPr lang="en-US"/>
              <a:t>Copyright ©2016 Cengage Learning. All Rights Reserved. May not be scanned, copied or duplicated, or posted to a publicly accessible website, in whole or in part. </a:t>
            </a:r>
          </a:p>
        </p:txBody>
      </p:sp>
    </p:spTree>
    <p:extLst>
      <p:ext uri="{BB962C8B-B14F-4D97-AF65-F5344CB8AC3E}">
        <p14:creationId xmlns:p14="http://schemas.microsoft.com/office/powerpoint/2010/main" val="158257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SUMMARY</a:t>
            </a:r>
          </a:p>
        </p:txBody>
      </p:sp>
      <p:pic>
        <p:nvPicPr>
          <p:cNvPr id="7" name="Picture 10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6B9898FC-3C15-4CDF-B7AB-0F2A78048FC6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1232969" y="1482188"/>
            <a:ext cx="7821824" cy="4227731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rgbClr val="B00027"/>
              </a:buClr>
              <a:buFont typeface="Lucida Grande"/>
              <a:buChar char="•"/>
              <a:defRPr/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414B-130B-422C-A260-9D85C82AEC97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 descr="4ltr_logo_new_REVISEDbw.ps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t="6983" r="7072" b="4960"/>
          <a:stretch/>
        </p:blipFill>
        <p:spPr>
          <a:xfrm>
            <a:off x="3465147" y="2078159"/>
            <a:ext cx="2204181" cy="2210533"/>
          </a:xfrm>
          <a:prstGeom prst="ellipse">
            <a:avLst/>
          </a:prstGeom>
        </p:spPr>
      </p:pic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F3950207-16FA-4A57-AAD9-47D32C5B25E7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139F7-709B-4406-8A82-DF283872997D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21AB-1156-4866-B6E6-703967EFB2B5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E566A-D887-41A4-BEE3-329FA082B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11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7BA18-0B52-48C0-A1B2-B20F8A8D6516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6E029-70A0-44C9-B695-27931DE2D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68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5730-96E7-4DB5-99EF-3B2CB256B992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5A705-59AC-47A3-B220-D0E8E11E0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69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110A7-49C0-4BB8-93F3-C5AB191559C9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81C-8A30-4BBF-BD71-7C4F6BA47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4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74FC3-08E4-4078-BB12-FA2E0D456339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168DA-5239-4C9A-8450-3E8100299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35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9FDC-A47C-4BAE-A3E7-FE29F96D0FDB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01E45-F77B-4CA3-BA78-BE8952AED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47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3EE35-92DE-4A1B-A12F-B718E3BCDE9A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F9B56-871D-4DC5-9723-C413DA3F8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208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CC4C4-C932-446F-B5DE-CA96454083C0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FE1B8-EF6B-4E4E-A73E-E20A4DCBA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7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D836E9C0-2976-471C-B39E-1C964F9F6BBB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Chord 7"/>
          <p:cNvSpPr/>
          <p:nvPr userDrawn="1"/>
        </p:nvSpPr>
        <p:spPr>
          <a:xfrm rot="13320000">
            <a:off x="-465138" y="155575"/>
            <a:ext cx="987426" cy="987425"/>
          </a:xfrm>
          <a:prstGeom prst="chord">
            <a:avLst>
              <a:gd name="adj1" fmla="val 2700000"/>
              <a:gd name="adj2" fmla="val 13872841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64" y="3251"/>
            <a:ext cx="8229600" cy="114300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latin typeface="Franklin Gothic Medium"/>
                <a:cs typeface="Franklin Gothic Medium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0" y="1532988"/>
            <a:ext cx="7821824" cy="4227731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rgbClr val="B00027"/>
              </a:buClr>
              <a:buFont typeface="Lucida Grande"/>
              <a:buChar char="•"/>
              <a:defRPr/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CD1C-3DF6-4FC5-8B6F-C334C932E917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B6803-6E62-4A9A-92EC-380C91420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578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251C-14D9-4604-B5FA-B29425864434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E6EF8-5F71-4AD4-98FD-35FFF6172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717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838200" y="361950"/>
            <a:ext cx="8305800" cy="166688"/>
          </a:xfrm>
          <a:prstGeom prst="rect">
            <a:avLst/>
          </a:prstGeom>
          <a:solidFill>
            <a:srgbClr val="9AA5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2438"/>
          </a:xfrm>
          <a:prstGeom prst="rect">
            <a:avLst/>
          </a:prstGeom>
          <a:solidFill>
            <a:srgbClr val="AFBB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 rot="10800000">
            <a:off x="228600" y="450850"/>
            <a:ext cx="963613" cy="361950"/>
          </a:xfrm>
          <a:prstGeom prst="triangle">
            <a:avLst>
              <a:gd name="adj" fmla="val 50000"/>
            </a:avLst>
          </a:prstGeom>
          <a:solidFill>
            <a:srgbClr val="AFBB0D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5100" y="165100"/>
            <a:ext cx="1739900" cy="5207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1pPr>
            <a:lvl2pPr algn="l"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2pPr>
            <a:lvl3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3pPr>
            <a:lvl4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4pPr>
            <a:lvl5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463800" y="139700"/>
            <a:ext cx="6667500" cy="4826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b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68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666750" y="504825"/>
            <a:ext cx="8467725" cy="904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6C7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838200" y="361950"/>
            <a:ext cx="8305800" cy="166688"/>
          </a:xfrm>
          <a:prstGeom prst="rect">
            <a:avLst/>
          </a:prstGeom>
          <a:solidFill>
            <a:srgbClr val="9AA5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52438"/>
          </a:xfrm>
          <a:prstGeom prst="rect">
            <a:avLst/>
          </a:prstGeom>
          <a:solidFill>
            <a:srgbClr val="AFBB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AutoShape 8"/>
          <p:cNvSpPr>
            <a:spLocks noChangeArrowheads="1"/>
          </p:cNvSpPr>
          <p:nvPr userDrawn="1"/>
        </p:nvSpPr>
        <p:spPr bwMode="auto">
          <a:xfrm>
            <a:off x="8293100" y="6324600"/>
            <a:ext cx="850900" cy="30480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>
            <a:noFill/>
          </a:ln>
          <a:effectLst>
            <a:prstShdw prst="shdw17" dist="17961" dir="13500000">
              <a:srgbClr val="99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4638"/>
            <a:ext cx="91440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8343900" y="6477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0B02FBCF-2D32-41F0-BACD-8EC95852733D}" type="slidenum">
              <a:rPr lang="en-US" altLang="en-US" sz="1400" b="1" smtClean="0"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400" b="1" smtClean="0">
              <a:latin typeface="Arial" panose="020B0604020202020204" pitchFamily="34" charset="0"/>
            </a:endParaRPr>
          </a:p>
        </p:txBody>
      </p:sp>
      <p:sp>
        <p:nvSpPr>
          <p:cNvPr id="8" name="Rectangle 20"/>
          <p:cNvSpPr txBox="1">
            <a:spLocks noGrp="1" noChangeArrowheads="1"/>
          </p:cNvSpPr>
          <p:nvPr userDrawn="1"/>
        </p:nvSpPr>
        <p:spPr bwMode="auto">
          <a:xfrm>
            <a:off x="123825" y="64135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US" altLang="en-US" sz="1000" smtClean="0">
                <a:latin typeface="Arial" charset="0"/>
              </a:rPr>
              <a:t>MIS, Chapter 3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altLang="en-US" sz="1000" smtClean="0">
                <a:latin typeface="Arial" charset="0"/>
              </a:rPr>
              <a:t>©2014 Cengage Learning</a:t>
            </a:r>
          </a:p>
        </p:txBody>
      </p:sp>
      <p:sp>
        <p:nvSpPr>
          <p:cNvPr id="9" name="AutoShape 12"/>
          <p:cNvSpPr>
            <a:spLocks noChangeArrowheads="1"/>
          </p:cNvSpPr>
          <p:nvPr userDrawn="1"/>
        </p:nvSpPr>
        <p:spPr bwMode="auto">
          <a:xfrm rot="10800000">
            <a:off x="228600" y="450850"/>
            <a:ext cx="963613" cy="361950"/>
          </a:xfrm>
          <a:prstGeom prst="triangle">
            <a:avLst>
              <a:gd name="adj" fmla="val 50000"/>
            </a:avLst>
          </a:prstGeom>
          <a:solidFill>
            <a:srgbClr val="AFBB0D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529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273E2-F3DC-4865-A966-F24B7EB9A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518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64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3DCD1C-3DF6-4FC5-8B6F-C334C932E917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B6803-6E62-4A9A-92EC-380C91420F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D836E9C0-2976-471C-B39E-1C964F9F6BBB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Chord 12"/>
          <p:cNvSpPr/>
          <p:nvPr userDrawn="1"/>
        </p:nvSpPr>
        <p:spPr>
          <a:xfrm rot="13320000">
            <a:off x="-465138" y="155575"/>
            <a:ext cx="987426" cy="987425"/>
          </a:xfrm>
          <a:prstGeom prst="chord">
            <a:avLst>
              <a:gd name="adj1" fmla="val 2700000"/>
              <a:gd name="adj2" fmla="val 13872841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1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F21AB-1156-4866-B6E6-703967EFB2B5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583E566A-D887-41A4-BEE3-329FA082B5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26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7BA18-0B52-48C0-A1B2-B20F8A8D6516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5996E029-70A0-44C9-B695-27931DE2DB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094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55730-96E7-4DB5-99EF-3B2CB256B992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1B5A705-59AC-47A3-B220-D0E8E11E05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004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2110A7-49C0-4BB8-93F3-C5AB191559C9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81C-8A30-4BBF-BD71-7C4F6BA47F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9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 flip="none" rotWithShape="1"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BC3E42A2-1783-49A2-827F-D938B33B4330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smtClean="0">
                <a:solidFill>
                  <a:srgbClr val="000000"/>
                </a:solidFill>
              </a:rPr>
              <a:t>MKTG4 | CH1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8" name="Picture 10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64" y="3251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latin typeface="Franklin Gothic Medium"/>
                <a:cs typeface="Franklin Gothic Medium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0" y="1532988"/>
            <a:ext cx="7821824" cy="4227731"/>
          </a:xfrm>
        </p:spPr>
        <p:txBody>
          <a:bodyPr/>
          <a:lstStyle>
            <a:lvl1pPr marL="342900" indent="-342900">
              <a:lnSpc>
                <a:spcPct val="90000"/>
              </a:lnSpc>
              <a:buClr>
                <a:srgbClr val="B00027"/>
              </a:buClr>
              <a:buFont typeface="Lucida Grande"/>
              <a:buChar char="•"/>
              <a:defRPr/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7A19A-0082-48FE-AB80-14F2A983F19C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6FB3D-18A3-4DCF-ACF7-B02A524BB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988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74FC3-08E4-4078-BB12-FA2E0D456339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168DA-5239-4C9A-8450-3E81002991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7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C9FDC-A47C-4BAE-A3E7-FE29F96D0FDB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01E45-F77B-4CA3-BA78-BE8952AED8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73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3EE35-92DE-4A1B-A12F-B718E3BCDE9A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11F9B56-871D-4DC5-9723-C413DA3F8E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729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76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631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643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527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945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CC4C4-C932-446F-B5DE-CA96454083C0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FE1B8-EF6B-4E4E-A73E-E20A4DCBA6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6472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AE251C-14D9-4604-B5FA-B29425864434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E6EF8-5F71-4AD4-98FD-35FFF6172A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 flip="none" rotWithShape="1"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868A889B-8419-4179-BFA2-B136B4313663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smtClean="0">
                <a:solidFill>
                  <a:srgbClr val="000000"/>
                </a:solidFill>
              </a:rPr>
              <a:t>MKTG4 | CH1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rgbClr val="B00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smtClean="0">
                <a:solidFill>
                  <a:schemeClr val="bg1"/>
                </a:solidFill>
                <a:latin typeface="Franklin Gothic Medium" pitchFamily="34" charset="0"/>
                <a:ea typeface="Franklin Gothic Medium" pitchFamily="34" charset="0"/>
                <a:cs typeface="Franklin Gothic Medium" pitchFamily="34" charset="0"/>
              </a:rPr>
              <a:t>Table</a:t>
            </a:r>
            <a:endParaRPr lang="en-US" altLang="en-US" sz="3200" b="1" i="1" smtClean="0">
              <a:solidFill>
                <a:schemeClr val="bg1"/>
              </a:solidFill>
              <a:latin typeface="Franklin Gothic Medium" pitchFamily="34" charset="0"/>
              <a:ea typeface="Franklin Gothic Medium" pitchFamily="34" charset="0"/>
              <a:cs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12" y="418404"/>
            <a:ext cx="7536700" cy="983201"/>
          </a:xfrm>
        </p:spPr>
        <p:txBody>
          <a:bodyPr anchor="t">
            <a:normAutofit/>
          </a:bodyPr>
          <a:lstStyle>
            <a:lvl1pPr marL="1280160" indent="-1280160" algn="l">
              <a:defRPr sz="28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DADA-F69B-4786-A13E-1738B02F6458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30AED-4E8B-45CB-A867-915D5D703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9504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273E2-F3DC-4865-A966-F24B7EB9A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30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 flip="none" rotWithShape="1"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0C3C0197-0656-4010-BEC7-8AFFE1ED4B41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smtClean="0">
                <a:solidFill>
                  <a:srgbClr val="000000"/>
                </a:solidFill>
              </a:rPr>
              <a:t>MKTG4 | CH1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rgbClr val="9933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smtClean="0">
                <a:solidFill>
                  <a:schemeClr val="bg1"/>
                </a:solidFill>
                <a:latin typeface="Franklin Gothic Medium" pitchFamily="34" charset="0"/>
                <a:ea typeface="Franklin Gothic Medium" pitchFamily="34" charset="0"/>
                <a:cs typeface="Franklin Gothic Medium" pitchFamily="34" charset="0"/>
              </a:rPr>
              <a:t>Figure</a:t>
            </a:r>
            <a:endParaRPr lang="en-US" altLang="en-US" sz="3200" b="1" i="1" smtClean="0">
              <a:solidFill>
                <a:schemeClr val="bg1"/>
              </a:solidFill>
              <a:latin typeface="Franklin Gothic Medium" pitchFamily="34" charset="0"/>
              <a:ea typeface="Franklin Gothic Medium" pitchFamily="34" charset="0"/>
              <a:cs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12" y="418404"/>
            <a:ext cx="7536700" cy="983201"/>
          </a:xfrm>
        </p:spPr>
        <p:txBody>
          <a:bodyPr anchor="t">
            <a:normAutofit/>
          </a:bodyPr>
          <a:lstStyle>
            <a:lvl1pPr marL="1280160" indent="-1280160" algn="l">
              <a:defRPr sz="28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7456-9017-41D6-9D44-1B78DE99BB78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076-E6C4-4C33-B93C-04565A640A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9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1489" y="0"/>
            <a:ext cx="9144000" cy="2497593"/>
          </a:xfrm>
          <a:prstGeom prst="rect">
            <a:avLst/>
          </a:prstGeom>
          <a:gradFill flip="none" rotWithShape="1"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DF9E9DF4-3EF6-4A8D-9360-28D4E6D7FA89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0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68300"/>
            <a:ext cx="2600325" cy="58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588" y="368300"/>
            <a:ext cx="145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b="1" dirty="0" smtClean="0">
                <a:solidFill>
                  <a:schemeClr val="bg1"/>
                </a:solidFill>
                <a:latin typeface="Franklin Gothic Medium" pitchFamily="34" charset="0"/>
                <a:ea typeface="Franklin Gothic Medium" pitchFamily="34" charset="0"/>
                <a:cs typeface="Franklin Gothic Medium" pitchFamily="34" charset="0"/>
              </a:rPr>
              <a:t>Exhibit</a:t>
            </a:r>
            <a:endParaRPr lang="en-US" altLang="en-US" sz="3200" b="1" i="1" dirty="0" smtClean="0">
              <a:solidFill>
                <a:schemeClr val="bg1"/>
              </a:solidFill>
              <a:latin typeface="Franklin Gothic Medium" pitchFamily="34" charset="0"/>
              <a:ea typeface="Franklin Gothic Medium" pitchFamily="34" charset="0"/>
              <a:cs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12" y="418404"/>
            <a:ext cx="7536700" cy="983201"/>
          </a:xfrm>
        </p:spPr>
        <p:txBody>
          <a:bodyPr anchor="t">
            <a:normAutofit/>
          </a:bodyPr>
          <a:lstStyle>
            <a:lvl1pPr marL="1280160" indent="-1280160" algn="l">
              <a:defRPr sz="28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FA05-40D3-4419-A1AB-E7693876205F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65CC6-35D7-4AA3-BE56-29C834DDB5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29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LEARNING OUTCOMES</a:t>
            </a:r>
          </a:p>
        </p:txBody>
      </p:sp>
      <p:pic>
        <p:nvPicPr>
          <p:cNvPr id="8" name="Picture 10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18C5F95F-1353-4B3C-A421-EFDD42282727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MIS6</a:t>
            </a:r>
          </a:p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073" y="1456105"/>
            <a:ext cx="7431087" cy="3471496"/>
          </a:xfrm>
        </p:spPr>
        <p:txBody>
          <a:bodyPr>
            <a:normAutofit/>
          </a:bodyPr>
          <a:lstStyle>
            <a:lvl1pPr marL="420624" indent="-420624">
              <a:lnSpc>
                <a:spcPct val="90000"/>
              </a:lnSpc>
              <a:spcBef>
                <a:spcPts val="600"/>
              </a:spcBef>
              <a:buClrTx/>
              <a:buFont typeface="Wingdings" charset="2"/>
              <a:buAutoNum type="arabicPlain"/>
              <a:defRPr sz="2600">
                <a:latin typeface="Rockwell"/>
                <a:cs typeface="Rockwell"/>
              </a:defRPr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262D-EA64-4E8F-8DC3-B9A2BA49AF31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8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94321108-5F68-4715-B3EF-8877C59C1419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001713" y="220663"/>
            <a:ext cx="6915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LEARNING OUTCOMES </a:t>
            </a:r>
            <a:r>
              <a:rPr lang="en-US" altLang="en-US" sz="2000" i="1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033" y="1456105"/>
            <a:ext cx="7431087" cy="3471496"/>
          </a:xfrm>
        </p:spPr>
        <p:txBody>
          <a:bodyPr>
            <a:normAutofit/>
          </a:bodyPr>
          <a:lstStyle>
            <a:lvl1pPr marL="420624" indent="-420624">
              <a:lnSpc>
                <a:spcPct val="90000"/>
              </a:lnSpc>
              <a:spcBef>
                <a:spcPts val="600"/>
              </a:spcBef>
              <a:buClrTx/>
              <a:buFont typeface="Wingdings" charset="2"/>
              <a:buAutoNum type="arabicPlain"/>
              <a:defRPr sz="2600">
                <a:latin typeface="Rockwell"/>
                <a:cs typeface="Rockwell"/>
              </a:defRPr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743A6-6AF3-4361-BC04-0815A241254D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rgbClr val="E0E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233488" y="58738"/>
            <a:ext cx="6669087" cy="667067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01713" y="250825"/>
            <a:ext cx="890587" cy="890588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233488" y="393700"/>
            <a:ext cx="458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smtClean="0">
                <a:solidFill>
                  <a:srgbClr val="B00027"/>
                </a:solidFill>
                <a:latin typeface="Arial Narrow" pitchFamily="34" charset="0"/>
                <a:ea typeface="Arial Narrow" pitchFamily="34" charset="0"/>
                <a:cs typeface="Arial Narrow" pitchFamily="34" charset="0"/>
              </a:rPr>
              <a:t>KEY TERMS</a:t>
            </a:r>
          </a:p>
        </p:txBody>
      </p:sp>
      <p:pic>
        <p:nvPicPr>
          <p:cNvPr id="8" name="Picture 10" descr="4LTR_colorStr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3000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6721475" y="6483350"/>
            <a:ext cx="2411413" cy="365125"/>
          </a:xfrm>
          <a:prstGeom prst="rect">
            <a:avLst/>
          </a:prstGeom>
        </p:spPr>
        <p:txBody>
          <a:bodyPr anchor="b"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F1BEA0FC-F867-4C8A-AB67-39E5A1905C9B}" type="slidenum">
              <a:rPr lang="en-US" altLang="en-US" sz="1200" b="1" smtClean="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 b="1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295275" y="6592888"/>
            <a:ext cx="6721475" cy="2794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kern="700" spc="50" smtClean="0">
                <a:latin typeface="Arial Narrow"/>
                <a:cs typeface="Arial Narrow"/>
              </a:rPr>
              <a:t>Copyright ©2016 Cengage Learning. All Rights Reserved. May not be scanned, copied or duplicated, or posted to a publicly accessible website, in whole or in part. </a:t>
            </a:r>
            <a:endParaRPr lang="en-US" sz="700" kern="700" spc="50">
              <a:latin typeface="Arial Narrow"/>
              <a:cs typeface="Arial Narrow"/>
            </a:endParaRPr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7689850" y="6483350"/>
            <a:ext cx="1127125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MIS5 | CH3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393" y="1456104"/>
            <a:ext cx="7410767" cy="46398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2400"/>
              </a:spcBef>
              <a:buClrTx/>
              <a:buFont typeface="Wingdings" charset="2"/>
              <a:buNone/>
              <a:defRPr sz="2800">
                <a:latin typeface="+mn-lt"/>
                <a:cs typeface="Rockwell"/>
              </a:defRPr>
            </a:lvl1pPr>
            <a:lvl2pPr marL="640080" indent="-274320">
              <a:lnSpc>
                <a:spcPct val="90000"/>
              </a:lnSpc>
              <a:buClr>
                <a:srgbClr val="B00027"/>
              </a:buClr>
              <a:buFont typeface="Arial"/>
              <a:buChar char="•"/>
              <a:defRPr b="0" i="1"/>
            </a:lvl2pPr>
            <a:lvl3pPr marL="960120" indent="-320040">
              <a:lnSpc>
                <a:spcPct val="90000"/>
              </a:lnSpc>
              <a:buClr>
                <a:srgbClr val="B00027"/>
              </a:buClr>
              <a:buSzPct val="100000"/>
              <a:buFont typeface="Lucida Grande"/>
              <a:buChar char="-"/>
              <a:defRPr sz="2800"/>
            </a:lvl3pPr>
            <a:lvl4pPr marL="1234440" indent="-228600">
              <a:lnSpc>
                <a:spcPct val="90000"/>
              </a:lnSpc>
              <a:buFont typeface="Arial"/>
              <a:buChar char="▸"/>
              <a:defRPr sz="2400"/>
            </a:lvl4pPr>
            <a:lvl5pPr marL="150876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0BD9-D242-4001-B8F3-14E1C5BE1216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CDD632-CC77-4748-B974-AC666F360BE1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EACB8"/>
                </a:solidFill>
              </a:defRPr>
            </a:lvl1pPr>
          </a:lstStyle>
          <a:p>
            <a:pPr>
              <a:defRPr/>
            </a:pPr>
            <a:fld id="{80B42179-C66E-4BB1-ACCB-8AF9A1DCE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3" r:id="rId1"/>
    <p:sldLayoutId id="2147484614" r:id="rId2"/>
    <p:sldLayoutId id="2147484615" r:id="rId3"/>
    <p:sldLayoutId id="2147484616" r:id="rId4"/>
    <p:sldLayoutId id="2147484617" r:id="rId5"/>
    <p:sldLayoutId id="2147484618" r:id="rId6"/>
    <p:sldLayoutId id="2147484619" r:id="rId7"/>
    <p:sldLayoutId id="2147484620" r:id="rId8"/>
    <p:sldLayoutId id="2147484621" r:id="rId9"/>
    <p:sldLayoutId id="2147484622" r:id="rId10"/>
    <p:sldLayoutId id="2147484623" r:id="rId11"/>
    <p:sldLayoutId id="2147484604" r:id="rId12"/>
    <p:sldLayoutId id="2147484605" r:id="rId13"/>
    <p:sldLayoutId id="2147484606" r:id="rId14"/>
    <p:sldLayoutId id="2147484607" r:id="rId15"/>
    <p:sldLayoutId id="2147484608" r:id="rId16"/>
    <p:sldLayoutId id="2147484609" r:id="rId17"/>
    <p:sldLayoutId id="2147484610" r:id="rId18"/>
    <p:sldLayoutId id="2147484611" r:id="rId19"/>
    <p:sldLayoutId id="2147484612" r:id="rId20"/>
    <p:sldLayoutId id="2147484624" r:id="rId21"/>
    <p:sldLayoutId id="2147484625" r:id="rId22"/>
    <p:sldLayoutId id="2147484626" r:id="rId2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CDD632-CC77-4748-B974-AC666F360BE1}" type="datetimeFigureOut">
              <a:rPr lang="en-US" smtClean="0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80B42179-C66E-4BB1-ACCB-8AF9A1DCE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9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68" r:id="rId3"/>
    <p:sldLayoutId id="2147484669" r:id="rId4"/>
    <p:sldLayoutId id="2147484670" r:id="rId5"/>
    <p:sldLayoutId id="2147484671" r:id="rId6"/>
    <p:sldLayoutId id="2147484672" r:id="rId7"/>
    <p:sldLayoutId id="2147484673" r:id="rId8"/>
    <p:sldLayoutId id="2147484674" r:id="rId9"/>
    <p:sldLayoutId id="2147484675" r:id="rId10"/>
    <p:sldLayoutId id="2147484676" r:id="rId11"/>
    <p:sldLayoutId id="2147484677" r:id="rId12"/>
    <p:sldLayoutId id="2147484678" r:id="rId13"/>
    <p:sldLayoutId id="2147484679" r:id="rId14"/>
    <p:sldLayoutId id="2147484680" r:id="rId15"/>
    <p:sldLayoutId id="2147484681" r:id="rId16"/>
    <p:sldLayoutId id="2147484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3944" y="274638"/>
            <a:ext cx="8042856" cy="715962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000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Robotic Manipulator Arm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43944" y="1066800"/>
            <a:ext cx="8042856" cy="53340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en-US" sz="3000" dirty="0" smtClean="0">
                <a:solidFill>
                  <a:srgbClr val="181373"/>
                </a:solidFill>
              </a:rPr>
              <a:t>There are several designs of the arm to facilitate movement with in work envelope with maximum possible load, speed, high precision and repeatability. </a:t>
            </a:r>
          </a:p>
          <a:p>
            <a:r>
              <a:rPr lang="en-US" altLang="en-US" sz="3000" dirty="0" smtClean="0">
                <a:solidFill>
                  <a:srgbClr val="181373"/>
                </a:solidFill>
              </a:rPr>
              <a:t>The simplest robot may be a two or three-axes arm. The axis is meant to understand independent movement or degree of freedom (DOF).</a:t>
            </a:r>
          </a:p>
          <a:p>
            <a:r>
              <a:rPr lang="en-US" altLang="en-US" sz="3000" dirty="0" smtClean="0">
                <a:solidFill>
                  <a:srgbClr val="181373"/>
                </a:solidFill>
              </a:rPr>
              <a:t>Robots are built with several degrees of freedom that may vary from two to ten. Most of the industrial robots have, of course, five or six degrees of freedom.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981" y="712519"/>
            <a:ext cx="7218608" cy="944562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Hooke joint (2 DOF)</a:t>
            </a:r>
          </a:p>
        </p:txBody>
      </p:sp>
      <p:pic>
        <p:nvPicPr>
          <p:cNvPr id="26627" name="Picture 5" descr="TJ2D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8695" y="2859625"/>
            <a:ext cx="2705100" cy="2362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7035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3886200" cy="50292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9144" rIns="9144">
            <a:normAutofit fontScale="92500"/>
          </a:bodyPr>
          <a:lstStyle/>
          <a:p>
            <a:pPr>
              <a:defRPr/>
            </a:pPr>
            <a:r>
              <a:rPr lang="en-US" altLang="en-US" sz="2400" dirty="0" smtClean="0">
                <a:solidFill>
                  <a:srgbClr val="181373"/>
                </a:solidFill>
              </a:rPr>
              <a:t>In the Cartesian coordinate configuration, the three orthogonal directions are X, Y and Z. </a:t>
            </a:r>
          </a:p>
          <a:p>
            <a:pPr>
              <a:defRPr/>
            </a:pPr>
            <a:r>
              <a:rPr lang="en-US" altLang="en-US" sz="2400" dirty="0" smtClean="0">
                <a:solidFill>
                  <a:srgbClr val="181373"/>
                </a:solidFill>
              </a:rPr>
              <a:t>X-coordinate axis may represent left and right motion.</a:t>
            </a:r>
          </a:p>
          <a:p>
            <a:pPr>
              <a:defRPr/>
            </a:pPr>
            <a:r>
              <a:rPr lang="en-US" altLang="en-US" sz="2400" dirty="0" smtClean="0">
                <a:solidFill>
                  <a:srgbClr val="181373"/>
                </a:solidFill>
              </a:rPr>
              <a:t>Y-coordinate axis may describe forward and backward motion.</a:t>
            </a:r>
          </a:p>
          <a:p>
            <a:pPr>
              <a:defRPr/>
            </a:pPr>
            <a:r>
              <a:rPr lang="en-US" altLang="en-US" sz="2400" dirty="0" smtClean="0">
                <a:solidFill>
                  <a:srgbClr val="181373"/>
                </a:solidFill>
              </a:rPr>
              <a:t>Z-coordinate axis may be used to represent up and down motions.</a:t>
            </a:r>
          </a:p>
        </p:txBody>
      </p:sp>
      <p:pic>
        <p:nvPicPr>
          <p:cNvPr id="27656" name="Picture 4" descr="CCs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676400"/>
            <a:ext cx="4724400" cy="4473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87517"/>
            <a:ext cx="8480739" cy="742793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600200"/>
            <a:ext cx="4416425" cy="4942268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9144" rIns="9144">
            <a:normAutofit fontScale="92500" lnSpcReduction="10000"/>
          </a:bodyPr>
          <a:lstStyle/>
          <a:p>
            <a:pPr>
              <a:defRPr/>
            </a:pPr>
            <a:r>
              <a:rPr lang="en-US" altLang="en-US" sz="2800" dirty="0" smtClean="0">
                <a:solidFill>
                  <a:srgbClr val="181373"/>
                </a:solidFill>
              </a:rPr>
              <a:t>In cylindrical coordinate configuration, 3 DOF, two linear motions and one rotational, correspond to a radial in or out translation r. 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rgbClr val="181373"/>
                </a:solidFill>
              </a:rPr>
              <a:t>An angular motion, </a:t>
            </a:r>
            <a:r>
              <a:rPr lang="el-GR" altLang="en-US" sz="2800" dirty="0" smtClean="0">
                <a:solidFill>
                  <a:srgbClr val="181373"/>
                </a:solidFill>
              </a:rPr>
              <a:t>θ</a:t>
            </a:r>
            <a:r>
              <a:rPr lang="en-US" altLang="en-US" sz="2800" dirty="0" smtClean="0">
                <a:solidFill>
                  <a:srgbClr val="181373"/>
                </a:solidFill>
              </a:rPr>
              <a:t> about the vertical axis.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rgbClr val="181373"/>
                </a:solidFill>
              </a:rPr>
              <a:t>And z, a translation in the z-direction that corresponds to the up or down motion.  </a:t>
            </a:r>
          </a:p>
        </p:txBody>
      </p:sp>
      <p:pic>
        <p:nvPicPr>
          <p:cNvPr id="28680" name="Picture 6" descr="CyCs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97" y="1600200"/>
            <a:ext cx="3587812" cy="4495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7035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763000" cy="19812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9144" rIns="9144">
            <a:normAutofit fontScale="92500" lnSpcReduction="20000"/>
          </a:bodyPr>
          <a:lstStyle/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In the spherical coordinate confi­guration, the robot has one linear and two angular motions. </a:t>
            </a:r>
          </a:p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The linear motion, r corres­ponds to a radial in or out translation, the first angular motion corresponds to a base rotation, </a:t>
            </a:r>
            <a:r>
              <a:rPr lang="el-GR" altLang="en-US" sz="2000" dirty="0" smtClean="0">
                <a:solidFill>
                  <a:srgbClr val="181373"/>
                </a:solidFill>
              </a:rPr>
              <a:t>θ</a:t>
            </a:r>
            <a:r>
              <a:rPr lang="en-US" altLang="en-US" sz="2000" dirty="0" smtClean="0">
                <a:solidFill>
                  <a:srgbClr val="181373"/>
                </a:solidFill>
              </a:rPr>
              <a:t> about a vertical axis, and the second angular motion, </a:t>
            </a:r>
            <a:r>
              <a:rPr lang="ru-RU" altLang="en-US" sz="2000" dirty="0" smtClean="0">
                <a:solidFill>
                  <a:srgbClr val="181373"/>
                </a:solidFill>
              </a:rPr>
              <a:t>ф</a:t>
            </a:r>
            <a:r>
              <a:rPr lang="en-US" altLang="en-US" sz="2000" dirty="0" smtClean="0">
                <a:solidFill>
                  <a:srgbClr val="181373"/>
                </a:solidFill>
              </a:rPr>
              <a:t> is the one that rotates about an axis perpendicular to the vertical through the base and is sometimes termed as elbow rotation. </a:t>
            </a:r>
          </a:p>
        </p:txBody>
      </p:sp>
      <p:pic>
        <p:nvPicPr>
          <p:cNvPr id="29704" name="Picture 6" descr="SCs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3279775"/>
            <a:ext cx="4724400" cy="35226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267200" cy="51054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0" rIns="0">
            <a:normAutofit fontScale="92500" lnSpcReduction="20000"/>
          </a:bodyPr>
          <a:lstStyle/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In the revolute coordinate  (anthropomorphic or jointed arm) configuration, a robot uses three rotations. </a:t>
            </a:r>
          </a:p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This is like a human arm having waist, shoulder and elbow joints.</a:t>
            </a:r>
          </a:p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 The link of the arm mounted on the base joint can rotate around the base about the Z-axis and the two links, namely the shoulder and the elbow. </a:t>
            </a:r>
          </a:p>
          <a:p>
            <a:pPr>
              <a:defRPr/>
            </a:pPr>
            <a:r>
              <a:rPr lang="en-US" altLang="en-US" sz="2000" dirty="0" smtClean="0">
                <a:solidFill>
                  <a:srgbClr val="181373"/>
                </a:solidFill>
              </a:rPr>
              <a:t>The shoulder can rotate about a horizontal axis and the</a:t>
            </a:r>
            <a:r>
              <a:rPr lang="en-US" altLang="en-US" sz="2000" i="1" dirty="0" smtClean="0">
                <a:solidFill>
                  <a:srgbClr val="181373"/>
                </a:solidFill>
              </a:rPr>
              <a:t> </a:t>
            </a:r>
            <a:r>
              <a:rPr lang="en-US" altLang="en-US" sz="2000" dirty="0" smtClean="0">
                <a:solidFill>
                  <a:srgbClr val="181373"/>
                </a:solidFill>
              </a:rPr>
              <a:t>elbow motion may either be a rotation about a horizontal axis or may be any location in space depending on the rotational motions of the base and the </a:t>
            </a:r>
            <a:r>
              <a:rPr lang="en-US" altLang="en-US" sz="2000" dirty="0" err="1" smtClean="0">
                <a:solidFill>
                  <a:srgbClr val="181373"/>
                </a:solidFill>
              </a:rPr>
              <a:t>soulder</a:t>
            </a:r>
            <a:r>
              <a:rPr lang="en-US" altLang="en-US" sz="2000" dirty="0" smtClean="0">
                <a:solidFill>
                  <a:srgbClr val="181373"/>
                </a:solidFill>
              </a:rPr>
              <a:t>. </a:t>
            </a:r>
          </a:p>
        </p:txBody>
      </p:sp>
      <p:pic>
        <p:nvPicPr>
          <p:cNvPr id="30728" name="Picture 6" descr="RCs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98" y="1524000"/>
            <a:ext cx="3971490" cy="4495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7035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Coordinate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05800" cy="51054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 lIns="0" rIns="0"/>
          <a:lstStyle/>
          <a:p>
            <a:pPr>
              <a:defRPr/>
            </a:pPr>
            <a:r>
              <a:rPr lang="en-US" altLang="en-US" i="1" dirty="0" smtClean="0"/>
              <a:t>A </a:t>
            </a:r>
            <a:r>
              <a:rPr lang="en-US" altLang="en-US" dirty="0" smtClean="0">
                <a:solidFill>
                  <a:srgbClr val="181373"/>
                </a:solidFill>
              </a:rPr>
              <a:t>simple way to define the manipulator­ body  or arm in terms of lower pair connectors is to represent  the robots in </a:t>
            </a:r>
            <a:r>
              <a:rPr lang="en-US" altLang="en-US" smtClean="0">
                <a:solidFill>
                  <a:srgbClr val="181373"/>
                </a:solidFill>
              </a:rPr>
              <a:t>a </a:t>
            </a:r>
            <a:endParaRPr lang="en-US" altLang="en-US" smtClean="0">
              <a:solidFill>
                <a:srgbClr val="181373"/>
              </a:solidFill>
            </a:endParaRPr>
          </a:p>
          <a:p>
            <a:pPr>
              <a:defRPr/>
            </a:pPr>
            <a:r>
              <a:rPr lang="en-US" altLang="en-US" smtClean="0">
                <a:solidFill>
                  <a:srgbClr val="181373"/>
                </a:solidFill>
              </a:rPr>
              <a:t>rectangular </a:t>
            </a:r>
            <a:r>
              <a:rPr lang="en-US" altLang="en-US" dirty="0" smtClean="0">
                <a:solidFill>
                  <a:srgbClr val="181373"/>
                </a:solidFill>
              </a:rPr>
              <a:t>coordinate system as P-P-P robot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181373"/>
                </a:solidFill>
              </a:rPr>
              <a:t> in a cylindrical coordinate system as P-R-P robot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181373"/>
                </a:solidFill>
              </a:rPr>
              <a:t>in a spherical coordinate system as R-R-P robot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181373"/>
                </a:solidFill>
              </a:rPr>
              <a:t> </a:t>
            </a:r>
            <a:r>
              <a:rPr lang="en-US" altLang="en-US" dirty="0" smtClean="0">
                <a:solidFill>
                  <a:srgbClr val="181373"/>
                </a:solidFill>
              </a:rPr>
              <a:t>And in a revolute coordinate </a:t>
            </a:r>
            <a:r>
              <a:rPr lang="en-US" altLang="en-US" b="1" dirty="0" smtClean="0">
                <a:solidFill>
                  <a:srgbClr val="181373"/>
                </a:solidFill>
              </a:rPr>
              <a:t>system </a:t>
            </a:r>
            <a:r>
              <a:rPr lang="en-US" altLang="en-US" dirty="0" smtClean="0">
                <a:solidFill>
                  <a:srgbClr val="181373"/>
                </a:solidFill>
              </a:rPr>
              <a:t>as R-R-R robot.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 Manipulator Arm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14400"/>
          </a:xfrm>
          <a:gradFill>
            <a:gsLst>
              <a:gs pos="0">
                <a:srgbClr val="B2BFBE">
                  <a:alpha val="61000"/>
                </a:srgbClr>
              </a:gs>
              <a:gs pos="85000">
                <a:srgbClr val="FFFFFF"/>
              </a:gs>
            </a:gsLst>
            <a:lin ang="16200000" scaled="0"/>
          </a:gradFill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800" dirty="0" smtClean="0">
                <a:solidFill>
                  <a:srgbClr val="181373"/>
                </a:solidFill>
              </a:rPr>
              <a:t>A 3 DOF Arm is shown Here and another 6 DOF is shown next.  </a:t>
            </a:r>
          </a:p>
        </p:txBody>
      </p:sp>
      <p:pic>
        <p:nvPicPr>
          <p:cNvPr id="18440" name="Picture 10" descr="Mani3do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590800"/>
            <a:ext cx="6629400" cy="3794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Robotic Manipulator Arm</a:t>
            </a:r>
            <a:br>
              <a:rPr lang="en-US" altLang="en-US" sz="36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</a:br>
            <a:r>
              <a:rPr lang="en-US" altLang="en-US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Six Axis PUMA Robot</a:t>
            </a:r>
          </a:p>
        </p:txBody>
      </p:sp>
      <p:pic>
        <p:nvPicPr>
          <p:cNvPr id="19459" name="Picture 4" descr="PU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5201" y="2005929"/>
            <a:ext cx="5194300" cy="4351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979" y="583731"/>
            <a:ext cx="7051183" cy="78143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E33F05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Robotic </a:t>
            </a:r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Manipulator</a:t>
            </a:r>
            <a:r>
              <a:rPr lang="en-US" altLang="en-US" b="1" dirty="0" smtClean="0">
                <a:solidFill>
                  <a:srgbClr val="E33F05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 Arm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96978" y="2369712"/>
            <a:ext cx="7166021" cy="3497687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 smtClean="0">
                <a:solidFill>
                  <a:srgbClr val="181373"/>
                </a:solidFill>
              </a:rPr>
              <a:t>A robot is essentially a movable open chain of successively coupled bodies with one end fixed to the ground and the free end containing an end effectors. 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The bodies of the open chain are usually links which are joined together by some lower pair connectors.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513" y="570852"/>
            <a:ext cx="7231487" cy="755672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Robotic Manipulator Arm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31512" y="1676400"/>
            <a:ext cx="7231487" cy="42672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 smtClean="0">
                <a:solidFill>
                  <a:srgbClr val="181373"/>
                </a:solidFill>
              </a:rPr>
              <a:t>The most common types of lower pair connectors are: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Revolute pair (1 DOF)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Prismatic pair (1 DOF)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Cylindrical pair (2 DOF)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Spherical pair (3 DOF)</a:t>
            </a:r>
          </a:p>
          <a:p>
            <a:r>
              <a:rPr lang="en-US" altLang="en-US" dirty="0" smtClean="0">
                <a:solidFill>
                  <a:srgbClr val="181373"/>
                </a:solidFill>
              </a:rPr>
              <a:t>Hooke joint (2 DOF)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199" y="340775"/>
            <a:ext cx="6589199" cy="128089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Revolute pair (1 DOF)</a:t>
            </a:r>
            <a:endParaRPr lang="en-US" altLang="en-US" b="1" dirty="0" smtClean="0">
              <a:solidFill>
                <a:srgbClr val="C70F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pic>
        <p:nvPicPr>
          <p:cNvPr id="22531" name="Picture 4" descr="RP1D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9312" y="2160476"/>
            <a:ext cx="5260975" cy="4351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132" y="533958"/>
            <a:ext cx="6589199" cy="985749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Prismatic pair (1 DOF)</a:t>
            </a:r>
          </a:p>
        </p:txBody>
      </p:sp>
      <p:pic>
        <p:nvPicPr>
          <p:cNvPr id="23555" name="Picture 5" descr="PP1D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4132" y="1637272"/>
            <a:ext cx="6191250" cy="5038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5956" y="418048"/>
            <a:ext cx="6589199" cy="1024386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Cylindrical pair (2 DOF)</a:t>
            </a:r>
          </a:p>
        </p:txBody>
      </p:sp>
      <p:pic>
        <p:nvPicPr>
          <p:cNvPr id="24579" name="Picture 5" descr="CP2DO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3929" y="2017152"/>
            <a:ext cx="4384675" cy="4351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804" y="624110"/>
            <a:ext cx="6589199" cy="908476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C70F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Spherical pair (3 DOF)</a:t>
            </a:r>
          </a:p>
        </p:txBody>
      </p:sp>
      <p:pic>
        <p:nvPicPr>
          <p:cNvPr id="25603" name="Picture 5" descr="SP3DO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0975" y="2083203"/>
            <a:ext cx="4057650" cy="4351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618097"/>
      </a:dk1>
      <a:lt1>
        <a:srgbClr val="FFFFFF"/>
      </a:lt1>
      <a:dk2>
        <a:srgbClr val="000000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3483</TotalTime>
  <Words>583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Narrow</vt:lpstr>
      <vt:lpstr>Calibri</vt:lpstr>
      <vt:lpstr>Century Gothic</vt:lpstr>
      <vt:lpstr>DINPro-CondBlack</vt:lpstr>
      <vt:lpstr>DINPro-CondMedium</vt:lpstr>
      <vt:lpstr>Franklin Gothic Medium</vt:lpstr>
      <vt:lpstr>Lucida Grande</vt:lpstr>
      <vt:lpstr>Rockwell</vt:lpstr>
      <vt:lpstr>Times New Roman</vt:lpstr>
      <vt:lpstr>Wingdings</vt:lpstr>
      <vt:lpstr>Wingdings 3</vt:lpstr>
      <vt:lpstr>Office Theme</vt:lpstr>
      <vt:lpstr>Wisp</vt:lpstr>
      <vt:lpstr>Robotic Manipulator Arm</vt:lpstr>
      <vt:lpstr>Robotic Manipulator Arm</vt:lpstr>
      <vt:lpstr>Robotic Manipulator Arm Six Axis PUMA Robot</vt:lpstr>
      <vt:lpstr>Robotic Manipulator Arm</vt:lpstr>
      <vt:lpstr>Robotic Manipulator Arm</vt:lpstr>
      <vt:lpstr>Revolute pair (1 DOF)</vt:lpstr>
      <vt:lpstr>Prismatic pair (1 DOF)</vt:lpstr>
      <vt:lpstr>Cylindrical pair (2 DOF)</vt:lpstr>
      <vt:lpstr>Spherical pair (3 DOF)</vt:lpstr>
      <vt:lpstr>Hooke joint (2 DOF)</vt:lpstr>
      <vt:lpstr>Robot Coordinate System</vt:lpstr>
      <vt:lpstr>Robot Coordinate System</vt:lpstr>
      <vt:lpstr>Robot Coordinate System</vt:lpstr>
      <vt:lpstr>Robot Coordinate System</vt:lpstr>
      <vt:lpstr>Robot Coordinate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Mason, Kate</dc:creator>
  <cp:lastModifiedBy>srabbijan</cp:lastModifiedBy>
  <cp:revision>590</cp:revision>
  <cp:lastPrinted>1601-01-01T00:00:00Z</cp:lastPrinted>
  <dcterms:created xsi:type="dcterms:W3CDTF">2005-10-04T19:44:59Z</dcterms:created>
  <dcterms:modified xsi:type="dcterms:W3CDTF">2021-12-06T15:29:36Z</dcterms:modified>
</cp:coreProperties>
</file>