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1" r:id="rId2"/>
    <p:sldId id="257" r:id="rId3"/>
    <p:sldId id="258" r:id="rId4"/>
    <p:sldId id="259" r:id="rId5"/>
    <p:sldId id="266" r:id="rId6"/>
    <p:sldId id="260" r:id="rId7"/>
    <p:sldId id="267" r:id="rId8"/>
    <p:sldId id="261" r:id="rId9"/>
    <p:sldId id="268" r:id="rId10"/>
    <p:sldId id="262" r:id="rId11"/>
    <p:sldId id="269" r:id="rId12"/>
    <p:sldId id="263" r:id="rId13"/>
    <p:sldId id="264" r:id="rId14"/>
    <p:sldId id="265"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pPr eaLnBrk="1" latinLnBrk="0" hangingPunct="1"/>
            <a:fld id="{E6F9B8CD-342D-4579-98EC-A8FD6B7370E1}" type="datetimeFigureOut">
              <a:rPr lang="en-US" smtClean="0"/>
              <a:pPr eaLnBrk="1" latinLnBrk="0" hangingPunct="1"/>
              <a:t>12/6/2021</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12/6/2021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12/6/2021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12/6/2021</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eaLnBrk="1" latinLnBrk="0" hangingPunct="1"/>
            <a:fld id="{E6F9B8CD-342D-4579-98EC-A8FD6B7370E1}" type="datetimeFigureOut">
              <a:rPr lang="en-US" smtClean="0"/>
              <a:pPr eaLnBrk="1" latinLnBrk="0" hangingPunct="1"/>
              <a:t>12/6/2021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12/6/2021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12/6/2021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12/6/2021</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12/6/2021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12/6/2021</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12/6/2021</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12/6/2021</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0950" y="1676400"/>
            <a:ext cx="6781800" cy="1894362"/>
          </a:xfrm>
        </p:spPr>
        <p:txBody>
          <a:bodyPr/>
          <a:lstStyle/>
          <a:p>
            <a:pPr algn="ctr"/>
            <a:r>
              <a:rPr lang="en-US" sz="3600" dirty="0" smtClean="0">
                <a:solidFill>
                  <a:schemeClr val="accent1"/>
                </a:solidFill>
              </a:rPr>
              <a:t>Work Envelops &amp; Robot Wrists</a:t>
            </a:r>
            <a:r>
              <a:rPr lang="en-US" dirty="0">
                <a:solidFill>
                  <a:schemeClr val="accent1"/>
                </a:solidFill>
              </a:rPr>
              <a:t/>
            </a:r>
            <a:br>
              <a:rPr lang="en-US" dirty="0">
                <a:solidFill>
                  <a:schemeClr val="accent1"/>
                </a:solidFill>
              </a:rPr>
            </a:br>
            <a:endParaRPr lang="en-US" dirty="0">
              <a:solidFill>
                <a:schemeClr val="accent1"/>
              </a:solidFill>
            </a:endParaRPr>
          </a:p>
        </p:txBody>
      </p:sp>
      <p:sp>
        <p:nvSpPr>
          <p:cNvPr id="5" name="Subtitle 4"/>
          <p:cNvSpPr>
            <a:spLocks noGrp="1"/>
          </p:cNvSpPr>
          <p:nvPr>
            <p:ph type="subTitle" idx="1"/>
          </p:nvPr>
        </p:nvSpPr>
        <p:spPr>
          <a:xfrm>
            <a:off x="2035750" y="4495800"/>
            <a:ext cx="6172200" cy="1371600"/>
          </a:xfrm>
        </p:spPr>
        <p:txBody>
          <a:bodyPr>
            <a:normAutofit/>
          </a:bodyPr>
          <a:lstStyle/>
          <a:p>
            <a:pPr algn="ctr"/>
            <a:r>
              <a:rPr lang="en-US" sz="2400" dirty="0" smtClean="0">
                <a:solidFill>
                  <a:schemeClr val="accent1"/>
                </a:solidFill>
              </a:rPr>
              <a:t>Md. Fazle Rabbi</a:t>
            </a:r>
          </a:p>
          <a:p>
            <a:pPr algn="ctr"/>
            <a:r>
              <a:rPr lang="en-US" sz="2400" dirty="0" smtClean="0">
                <a:solidFill>
                  <a:schemeClr val="accent1"/>
                </a:solidFill>
              </a:rPr>
              <a:t>ID:16CSE057</a:t>
            </a:r>
          </a:p>
        </p:txBody>
      </p:sp>
    </p:spTree>
    <p:extLst>
      <p:ext uri="{BB962C8B-B14F-4D97-AF65-F5344CB8AC3E}">
        <p14:creationId xmlns:p14="http://schemas.microsoft.com/office/powerpoint/2010/main" val="353139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696200" cy="1752600"/>
          </a:xfrm>
        </p:spPr>
        <p:txBody>
          <a:bodyPr>
            <a:noAutofit/>
          </a:bodyPr>
          <a:lstStyle/>
          <a:p>
            <a:pPr marL="274320" lvl="1">
              <a:spcBef>
                <a:spcPts val="600"/>
              </a:spcBef>
            </a:pPr>
            <a:r>
              <a:rPr lang="en-US" altLang="en-US" sz="3600" b="1" dirty="0" smtClean="0">
                <a:solidFill>
                  <a:srgbClr val="E33F05"/>
                </a:solidFill>
                <a:effectLst>
                  <a:outerShdw blurRad="38100" dist="38100" dir="2700000" algn="tl">
                    <a:srgbClr val="000000">
                      <a:alpha val="43137"/>
                    </a:srgbClr>
                  </a:outerShdw>
                </a:effectLst>
              </a:rPr>
              <a:t>Revolute Coordinate Robot</a:t>
            </a:r>
            <a:r>
              <a:rPr lang="en-US" sz="3600" dirty="0" smtClean="0"/>
              <a:t/>
            </a:r>
            <a:br>
              <a:rPr lang="en-US" sz="3600" dirty="0" smtClean="0"/>
            </a:br>
            <a:r>
              <a:rPr lang="en-US" sz="3600" dirty="0" smtClean="0"/>
              <a:t/>
            </a:r>
            <a:br>
              <a:rPr lang="en-US" sz="3600" dirty="0" smtClean="0"/>
            </a:br>
            <a:endParaRPr lang="en-US" sz="3600" dirty="0"/>
          </a:p>
        </p:txBody>
      </p:sp>
      <p:sp>
        <p:nvSpPr>
          <p:cNvPr id="3" name="Content Placeholder 2"/>
          <p:cNvSpPr>
            <a:spLocks noGrp="1"/>
          </p:cNvSpPr>
          <p:nvPr>
            <p:ph sz="quarter" idx="1"/>
          </p:nvPr>
        </p:nvSpPr>
        <p:spPr>
          <a:xfrm>
            <a:off x="457200" y="1219200"/>
            <a:ext cx="8153400" cy="4873752"/>
          </a:xfrm>
        </p:spPr>
        <p:txBody>
          <a:bodyPr>
            <a:normAutofit/>
          </a:bodyPr>
          <a:lstStyle/>
          <a:p>
            <a:pPr algn="just"/>
            <a:r>
              <a:rPr lang="en-US" sz="2000" dirty="0"/>
              <a:t>The revolute configuration, or jointed-arm, is the most common. These robots are often referred to as anthropomorphic because their movements closely resemble those of the human body. Rigid segments resemble the human forearm and upper arm. Various joints mimic the action of the wrist, elbow, and shoulder. A joint called the sweep represents the waist. </a:t>
            </a:r>
            <a:endParaRPr lang="en-US" sz="2000" dirty="0" smtClean="0"/>
          </a:p>
          <a:p>
            <a:pPr marL="0" indent="0" algn="just">
              <a:buNone/>
            </a:pPr>
            <a:endParaRPr lang="en-US" sz="2000" dirty="0" smtClean="0"/>
          </a:p>
          <a:p>
            <a:pPr algn="just"/>
            <a:r>
              <a:rPr lang="en-US" sz="2000" dirty="0" smtClean="0"/>
              <a:t>A </a:t>
            </a:r>
            <a:r>
              <a:rPr lang="en-US" sz="2000" dirty="0"/>
              <a:t>revolute coordinate robot performs in an irregularly shaped work envelope. There are two basic revolute configurations: vertically </a:t>
            </a:r>
            <a:r>
              <a:rPr lang="en-US" sz="2000" dirty="0" err="1"/>
              <a:t>articu</a:t>
            </a:r>
            <a:r>
              <a:rPr lang="en-US" sz="2000" dirty="0"/>
              <a:t>- </a:t>
            </a:r>
            <a:r>
              <a:rPr lang="en-US" sz="2000" dirty="0" err="1"/>
              <a:t>lated</a:t>
            </a:r>
            <a:r>
              <a:rPr lang="en-US" sz="2000" dirty="0"/>
              <a:t> and horizontally articulated. </a:t>
            </a:r>
          </a:p>
        </p:txBody>
      </p:sp>
    </p:spTree>
    <p:extLst>
      <p:ext uri="{BB962C8B-B14F-4D97-AF65-F5344CB8AC3E}">
        <p14:creationId xmlns:p14="http://schemas.microsoft.com/office/powerpoint/2010/main" val="3203285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524000"/>
          </a:xfrm>
        </p:spPr>
        <p:txBody>
          <a:bodyPr>
            <a:noAutofit/>
          </a:bodyPr>
          <a:lstStyle/>
          <a:p>
            <a:pPr marL="274320" lvl="1">
              <a:spcBef>
                <a:spcPts val="600"/>
              </a:spcBef>
            </a:pPr>
            <a:r>
              <a:rPr lang="en-US" altLang="en-US" sz="3600" b="1" dirty="0" smtClean="0">
                <a:solidFill>
                  <a:srgbClr val="E33F05"/>
                </a:solidFill>
                <a:effectLst>
                  <a:outerShdw blurRad="38100" dist="38100" dir="2700000" algn="tl">
                    <a:srgbClr val="000000">
                      <a:alpha val="43137"/>
                    </a:srgbClr>
                  </a:outerShdw>
                </a:effectLst>
              </a:rPr>
              <a:t>Revolute Coordinate Robot</a:t>
            </a:r>
            <a:r>
              <a:rPr lang="en-US" sz="3600" dirty="0" smtClean="0"/>
              <a:t/>
            </a:r>
            <a:br>
              <a:rPr lang="en-US" sz="3600" dirty="0" smtClean="0"/>
            </a:br>
            <a:r>
              <a:rPr lang="en-US" sz="3600" dirty="0" smtClean="0"/>
              <a:t/>
            </a:r>
            <a:br>
              <a:rPr lang="en-US" sz="3600" dirty="0" smtClean="0"/>
            </a:br>
            <a:endParaRPr lang="en-US" sz="3600" dirty="0"/>
          </a:p>
        </p:txBody>
      </p:sp>
      <p:pic>
        <p:nvPicPr>
          <p:cNvPr id="5" name="Content Placeholder 4" descr="WEnRev"/>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95350" y="1828800"/>
            <a:ext cx="6591300" cy="359999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8932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E33F05"/>
                </a:solidFill>
                <a:effectLst>
                  <a:outerShdw blurRad="38100" dist="38100" dir="2700000" algn="tl">
                    <a:srgbClr val="000000">
                      <a:alpha val="43137"/>
                    </a:srgbClr>
                  </a:outerShdw>
                </a:effectLst>
              </a:rPr>
              <a:t>Robotics : Robot Wrists</a:t>
            </a:r>
            <a:r>
              <a:rPr lang="en-US" dirty="0"/>
              <a:t/>
            </a:r>
            <a:br>
              <a:rPr lang="en-US" dirty="0"/>
            </a:br>
            <a:endParaRPr lang="en-US" dirty="0"/>
          </a:p>
        </p:txBody>
      </p:sp>
      <p:sp>
        <p:nvSpPr>
          <p:cNvPr id="3" name="Content Placeholder 2"/>
          <p:cNvSpPr>
            <a:spLocks noGrp="1"/>
          </p:cNvSpPr>
          <p:nvPr>
            <p:ph sz="quarter" idx="1"/>
          </p:nvPr>
        </p:nvSpPr>
        <p:spPr/>
        <p:txBody>
          <a:bodyPr/>
          <a:lstStyle/>
          <a:p>
            <a:pPr fontAlgn="auto">
              <a:lnSpc>
                <a:spcPct val="80000"/>
              </a:lnSpc>
              <a:spcAft>
                <a:spcPts val="0"/>
              </a:spcAft>
              <a:defRPr/>
            </a:pPr>
            <a:r>
              <a:rPr lang="en-US" altLang="en-US" dirty="0"/>
              <a:t>To orient the end-effectors properly with respect to the task to be performed, it is required to have three additional DOFs in general. </a:t>
            </a:r>
          </a:p>
          <a:p>
            <a:pPr fontAlgn="auto">
              <a:lnSpc>
                <a:spcPct val="80000"/>
              </a:lnSpc>
              <a:spcAft>
                <a:spcPts val="0"/>
              </a:spcAft>
              <a:defRPr/>
            </a:pPr>
            <a:r>
              <a:rPr lang="en-US" altLang="en-US" dirty="0"/>
              <a:t>A wrist may have </a:t>
            </a:r>
            <a:r>
              <a:rPr lang="en-US" altLang="en-US" dirty="0">
                <a:solidFill>
                  <a:srgbClr val="FF0000"/>
                </a:solidFill>
              </a:rPr>
              <a:t>three to five </a:t>
            </a:r>
            <a:r>
              <a:rPr lang="en-US" altLang="en-US" dirty="0"/>
              <a:t>degrees of freedom to solve the problem of orientation.</a:t>
            </a:r>
          </a:p>
          <a:p>
            <a:pPr fontAlgn="auto">
              <a:lnSpc>
                <a:spcPct val="80000"/>
              </a:lnSpc>
              <a:spcAft>
                <a:spcPts val="0"/>
              </a:spcAft>
              <a:defRPr/>
            </a:pPr>
            <a:r>
              <a:rPr lang="en-US" altLang="en-US" dirty="0"/>
              <a:t>Three rotational freedoms of the wrist are usually designated as </a:t>
            </a:r>
            <a:r>
              <a:rPr lang="en-US" altLang="en-US" i="1" dirty="0">
                <a:solidFill>
                  <a:srgbClr val="FF0000"/>
                </a:solidFill>
              </a:rPr>
              <a:t>pitch, yaw </a:t>
            </a:r>
            <a:r>
              <a:rPr lang="en-US" altLang="en-US" dirty="0">
                <a:solidFill>
                  <a:srgbClr val="FF0000"/>
                </a:solidFill>
              </a:rPr>
              <a:t>and </a:t>
            </a:r>
            <a:r>
              <a:rPr lang="en-US" altLang="en-US" i="1" dirty="0">
                <a:solidFill>
                  <a:srgbClr val="FF0000"/>
                </a:solidFill>
              </a:rPr>
              <a:t>roll </a:t>
            </a:r>
            <a:r>
              <a:rPr lang="en-US" altLang="en-US" dirty="0"/>
              <a:t>as they are</a:t>
            </a:r>
            <a:r>
              <a:rPr lang="en-US" altLang="en-US" b="1" dirty="0"/>
              <a:t> </a:t>
            </a:r>
            <a:r>
              <a:rPr lang="en-US" altLang="en-US" dirty="0"/>
              <a:t>very</a:t>
            </a:r>
            <a:r>
              <a:rPr lang="en-US" altLang="en-US" b="1" dirty="0"/>
              <a:t> </a:t>
            </a:r>
            <a:r>
              <a:rPr lang="en-US" altLang="en-US" dirty="0"/>
              <a:t>popular terms uses in aviation. </a:t>
            </a:r>
          </a:p>
          <a:p>
            <a:endParaRPr lang="en-US" dirty="0"/>
          </a:p>
        </p:txBody>
      </p:sp>
    </p:spTree>
    <p:extLst>
      <p:ext uri="{BB962C8B-B14F-4D97-AF65-F5344CB8AC3E}">
        <p14:creationId xmlns:p14="http://schemas.microsoft.com/office/powerpoint/2010/main" val="352280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85800"/>
          </a:xfrm>
        </p:spPr>
        <p:txBody>
          <a:bodyPr/>
          <a:lstStyle/>
          <a:p>
            <a:r>
              <a:rPr lang="en-US" b="1" dirty="0" smtClean="0"/>
              <a:t>Continue</a:t>
            </a:r>
            <a:endParaRPr lang="en-US" b="1" dirty="0"/>
          </a:p>
        </p:txBody>
      </p:sp>
      <p:sp>
        <p:nvSpPr>
          <p:cNvPr id="3" name="Content Placeholder 2"/>
          <p:cNvSpPr>
            <a:spLocks noGrp="1"/>
          </p:cNvSpPr>
          <p:nvPr>
            <p:ph sz="quarter" idx="1"/>
          </p:nvPr>
        </p:nvSpPr>
        <p:spPr>
          <a:xfrm>
            <a:off x="439615" y="1295400"/>
            <a:ext cx="7467600" cy="4873752"/>
          </a:xfrm>
        </p:spPr>
        <p:txBody>
          <a:bodyPr/>
          <a:lstStyle/>
          <a:p>
            <a:pPr>
              <a:lnSpc>
                <a:spcPct val="80000"/>
              </a:lnSpc>
            </a:pPr>
            <a:r>
              <a:rPr lang="en-US" altLang="en-US" dirty="0"/>
              <a:t>A </a:t>
            </a:r>
            <a:r>
              <a:rPr lang="en-US" altLang="en-US" b="1" dirty="0"/>
              <a:t>pitch</a:t>
            </a:r>
            <a:r>
              <a:rPr lang="en-US" altLang="en-US" dirty="0"/>
              <a:t> is defined as rotation about a </a:t>
            </a:r>
            <a:r>
              <a:rPr lang="en-US" altLang="en-US" dirty="0">
                <a:solidFill>
                  <a:srgbClr val="FF0000"/>
                </a:solidFill>
              </a:rPr>
              <a:t>horizontal axis</a:t>
            </a:r>
            <a:r>
              <a:rPr lang="en-US" altLang="en-US" dirty="0"/>
              <a:t> and it is with this pitch motion, an aircraft is able to move its nose </a:t>
            </a:r>
            <a:r>
              <a:rPr lang="en-US" altLang="en-US" dirty="0">
                <a:solidFill>
                  <a:srgbClr val="FF0000"/>
                </a:solidFill>
              </a:rPr>
              <a:t>up or down</a:t>
            </a:r>
            <a:r>
              <a:rPr lang="en-US" altLang="en-US" dirty="0"/>
              <a:t>. </a:t>
            </a:r>
          </a:p>
          <a:p>
            <a:pPr>
              <a:lnSpc>
                <a:spcPct val="80000"/>
              </a:lnSpc>
            </a:pPr>
            <a:endParaRPr lang="en-US" altLang="en-US" dirty="0" smtClean="0"/>
          </a:p>
          <a:p>
            <a:pPr>
              <a:lnSpc>
                <a:spcPct val="80000"/>
              </a:lnSpc>
            </a:pPr>
            <a:r>
              <a:rPr lang="en-US" altLang="en-US" b="1" dirty="0" smtClean="0"/>
              <a:t>Yaw</a:t>
            </a:r>
            <a:r>
              <a:rPr lang="en-US" altLang="en-US" dirty="0" smtClean="0"/>
              <a:t> </a:t>
            </a:r>
            <a:r>
              <a:rPr lang="en-US" altLang="en-US" dirty="0"/>
              <a:t>is a rotational movement about the </a:t>
            </a:r>
            <a:r>
              <a:rPr lang="en-US" altLang="en-US" dirty="0">
                <a:solidFill>
                  <a:srgbClr val="FF0000"/>
                </a:solidFill>
              </a:rPr>
              <a:t>vertical axis</a:t>
            </a:r>
            <a:r>
              <a:rPr lang="en-US" altLang="en-US" dirty="0"/>
              <a:t> and this motion moves the nose of the aircraft to the </a:t>
            </a:r>
            <a:r>
              <a:rPr lang="en-US" altLang="en-US" dirty="0">
                <a:solidFill>
                  <a:srgbClr val="FF0000"/>
                </a:solidFill>
              </a:rPr>
              <a:t>left or right</a:t>
            </a:r>
            <a:r>
              <a:rPr lang="en-US" altLang="en-US" dirty="0"/>
              <a:t>. </a:t>
            </a:r>
            <a:endParaRPr lang="en-US" altLang="en-US" dirty="0" smtClean="0"/>
          </a:p>
          <a:p>
            <a:pPr>
              <a:lnSpc>
                <a:spcPct val="80000"/>
              </a:lnSpc>
            </a:pPr>
            <a:endParaRPr lang="en-US" altLang="en-US" dirty="0"/>
          </a:p>
          <a:p>
            <a:pPr>
              <a:lnSpc>
                <a:spcPct val="80000"/>
              </a:lnSpc>
            </a:pPr>
            <a:r>
              <a:rPr lang="en-US" altLang="en-US" dirty="0"/>
              <a:t>A </a:t>
            </a:r>
            <a:r>
              <a:rPr lang="en-US" altLang="en-US" b="1" dirty="0"/>
              <a:t>roll</a:t>
            </a:r>
            <a:r>
              <a:rPr lang="en-US" altLang="en-US" dirty="0"/>
              <a:t> is a rotational freedom about the aircraft's own axis. With the roll motion, a craft can turn about its own axis. This concept has been extended to the design of the robot end-effectors attached to the wrist.</a:t>
            </a:r>
            <a:endParaRPr lang="en-US" altLang="en-US" dirty="0">
              <a:solidFill>
                <a:srgbClr val="6600FF"/>
              </a:solidFill>
            </a:endParaRPr>
          </a:p>
          <a:p>
            <a:endParaRPr lang="en-US" dirty="0"/>
          </a:p>
        </p:txBody>
      </p:sp>
    </p:spTree>
    <p:extLst>
      <p:ext uri="{BB962C8B-B14F-4D97-AF65-F5344CB8AC3E}">
        <p14:creationId xmlns:p14="http://schemas.microsoft.com/office/powerpoint/2010/main" val="3705275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a:t>
            </a:r>
          </a:p>
        </p:txBody>
      </p:sp>
      <p:pic>
        <p:nvPicPr>
          <p:cNvPr id="4" name="Picture 4" descr="RWRPY"/>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1524000" y="1752600"/>
            <a:ext cx="5055524" cy="426618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02761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4267200" cy="1143000"/>
          </a:xfrm>
        </p:spPr>
        <p:txBody>
          <a:bodyPr>
            <a:normAutofit/>
          </a:bodyPr>
          <a:lstStyle/>
          <a:p>
            <a:r>
              <a:rPr lang="en-US" sz="6000" b="1" dirty="0" smtClean="0"/>
              <a:t>THE END</a:t>
            </a:r>
            <a:endParaRPr lang="en-US" sz="6000" b="1" dirty="0"/>
          </a:p>
        </p:txBody>
      </p:sp>
    </p:spTree>
    <p:extLst>
      <p:ext uri="{BB962C8B-B14F-4D97-AF65-F5344CB8AC3E}">
        <p14:creationId xmlns:p14="http://schemas.microsoft.com/office/powerpoint/2010/main" val="494160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u="sng" dirty="0">
                <a:solidFill>
                  <a:schemeClr val="tx1"/>
                </a:solidFill>
                <a:effectLst>
                  <a:outerShdw blurRad="38100" dist="38100" dir="2700000" algn="tl">
                    <a:srgbClr val="000000">
                      <a:alpha val="43137"/>
                    </a:srgbClr>
                  </a:outerShdw>
                </a:effectLst>
              </a:rPr>
              <a:t>Robotics : Work Envelops</a:t>
            </a:r>
            <a:endParaRPr lang="en-US" u="sng" dirty="0">
              <a:solidFill>
                <a:schemeClr val="tx1"/>
              </a:solidFill>
            </a:endParaRPr>
          </a:p>
        </p:txBody>
      </p:sp>
      <p:sp>
        <p:nvSpPr>
          <p:cNvPr id="3" name="Content Placeholder 2"/>
          <p:cNvSpPr>
            <a:spLocks noGrp="1"/>
          </p:cNvSpPr>
          <p:nvPr>
            <p:ph sz="quarter" idx="1"/>
          </p:nvPr>
        </p:nvSpPr>
        <p:spPr/>
        <p:txBody>
          <a:bodyPr/>
          <a:lstStyle/>
          <a:p>
            <a:pPr algn="just"/>
            <a:r>
              <a:rPr lang="en-US" dirty="0"/>
              <a:t>A robot's work envelope is </a:t>
            </a:r>
            <a:r>
              <a:rPr lang="en-US" b="1" dirty="0"/>
              <a:t>its range of movement</a:t>
            </a:r>
            <a:r>
              <a:rPr lang="en-US" dirty="0"/>
              <a:t>. It is the shape created when a manipulator reaches </a:t>
            </a:r>
            <a:r>
              <a:rPr lang="en-US" b="1" dirty="0">
                <a:solidFill>
                  <a:srgbClr val="FF0000"/>
                </a:solidFill>
              </a:rPr>
              <a:t>forward</a:t>
            </a:r>
            <a:r>
              <a:rPr lang="en-US" dirty="0"/>
              <a:t>, </a:t>
            </a:r>
            <a:r>
              <a:rPr lang="en-US" b="1" dirty="0">
                <a:solidFill>
                  <a:srgbClr val="FF0000"/>
                </a:solidFill>
              </a:rPr>
              <a:t>backward</a:t>
            </a:r>
            <a:r>
              <a:rPr lang="en-US" dirty="0"/>
              <a:t>, </a:t>
            </a:r>
            <a:r>
              <a:rPr lang="en-US" b="1" dirty="0">
                <a:solidFill>
                  <a:srgbClr val="FF0000"/>
                </a:solidFill>
              </a:rPr>
              <a:t>up</a:t>
            </a:r>
            <a:r>
              <a:rPr lang="en-US" dirty="0"/>
              <a:t> and </a:t>
            </a:r>
            <a:r>
              <a:rPr lang="en-US" b="1" dirty="0">
                <a:solidFill>
                  <a:srgbClr val="FF0000"/>
                </a:solidFill>
              </a:rPr>
              <a:t>down</a:t>
            </a:r>
            <a:r>
              <a:rPr lang="en-US" dirty="0"/>
              <a:t>. These distances are determined by the length of a robot's arm and the design of its axes. Each axis contributes its own range of motion</a:t>
            </a:r>
            <a:r>
              <a:rPr lang="en-US" dirty="0" smtClean="0"/>
              <a:t>.</a:t>
            </a:r>
          </a:p>
          <a:p>
            <a:pPr algn="just"/>
            <a:r>
              <a:rPr lang="en-US" dirty="0"/>
              <a:t>Depending on the configuration and size of the links and wrist joints, robots can reach a collection of points called a </a:t>
            </a:r>
            <a:r>
              <a:rPr lang="en-US" b="1" dirty="0"/>
              <a:t>Workspace</a:t>
            </a:r>
            <a:r>
              <a:rPr lang="en-US" dirty="0"/>
              <a:t>.</a:t>
            </a:r>
          </a:p>
          <a:p>
            <a:pPr marL="0" indent="0" algn="just">
              <a:buNone/>
            </a:pPr>
            <a:endParaRPr lang="en-US" dirty="0" smtClean="0"/>
          </a:p>
          <a:p>
            <a:pPr algn="just"/>
            <a:endParaRPr lang="en-US" dirty="0"/>
          </a:p>
          <a:p>
            <a:pPr algn="just"/>
            <a:endParaRPr lang="en-US" dirty="0"/>
          </a:p>
        </p:txBody>
      </p:sp>
    </p:spTree>
    <p:extLst>
      <p:ext uri="{BB962C8B-B14F-4D97-AF65-F5344CB8AC3E}">
        <p14:creationId xmlns:p14="http://schemas.microsoft.com/office/powerpoint/2010/main" val="2853070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lstStyle/>
          <a:p>
            <a:r>
              <a:rPr lang="en-US" b="1" dirty="0" smtClean="0">
                <a:solidFill>
                  <a:schemeClr val="tx1"/>
                </a:solidFill>
              </a:rPr>
              <a:t>what </a:t>
            </a:r>
            <a:r>
              <a:rPr lang="en-US" b="1" dirty="0">
                <a:solidFill>
                  <a:schemeClr val="tx1"/>
                </a:solidFill>
              </a:rPr>
              <a:t>are the different types of robot?</a:t>
            </a:r>
          </a:p>
        </p:txBody>
      </p:sp>
      <p:sp>
        <p:nvSpPr>
          <p:cNvPr id="3" name="Content Placeholder 2"/>
          <p:cNvSpPr>
            <a:spLocks noGrp="1"/>
          </p:cNvSpPr>
          <p:nvPr>
            <p:ph sz="quarter" idx="1"/>
          </p:nvPr>
        </p:nvSpPr>
        <p:spPr/>
        <p:txBody>
          <a:bodyPr/>
          <a:lstStyle/>
          <a:p>
            <a:r>
              <a:rPr lang="en-US" b="1" dirty="0"/>
              <a:t>Here's an overview of four types of industrial robots that every manufacturer should know.</a:t>
            </a:r>
            <a:endParaRPr lang="en-US" dirty="0"/>
          </a:p>
          <a:p>
            <a:pPr lvl="1" algn="just"/>
            <a:r>
              <a:rPr lang="en-US" altLang="en-US" sz="2400" b="1" dirty="0">
                <a:solidFill>
                  <a:srgbClr val="E33F05"/>
                </a:solidFill>
                <a:effectLst>
                  <a:outerShdw blurRad="38100" dist="38100" dir="2700000" algn="tl">
                    <a:srgbClr val="000000">
                      <a:alpha val="43137"/>
                    </a:srgbClr>
                  </a:outerShdw>
                </a:effectLst>
              </a:rPr>
              <a:t>Cartesian Coordinate </a:t>
            </a:r>
            <a:r>
              <a:rPr lang="en-US" altLang="en-US" sz="2400" b="1" dirty="0" smtClean="0">
                <a:solidFill>
                  <a:srgbClr val="E33F05"/>
                </a:solidFill>
                <a:effectLst>
                  <a:outerShdw blurRad="38100" dist="38100" dir="2700000" algn="tl">
                    <a:srgbClr val="000000">
                      <a:alpha val="43137"/>
                    </a:srgbClr>
                  </a:outerShdw>
                </a:effectLst>
              </a:rPr>
              <a:t>Robot</a:t>
            </a:r>
          </a:p>
          <a:p>
            <a:pPr lvl="1" algn="just"/>
            <a:r>
              <a:rPr lang="en-US" altLang="en-US" sz="2400" b="1" dirty="0">
                <a:solidFill>
                  <a:srgbClr val="E33F05"/>
                </a:solidFill>
                <a:effectLst>
                  <a:outerShdw blurRad="38100" dist="38100" dir="2700000" algn="tl">
                    <a:srgbClr val="000000">
                      <a:alpha val="43137"/>
                    </a:srgbClr>
                  </a:outerShdw>
                </a:effectLst>
              </a:rPr>
              <a:t>Cylindrical Coordinate </a:t>
            </a:r>
            <a:r>
              <a:rPr lang="en-US" altLang="en-US" sz="2400" b="1" dirty="0" smtClean="0">
                <a:solidFill>
                  <a:srgbClr val="E33F05"/>
                </a:solidFill>
                <a:effectLst>
                  <a:outerShdw blurRad="38100" dist="38100" dir="2700000" algn="tl">
                    <a:srgbClr val="000000">
                      <a:alpha val="43137"/>
                    </a:srgbClr>
                  </a:outerShdw>
                </a:effectLst>
              </a:rPr>
              <a:t>Robot</a:t>
            </a:r>
          </a:p>
          <a:p>
            <a:pPr lvl="1" algn="just"/>
            <a:r>
              <a:rPr lang="en-US" altLang="en-US" sz="2400" b="1" dirty="0">
                <a:solidFill>
                  <a:srgbClr val="E33F05"/>
                </a:solidFill>
                <a:effectLst>
                  <a:outerShdw blurRad="38100" dist="38100" dir="2700000" algn="tl">
                    <a:srgbClr val="000000">
                      <a:alpha val="43137"/>
                    </a:srgbClr>
                  </a:outerShdw>
                </a:effectLst>
              </a:rPr>
              <a:t>Spherical Coordinate </a:t>
            </a:r>
            <a:r>
              <a:rPr lang="en-US" altLang="en-US" sz="2400" b="1" dirty="0" smtClean="0">
                <a:solidFill>
                  <a:srgbClr val="E33F05"/>
                </a:solidFill>
                <a:effectLst>
                  <a:outerShdw blurRad="38100" dist="38100" dir="2700000" algn="tl">
                    <a:srgbClr val="000000">
                      <a:alpha val="43137"/>
                    </a:srgbClr>
                  </a:outerShdw>
                </a:effectLst>
              </a:rPr>
              <a:t>Robot</a:t>
            </a:r>
          </a:p>
          <a:p>
            <a:pPr lvl="1" algn="just"/>
            <a:r>
              <a:rPr lang="en-US" altLang="en-US" sz="2400" b="1" dirty="0">
                <a:solidFill>
                  <a:srgbClr val="E33F05"/>
                </a:solidFill>
                <a:effectLst>
                  <a:outerShdw blurRad="38100" dist="38100" dir="2700000" algn="tl">
                    <a:srgbClr val="000000">
                      <a:alpha val="43137"/>
                    </a:srgbClr>
                  </a:outerShdw>
                </a:effectLst>
              </a:rPr>
              <a:t>Revolute Coordinate Robot</a:t>
            </a:r>
            <a:endParaRPr lang="en-US" sz="2400" dirty="0"/>
          </a:p>
        </p:txBody>
      </p:sp>
    </p:spTree>
    <p:extLst>
      <p:ext uri="{BB962C8B-B14F-4D97-AF65-F5344CB8AC3E}">
        <p14:creationId xmlns:p14="http://schemas.microsoft.com/office/powerpoint/2010/main" val="51253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1143000"/>
          </a:xfrm>
        </p:spPr>
        <p:txBody>
          <a:bodyPr>
            <a:normAutofit fontScale="90000"/>
          </a:bodyPr>
          <a:lstStyle/>
          <a:p>
            <a:r>
              <a:rPr lang="en-US" sz="4000" b="1" dirty="0"/>
              <a:t>Cartesian </a:t>
            </a:r>
            <a:r>
              <a:rPr lang="en-US" sz="4000" b="1" dirty="0" smtClean="0"/>
              <a:t>Coordinate robots</a:t>
            </a:r>
            <a:endParaRPr lang="en-US" sz="4000" b="1" dirty="0"/>
          </a:p>
        </p:txBody>
      </p:sp>
      <p:sp>
        <p:nvSpPr>
          <p:cNvPr id="3" name="Content Placeholder 2"/>
          <p:cNvSpPr>
            <a:spLocks noGrp="1"/>
          </p:cNvSpPr>
          <p:nvPr>
            <p:ph sz="quarter" idx="1"/>
          </p:nvPr>
        </p:nvSpPr>
        <p:spPr>
          <a:xfrm>
            <a:off x="228600" y="1524000"/>
            <a:ext cx="8305800" cy="4873752"/>
          </a:xfrm>
        </p:spPr>
        <p:txBody>
          <a:bodyPr>
            <a:normAutofit/>
          </a:bodyPr>
          <a:lstStyle/>
          <a:p>
            <a:pPr algn="just"/>
            <a:r>
              <a:rPr lang="en-US" sz="2000" dirty="0"/>
              <a:t>Cartesian robots are a specific type of </a:t>
            </a:r>
            <a:r>
              <a:rPr lang="en-US" sz="2000" b="1" dirty="0"/>
              <a:t>industrial</a:t>
            </a:r>
            <a:r>
              <a:rPr lang="en-US" sz="2000" dirty="0"/>
              <a:t> robot that move on three orthogonal (perpendicular) axes — </a:t>
            </a:r>
            <a:r>
              <a:rPr lang="en-US" sz="2000" dirty="0">
                <a:solidFill>
                  <a:srgbClr val="FF0000"/>
                </a:solidFill>
              </a:rPr>
              <a:t>X, Y, and Z</a:t>
            </a:r>
            <a:r>
              <a:rPr lang="en-US" sz="2000" dirty="0"/>
              <a:t>. These three axes are at right angles to one another and perform coordinated motions through a single motion controller</a:t>
            </a:r>
            <a:r>
              <a:rPr lang="en-US" sz="2000" dirty="0" smtClean="0"/>
              <a:t>.</a:t>
            </a:r>
          </a:p>
          <a:p>
            <a:pPr marL="0" indent="0" algn="just">
              <a:buNone/>
            </a:pPr>
            <a:endParaRPr lang="en-US" sz="2000" dirty="0" smtClean="0"/>
          </a:p>
          <a:p>
            <a:pPr algn="just"/>
            <a:r>
              <a:rPr lang="en-US" sz="2000" dirty="0"/>
              <a:t>Cartesian robots operate on </a:t>
            </a:r>
            <a:r>
              <a:rPr lang="en-US" sz="2000" dirty="0" err="1"/>
              <a:t>cartesian</a:t>
            </a:r>
            <a:r>
              <a:rPr lang="en-US" sz="2000" dirty="0"/>
              <a:t> coordinates, which are rectilinear two- or three-dimensional coordinates. While these axes all limit the robot to straight line motion in several directions, it is common for the third axis to be a rotary axis  </a:t>
            </a:r>
          </a:p>
        </p:txBody>
      </p:sp>
    </p:spTree>
    <p:extLst>
      <p:ext uri="{BB962C8B-B14F-4D97-AF65-F5344CB8AC3E}">
        <p14:creationId xmlns:p14="http://schemas.microsoft.com/office/powerpoint/2010/main" val="372740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1143000"/>
          </a:xfrm>
        </p:spPr>
        <p:txBody>
          <a:bodyPr>
            <a:normAutofit fontScale="90000"/>
          </a:bodyPr>
          <a:lstStyle/>
          <a:p>
            <a:r>
              <a:rPr lang="en-US" sz="4000" b="1" dirty="0"/>
              <a:t>Cartesian </a:t>
            </a:r>
            <a:r>
              <a:rPr lang="en-US" sz="4000" b="1" dirty="0" smtClean="0"/>
              <a:t>Coordinate robots</a:t>
            </a:r>
            <a:endParaRPr lang="en-US" sz="4000" b="1" dirty="0"/>
          </a:p>
        </p:txBody>
      </p:sp>
      <p:pic>
        <p:nvPicPr>
          <p:cNvPr id="5" name="Content Placeholder 4" descr="WEnCar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90600" y="1752600"/>
            <a:ext cx="6591300" cy="35557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22645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US" altLang="en-US" sz="4000" b="1" dirty="0" smtClean="0">
                <a:solidFill>
                  <a:srgbClr val="E33F05"/>
                </a:solidFill>
                <a:effectLst>
                  <a:outerShdw blurRad="38100" dist="38100" dir="2700000" algn="tl">
                    <a:srgbClr val="000000">
                      <a:alpha val="43137"/>
                    </a:srgbClr>
                  </a:outerShdw>
                </a:effectLst>
              </a:rPr>
              <a:t>Cylindrical Coordinate Robot</a:t>
            </a:r>
            <a:br>
              <a:rPr lang="en-US" altLang="en-US" sz="4000" b="1" dirty="0" smtClean="0">
                <a:solidFill>
                  <a:srgbClr val="E33F05"/>
                </a:solidFill>
                <a:effectLst>
                  <a:outerShdw blurRad="38100" dist="38100" dir="2700000" algn="tl">
                    <a:srgbClr val="000000">
                      <a:alpha val="43137"/>
                    </a:srgbClr>
                  </a:outerShdw>
                </a:effectLst>
              </a:rPr>
            </a:br>
            <a:endParaRPr lang="en-US" sz="3200" dirty="0"/>
          </a:p>
        </p:txBody>
      </p:sp>
      <p:sp>
        <p:nvSpPr>
          <p:cNvPr id="3" name="Content Placeholder 2"/>
          <p:cNvSpPr>
            <a:spLocks noGrp="1"/>
          </p:cNvSpPr>
          <p:nvPr>
            <p:ph sz="quarter" idx="1"/>
          </p:nvPr>
        </p:nvSpPr>
        <p:spPr>
          <a:xfrm>
            <a:off x="228600" y="1417638"/>
            <a:ext cx="8305800" cy="4873752"/>
          </a:xfrm>
        </p:spPr>
        <p:txBody>
          <a:bodyPr>
            <a:normAutofit/>
          </a:bodyPr>
          <a:lstStyle/>
          <a:p>
            <a:pPr algn="just"/>
            <a:r>
              <a:rPr lang="en-US" sz="2000" dirty="0"/>
              <a:t>The cylindrical robot has a rotary joint for rotation and a prismatic joint for angular motion around the joint axis. The rotary joint moves in a rotational movement around the common axis. In contrast, </a:t>
            </a:r>
            <a:r>
              <a:rPr lang="en-US" sz="2000" b="1" dirty="0"/>
              <a:t>the prismatic joint will move in a linear motion</a:t>
            </a:r>
            <a:r>
              <a:rPr lang="en-US" sz="2000" dirty="0" smtClean="0"/>
              <a:t>.</a:t>
            </a:r>
          </a:p>
          <a:p>
            <a:pPr marL="0" indent="0" algn="just">
              <a:buNone/>
            </a:pPr>
            <a:endParaRPr lang="en-US" sz="2000" dirty="0" smtClean="0"/>
          </a:p>
          <a:p>
            <a:pPr algn="just"/>
            <a:r>
              <a:rPr lang="en-US" sz="2000" dirty="0"/>
              <a:t>The main arm of cylindrical robots goes </a:t>
            </a:r>
            <a:r>
              <a:rPr lang="en-US" sz="2000" b="1" dirty="0"/>
              <a:t>up and down</a:t>
            </a:r>
            <a:r>
              <a:rPr lang="en-US" sz="2000" dirty="0"/>
              <a:t>. A cylinder built into the robotic arm produces this motion by stretching and retracting itself. </a:t>
            </a:r>
            <a:r>
              <a:rPr lang="en-US" sz="2000" b="1" dirty="0"/>
              <a:t>Gears</a:t>
            </a:r>
            <a:r>
              <a:rPr lang="en-US" sz="2000" dirty="0"/>
              <a:t> and a </a:t>
            </a:r>
            <a:r>
              <a:rPr lang="en-US" sz="2000" b="1" dirty="0"/>
              <a:t>motor</a:t>
            </a:r>
            <a:r>
              <a:rPr lang="en-US" sz="2000" dirty="0"/>
              <a:t> drive the movement of many of these cylindrical robotic versions, while a pneumatic cylinder drives the vertical motion. Assembly processes, management of machine tools and die-cast equipment, and spot welding are all done with cylindrical robots.</a:t>
            </a:r>
          </a:p>
        </p:txBody>
      </p:sp>
    </p:spTree>
    <p:extLst>
      <p:ext uri="{BB962C8B-B14F-4D97-AF65-F5344CB8AC3E}">
        <p14:creationId xmlns:p14="http://schemas.microsoft.com/office/powerpoint/2010/main" val="2804855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US" altLang="en-US" sz="4000" b="1" dirty="0" smtClean="0">
                <a:solidFill>
                  <a:srgbClr val="E33F05"/>
                </a:solidFill>
                <a:effectLst>
                  <a:outerShdw blurRad="38100" dist="38100" dir="2700000" algn="tl">
                    <a:srgbClr val="000000">
                      <a:alpha val="43137"/>
                    </a:srgbClr>
                  </a:outerShdw>
                </a:effectLst>
              </a:rPr>
              <a:t>Cylindrical Coordinate Robot</a:t>
            </a:r>
            <a:br>
              <a:rPr lang="en-US" altLang="en-US" sz="4000" b="1" dirty="0" smtClean="0">
                <a:solidFill>
                  <a:srgbClr val="E33F05"/>
                </a:solidFill>
                <a:effectLst>
                  <a:outerShdw blurRad="38100" dist="38100" dir="2700000" algn="tl">
                    <a:srgbClr val="000000">
                      <a:alpha val="43137"/>
                    </a:srgbClr>
                  </a:outerShdw>
                </a:effectLst>
              </a:rPr>
            </a:br>
            <a:endParaRPr lang="en-US" sz="3200" dirty="0"/>
          </a:p>
        </p:txBody>
      </p:sp>
      <p:pic>
        <p:nvPicPr>
          <p:cNvPr id="5" name="Content Placeholder 4" descr="WEnCyl"/>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66800" y="2057400"/>
            <a:ext cx="6591300" cy="317804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12746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US" altLang="en-US" sz="4000" b="1" dirty="0" smtClean="0">
                <a:solidFill>
                  <a:srgbClr val="E33F05"/>
                </a:solidFill>
                <a:effectLst>
                  <a:outerShdw blurRad="38100" dist="38100" dir="2700000" algn="tl">
                    <a:srgbClr val="000000">
                      <a:alpha val="43137"/>
                    </a:srgbClr>
                  </a:outerShdw>
                </a:effectLst>
              </a:rPr>
              <a:t>Spherical Coordinate Robot</a:t>
            </a:r>
            <a:br>
              <a:rPr lang="en-US" altLang="en-US" sz="4000" b="1" dirty="0" smtClean="0">
                <a:solidFill>
                  <a:srgbClr val="E33F05"/>
                </a:solidFill>
                <a:effectLst>
                  <a:outerShdw blurRad="38100" dist="38100" dir="2700000" algn="tl">
                    <a:srgbClr val="000000">
                      <a:alpha val="43137"/>
                    </a:srgbClr>
                  </a:outerShdw>
                </a:effectLst>
              </a:rPr>
            </a:br>
            <a:endParaRPr lang="en-US" sz="3200" dirty="0"/>
          </a:p>
        </p:txBody>
      </p:sp>
      <p:sp>
        <p:nvSpPr>
          <p:cNvPr id="3" name="Content Placeholder 2"/>
          <p:cNvSpPr>
            <a:spLocks noGrp="1"/>
          </p:cNvSpPr>
          <p:nvPr>
            <p:ph sz="quarter" idx="1"/>
          </p:nvPr>
        </p:nvSpPr>
        <p:spPr>
          <a:xfrm>
            <a:off x="457200" y="1219200"/>
            <a:ext cx="8305800" cy="4873752"/>
          </a:xfrm>
        </p:spPr>
        <p:txBody>
          <a:bodyPr/>
          <a:lstStyle/>
          <a:p>
            <a:pPr algn="just"/>
            <a:r>
              <a:rPr lang="en-US" sz="2000" dirty="0"/>
              <a:t>Spherical robots, sometimes regarded as polar robots, are stationary robot arms with spherical or near-spherical work envelopes that can be positioned in a polar coordinate system. Sounds pretty smart – you are free to use this if you want to impress someone with your wit.</a:t>
            </a:r>
          </a:p>
          <a:p>
            <a:pPr algn="just"/>
            <a:r>
              <a:rPr lang="en-US" sz="2000" dirty="0"/>
              <a:t>So, these robots are more sophisticated than Cartesian and cylindrical robots, while control solutions are less complicated than those of articulated robot arms. This may be the reason why sometimes they are used as a base for robot kinematics exercises</a:t>
            </a:r>
          </a:p>
          <a:p>
            <a:endParaRPr lang="en-US" dirty="0"/>
          </a:p>
        </p:txBody>
      </p:sp>
    </p:spTree>
    <p:extLst>
      <p:ext uri="{BB962C8B-B14F-4D97-AF65-F5344CB8AC3E}">
        <p14:creationId xmlns:p14="http://schemas.microsoft.com/office/powerpoint/2010/main" val="316966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US" altLang="en-US" sz="4000" b="1" dirty="0" smtClean="0">
                <a:solidFill>
                  <a:srgbClr val="E33F05"/>
                </a:solidFill>
                <a:effectLst>
                  <a:outerShdw blurRad="38100" dist="38100" dir="2700000" algn="tl">
                    <a:srgbClr val="000000">
                      <a:alpha val="43137"/>
                    </a:srgbClr>
                  </a:outerShdw>
                </a:effectLst>
              </a:rPr>
              <a:t>Spherical Coordinate Robot</a:t>
            </a:r>
            <a:br>
              <a:rPr lang="en-US" altLang="en-US" sz="4000" b="1" dirty="0" smtClean="0">
                <a:solidFill>
                  <a:srgbClr val="E33F05"/>
                </a:solidFill>
                <a:effectLst>
                  <a:outerShdw blurRad="38100" dist="38100" dir="2700000" algn="tl">
                    <a:srgbClr val="000000">
                      <a:alpha val="43137"/>
                    </a:srgbClr>
                  </a:outerShdw>
                </a:effectLst>
              </a:rPr>
            </a:br>
            <a:endParaRPr lang="en-US" sz="3200" dirty="0"/>
          </a:p>
        </p:txBody>
      </p:sp>
      <p:pic>
        <p:nvPicPr>
          <p:cNvPr id="5" name="Content Placeholder 4" descr="WEnsph"/>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95350" y="1676400"/>
            <a:ext cx="6591300" cy="36359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90089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143</TotalTime>
  <Words>554</Words>
  <Application>Microsoft Office PowerPoint</Application>
  <PresentationFormat>On-screen Show (4:3)</PresentationFormat>
  <Paragraphs>44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Century Schoolbook</vt:lpstr>
      <vt:lpstr>Wingdings</vt:lpstr>
      <vt:lpstr>Wingdings 2</vt:lpstr>
      <vt:lpstr>Oriel</vt:lpstr>
      <vt:lpstr>Work Envelops &amp; Robot Wrists </vt:lpstr>
      <vt:lpstr>Robotics : Work Envelops</vt:lpstr>
      <vt:lpstr>what are the different types of robot?</vt:lpstr>
      <vt:lpstr>Cartesian Coordinate robots</vt:lpstr>
      <vt:lpstr>Cartesian Coordinate robots</vt:lpstr>
      <vt:lpstr>Cylindrical Coordinate Robot </vt:lpstr>
      <vt:lpstr>Cylindrical Coordinate Robot </vt:lpstr>
      <vt:lpstr>Spherical Coordinate Robot </vt:lpstr>
      <vt:lpstr>Spherical Coordinate Robot </vt:lpstr>
      <vt:lpstr>Revolute Coordinate Robot  </vt:lpstr>
      <vt:lpstr>Revolute Coordinate Robot  </vt:lpstr>
      <vt:lpstr>Robotics : Robot Wrists </vt:lpstr>
      <vt:lpstr>Continue</vt:lpstr>
      <vt:lpstr>Continue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NTC</dc:creator>
  <cp:lastModifiedBy>srabbijan</cp:lastModifiedBy>
  <cp:revision>20</cp:revision>
  <dcterms:created xsi:type="dcterms:W3CDTF">2021-07-26T19:14:19Z</dcterms:created>
  <dcterms:modified xsi:type="dcterms:W3CDTF">2021-12-06T09:54:30Z</dcterms:modified>
</cp:coreProperties>
</file>