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58" r:id="rId3"/>
    <p:sldId id="259" r:id="rId4"/>
    <p:sldId id="260" r:id="rId5"/>
    <p:sldId id="261" r:id="rId6"/>
    <p:sldId id="262" r:id="rId7"/>
    <p:sldId id="263" r:id="rId8"/>
    <p:sldId id="264" r:id="rId9"/>
    <p:sldId id="270" r:id="rId10"/>
    <p:sldId id="265" r:id="rId11"/>
    <p:sldId id="266" r:id="rId12"/>
    <p:sldId id="267" r:id="rId13"/>
    <p:sldId id="268"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96" y="3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8/9/2021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8/9/2021</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8/9/2021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8/9/2021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8/9/2021</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8/9/2021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8/9/2021</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8/9/2021</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8/9/2021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524000"/>
            <a:ext cx="6172200" cy="1894362"/>
          </a:xfrm>
        </p:spPr>
        <p:txBody>
          <a:bodyPr>
            <a:normAutofit/>
          </a:bodyPr>
          <a:lstStyle/>
          <a:p>
            <a:pPr algn="ctr"/>
            <a:r>
              <a:rPr lang="en-US" sz="4400" dirty="0" smtClean="0">
                <a:solidFill>
                  <a:srgbClr val="FFC000"/>
                </a:solidFill>
              </a:rPr>
              <a:t>Stepper Motors</a:t>
            </a:r>
            <a:r>
              <a:rPr lang="en-US" sz="4400" b="0" dirty="0">
                <a:solidFill>
                  <a:srgbClr val="FFC000"/>
                </a:solidFill>
              </a:rPr>
              <a:t/>
            </a:r>
            <a:br>
              <a:rPr lang="en-US" sz="4400" b="0" dirty="0">
                <a:solidFill>
                  <a:srgbClr val="FFC000"/>
                </a:solidFill>
              </a:rPr>
            </a:br>
            <a:endParaRPr lang="en-US" sz="4400" dirty="0">
              <a:solidFill>
                <a:srgbClr val="FFC000"/>
              </a:solidFill>
            </a:endParaRPr>
          </a:p>
        </p:txBody>
      </p:sp>
      <p:sp>
        <p:nvSpPr>
          <p:cNvPr id="5" name="Subtitle 4"/>
          <p:cNvSpPr txBox="1">
            <a:spLocks/>
          </p:cNvSpPr>
          <p:nvPr/>
        </p:nvSpPr>
        <p:spPr>
          <a:xfrm>
            <a:off x="1676400" y="4191000"/>
            <a:ext cx="6172200" cy="13716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ctr"/>
            <a:r>
              <a:rPr lang="en-US" sz="2800" dirty="0" smtClean="0">
                <a:solidFill>
                  <a:srgbClr val="FFC000"/>
                </a:solidFill>
              </a:rPr>
              <a:t>Md. Fazle Rabbi</a:t>
            </a:r>
          </a:p>
          <a:p>
            <a:pPr algn="ctr"/>
            <a:r>
              <a:rPr lang="en-US" sz="2800" dirty="0" smtClean="0">
                <a:solidFill>
                  <a:srgbClr val="FFC000"/>
                </a:solidFill>
              </a:rPr>
              <a:t>16CSE057</a:t>
            </a:r>
          </a:p>
        </p:txBody>
      </p:sp>
    </p:spTree>
    <p:extLst>
      <p:ext uri="{BB962C8B-B14F-4D97-AF65-F5344CB8AC3E}">
        <p14:creationId xmlns:p14="http://schemas.microsoft.com/office/powerpoint/2010/main" val="139860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457200"/>
            <a:ext cx="8763000" cy="6016752"/>
          </a:xfrm>
        </p:spPr>
        <p:txBody>
          <a:bodyPr>
            <a:normAutofit/>
          </a:bodyPr>
          <a:lstStyle/>
          <a:p>
            <a:pPr algn="just"/>
            <a:r>
              <a:rPr lang="en-US" sz="2000" dirty="0"/>
              <a:t>To make the motor shaft turn, first one electromagnet is given power, which makes the gear’s teeth magnetically attracted to the electromagnet’s teeth</a:t>
            </a:r>
            <a:r>
              <a:rPr lang="en-US" sz="2000" dirty="0" smtClean="0"/>
              <a:t>.</a:t>
            </a:r>
          </a:p>
          <a:p>
            <a:pPr marL="0" indent="0" algn="just">
              <a:buNone/>
            </a:pPr>
            <a:endParaRPr lang="en-US" sz="2000" dirty="0" smtClean="0"/>
          </a:p>
          <a:p>
            <a:pPr algn="just"/>
            <a:r>
              <a:rPr lang="en-US" sz="2000" dirty="0" smtClean="0"/>
              <a:t> </a:t>
            </a:r>
            <a:r>
              <a:rPr lang="en-US" sz="2000" dirty="0"/>
              <a:t>At the point when the gear’s teeth are thus aligned to the first electromagnet, they are slightly offset from the next electromagnet. </a:t>
            </a:r>
            <a:endParaRPr lang="en-US" sz="2000" dirty="0" smtClean="0"/>
          </a:p>
          <a:p>
            <a:pPr marL="0" indent="0" algn="just">
              <a:buNone/>
            </a:pPr>
            <a:endParaRPr lang="en-US" sz="2000" dirty="0" smtClean="0"/>
          </a:p>
          <a:p>
            <a:pPr algn="just"/>
            <a:r>
              <a:rPr lang="en-US" sz="2000" dirty="0" smtClean="0"/>
              <a:t>So </a:t>
            </a:r>
            <a:r>
              <a:rPr lang="en-US" sz="2000" dirty="0"/>
              <a:t>when the next electromagnet is turned ON and the first is turned OFF, the gear rotates slightly to align with the next one and from there the process is repeated. Each of those slight rotations is called a step, with an integer number of steps making a full rotation</a:t>
            </a:r>
            <a:r>
              <a:rPr lang="en-US" sz="2000" dirty="0" smtClean="0"/>
              <a:t>.</a:t>
            </a:r>
          </a:p>
          <a:p>
            <a:pPr marL="0" indent="0" algn="just">
              <a:buNone/>
            </a:pPr>
            <a:endParaRPr lang="en-US" sz="2000" dirty="0" smtClean="0"/>
          </a:p>
          <a:p>
            <a:pPr algn="just"/>
            <a:r>
              <a:rPr lang="en-US" sz="2000" dirty="0"/>
              <a:t>The working of this motor is shown by operating the switch. The coils are activated in series in 1-sec intervals. The shaft rotates 90</a:t>
            </a:r>
            <a:r>
              <a:rPr lang="en-US" sz="2000" baseline="30000" dirty="0"/>
              <a:t>o</a:t>
            </a:r>
            <a:r>
              <a:rPr lang="en-US" sz="2000" dirty="0"/>
              <a:t> each time the next coil is activated. Its low-speed torque will vary directly with current.</a:t>
            </a:r>
          </a:p>
        </p:txBody>
      </p:sp>
    </p:spTree>
    <p:extLst>
      <p:ext uri="{BB962C8B-B14F-4D97-AF65-F5344CB8AC3E}">
        <p14:creationId xmlns:p14="http://schemas.microsoft.com/office/powerpoint/2010/main" val="1084444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dirty="0">
                <a:solidFill>
                  <a:schemeClr val="tx1"/>
                </a:solidFill>
              </a:rPr>
              <a:t>The </a:t>
            </a:r>
            <a:r>
              <a:rPr lang="en-US" b="1" dirty="0">
                <a:solidFill>
                  <a:schemeClr val="tx1"/>
                </a:solidFill>
              </a:rPr>
              <a:t>advantages of </a:t>
            </a:r>
            <a:r>
              <a:rPr lang="en-US" b="1" dirty="0" smtClean="0">
                <a:solidFill>
                  <a:schemeClr val="tx1"/>
                </a:solidFill>
              </a:rPr>
              <a:t>stepper  motor</a:t>
            </a:r>
            <a:r>
              <a:rPr lang="en-US" dirty="0">
                <a:solidFill>
                  <a:schemeClr val="tx1"/>
                </a:solidFill>
              </a:rPr>
              <a:t> include the </a:t>
            </a:r>
            <a:r>
              <a:rPr lang="en-US" dirty="0" smtClean="0">
                <a:solidFill>
                  <a:schemeClr val="tx1"/>
                </a:solidFill>
              </a:rPr>
              <a:t>following</a:t>
            </a:r>
            <a:endParaRPr lang="en-US" dirty="0">
              <a:solidFill>
                <a:schemeClr val="tx1"/>
              </a:solidFill>
            </a:endParaRPr>
          </a:p>
        </p:txBody>
      </p:sp>
      <p:sp>
        <p:nvSpPr>
          <p:cNvPr id="3" name="Content Placeholder 2"/>
          <p:cNvSpPr>
            <a:spLocks noGrp="1"/>
          </p:cNvSpPr>
          <p:nvPr>
            <p:ph sz="quarter" idx="1"/>
          </p:nvPr>
        </p:nvSpPr>
        <p:spPr/>
        <p:txBody>
          <a:bodyPr>
            <a:normAutofit fontScale="85000" lnSpcReduction="20000"/>
          </a:bodyPr>
          <a:lstStyle/>
          <a:p>
            <a:pPr fontAlgn="base"/>
            <a:r>
              <a:rPr lang="en-US" dirty="0" smtClean="0"/>
              <a:t>Simple </a:t>
            </a:r>
            <a:r>
              <a:rPr lang="en-US" dirty="0"/>
              <a:t>construction</a:t>
            </a:r>
          </a:p>
          <a:p>
            <a:pPr fontAlgn="base"/>
            <a:r>
              <a:rPr lang="en-US" dirty="0"/>
              <a:t>Can work in an open-loop control system</a:t>
            </a:r>
          </a:p>
          <a:p>
            <a:pPr fontAlgn="base"/>
            <a:r>
              <a:rPr lang="en-US" dirty="0"/>
              <a:t>Maintenance is low</a:t>
            </a:r>
          </a:p>
          <a:p>
            <a:pPr fontAlgn="base"/>
            <a:r>
              <a:rPr lang="en-US" dirty="0"/>
              <a:t>It works in any situation</a:t>
            </a:r>
          </a:p>
          <a:p>
            <a:pPr fontAlgn="base"/>
            <a:r>
              <a:rPr lang="en-US" dirty="0"/>
              <a:t>Reliability is high</a:t>
            </a:r>
          </a:p>
          <a:p>
            <a:pPr fontAlgn="base"/>
            <a:r>
              <a:rPr lang="en-US" dirty="0"/>
              <a:t>The rotation angle of the motor is proportional to the input pulse.</a:t>
            </a:r>
          </a:p>
          <a:p>
            <a:pPr fontAlgn="base"/>
            <a:r>
              <a:rPr lang="en-US" dirty="0"/>
              <a:t>The motor has full torque at standstill.</a:t>
            </a:r>
          </a:p>
          <a:p>
            <a:pPr fontAlgn="base"/>
            <a:r>
              <a:rPr lang="en-US" dirty="0"/>
              <a:t>Precise positioning and repeatability of movement since good stepper motors have an accuracy of 3 – 5% of a step and this error is noncumulative from one step to the next.</a:t>
            </a:r>
          </a:p>
          <a:p>
            <a:pPr fontAlgn="base"/>
            <a:r>
              <a:rPr lang="en-US" dirty="0"/>
              <a:t>Excellent response to starting, stopping, and reversing.</a:t>
            </a:r>
          </a:p>
          <a:p>
            <a:pPr fontAlgn="base"/>
            <a:r>
              <a:rPr lang="en-US" dirty="0"/>
              <a:t>Very reliable since there are no contact brushes in the motor. Therefore the life of the motor is simply </a:t>
            </a:r>
            <a:r>
              <a:rPr lang="en-US" dirty="0" err="1"/>
              <a:t>dependant</a:t>
            </a:r>
            <a:r>
              <a:rPr lang="en-US" dirty="0"/>
              <a:t> on the life of the bearing.</a:t>
            </a:r>
          </a:p>
          <a:p>
            <a:endParaRPr lang="en-US" dirty="0"/>
          </a:p>
        </p:txBody>
      </p:sp>
    </p:spTree>
    <p:extLst>
      <p:ext uri="{BB962C8B-B14F-4D97-AF65-F5344CB8AC3E}">
        <p14:creationId xmlns:p14="http://schemas.microsoft.com/office/powerpoint/2010/main" val="4060446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534400" cy="1143000"/>
          </a:xfrm>
        </p:spPr>
        <p:txBody>
          <a:bodyPr>
            <a:normAutofit fontScale="90000"/>
          </a:bodyPr>
          <a:lstStyle/>
          <a:p>
            <a:r>
              <a:rPr lang="en-US" b="1" dirty="0">
                <a:solidFill>
                  <a:schemeClr val="tx1"/>
                </a:solidFill>
              </a:rPr>
              <a:t>The disadvantages of stepper motor include the following.</a:t>
            </a:r>
            <a:br>
              <a:rPr lang="en-US" b="1" dirty="0">
                <a:solidFill>
                  <a:schemeClr val="tx1"/>
                </a:solidFill>
              </a:rPr>
            </a:br>
            <a:endParaRPr lang="en-US" b="1" dirty="0">
              <a:solidFill>
                <a:schemeClr val="tx1"/>
              </a:solidFill>
            </a:endParaRPr>
          </a:p>
        </p:txBody>
      </p:sp>
      <p:sp>
        <p:nvSpPr>
          <p:cNvPr id="3" name="Content Placeholder 2"/>
          <p:cNvSpPr>
            <a:spLocks noGrp="1"/>
          </p:cNvSpPr>
          <p:nvPr>
            <p:ph sz="quarter" idx="1"/>
          </p:nvPr>
        </p:nvSpPr>
        <p:spPr/>
        <p:txBody>
          <a:bodyPr>
            <a:normAutofit fontScale="92500" lnSpcReduction="10000"/>
          </a:bodyPr>
          <a:lstStyle/>
          <a:p>
            <a:pPr fontAlgn="base"/>
            <a:r>
              <a:rPr lang="en-US" dirty="0" smtClean="0"/>
              <a:t>Efficiency </a:t>
            </a:r>
            <a:r>
              <a:rPr lang="en-US" dirty="0"/>
              <a:t>is low</a:t>
            </a:r>
          </a:p>
          <a:p>
            <a:pPr fontAlgn="base"/>
            <a:r>
              <a:rPr lang="en-US" dirty="0"/>
              <a:t>The Torque of a motor will declines fast with speed</a:t>
            </a:r>
          </a:p>
          <a:p>
            <a:pPr fontAlgn="base"/>
            <a:r>
              <a:rPr lang="en-US" dirty="0"/>
              <a:t>Accuracy is low</a:t>
            </a:r>
          </a:p>
          <a:p>
            <a:pPr fontAlgn="base"/>
            <a:r>
              <a:rPr lang="en-US" dirty="0"/>
              <a:t>Feedback is not used for specifying potential missed steps</a:t>
            </a:r>
          </a:p>
          <a:p>
            <a:pPr fontAlgn="base"/>
            <a:r>
              <a:rPr lang="en-US" dirty="0"/>
              <a:t>Small Torque toward Inertia Ratio</a:t>
            </a:r>
          </a:p>
          <a:p>
            <a:pPr fontAlgn="base"/>
            <a:r>
              <a:rPr lang="en-US" dirty="0"/>
              <a:t>Extremely Noisy</a:t>
            </a:r>
          </a:p>
          <a:p>
            <a:pPr fontAlgn="base"/>
            <a:r>
              <a:rPr lang="en-US" dirty="0"/>
              <a:t>If the motor is not controlled properly then resonances can occur</a:t>
            </a:r>
          </a:p>
          <a:p>
            <a:pPr fontAlgn="base"/>
            <a:r>
              <a:rPr lang="en-US" dirty="0"/>
              <a:t>Operation of this motor is not easy at very high speeds.</a:t>
            </a:r>
          </a:p>
          <a:p>
            <a:pPr fontAlgn="base"/>
            <a:r>
              <a:rPr lang="en-US" dirty="0"/>
              <a:t>The dedicated control circuit is necessary</a:t>
            </a:r>
          </a:p>
          <a:p>
            <a:pPr fontAlgn="base"/>
            <a:r>
              <a:rPr lang="en-US" dirty="0"/>
              <a:t>As compared with DC motors, it uses more current</a:t>
            </a:r>
          </a:p>
          <a:p>
            <a:endParaRPr lang="en-US" dirty="0"/>
          </a:p>
        </p:txBody>
      </p:sp>
    </p:spTree>
    <p:extLst>
      <p:ext uri="{BB962C8B-B14F-4D97-AF65-F5344CB8AC3E}">
        <p14:creationId xmlns:p14="http://schemas.microsoft.com/office/powerpoint/2010/main" val="2332457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228600"/>
            <a:ext cx="10287000" cy="1143000"/>
          </a:xfrm>
        </p:spPr>
        <p:txBody>
          <a:bodyPr>
            <a:normAutofit fontScale="90000"/>
          </a:bodyPr>
          <a:lstStyle/>
          <a:p>
            <a:r>
              <a:rPr lang="en-US" b="1" dirty="0">
                <a:solidFill>
                  <a:schemeClr val="tx1"/>
                </a:solidFill>
              </a:rPr>
              <a:t>The applications of stepper motor include the following.</a:t>
            </a:r>
            <a:br>
              <a:rPr lang="en-US" b="1" dirty="0">
                <a:solidFill>
                  <a:schemeClr val="tx1"/>
                </a:solidFill>
              </a:rPr>
            </a:b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fontAlgn="base"/>
            <a:r>
              <a:rPr lang="en-US" b="1" dirty="0" smtClean="0"/>
              <a:t>Industrial </a:t>
            </a:r>
            <a:r>
              <a:rPr lang="en-US" b="1" dirty="0"/>
              <a:t>Machines</a:t>
            </a:r>
            <a:r>
              <a:rPr lang="en-US" dirty="0"/>
              <a:t> – Stepper motors are used in automotive gauges and machine tooling automated production equipment.</a:t>
            </a:r>
          </a:p>
          <a:p>
            <a:pPr fontAlgn="base"/>
            <a:r>
              <a:rPr lang="en-US" b="1" dirty="0"/>
              <a:t>Security </a:t>
            </a:r>
            <a:r>
              <a:rPr lang="en-US" dirty="0"/>
              <a:t>– new surveillance products for the security industry.</a:t>
            </a:r>
          </a:p>
          <a:p>
            <a:pPr fontAlgn="base"/>
            <a:r>
              <a:rPr lang="en-US" b="1" dirty="0"/>
              <a:t>Medical</a:t>
            </a:r>
            <a:r>
              <a:rPr lang="en-US" dirty="0"/>
              <a:t> – Stepper motors are used inside medical scanners, samplers, and also found inside digital dental photography, fluid pumps, respirators, and blood analysis machinery.</a:t>
            </a:r>
          </a:p>
          <a:p>
            <a:pPr fontAlgn="base"/>
            <a:r>
              <a:rPr lang="en-US" b="1" dirty="0"/>
              <a:t>Consumer Electronics</a:t>
            </a:r>
            <a:r>
              <a:rPr lang="en-US" dirty="0"/>
              <a:t> – Stepper motors in cameras for automatic digital camera focus and zoom functions.</a:t>
            </a:r>
          </a:p>
          <a:p>
            <a:endParaRPr lang="en-US" dirty="0"/>
          </a:p>
        </p:txBody>
      </p:sp>
    </p:spTree>
    <p:extLst>
      <p:ext uri="{BB962C8B-B14F-4D97-AF65-F5344CB8AC3E}">
        <p14:creationId xmlns:p14="http://schemas.microsoft.com/office/powerpoint/2010/main" val="368763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43200" y="2819400"/>
            <a:ext cx="4191000" cy="1295400"/>
          </a:xfrm>
        </p:spPr>
        <p:txBody>
          <a:bodyPr>
            <a:normAutofit/>
          </a:bodyPr>
          <a:lstStyle/>
          <a:p>
            <a:pPr marL="0" indent="0">
              <a:buNone/>
            </a:pPr>
            <a:r>
              <a:rPr lang="en-US" sz="4000" b="1" dirty="0" smtClean="0">
                <a:effectLst>
                  <a:outerShdw blurRad="38100" dist="38100" dir="2700000" algn="tl">
                    <a:srgbClr val="000000">
                      <a:alpha val="43137"/>
                    </a:srgbClr>
                  </a:outerShdw>
                </a:effectLst>
              </a:rPr>
              <a:t>THE END</a:t>
            </a: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864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stepper motor</a:t>
            </a:r>
          </a:p>
        </p:txBody>
      </p:sp>
      <p:sp>
        <p:nvSpPr>
          <p:cNvPr id="3" name="Content Placeholder 2"/>
          <p:cNvSpPr>
            <a:spLocks noGrp="1"/>
          </p:cNvSpPr>
          <p:nvPr>
            <p:ph sz="quarter" idx="1"/>
          </p:nvPr>
        </p:nvSpPr>
        <p:spPr/>
        <p:txBody>
          <a:bodyPr/>
          <a:lstStyle/>
          <a:p>
            <a:r>
              <a:rPr lang="en-US" dirty="0"/>
              <a:t>A stepper motor is an electromechanical device it </a:t>
            </a:r>
            <a:r>
              <a:rPr lang="en-US" b="1" dirty="0"/>
              <a:t>converts electrical power into mechanical power</a:t>
            </a:r>
            <a:r>
              <a:rPr lang="en-US" dirty="0"/>
              <a:t>. Also, it is a brushless, synchronous electric motor that can divide a full rotation into an expansive number of steps. </a:t>
            </a:r>
            <a:endParaRPr lang="en-US" dirty="0" smtClean="0"/>
          </a:p>
          <a:p>
            <a:pPr lvl="0"/>
            <a:r>
              <a:rPr lang="en-US" dirty="0">
                <a:latin typeface="Calibri"/>
                <a:ea typeface="Calibri"/>
                <a:cs typeface="Calibri"/>
                <a:sym typeface="Calibri"/>
              </a:rPr>
              <a:t>A stepper motor is a special electrical machine which rotates in </a:t>
            </a:r>
            <a:r>
              <a:rPr lang="en-US" b="1" dirty="0">
                <a:latin typeface="Calibri"/>
                <a:ea typeface="Calibri"/>
                <a:cs typeface="Calibri"/>
                <a:sym typeface="Calibri"/>
              </a:rPr>
              <a:t>discrete angular steps </a:t>
            </a:r>
            <a:r>
              <a:rPr lang="en-US" dirty="0">
                <a:latin typeface="Calibri"/>
                <a:ea typeface="Calibri"/>
                <a:cs typeface="Calibri"/>
                <a:sym typeface="Calibri"/>
              </a:rPr>
              <a:t>in response to a programmed sequence of input electrical pulses</a:t>
            </a:r>
            <a:r>
              <a:rPr lang="en-US" dirty="0" smtClean="0">
                <a:latin typeface="Calibri"/>
                <a:ea typeface="Calibri"/>
                <a:cs typeface="Calibri"/>
                <a:sym typeface="Calibri"/>
              </a:rPr>
              <a:t>.</a:t>
            </a:r>
            <a:endParaRPr lang="en-US" dirty="0" smtClean="0"/>
          </a:p>
          <a:p>
            <a:r>
              <a:rPr lang="en-US" dirty="0" smtClean="0"/>
              <a:t>The </a:t>
            </a:r>
            <a:r>
              <a:rPr lang="en-US" dirty="0"/>
              <a:t>motor’s position can be controlled accurately without any feedback mechanism, as long as the motor is carefully sized to the application.</a:t>
            </a:r>
          </a:p>
        </p:txBody>
      </p:sp>
    </p:spTree>
    <p:extLst>
      <p:ext uri="{BB962C8B-B14F-4D97-AF65-F5344CB8AC3E}">
        <p14:creationId xmlns:p14="http://schemas.microsoft.com/office/powerpoint/2010/main" val="40525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96962"/>
          </a:xfrm>
        </p:spPr>
        <p:txBody>
          <a:bodyPr>
            <a:normAutofit/>
          </a:bodyPr>
          <a:lstStyle/>
          <a:p>
            <a:r>
              <a:rPr lang="en-US" b="1" u="sng" dirty="0" smtClean="0">
                <a:solidFill>
                  <a:schemeClr val="tx1"/>
                </a:solidFill>
              </a:rPr>
              <a:t>Construction </a:t>
            </a:r>
            <a:r>
              <a:rPr lang="en-US" b="1" u="sng" dirty="0">
                <a:solidFill>
                  <a:schemeClr val="tx1"/>
                </a:solidFill>
              </a:rPr>
              <a:t>stepper motor </a:t>
            </a:r>
            <a:br>
              <a:rPr lang="en-US" b="1" u="sng" dirty="0">
                <a:solidFill>
                  <a:schemeClr val="tx1"/>
                </a:solidFill>
              </a:rPr>
            </a:br>
            <a:endParaRPr lang="en-US" u="sng" dirty="0">
              <a:solidFill>
                <a:schemeClr val="tx1"/>
              </a:solidFill>
            </a:endParaRPr>
          </a:p>
        </p:txBody>
      </p:sp>
      <p:sp>
        <p:nvSpPr>
          <p:cNvPr id="3" name="Content Placeholder 2"/>
          <p:cNvSpPr>
            <a:spLocks noGrp="1"/>
          </p:cNvSpPr>
          <p:nvPr>
            <p:ph sz="quarter" idx="1"/>
          </p:nvPr>
        </p:nvSpPr>
        <p:spPr>
          <a:xfrm>
            <a:off x="457200" y="1014046"/>
            <a:ext cx="7467600" cy="5407152"/>
          </a:xfrm>
        </p:spPr>
        <p:txBody>
          <a:bodyPr/>
          <a:lstStyle/>
          <a:p>
            <a:pPr algn="just"/>
            <a:r>
              <a:rPr lang="en-US" dirty="0"/>
              <a:t>The </a:t>
            </a:r>
            <a:r>
              <a:rPr lang="en-US" b="1" dirty="0"/>
              <a:t>construction of a stepper motor</a:t>
            </a:r>
            <a:r>
              <a:rPr lang="en-US" dirty="0"/>
              <a:t> is fairly related to a DC motor. It includes a permanent magnet like </a:t>
            </a:r>
            <a:r>
              <a:rPr lang="en-US" b="1" dirty="0"/>
              <a:t>Rotor</a:t>
            </a:r>
            <a:r>
              <a:rPr lang="en-US" dirty="0"/>
              <a:t> which is in the middle &amp; it will turn once force acts on it. </a:t>
            </a:r>
            <a:endParaRPr lang="en-US" dirty="0" smtClean="0"/>
          </a:p>
          <a:p>
            <a:pPr algn="just"/>
            <a:r>
              <a:rPr lang="en-US" dirty="0" smtClean="0"/>
              <a:t>This </a:t>
            </a:r>
            <a:r>
              <a:rPr lang="en-US" dirty="0"/>
              <a:t>rotor is enclosed through a no. of the </a:t>
            </a:r>
            <a:r>
              <a:rPr lang="en-US" b="1" dirty="0"/>
              <a:t>stator</a:t>
            </a:r>
            <a:r>
              <a:rPr lang="en-US" dirty="0"/>
              <a:t> which is wound through a magnetic coil all over it. The stator is arranged near to rotor so that magnetic fields within the stators can control the movement of the rotor.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034" y="4596596"/>
            <a:ext cx="3839111" cy="2267266"/>
          </a:xfrm>
          <a:prstGeom prst="rect">
            <a:avLst/>
          </a:prstGeom>
        </p:spPr>
      </p:pic>
    </p:spTree>
    <p:extLst>
      <p:ext uri="{BB962C8B-B14F-4D97-AF65-F5344CB8AC3E}">
        <p14:creationId xmlns:p14="http://schemas.microsoft.com/office/powerpoint/2010/main" val="152695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85800"/>
            <a:ext cx="7467600" cy="4873752"/>
          </a:xfrm>
        </p:spPr>
        <p:txBody>
          <a:bodyPr/>
          <a:lstStyle/>
          <a:p>
            <a:pPr algn="just"/>
            <a:r>
              <a:rPr lang="en-US" dirty="0"/>
              <a:t>The stepper motor can be controlled by energizing every stator one by one. So the stator will magnetize &amp; works like an electromagnetic pole which uses repulsive energy on the rotor to move forward</a:t>
            </a:r>
            <a:r>
              <a:rPr lang="en-US" dirty="0" smtClean="0"/>
              <a:t>.</a:t>
            </a:r>
          </a:p>
          <a:p>
            <a:pPr algn="just"/>
            <a:r>
              <a:rPr lang="en-US" dirty="0" smtClean="0"/>
              <a:t> </a:t>
            </a:r>
            <a:r>
              <a:rPr lang="en-US" dirty="0"/>
              <a:t>The stator’s alternative magnetizing as well as demagnetizing will shift the rotor gradually &amp;allows it to turn through great control.</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913" y="3886200"/>
            <a:ext cx="4115374" cy="2971800"/>
          </a:xfrm>
          <a:prstGeom prst="rect">
            <a:avLst/>
          </a:prstGeom>
        </p:spPr>
      </p:pic>
    </p:spTree>
    <p:extLst>
      <p:ext uri="{BB962C8B-B14F-4D97-AF65-F5344CB8AC3E}">
        <p14:creationId xmlns:p14="http://schemas.microsoft.com/office/powerpoint/2010/main" val="309711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stepper motor working principle</a:t>
            </a:r>
            <a:endParaRPr lang="en-US" dirty="0">
              <a:solidFill>
                <a:schemeClr val="tx1"/>
              </a:solidFill>
            </a:endParaRPr>
          </a:p>
        </p:txBody>
      </p:sp>
      <p:sp>
        <p:nvSpPr>
          <p:cNvPr id="3" name="Content Placeholder 2"/>
          <p:cNvSpPr>
            <a:spLocks noGrp="1"/>
          </p:cNvSpPr>
          <p:nvPr>
            <p:ph sz="quarter" idx="1"/>
          </p:nvPr>
        </p:nvSpPr>
        <p:spPr/>
        <p:txBody>
          <a:bodyPr/>
          <a:lstStyle/>
          <a:p>
            <a:pPr algn="just"/>
            <a:r>
              <a:rPr lang="en-US" dirty="0"/>
              <a:t>The</a:t>
            </a:r>
            <a:r>
              <a:rPr lang="en-US" b="1" dirty="0"/>
              <a:t> </a:t>
            </a:r>
            <a:r>
              <a:rPr lang="en-US" dirty="0"/>
              <a:t>stepper motor working principle is </a:t>
            </a:r>
            <a:r>
              <a:rPr lang="en-US" b="1" dirty="0"/>
              <a:t>Electro-Magnetism</a:t>
            </a:r>
            <a:r>
              <a:rPr lang="en-US" b="1" dirty="0" smtClean="0"/>
              <a:t>.</a:t>
            </a:r>
          </a:p>
          <a:p>
            <a:pPr algn="just"/>
            <a:r>
              <a:rPr lang="en-US" dirty="0" smtClean="0"/>
              <a:t> </a:t>
            </a:r>
            <a:r>
              <a:rPr lang="en-US" dirty="0"/>
              <a:t>It includes a </a:t>
            </a:r>
            <a:r>
              <a:rPr lang="en-US" b="1" dirty="0"/>
              <a:t>rotor which is made with a permanent magnet whereas a stator is with electromagnets.</a:t>
            </a:r>
            <a:r>
              <a:rPr lang="en-US" dirty="0"/>
              <a:t> </a:t>
            </a:r>
            <a:endParaRPr lang="en-US" dirty="0" smtClean="0"/>
          </a:p>
          <a:p>
            <a:pPr algn="just"/>
            <a:r>
              <a:rPr lang="en-US" dirty="0" smtClean="0"/>
              <a:t>Once </a:t>
            </a:r>
            <a:r>
              <a:rPr lang="en-US" dirty="0"/>
              <a:t>the supply is provided to the winding of the stator then the magnetic field will be developed within the stator. </a:t>
            </a:r>
            <a:endParaRPr lang="en-US" dirty="0" smtClean="0"/>
          </a:p>
          <a:p>
            <a:pPr algn="just"/>
            <a:r>
              <a:rPr lang="en-US" dirty="0" smtClean="0"/>
              <a:t>Now </a:t>
            </a:r>
            <a:r>
              <a:rPr lang="en-US" dirty="0"/>
              <a:t>rotor in the motor will start to move with the rotating magnetic field of the stator</a:t>
            </a:r>
            <a:r>
              <a:rPr lang="en-US" dirty="0" smtClean="0"/>
              <a:t>.</a:t>
            </a:r>
          </a:p>
        </p:txBody>
      </p:sp>
    </p:spTree>
    <p:extLst>
      <p:ext uri="{BB962C8B-B14F-4D97-AF65-F5344CB8AC3E}">
        <p14:creationId xmlns:p14="http://schemas.microsoft.com/office/powerpoint/2010/main" val="170228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55;p2"/>
          <p:cNvGraphicFramePr/>
          <p:nvPr>
            <p:extLst>
              <p:ext uri="{D42A27DB-BD31-4B8C-83A1-F6EECF244321}">
                <p14:modId xmlns:p14="http://schemas.microsoft.com/office/powerpoint/2010/main" val="2771339839"/>
              </p:ext>
            </p:extLst>
          </p:nvPr>
        </p:nvGraphicFramePr>
        <p:xfrm>
          <a:off x="1143000" y="1143000"/>
          <a:ext cx="6477000" cy="5395912"/>
        </p:xfrm>
        <a:graphic>
          <a:graphicData uri="http://schemas.openxmlformats.org/presentationml/2006/ole">
            <mc:AlternateContent xmlns:mc="http://schemas.openxmlformats.org/markup-compatibility/2006">
              <mc:Choice xmlns:v="urn:schemas-microsoft-com:vml" Requires="v">
                <p:oleObj spid="_x0000_s2053" r:id="rId3" imgW="6477000" imgH="5395912" progId="Paint.Picture">
                  <p:embed/>
                </p:oleObj>
              </mc:Choice>
              <mc:Fallback>
                <p:oleObj r:id="rId3" imgW="6477000" imgH="5395912" progId="Paint.Picture">
                  <p:embed/>
                  <p:pic>
                    <p:nvPicPr>
                      <p:cNvPr id="5" name="Google Shape;55;p2"/>
                      <p:cNvPicPr preferRelativeResize="0"/>
                      <p:nvPr/>
                    </p:nvPicPr>
                    <p:blipFill rotWithShape="1">
                      <a:blip r:embed="rId4">
                        <a:alphaModFix/>
                      </a:blip>
                      <a:srcRect/>
                      <a:stretch/>
                    </p:blipFill>
                    <p:spPr>
                      <a:xfrm>
                        <a:off x="1143000" y="1143000"/>
                        <a:ext cx="6477000" cy="5395912"/>
                      </a:xfrm>
                      <a:prstGeom prst="rect">
                        <a:avLst/>
                      </a:prstGeom>
                      <a:noFill/>
                      <a:ln>
                        <a:noFill/>
                      </a:ln>
                    </p:spPr>
                  </p:pic>
                </p:oleObj>
              </mc:Fallback>
            </mc:AlternateContent>
          </a:graphicData>
        </a:graphic>
      </p:graphicFrame>
      <p:sp>
        <p:nvSpPr>
          <p:cNvPr id="7" name="Title 1"/>
          <p:cNvSpPr>
            <a:spLocks noGrp="1"/>
          </p:cNvSpPr>
          <p:nvPr>
            <p:ph type="title"/>
          </p:nvPr>
        </p:nvSpPr>
        <p:spPr>
          <a:xfrm>
            <a:off x="533400" y="-304800"/>
            <a:ext cx="7467600" cy="1143000"/>
          </a:xfrm>
        </p:spPr>
        <p:txBody>
          <a:bodyPr/>
          <a:lstStyle/>
          <a:p>
            <a:r>
              <a:rPr lang="en-US" b="1" dirty="0">
                <a:solidFill>
                  <a:schemeClr val="tx1"/>
                </a:solidFill>
              </a:rPr>
              <a:t>stepper motor working principle</a:t>
            </a:r>
            <a:endParaRPr lang="en-US" dirty="0">
              <a:solidFill>
                <a:schemeClr val="tx1"/>
              </a:solidFill>
            </a:endParaRPr>
          </a:p>
        </p:txBody>
      </p:sp>
    </p:spTree>
    <p:extLst>
      <p:ext uri="{BB962C8B-B14F-4D97-AF65-F5344CB8AC3E}">
        <p14:creationId xmlns:p14="http://schemas.microsoft.com/office/powerpoint/2010/main" val="82110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bodyPr>
          <a:lstStyle/>
          <a:p>
            <a:r>
              <a:rPr lang="en-US" b="1" dirty="0"/>
              <a:t>Stepper Motor Circuit &amp; Its Operation</a:t>
            </a:r>
            <a:br>
              <a:rPr lang="en-US" b="1" dirty="0"/>
            </a:br>
            <a:endParaRPr lang="en-US" dirty="0"/>
          </a:p>
        </p:txBody>
      </p:sp>
      <p:sp>
        <p:nvSpPr>
          <p:cNvPr id="3" name="Content Placeholder 2"/>
          <p:cNvSpPr>
            <a:spLocks noGrp="1"/>
          </p:cNvSpPr>
          <p:nvPr>
            <p:ph sz="quarter" idx="1"/>
          </p:nvPr>
        </p:nvSpPr>
        <p:spPr>
          <a:xfrm>
            <a:off x="457200" y="1066800"/>
            <a:ext cx="7467600" cy="4873752"/>
          </a:xfrm>
        </p:spPr>
        <p:txBody>
          <a:bodyPr/>
          <a:lstStyle/>
          <a:p>
            <a:r>
              <a:rPr lang="en-US" dirty="0"/>
              <a:t>Stepper motors operate differently from DC brush motors, which rotate when voltage is applied to their terminals</a:t>
            </a:r>
            <a:r>
              <a:rPr lang="en-US" dirty="0" smtClean="0"/>
              <a:t>.</a:t>
            </a:r>
          </a:p>
          <a:p>
            <a:r>
              <a:rPr lang="en-US" dirty="0" smtClean="0"/>
              <a:t> </a:t>
            </a:r>
            <a:r>
              <a:rPr lang="en-US" dirty="0"/>
              <a:t>Stepper motors, on the other hand, effectively have multiple toothed electromagnets arranged around a central gear-shaped piece of iron</a:t>
            </a:r>
            <a:r>
              <a:rPr lang="en-US" dirty="0" smtClean="0"/>
              <a:t>.</a:t>
            </a:r>
          </a:p>
          <a:p>
            <a:r>
              <a:rPr lang="en-US" dirty="0" smtClean="0"/>
              <a:t> </a:t>
            </a:r>
            <a:r>
              <a:rPr lang="en-US" dirty="0"/>
              <a:t>The electromagnets are energized by an external control circuit, for example, a microcontroller.</a:t>
            </a:r>
          </a:p>
        </p:txBody>
      </p:sp>
    </p:spTree>
    <p:extLst>
      <p:ext uri="{BB962C8B-B14F-4D97-AF65-F5344CB8AC3E}">
        <p14:creationId xmlns:p14="http://schemas.microsoft.com/office/powerpoint/2010/main" val="27329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b="1" dirty="0"/>
              <a:t>Stepper Motor </a:t>
            </a:r>
            <a:r>
              <a:rPr lang="en-US" b="1" dirty="0" smtClean="0"/>
              <a:t>Circuit design</a:t>
            </a:r>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62000" y="1600200"/>
            <a:ext cx="7010400" cy="4873625"/>
          </a:xfrm>
        </p:spPr>
      </p:pic>
      <p:graphicFrame>
        <p:nvGraphicFramePr>
          <p:cNvPr id="5" name="Google Shape;67;p4"/>
          <p:cNvGraphicFramePr/>
          <p:nvPr>
            <p:extLst>
              <p:ext uri="{D42A27DB-BD31-4B8C-83A1-F6EECF244321}">
                <p14:modId xmlns:p14="http://schemas.microsoft.com/office/powerpoint/2010/main" val="1007487697"/>
              </p:ext>
            </p:extLst>
          </p:nvPr>
        </p:nvGraphicFramePr>
        <p:xfrm>
          <a:off x="571500" y="1418430"/>
          <a:ext cx="7391400" cy="5237163"/>
        </p:xfrm>
        <a:graphic>
          <a:graphicData uri="http://schemas.openxmlformats.org/presentationml/2006/ole">
            <mc:AlternateContent xmlns:mc="http://schemas.openxmlformats.org/markup-compatibility/2006">
              <mc:Choice xmlns:v="urn:schemas-microsoft-com:vml" Requires="v">
                <p:oleObj spid="_x0000_s3077" name="Bitmap Image" r:id="rId4" imgW="7391400" imgH="5237162" progId="Paint.Picture">
                  <p:embed/>
                </p:oleObj>
              </mc:Choice>
              <mc:Fallback>
                <p:oleObj name="Bitmap Image" r:id="rId4" imgW="7391400" imgH="5237162" progId="Paint.Picture">
                  <p:embed/>
                  <p:pic>
                    <p:nvPicPr>
                      <p:cNvPr id="67" name="Google Shape;67;p4"/>
                      <p:cNvPicPr preferRelativeResize="0"/>
                      <p:nvPr/>
                    </p:nvPicPr>
                    <p:blipFill rotWithShape="1">
                      <a:blip r:embed="rId5">
                        <a:alphaModFix/>
                      </a:blip>
                      <a:srcRect/>
                      <a:stretch>
                        <a:fillRect/>
                      </a:stretch>
                    </p:blipFill>
                    <p:spPr>
                      <a:xfrm>
                        <a:off x="571500" y="1418430"/>
                        <a:ext cx="7391400" cy="52371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95524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b="1" dirty="0"/>
              <a:t>Stepper Motor </a:t>
            </a:r>
            <a:r>
              <a:rPr lang="en-US" b="1" dirty="0" smtClean="0"/>
              <a:t>Circuit design</a:t>
            </a:r>
            <a:endParaRPr lang="en-US" dirty="0"/>
          </a:p>
        </p:txBody>
      </p:sp>
      <p:graphicFrame>
        <p:nvGraphicFramePr>
          <p:cNvPr id="6" name="Google Shape;55;p2"/>
          <p:cNvGraphicFramePr/>
          <p:nvPr>
            <p:extLst>
              <p:ext uri="{D42A27DB-BD31-4B8C-83A1-F6EECF244321}">
                <p14:modId xmlns:p14="http://schemas.microsoft.com/office/powerpoint/2010/main" val="2163957833"/>
              </p:ext>
            </p:extLst>
          </p:nvPr>
        </p:nvGraphicFramePr>
        <p:xfrm>
          <a:off x="-382326" y="1177103"/>
          <a:ext cx="6477000" cy="5395912"/>
        </p:xfrm>
        <a:graphic>
          <a:graphicData uri="http://schemas.openxmlformats.org/presentationml/2006/ole">
            <mc:AlternateContent xmlns:mc="http://schemas.openxmlformats.org/markup-compatibility/2006">
              <mc:Choice xmlns:v="urn:schemas-microsoft-com:vml" Requires="v">
                <p:oleObj spid="_x0000_s4101" r:id="rId3" imgW="6477000" imgH="5395912" progId="Paint.Picture">
                  <p:embed/>
                </p:oleObj>
              </mc:Choice>
              <mc:Fallback>
                <p:oleObj r:id="rId3" imgW="6477000" imgH="5395912" progId="Paint.Picture">
                  <p:embed/>
                  <p:pic>
                    <p:nvPicPr>
                      <p:cNvPr id="6" name="Google Shape;55;p2"/>
                      <p:cNvPicPr preferRelativeResize="0"/>
                      <p:nvPr/>
                    </p:nvPicPr>
                    <p:blipFill rotWithShape="1">
                      <a:blip r:embed="rId4">
                        <a:alphaModFix/>
                      </a:blip>
                      <a:srcRect/>
                      <a:stretch/>
                    </p:blipFill>
                    <p:spPr>
                      <a:xfrm>
                        <a:off x="-382326" y="1177103"/>
                        <a:ext cx="6477000" cy="5395912"/>
                      </a:xfrm>
                      <a:prstGeom prst="rect">
                        <a:avLst/>
                      </a:prstGeom>
                      <a:noFill/>
                      <a:ln>
                        <a:noFill/>
                      </a:ln>
                    </p:spPr>
                  </p:pic>
                </p:oleObj>
              </mc:Fallback>
            </mc:AlternateContent>
          </a:graphicData>
        </a:graphic>
      </p:graphicFrame>
      <p:pic>
        <p:nvPicPr>
          <p:cNvPr id="7" name="Picture 6"/>
          <p:cNvPicPr>
            <a:picLocks noChangeAspect="1"/>
          </p:cNvPicPr>
          <p:nvPr/>
        </p:nvPicPr>
        <p:blipFill>
          <a:blip r:embed="rId5"/>
          <a:stretch>
            <a:fillRect/>
          </a:stretch>
        </p:blipFill>
        <p:spPr>
          <a:xfrm>
            <a:off x="6108529" y="1204812"/>
            <a:ext cx="3128552" cy="2123525"/>
          </a:xfrm>
          <a:prstGeom prst="rect">
            <a:avLst/>
          </a:prstGeom>
        </p:spPr>
      </p:pic>
      <p:pic>
        <p:nvPicPr>
          <p:cNvPr id="8" name="Picture 7"/>
          <p:cNvPicPr>
            <a:picLocks noChangeAspect="1"/>
          </p:cNvPicPr>
          <p:nvPr/>
        </p:nvPicPr>
        <p:blipFill>
          <a:blip r:embed="rId6"/>
          <a:stretch>
            <a:fillRect/>
          </a:stretch>
        </p:blipFill>
        <p:spPr>
          <a:xfrm>
            <a:off x="6122383" y="3604146"/>
            <a:ext cx="3368191" cy="2968869"/>
          </a:xfrm>
          <a:prstGeom prst="rect">
            <a:avLst/>
          </a:prstGeom>
        </p:spPr>
      </p:pic>
    </p:spTree>
    <p:extLst>
      <p:ext uri="{BB962C8B-B14F-4D97-AF65-F5344CB8AC3E}">
        <p14:creationId xmlns:p14="http://schemas.microsoft.com/office/powerpoint/2010/main" val="30306008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304</TotalTime>
  <Words>508</Words>
  <Application>Microsoft Office PowerPoint</Application>
  <PresentationFormat>On-screen Show (4:3)</PresentationFormat>
  <Paragraphs>59</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Calibri</vt:lpstr>
      <vt:lpstr>Century Schoolbook</vt:lpstr>
      <vt:lpstr>Wingdings</vt:lpstr>
      <vt:lpstr>Wingdings 2</vt:lpstr>
      <vt:lpstr>Oriel</vt:lpstr>
      <vt:lpstr>Bitmap Image</vt:lpstr>
      <vt:lpstr>Stepper Motors </vt:lpstr>
      <vt:lpstr>stepper motor</vt:lpstr>
      <vt:lpstr>Construction stepper motor  </vt:lpstr>
      <vt:lpstr>PowerPoint Presentation</vt:lpstr>
      <vt:lpstr>stepper motor working principle</vt:lpstr>
      <vt:lpstr>stepper motor working principle</vt:lpstr>
      <vt:lpstr>Stepper Motor Circuit &amp; Its Operation </vt:lpstr>
      <vt:lpstr>Stepper Motor Circuit design</vt:lpstr>
      <vt:lpstr>Stepper Motor Circuit design</vt:lpstr>
      <vt:lpstr>PowerPoint Presentation</vt:lpstr>
      <vt:lpstr>The advantages of stepper  motor include the following</vt:lpstr>
      <vt:lpstr>The disadvantages of stepper motor include the following. </vt:lpstr>
      <vt:lpstr>The applications of stepper motor include the following.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NTC</dc:creator>
  <cp:lastModifiedBy>srabbijan</cp:lastModifiedBy>
  <cp:revision>10</cp:revision>
  <dcterms:created xsi:type="dcterms:W3CDTF">2021-07-27T07:05:46Z</dcterms:created>
  <dcterms:modified xsi:type="dcterms:W3CDTF">2021-08-09T05:36:14Z</dcterms:modified>
</cp:coreProperties>
</file>