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53"/>
  </p:notesMasterIdLst>
  <p:sldIdLst>
    <p:sldId id="256" r:id="rId2"/>
    <p:sldId id="331" r:id="rId3"/>
    <p:sldId id="332" r:id="rId4"/>
    <p:sldId id="309" r:id="rId5"/>
    <p:sldId id="310" r:id="rId6"/>
    <p:sldId id="311" r:id="rId7"/>
    <p:sldId id="333" r:id="rId8"/>
    <p:sldId id="279" r:id="rId9"/>
    <p:sldId id="280" r:id="rId10"/>
    <p:sldId id="281" r:id="rId11"/>
    <p:sldId id="282" r:id="rId12"/>
    <p:sldId id="334" r:id="rId13"/>
    <p:sldId id="283" r:id="rId14"/>
    <p:sldId id="284" r:id="rId15"/>
    <p:sldId id="285" r:id="rId16"/>
    <p:sldId id="286" r:id="rId17"/>
    <p:sldId id="287" r:id="rId18"/>
    <p:sldId id="335" r:id="rId19"/>
    <p:sldId id="336" r:id="rId20"/>
    <p:sldId id="257" r:id="rId21"/>
    <p:sldId id="259" r:id="rId22"/>
    <p:sldId id="262" r:id="rId23"/>
    <p:sldId id="261" r:id="rId24"/>
    <p:sldId id="263" r:id="rId25"/>
    <p:sldId id="264" r:id="rId26"/>
    <p:sldId id="312" r:id="rId27"/>
    <p:sldId id="313" r:id="rId28"/>
    <p:sldId id="314" r:id="rId29"/>
    <p:sldId id="323" r:id="rId30"/>
    <p:sldId id="265" r:id="rId31"/>
    <p:sldId id="266" r:id="rId32"/>
    <p:sldId id="267" r:id="rId33"/>
    <p:sldId id="268" r:id="rId34"/>
    <p:sldId id="269" r:id="rId35"/>
    <p:sldId id="330" r:id="rId36"/>
    <p:sldId id="270" r:id="rId37"/>
    <p:sldId id="271" r:id="rId38"/>
    <p:sldId id="272" r:id="rId39"/>
    <p:sldId id="273" r:id="rId40"/>
    <p:sldId id="274" r:id="rId41"/>
    <p:sldId id="288" r:id="rId42"/>
    <p:sldId id="289" r:id="rId43"/>
    <p:sldId id="290" r:id="rId44"/>
    <p:sldId id="292" r:id="rId45"/>
    <p:sldId id="293" r:id="rId46"/>
    <p:sldId id="294" r:id="rId47"/>
    <p:sldId id="295" r:id="rId48"/>
    <p:sldId id="296" r:id="rId49"/>
    <p:sldId id="297" r:id="rId50"/>
    <p:sldId id="298" r:id="rId51"/>
    <p:sldId id="32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586" autoAdjust="0"/>
  </p:normalViewPr>
  <p:slideViewPr>
    <p:cSldViewPr>
      <p:cViewPr varScale="1">
        <p:scale>
          <a:sx n="69" d="100"/>
          <a:sy n="69" d="100"/>
        </p:scale>
        <p:origin x="14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EA4EC-7BE8-4B38-AA4C-D4785BCDD9AD}" type="datetimeFigureOut">
              <a:rPr lang="en-US" smtClean="0"/>
              <a:pPr/>
              <a:t>12/18/2021</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5DB51-CE31-4EF0-A4DF-E86ACDCEA7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B99170F1-6CD7-47C8-BD27-B8D1188D2F7B}" type="slidenum">
              <a:rPr lang="he-IL" smtClean="0"/>
              <a:pPr/>
              <a:t>6</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726011A-8473-497C-A590-62B8576811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011A-8473-497C-A590-62B85768111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6011A-8473-497C-A590-62B8576811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FBDF50-BDE4-4F46-B875-4BAB675D71A1}" type="datetimeFigureOut">
              <a:rPr lang="en-US" smtClean="0"/>
              <a:pPr/>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726011A-8473-497C-A590-62B85768111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FBDF50-BDE4-4F46-B875-4BAB675D71A1}" type="datetimeFigureOut">
              <a:rPr lang="en-US" smtClean="0"/>
              <a:pPr/>
              <a:t>12/18/2021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26011A-8473-497C-A590-62B85768111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omputer_vision" TargetMode="External"/><Relationship Id="rId2" Type="http://schemas.openxmlformats.org/officeDocument/2006/relationships/hyperlink" Target="http://en.wikipedia.org/wiki/Closing_(morphology)"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en.wikipedia.org/wiki/Image_proces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ideo" Target="file:///D:\bgu\Semester%20E\&#1508;&#1512;&#1511;&#1497;&#1501;%20&#1491;\&#1502;&#1510;&#1490;&#1514;\Videos\Comp%202-Opening.avi"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ideo" Target="file:///D:\bgu\Semester%20E\&#1508;&#1512;&#1511;&#1497;&#1501;%20&#1491;\&#1502;&#1510;&#1490;&#1514;\Videos\Comp%202-Closing.avi" TargetMode="Externa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ideo" Target="file:///D:\bgu\Semester%20E\&#1508;&#1512;&#1511;&#1497;&#1501;%20&#1491;\&#1502;&#1510;&#1490;&#1514;\Videos\region_filling.avi" TargetMode="External"/><Relationship Id="rId6" Type="http://schemas.openxmlformats.org/officeDocument/2006/relationships/image" Target="../media/image39.jpe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ideo" Target="file:///D:\bgu\Semester%20E\&#1508;&#1512;&#1511;&#1497;&#1501;%20&#1491;\&#1502;&#1510;&#1490;&#1514;\Videos\Extraction.avi" TargetMode="Externa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ideo" Target="file:///D:\bgu\Semester%20E\&#1508;&#1512;&#1511;&#1497;&#1501;%20&#1491;\&#1502;&#1510;&#1490;&#1514;\Videos\Skeleton.avi"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Chapter 9: Morphological Image Processing</a:t>
            </a:r>
            <a:br>
              <a:rPr lang="en-US" dirty="0" smtClean="0"/>
            </a:br>
            <a:r>
              <a:rPr lang="en-US" sz="2700" dirty="0" smtClean="0">
                <a:solidFill>
                  <a:schemeClr val="bg1"/>
                </a:solidFill>
              </a:rPr>
              <a:t>(Digital Image Processing – Gonzalez/Woods)</a:t>
            </a:r>
            <a:endParaRPr lang="en-US" sz="2700" dirty="0">
              <a:solidFill>
                <a:schemeClr val="bg1"/>
              </a:solidFill>
            </a:endParaRPr>
          </a:p>
        </p:txBody>
      </p:sp>
      <p:sp>
        <p:nvSpPr>
          <p:cNvPr id="3" name="Subtitle 2"/>
          <p:cNvSpPr>
            <a:spLocks noGrp="1"/>
          </p:cNvSpPr>
          <p:nvPr>
            <p:ph type="subTitle" idx="1"/>
          </p:nvPr>
        </p:nvSpPr>
        <p:spPr>
          <a:xfrm>
            <a:off x="533400" y="3429000"/>
            <a:ext cx="7854696" cy="2867464"/>
          </a:xfrm>
        </p:spPr>
        <p:txBody>
          <a:bodyPr>
            <a:normAutofit fontScale="92500"/>
          </a:bodyPr>
          <a:lstStyle/>
          <a:p>
            <a:pPr algn="l"/>
            <a:r>
              <a:rPr lang="en-US" dirty="0" smtClean="0"/>
              <a:t>In form and in feature,  face and limb,</a:t>
            </a:r>
          </a:p>
          <a:p>
            <a:pPr algn="l"/>
            <a:r>
              <a:rPr lang="en-US" dirty="0" smtClean="0"/>
              <a:t>I grew so like my brother</a:t>
            </a:r>
          </a:p>
          <a:p>
            <a:pPr algn="l"/>
            <a:r>
              <a:rPr lang="en-US" dirty="0" smtClean="0"/>
              <a:t>That folks got taking me for him</a:t>
            </a:r>
          </a:p>
          <a:p>
            <a:pPr algn="l"/>
            <a:r>
              <a:rPr lang="en-US" dirty="0" smtClean="0"/>
              <a:t>And each for one another.</a:t>
            </a:r>
          </a:p>
          <a:p>
            <a:pPr algn="l"/>
            <a:endParaRPr lang="en-US" dirty="0" smtClean="0"/>
          </a:p>
          <a:p>
            <a:pPr lvl="1" algn="l"/>
            <a:r>
              <a:rPr lang="en-US" dirty="0" smtClean="0"/>
              <a:t>Henry Sambrooke Leigh,  Carols of Cockayne, The Twins</a:t>
            </a:r>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9.2.1 Dilation – Example 2</a:t>
            </a:r>
            <a:endParaRPr lang="en-US" dirty="0"/>
          </a:p>
        </p:txBody>
      </p:sp>
      <p:pic>
        <p:nvPicPr>
          <p:cNvPr id="8" name="Content Placeholder 7" descr="dilation3.JPG"/>
          <p:cNvPicPr>
            <a:picLocks noGrp="1" noChangeAspect="1"/>
          </p:cNvPicPr>
          <p:nvPr>
            <p:ph idx="1"/>
          </p:nvPr>
        </p:nvPicPr>
        <p:blipFill>
          <a:blip r:embed="rId2" cstate="print"/>
          <a:stretch>
            <a:fillRect/>
          </a:stretch>
        </p:blipFill>
        <p:spPr>
          <a:xfrm>
            <a:off x="0" y="1876779"/>
            <a:ext cx="9031656" cy="4724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9.2.1 Dilation – A More interesting Example</a:t>
            </a:r>
            <a:endParaRPr lang="en-US" dirty="0"/>
          </a:p>
        </p:txBody>
      </p:sp>
      <p:pic>
        <p:nvPicPr>
          <p:cNvPr id="4" name="Content Placeholder 3" descr="dilation.JPG"/>
          <p:cNvPicPr>
            <a:picLocks noGrp="1" noChangeAspect="1"/>
          </p:cNvPicPr>
          <p:nvPr>
            <p:ph idx="1"/>
          </p:nvPr>
        </p:nvPicPr>
        <p:blipFill>
          <a:blip r:embed="rId2" cstate="print"/>
          <a:stretch>
            <a:fillRect/>
          </a:stretch>
        </p:blipFill>
        <p:spPr>
          <a:xfrm>
            <a:off x="152400" y="1842912"/>
            <a:ext cx="8850602" cy="47244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A94D33D5-79FC-4401-9F3D-E298F6C69582}" type="slidenum">
              <a:rPr lang="en-US" smtClean="0"/>
              <a:pPr/>
              <a:t>12</a:t>
            </a:fld>
            <a:endParaRPr lang="en-US" smtClean="0"/>
          </a:p>
        </p:txBody>
      </p:sp>
      <p:sp>
        <p:nvSpPr>
          <p:cNvPr id="13315" name="Rectangle 2"/>
          <p:cNvSpPr>
            <a:spLocks noGrp="1" noChangeArrowheads="1"/>
          </p:cNvSpPr>
          <p:nvPr>
            <p:ph type="title"/>
          </p:nvPr>
        </p:nvSpPr>
        <p:spPr/>
        <p:txBody>
          <a:bodyPr/>
          <a:lstStyle/>
          <a:p>
            <a:pPr eaLnBrk="1" hangingPunct="1"/>
            <a:r>
              <a:rPr lang="en-US" smtClean="0"/>
              <a:t>Erosion</a:t>
            </a:r>
          </a:p>
        </p:txBody>
      </p:sp>
      <p:sp>
        <p:nvSpPr>
          <p:cNvPr id="13316" name="Rectangle 3"/>
          <p:cNvSpPr>
            <a:spLocks noGrp="1" noChangeArrowheads="1"/>
          </p:cNvSpPr>
          <p:nvPr>
            <p:ph type="body" idx="1"/>
          </p:nvPr>
        </p:nvSpPr>
        <p:spPr>
          <a:xfrm>
            <a:off x="457200" y="1981200"/>
            <a:ext cx="8458200" cy="3810000"/>
          </a:xfrm>
        </p:spPr>
        <p:txBody>
          <a:bodyPr>
            <a:normAutofit fontScale="92500"/>
          </a:bodyPr>
          <a:lstStyle/>
          <a:p>
            <a:pPr eaLnBrk="1" hangingPunct="1">
              <a:lnSpc>
                <a:spcPct val="90000"/>
              </a:lnSpc>
            </a:pPr>
            <a:r>
              <a:rPr lang="en-US" sz="2400" i="0" dirty="0" smtClean="0"/>
              <a:t>Used to </a:t>
            </a:r>
            <a:r>
              <a:rPr lang="en-US" sz="2400" b="1" i="0" dirty="0" smtClean="0">
                <a:solidFill>
                  <a:schemeClr val="accent2"/>
                </a:solidFill>
              </a:rPr>
              <a:t>decrease</a:t>
            </a:r>
            <a:r>
              <a:rPr lang="en-US" sz="2400" i="0" dirty="0" smtClean="0"/>
              <a:t> the area of a component.</a:t>
            </a:r>
          </a:p>
          <a:p>
            <a:pPr lvl="1" eaLnBrk="1" hangingPunct="1">
              <a:lnSpc>
                <a:spcPct val="90000"/>
              </a:lnSpc>
            </a:pPr>
            <a:r>
              <a:rPr lang="en-US" sz="2000" i="0" dirty="0" smtClean="0"/>
              <a:t>Removes pixels around the boundaries</a:t>
            </a:r>
          </a:p>
          <a:p>
            <a:pPr lvl="1" eaLnBrk="1" hangingPunct="1">
              <a:lnSpc>
                <a:spcPct val="90000"/>
              </a:lnSpc>
            </a:pPr>
            <a:r>
              <a:rPr lang="en-US" sz="2000" i="0" dirty="0" smtClean="0"/>
              <a:t>Enlarges interior holes</a:t>
            </a:r>
          </a:p>
          <a:p>
            <a:pPr lvl="1" eaLnBrk="1" hangingPunct="1">
              <a:lnSpc>
                <a:spcPct val="90000"/>
              </a:lnSpc>
            </a:pPr>
            <a:endParaRPr lang="en-US" sz="2000" i="0" dirty="0" smtClean="0"/>
          </a:p>
          <a:p>
            <a:pPr eaLnBrk="1" hangingPunct="1">
              <a:lnSpc>
                <a:spcPct val="90000"/>
              </a:lnSpc>
            </a:pPr>
            <a:r>
              <a:rPr lang="en-US" sz="2400" i="0" dirty="0" smtClean="0"/>
              <a:t>An image is processed by applying a </a:t>
            </a:r>
            <a:r>
              <a:rPr lang="en-US" sz="2400" b="1" i="0" dirty="0" smtClean="0">
                <a:solidFill>
                  <a:schemeClr val="accent2"/>
                </a:solidFill>
              </a:rPr>
              <a:t>structuring element</a:t>
            </a:r>
          </a:p>
          <a:p>
            <a:pPr lvl="1" eaLnBrk="1" hangingPunct="1">
              <a:lnSpc>
                <a:spcPct val="90000"/>
              </a:lnSpc>
            </a:pPr>
            <a:r>
              <a:rPr lang="en-US" sz="2000" i="0" dirty="0" smtClean="0"/>
              <a:t>center the structuring element S on pixel P</a:t>
            </a:r>
          </a:p>
          <a:p>
            <a:pPr lvl="1" eaLnBrk="1" hangingPunct="1">
              <a:lnSpc>
                <a:spcPct val="90000"/>
              </a:lnSpc>
            </a:pPr>
            <a:r>
              <a:rPr lang="en-US" sz="2000" i="0" dirty="0" smtClean="0"/>
              <a:t>if P is ON then set it to OFF if any part of S overlaps an OFF image pixel </a:t>
            </a:r>
          </a:p>
          <a:p>
            <a:pPr lvl="1" eaLnBrk="1" hangingPunct="1">
              <a:lnSpc>
                <a:spcPct val="90000"/>
              </a:lnSpc>
            </a:pPr>
            <a:endParaRPr lang="en-US" sz="2000" i="0" dirty="0" smtClean="0"/>
          </a:p>
          <a:p>
            <a:pPr eaLnBrk="1" hangingPunct="1">
              <a:lnSpc>
                <a:spcPct val="90000"/>
              </a:lnSpc>
            </a:pPr>
            <a:r>
              <a:rPr lang="en-US" sz="2400" i="0" dirty="0" smtClean="0"/>
              <a:t>This process can only turn pixels from ON to OFF</a:t>
            </a:r>
          </a:p>
          <a:p>
            <a:pPr eaLnBrk="1" hangingPunct="1">
              <a:lnSpc>
                <a:spcPct val="90000"/>
              </a:lnSpc>
            </a:pPr>
            <a:endParaRPr lang="en-US" sz="2400" i="0" dirty="0" smtClean="0"/>
          </a:p>
          <a:p>
            <a:pPr eaLnBrk="1" hangingPunct="1">
              <a:lnSpc>
                <a:spcPct val="90000"/>
              </a:lnSpc>
            </a:pPr>
            <a:r>
              <a:rPr lang="en-US" sz="2400" i="0" dirty="0" smtClean="0"/>
              <a:t>The component can only </a:t>
            </a:r>
            <a:r>
              <a:rPr lang="en-US" sz="2400" b="1" i="0" dirty="0" smtClean="0">
                <a:solidFill>
                  <a:schemeClr val="accent2"/>
                </a:solidFill>
              </a:rPr>
              <a:t>shrink</a:t>
            </a:r>
          </a:p>
          <a:p>
            <a:pPr lvl="1" eaLnBrk="1" hangingPunct="1">
              <a:lnSpc>
                <a:spcPct val="90000"/>
              </a:lnSpc>
            </a:pPr>
            <a:endParaRPr lang="en-US" sz="2000" dirty="0" smtClean="0"/>
          </a:p>
          <a:p>
            <a:pPr lvl="1" eaLnBrk="1" hangingPunct="1">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9.2.2 Erosion</a:t>
            </a:r>
            <a:endParaRPr lang="en-US" dirty="0"/>
          </a:p>
        </p:txBody>
      </p:sp>
      <p:sp>
        <p:nvSpPr>
          <p:cNvPr id="3" name="Content Placeholder 2"/>
          <p:cNvSpPr>
            <a:spLocks noGrp="1"/>
          </p:cNvSpPr>
          <p:nvPr>
            <p:ph idx="1"/>
          </p:nvPr>
        </p:nvSpPr>
        <p:spPr>
          <a:xfrm>
            <a:off x="457200" y="1935480"/>
            <a:ext cx="8229600" cy="4160520"/>
          </a:xfrm>
        </p:spPr>
        <p:txBody>
          <a:bodyPr>
            <a:normAutofit/>
          </a:bodyPr>
          <a:lstStyle/>
          <a:p>
            <a:pPr marL="274320" lvl="2" indent="-274320">
              <a:buClr>
                <a:schemeClr val="accent3"/>
              </a:buClr>
              <a:buSzPct val="95000"/>
            </a:pPr>
            <a:r>
              <a:rPr lang="en-US" sz="2600" dirty="0" smtClean="0"/>
              <a:t>Erosion is used  for shrinking of element A by using element B</a:t>
            </a:r>
          </a:p>
          <a:p>
            <a:r>
              <a:rPr lang="en-US" dirty="0" smtClean="0"/>
              <a:t>Erosion for Sets A and B in Z</a:t>
            </a:r>
            <a:r>
              <a:rPr lang="en-US" baseline="30000" dirty="0" smtClean="0"/>
              <a:t>2</a:t>
            </a:r>
            <a:r>
              <a:rPr lang="en-US" dirty="0" smtClean="0"/>
              <a:t>, is defined by the </a:t>
            </a:r>
          </a:p>
          <a:p>
            <a:pPr>
              <a:buNone/>
            </a:pPr>
            <a:r>
              <a:rPr lang="en-US" dirty="0" smtClean="0"/>
              <a:t>following equation:</a:t>
            </a:r>
          </a:p>
          <a:p>
            <a:pPr>
              <a:buNone/>
            </a:pPr>
            <a:endParaRPr lang="en-US" dirty="0" smtClean="0"/>
          </a:p>
          <a:p>
            <a:pPr>
              <a:buNone/>
            </a:pPr>
            <a:endParaRPr lang="en-US" dirty="0" smtClean="0"/>
          </a:p>
          <a:p>
            <a:pPr marL="514350" indent="-514350"/>
            <a:r>
              <a:rPr lang="en-US" dirty="0" smtClean="0"/>
              <a:t>This equation indicates that the erosion of A by B is the set of all points z such that B, translated by z, is combined in A.</a:t>
            </a:r>
          </a:p>
          <a:p>
            <a:pPr marL="514350" indent="-514350"/>
            <a:endParaRPr lang="en-US" dirty="0"/>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114800"/>
            <a:ext cx="4724400" cy="447675"/>
          </a:xfrm>
          <a:prstGeom prst="rect">
            <a:avLst/>
          </a:prstGeom>
          <a:noFill/>
        </p:spPr>
      </p:pic>
      <p:sp>
        <p:nvSpPr>
          <p:cNvPr id="18435"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9.2.2 Erosion – Example 1</a:t>
            </a:r>
            <a:endParaRPr lang="en-US" dirty="0"/>
          </a:p>
        </p:txBody>
      </p:sp>
      <p:pic>
        <p:nvPicPr>
          <p:cNvPr id="4" name="Content Placeholder 3" descr="erosion1.JPG"/>
          <p:cNvPicPr>
            <a:picLocks noGrp="1" noChangeAspect="1"/>
          </p:cNvPicPr>
          <p:nvPr>
            <p:ph idx="1"/>
          </p:nvPr>
        </p:nvPicPr>
        <p:blipFill>
          <a:blip r:embed="rId2" cstate="print"/>
          <a:stretch>
            <a:fillRect/>
          </a:stretch>
        </p:blipFill>
        <p:spPr>
          <a:xfrm>
            <a:off x="152400" y="2133600"/>
            <a:ext cx="8811737" cy="3581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9.2.2 Erosion – Example 2</a:t>
            </a:r>
            <a:endParaRPr lang="en-US" dirty="0"/>
          </a:p>
        </p:txBody>
      </p:sp>
      <p:pic>
        <p:nvPicPr>
          <p:cNvPr id="4" name="Content Placeholder 3" descr="erosion2.JPG"/>
          <p:cNvPicPr>
            <a:picLocks noGrp="1" noChangeAspect="1"/>
          </p:cNvPicPr>
          <p:nvPr>
            <p:ph idx="1"/>
          </p:nvPr>
        </p:nvPicPr>
        <p:blipFill>
          <a:blip r:embed="rId2" cstate="print"/>
          <a:stretch>
            <a:fillRect/>
          </a:stretch>
        </p:blipFill>
        <p:spPr>
          <a:xfrm>
            <a:off x="152400" y="2133600"/>
            <a:ext cx="8895018" cy="3962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Duality between dilation and erosion</a:t>
            </a:r>
            <a:endParaRPr lang="en-US" dirty="0"/>
          </a:p>
        </p:txBody>
      </p:sp>
      <p:sp>
        <p:nvSpPr>
          <p:cNvPr id="3" name="Content Placeholder 2"/>
          <p:cNvSpPr>
            <a:spLocks noGrp="1"/>
          </p:cNvSpPr>
          <p:nvPr>
            <p:ph idx="1"/>
          </p:nvPr>
        </p:nvSpPr>
        <p:spPr>
          <a:xfrm>
            <a:off x="457200" y="1935480"/>
            <a:ext cx="8229600" cy="4770120"/>
          </a:xfrm>
        </p:spPr>
        <p:txBody>
          <a:bodyPr/>
          <a:lstStyle/>
          <a:p>
            <a:r>
              <a:rPr lang="en-US" dirty="0" smtClean="0"/>
              <a:t>Dilation and erosion are duals of each other with respect to set complementation and reflection. That is,</a:t>
            </a:r>
          </a:p>
          <a:p>
            <a:endParaRPr lang="en-US" dirty="0" smtClean="0"/>
          </a:p>
          <a:p>
            <a:endParaRPr lang="en-US" dirty="0" smtClean="0"/>
          </a:p>
          <a:p>
            <a:r>
              <a:rPr lang="en-US" dirty="0" smtClean="0"/>
              <a:t>One of the simplest uses of erosion is for eliminating irrelevant details (in terms of size) from a binary image.</a:t>
            </a:r>
          </a:p>
          <a:p>
            <a:endParaRPr lang="en-US" dirty="0" smtClean="0"/>
          </a:p>
          <a:p>
            <a:endParaRPr lang="en-US" dirty="0" smtClean="0"/>
          </a:p>
          <a:p>
            <a:endParaRPr lang="en-US" dirty="0" smtClean="0"/>
          </a:p>
          <a:p>
            <a:endParaRPr lang="en-US" dirty="0"/>
          </a:p>
        </p:txBody>
      </p:sp>
      <p:pic>
        <p:nvPicPr>
          <p:cNvPr id="1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819400"/>
            <a:ext cx="2752725" cy="4476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Erosion and Dilation summary</a:t>
            </a:r>
            <a:endParaRPr lang="en-US" dirty="0"/>
          </a:p>
        </p:txBody>
      </p:sp>
      <p:sp>
        <p:nvSpPr>
          <p:cNvPr id="3" name="Content Placeholder 2"/>
          <p:cNvSpPr>
            <a:spLocks noGrp="1"/>
          </p:cNvSpPr>
          <p:nvPr>
            <p:ph idx="1"/>
          </p:nvPr>
        </p:nvSpPr>
        <p:spPr>
          <a:xfrm>
            <a:off x="304800" y="1066800"/>
            <a:ext cx="8229600" cy="4389120"/>
          </a:xfrm>
        </p:spPr>
        <p:txBody>
          <a:bodyPr/>
          <a:lstStyle/>
          <a:p>
            <a:pPr>
              <a:buNone/>
            </a:pPr>
            <a:endParaRPr lang="en-US" dirty="0" smtClean="0"/>
          </a:p>
          <a:p>
            <a:endParaRPr lang="en-US" dirty="0"/>
          </a:p>
        </p:txBody>
      </p:sp>
      <p:pic>
        <p:nvPicPr>
          <p:cNvPr id="6" name="Picture 5" descr="erosion-dilation.JPG"/>
          <p:cNvPicPr>
            <a:picLocks noChangeAspect="1"/>
          </p:cNvPicPr>
          <p:nvPr/>
        </p:nvPicPr>
        <p:blipFill>
          <a:blip r:embed="rId2" cstate="print"/>
          <a:stretch>
            <a:fillRect/>
          </a:stretch>
        </p:blipFill>
        <p:spPr>
          <a:xfrm>
            <a:off x="0" y="1600200"/>
            <a:ext cx="9144000" cy="41221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3C730683-2F20-47FE-9DA8-30BF3A9C8BA7}" type="slidenum">
              <a:rPr lang="en-US" smtClean="0"/>
              <a:pPr/>
              <a:t>18</a:t>
            </a:fld>
            <a:endParaRPr lang="en-US" smtClean="0"/>
          </a:p>
        </p:txBody>
      </p:sp>
      <p:sp>
        <p:nvSpPr>
          <p:cNvPr id="20483" name="Rectangle 2"/>
          <p:cNvSpPr>
            <a:spLocks noGrp="1" noChangeArrowheads="1"/>
          </p:cNvSpPr>
          <p:nvPr>
            <p:ph type="title"/>
          </p:nvPr>
        </p:nvSpPr>
        <p:spPr>
          <a:xfrm>
            <a:off x="152400" y="152400"/>
            <a:ext cx="8610600" cy="838200"/>
          </a:xfrm>
        </p:spPr>
        <p:txBody>
          <a:bodyPr/>
          <a:lstStyle/>
          <a:p>
            <a:pPr eaLnBrk="1" hangingPunct="1"/>
            <a:r>
              <a:rPr lang="en-US" sz="3600" dirty="0" smtClean="0"/>
              <a:t>Opening and Closing Operations</a:t>
            </a:r>
          </a:p>
        </p:txBody>
      </p:sp>
      <p:sp>
        <p:nvSpPr>
          <p:cNvPr id="20484" name="Rectangle 3"/>
          <p:cNvSpPr>
            <a:spLocks noGrp="1" noChangeArrowheads="1"/>
          </p:cNvSpPr>
          <p:nvPr>
            <p:ph type="body" idx="1"/>
          </p:nvPr>
        </p:nvSpPr>
        <p:spPr>
          <a:xfrm>
            <a:off x="228600" y="1143000"/>
            <a:ext cx="8610600" cy="5029200"/>
          </a:xfrm>
        </p:spPr>
        <p:txBody>
          <a:bodyPr/>
          <a:lstStyle/>
          <a:p>
            <a:pPr eaLnBrk="1" hangingPunct="1">
              <a:lnSpc>
                <a:spcPct val="90000"/>
              </a:lnSpc>
            </a:pPr>
            <a:r>
              <a:rPr lang="en-US" sz="2400" i="0" dirty="0" smtClean="0"/>
              <a:t>The </a:t>
            </a:r>
            <a:r>
              <a:rPr lang="en-US" sz="2400" b="1" i="0" dirty="0" smtClean="0"/>
              <a:t>open</a:t>
            </a:r>
            <a:r>
              <a:rPr lang="en-US" sz="2400" i="0" dirty="0" smtClean="0"/>
              <a:t> operation is defined as a erosion followed by an dilation that</a:t>
            </a:r>
          </a:p>
          <a:p>
            <a:pPr lvl="1" eaLnBrk="1" hangingPunct="1">
              <a:lnSpc>
                <a:spcPct val="90000"/>
              </a:lnSpc>
            </a:pPr>
            <a:r>
              <a:rPr lang="en-US" sz="2400" i="0" dirty="0" smtClean="0"/>
              <a:t>smoothens boundaries</a:t>
            </a:r>
          </a:p>
          <a:p>
            <a:pPr lvl="1" eaLnBrk="1" hangingPunct="1">
              <a:lnSpc>
                <a:spcPct val="90000"/>
              </a:lnSpc>
            </a:pPr>
            <a:r>
              <a:rPr lang="en-US" sz="2400" i="0" dirty="0" smtClean="0"/>
              <a:t>enlarges narrow gaps</a:t>
            </a:r>
          </a:p>
          <a:p>
            <a:pPr lvl="1" eaLnBrk="1" hangingPunct="1">
              <a:lnSpc>
                <a:spcPct val="90000"/>
              </a:lnSpc>
            </a:pPr>
            <a:r>
              <a:rPr lang="en-US" sz="2400" i="0" dirty="0" smtClean="0"/>
              <a:t>eliminates “spikes”</a:t>
            </a:r>
          </a:p>
          <a:p>
            <a:r>
              <a:rPr lang="en-IE" sz="2400" i="0" dirty="0" smtClean="0"/>
              <a:t>The opening of image f by structuring element s, denoted f ○ s is simply an erosion f by s </a:t>
            </a:r>
            <a:endParaRPr lang="en-US" sz="2400" i="0" dirty="0" smtClean="0"/>
          </a:p>
          <a:p>
            <a:r>
              <a:rPr lang="en-IE" sz="2400" i="0" dirty="0" smtClean="0"/>
              <a:t>followed by the dilation of the result by s</a:t>
            </a:r>
            <a:r>
              <a:rPr lang="en-US" sz="2400" i="0" dirty="0" smtClean="0"/>
              <a:t>. This operation may be written as:</a:t>
            </a:r>
          </a:p>
          <a:p>
            <a:pPr>
              <a:buFont typeface="Wingdings" pitchFamily="2" charset="2"/>
              <a:buNone/>
            </a:pPr>
            <a:r>
              <a:rPr lang="en-IE" sz="2400" i="0" dirty="0" smtClean="0"/>
              <a:t>	                     f ○ s = (f </a:t>
            </a:r>
            <a:r>
              <a:rPr lang="en-IE" sz="2400" i="0" dirty="0" smtClean="0">
                <a:sym typeface="Webdings" pitchFamily="18" charset="2"/>
              </a:rPr>
              <a:t></a:t>
            </a:r>
            <a:r>
              <a:rPr lang="en-IE" sz="2400" i="0" dirty="0" smtClean="0"/>
              <a:t>s)   s 					             </a:t>
            </a:r>
            <a:endParaRPr lang="en-US" sz="2400" i="0" dirty="0" smtClean="0"/>
          </a:p>
          <a:p>
            <a:pPr>
              <a:buFont typeface="Wingdings" pitchFamily="2" charset="2"/>
              <a:buNone/>
            </a:pPr>
            <a:r>
              <a:rPr lang="en-US" sz="2400" i="0" dirty="0" smtClean="0"/>
              <a:t>where       and         denote erosion and dilation, respectively.</a:t>
            </a:r>
          </a:p>
          <a:p>
            <a:pPr>
              <a:buFont typeface="Wingdings" pitchFamily="2" charset="2"/>
              <a:buNone/>
            </a:pPr>
            <a:endParaRPr lang="en-US" sz="2400" i="0" dirty="0" smtClean="0"/>
          </a:p>
        </p:txBody>
      </p:sp>
      <p:pic>
        <p:nvPicPr>
          <p:cNvPr id="20485" name="Picture 4" descr="\ominus"/>
          <p:cNvPicPr>
            <a:picLocks noChangeAspect="1" noChangeArrowheads="1"/>
          </p:cNvPicPr>
          <p:nvPr/>
        </p:nvPicPr>
        <p:blipFill>
          <a:blip r:embed="rId2"/>
          <a:srcRect/>
          <a:stretch>
            <a:fillRect/>
          </a:stretch>
        </p:blipFill>
        <p:spPr bwMode="auto">
          <a:xfrm>
            <a:off x="1219200" y="5257800"/>
            <a:ext cx="258763" cy="304800"/>
          </a:xfrm>
          <a:prstGeom prst="rect">
            <a:avLst/>
          </a:prstGeom>
          <a:noFill/>
          <a:ln w="9525">
            <a:noFill/>
            <a:miter lim="800000"/>
            <a:headEnd/>
            <a:tailEnd/>
          </a:ln>
        </p:spPr>
      </p:pic>
      <p:pic>
        <p:nvPicPr>
          <p:cNvPr id="20486" name="Picture 5" descr="\oplus"/>
          <p:cNvPicPr>
            <a:picLocks noChangeAspect="1" noChangeArrowheads="1"/>
          </p:cNvPicPr>
          <p:nvPr/>
        </p:nvPicPr>
        <p:blipFill>
          <a:blip r:embed="rId3"/>
          <a:srcRect/>
          <a:stretch>
            <a:fillRect/>
          </a:stretch>
        </p:blipFill>
        <p:spPr bwMode="auto">
          <a:xfrm>
            <a:off x="2209800" y="5257800"/>
            <a:ext cx="304800" cy="304800"/>
          </a:xfrm>
          <a:prstGeom prst="rect">
            <a:avLst/>
          </a:prstGeom>
          <a:noFill/>
          <a:ln w="9525">
            <a:noFill/>
            <a:miter lim="800000"/>
            <a:headEnd/>
            <a:tailEnd/>
          </a:ln>
        </p:spPr>
      </p:pic>
      <p:pic>
        <p:nvPicPr>
          <p:cNvPr id="20487" name="Picture 5" descr="\oplus"/>
          <p:cNvPicPr>
            <a:picLocks noChangeAspect="1" noChangeArrowheads="1"/>
          </p:cNvPicPr>
          <p:nvPr/>
        </p:nvPicPr>
        <p:blipFill>
          <a:blip r:embed="rId3"/>
          <a:srcRect/>
          <a:stretch>
            <a:fillRect/>
          </a:stretch>
        </p:blipFill>
        <p:spPr bwMode="auto">
          <a:xfrm>
            <a:off x="3962400" y="4879975"/>
            <a:ext cx="152400" cy="15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5A364AF8-4129-4A8C-A3A8-490B8BCED884}" type="slidenum">
              <a:rPr lang="en-US" smtClean="0"/>
              <a:pPr/>
              <a:t>19</a:t>
            </a:fld>
            <a:endParaRPr lang="en-US" smtClean="0"/>
          </a:p>
        </p:txBody>
      </p:sp>
      <p:sp>
        <p:nvSpPr>
          <p:cNvPr id="21507" name="Rectangle 2"/>
          <p:cNvSpPr>
            <a:spLocks noGrp="1" noChangeArrowheads="1"/>
          </p:cNvSpPr>
          <p:nvPr>
            <p:ph type="title"/>
          </p:nvPr>
        </p:nvSpPr>
        <p:spPr>
          <a:xfrm>
            <a:off x="152400" y="152400"/>
            <a:ext cx="8610600" cy="838200"/>
          </a:xfrm>
        </p:spPr>
        <p:txBody>
          <a:bodyPr/>
          <a:lstStyle/>
          <a:p>
            <a:pPr eaLnBrk="1" hangingPunct="1"/>
            <a:r>
              <a:rPr lang="en-US" sz="3600" smtClean="0"/>
              <a:t>Opening and Closing Operations</a:t>
            </a:r>
          </a:p>
        </p:txBody>
      </p:sp>
      <p:sp>
        <p:nvSpPr>
          <p:cNvPr id="21508" name="Rectangle 3"/>
          <p:cNvSpPr>
            <a:spLocks noGrp="1" noChangeArrowheads="1"/>
          </p:cNvSpPr>
          <p:nvPr>
            <p:ph type="body" idx="1"/>
          </p:nvPr>
        </p:nvSpPr>
        <p:spPr>
          <a:xfrm>
            <a:off x="0" y="914400"/>
            <a:ext cx="9144000" cy="5334000"/>
          </a:xfrm>
        </p:spPr>
        <p:txBody>
          <a:bodyPr>
            <a:normAutofit lnSpcReduction="10000"/>
          </a:bodyPr>
          <a:lstStyle/>
          <a:p>
            <a:pPr eaLnBrk="1" hangingPunct="1">
              <a:lnSpc>
                <a:spcPct val="90000"/>
              </a:lnSpc>
              <a:buFont typeface="Wingdings" pitchFamily="2" charset="2"/>
              <a:buNone/>
            </a:pPr>
            <a:r>
              <a:rPr lang="en-US" sz="2400" i="0" dirty="0" smtClean="0"/>
              <a:t>The </a:t>
            </a:r>
            <a:r>
              <a:rPr lang="en-US" sz="2400" b="1" i="0" dirty="0" smtClean="0"/>
              <a:t>close</a:t>
            </a:r>
            <a:r>
              <a:rPr lang="en-US" sz="2400" i="0" dirty="0" smtClean="0"/>
              <a:t> operation is defined as an erosion followed by a dilation that</a:t>
            </a:r>
          </a:p>
          <a:p>
            <a:pPr lvl="1" eaLnBrk="1" hangingPunct="1">
              <a:lnSpc>
                <a:spcPct val="90000"/>
              </a:lnSpc>
            </a:pPr>
            <a:r>
              <a:rPr lang="en-US" sz="2400" i="0" dirty="0" smtClean="0"/>
              <a:t>fills narrow gaps</a:t>
            </a:r>
          </a:p>
          <a:p>
            <a:pPr lvl="1" eaLnBrk="1" hangingPunct="1">
              <a:lnSpc>
                <a:spcPct val="90000"/>
              </a:lnSpc>
            </a:pPr>
            <a:r>
              <a:rPr lang="en-US" sz="2400" i="0" dirty="0" smtClean="0"/>
              <a:t>eliminates small holes and breaks.</a:t>
            </a:r>
          </a:p>
          <a:p>
            <a:pPr eaLnBrk="1" hangingPunct="1">
              <a:lnSpc>
                <a:spcPct val="90000"/>
              </a:lnSpc>
            </a:pPr>
            <a:r>
              <a:rPr lang="en-US" sz="2400" i="0" dirty="0" smtClean="0"/>
              <a:t>Repeated applications of either “</a:t>
            </a:r>
            <a:r>
              <a:rPr lang="en-US" sz="2400" b="1" i="0" dirty="0" smtClean="0"/>
              <a:t>open</a:t>
            </a:r>
            <a:r>
              <a:rPr lang="en-US" sz="2400" i="0" dirty="0" smtClean="0"/>
              <a:t>” or “</a:t>
            </a:r>
            <a:r>
              <a:rPr lang="en-US" sz="2400" b="1" i="0" dirty="0" smtClean="0"/>
              <a:t>close</a:t>
            </a:r>
            <a:r>
              <a:rPr lang="en-US" sz="2400" i="0" dirty="0" smtClean="0"/>
              <a:t>” have no effect</a:t>
            </a:r>
          </a:p>
          <a:p>
            <a:r>
              <a:rPr lang="en-IE" sz="2400" i="0" dirty="0" smtClean="0"/>
              <a:t>The closing of image f by structuring element s, denoted f • s is simply dilation of f by s, followed by the erosion of the result by s.</a:t>
            </a:r>
            <a:r>
              <a:rPr lang="en-US" sz="2400" i="0" dirty="0" smtClean="0"/>
              <a:t>Closing operation may be defined by the following expression:</a:t>
            </a:r>
          </a:p>
          <a:p>
            <a:pPr>
              <a:buFont typeface="Wingdings" pitchFamily="2" charset="2"/>
              <a:buNone/>
            </a:pPr>
            <a:r>
              <a:rPr lang="en-IE" sz="2400" i="0" dirty="0" smtClean="0"/>
              <a:t>	                        f • s = (f  </a:t>
            </a:r>
            <a:r>
              <a:rPr lang="en-US" sz="2400" i="0" dirty="0" smtClean="0"/>
              <a:t>   </a:t>
            </a:r>
            <a:r>
              <a:rPr lang="en-IE" sz="2400" i="0" dirty="0" smtClean="0"/>
              <a:t>s) </a:t>
            </a:r>
            <a:r>
              <a:rPr lang="en-IE" sz="2400" i="0" dirty="0" smtClean="0">
                <a:sym typeface="Webdings" pitchFamily="18" charset="2"/>
              </a:rPr>
              <a:t></a:t>
            </a:r>
            <a:r>
              <a:rPr lang="en-IE" sz="2400" i="0" dirty="0" smtClean="0"/>
              <a:t>s 	</a:t>
            </a:r>
          </a:p>
          <a:p>
            <a:pPr algn="just">
              <a:buFont typeface="Wingdings" pitchFamily="2" charset="2"/>
              <a:buNone/>
            </a:pPr>
            <a:r>
              <a:rPr lang="en-US" sz="2400" i="0" dirty="0" smtClean="0"/>
              <a:t>    Together with </a:t>
            </a:r>
            <a:r>
              <a:rPr lang="en-US" sz="2400" i="0" dirty="0" smtClean="0">
                <a:hlinkClick r:id="rId2" tooltip="Closing (morphology)"/>
              </a:rPr>
              <a:t>closing</a:t>
            </a:r>
            <a:r>
              <a:rPr lang="en-US" sz="2400" i="0" dirty="0" smtClean="0"/>
              <a:t>, the opening serves in </a:t>
            </a:r>
            <a:r>
              <a:rPr lang="en-US" sz="2400" i="0" dirty="0" smtClean="0">
                <a:hlinkClick r:id="rId3" tooltip="Computer vision"/>
              </a:rPr>
              <a:t>computer vision</a:t>
            </a:r>
            <a:r>
              <a:rPr lang="en-US" sz="2400" i="0" dirty="0" smtClean="0"/>
              <a:t> and </a:t>
            </a:r>
            <a:r>
              <a:rPr lang="en-US" sz="2400" i="0" dirty="0" smtClean="0">
                <a:hlinkClick r:id="rId4" tooltip="Image processing"/>
              </a:rPr>
              <a:t>image processing</a:t>
            </a:r>
            <a:r>
              <a:rPr lang="en-US" sz="2400" i="0" dirty="0" smtClean="0"/>
              <a:t> as a basic workhorse of morphological noise removal. Opening removes small objects from the foreground of an image, placing them in the background, while closing removes small holes in the foreground, changing small islands of background into foreground.</a:t>
            </a:r>
            <a:endParaRPr lang="en-IE" sz="2400" i="0" dirty="0" smtClean="0"/>
          </a:p>
          <a:p>
            <a:pPr>
              <a:buFont typeface="Wingdings" pitchFamily="2" charset="2"/>
              <a:buNone/>
            </a:pPr>
            <a:endParaRPr lang="en-US" sz="2400" dirty="0" smtClean="0"/>
          </a:p>
        </p:txBody>
      </p:sp>
      <p:pic>
        <p:nvPicPr>
          <p:cNvPr id="21509" name="Picture 6" descr="\oplus"/>
          <p:cNvPicPr>
            <a:picLocks noChangeAspect="1" noChangeArrowheads="1"/>
          </p:cNvPicPr>
          <p:nvPr/>
        </p:nvPicPr>
        <p:blipFill>
          <a:blip r:embed="rId5"/>
          <a:srcRect/>
          <a:stretch>
            <a:fillRect/>
          </a:stretch>
        </p:blipFill>
        <p:spPr bwMode="auto">
          <a:xfrm>
            <a:off x="3352800" y="3810000"/>
            <a:ext cx="228600" cy="333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71E96A34-F085-47D0-9684-38A6B3B5EC6A}" type="slidenum">
              <a:rPr lang="en-US" smtClean="0"/>
              <a:pPr/>
              <a:t>2</a:t>
            </a:fld>
            <a:endParaRPr lang="en-US" smtClean="0"/>
          </a:p>
        </p:txBody>
      </p:sp>
      <p:sp>
        <p:nvSpPr>
          <p:cNvPr id="3075" name="Rectangle 2"/>
          <p:cNvSpPr>
            <a:spLocks noGrp="1" noChangeArrowheads="1"/>
          </p:cNvSpPr>
          <p:nvPr>
            <p:ph type="title"/>
          </p:nvPr>
        </p:nvSpPr>
        <p:spPr/>
        <p:txBody>
          <a:bodyPr/>
          <a:lstStyle/>
          <a:p>
            <a:pPr eaLnBrk="1" hangingPunct="1"/>
            <a:r>
              <a:rPr lang="en-US" smtClean="0"/>
              <a:t>Morphology</a:t>
            </a:r>
          </a:p>
        </p:txBody>
      </p:sp>
      <p:sp>
        <p:nvSpPr>
          <p:cNvPr id="3076" name="Rectangle 3"/>
          <p:cNvSpPr>
            <a:spLocks noGrp="1" noChangeArrowheads="1"/>
          </p:cNvSpPr>
          <p:nvPr>
            <p:ph type="body" idx="1"/>
          </p:nvPr>
        </p:nvSpPr>
        <p:spPr>
          <a:xfrm>
            <a:off x="457200" y="1981200"/>
            <a:ext cx="8305800" cy="4114800"/>
          </a:xfrm>
        </p:spPr>
        <p:txBody>
          <a:bodyPr/>
          <a:lstStyle/>
          <a:p>
            <a:pPr eaLnBrk="1" hangingPunct="1"/>
            <a:r>
              <a:rPr lang="en-US" sz="2400" b="1" i="0" smtClean="0">
                <a:solidFill>
                  <a:schemeClr val="accent2"/>
                </a:solidFill>
              </a:rPr>
              <a:t>Morphology</a:t>
            </a:r>
            <a:r>
              <a:rPr lang="en-US" sz="2400" smtClean="0"/>
              <a:t> -“shape” feature</a:t>
            </a:r>
          </a:p>
          <a:p>
            <a:pPr eaLnBrk="1" hangingPunct="1"/>
            <a:r>
              <a:rPr lang="en-US" sz="2400" b="1" i="0" smtClean="0">
                <a:solidFill>
                  <a:schemeClr val="accent2"/>
                </a:solidFill>
              </a:rPr>
              <a:t>Morphology</a:t>
            </a:r>
            <a:r>
              <a:rPr lang="en-US" sz="2400" smtClean="0"/>
              <a:t> relates to the “shape” of a connected component.</a:t>
            </a:r>
          </a:p>
          <a:p>
            <a:pPr eaLnBrk="1" hangingPunct="1"/>
            <a:r>
              <a:rPr lang="en-IE" sz="2400" i="0" smtClean="0"/>
              <a:t>Morphological image processing (or morphology) refers to a range of image processing techniques that deal with the shape (or morphology) of objects in an image.</a:t>
            </a:r>
            <a:endParaRPr lang="en-US" sz="2400" i="0" smtClean="0"/>
          </a:p>
          <a:p>
            <a:pPr eaLnBrk="1" hangingPunct="1"/>
            <a:r>
              <a:rPr lang="en-IE" sz="2400" i="0" smtClean="0"/>
              <a:t>Morphological operations are typically applied to remove imperfections. </a:t>
            </a:r>
            <a:r>
              <a:rPr lang="en-US" sz="2400" b="1" i="0" smtClean="0">
                <a:solidFill>
                  <a:srgbClr val="FF0000"/>
                </a:solidFill>
              </a:rPr>
              <a:t>.</a:t>
            </a:r>
            <a:endParaRPr lang="en-US" sz="24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9.3 Opening And Closing</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457200" y="2133600"/>
            <a:ext cx="8229600" cy="4389120"/>
          </a:xfrm>
        </p:spPr>
        <p:txBody>
          <a:bodyPr>
            <a:normAutofit/>
          </a:bodyPr>
          <a:lstStyle/>
          <a:p>
            <a:r>
              <a:rPr lang="en-US" dirty="0" smtClean="0">
                <a:solidFill>
                  <a:schemeClr val="bg1"/>
                </a:solidFill>
              </a:rPr>
              <a:t>Opening – smoothes contours of an object, break narrow isthmuses , eliminates thin protrusions</a:t>
            </a:r>
          </a:p>
          <a:p>
            <a:pPr>
              <a:buNone/>
            </a:pPr>
            <a:r>
              <a:rPr lang="en-US" dirty="0" smtClean="0">
                <a:solidFill>
                  <a:schemeClr val="bg1"/>
                </a:solidFill>
              </a:rPr>
              <a:t>	</a:t>
            </a:r>
          </a:p>
          <a:p>
            <a:r>
              <a:rPr lang="en-US" dirty="0" smtClean="0">
                <a:solidFill>
                  <a:schemeClr val="bg1"/>
                </a:solidFill>
              </a:rPr>
              <a:t>Closing – smoothes sections of contours, fuses narrow breaks and long thin gulfs, eliminates small holes and fills gaps in contours</a:t>
            </a:r>
          </a:p>
          <a:p>
            <a:r>
              <a:rPr lang="en-US" dirty="0" smtClean="0">
                <a:solidFill>
                  <a:schemeClr val="bg1"/>
                </a:solidFill>
              </a:rPr>
              <a:t>These operations are can be applied few times, but has effect only once</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9.3 Opening And Closing</a:t>
            </a:r>
            <a:endParaRPr lang="en-US" dirty="0">
              <a:solidFill>
                <a:schemeClr val="accent6">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1"/>
                </a:solidFill>
              </a:rPr>
              <a:t>Opening – </a:t>
            </a:r>
          </a:p>
          <a:p>
            <a:pPr>
              <a:buNone/>
            </a:pPr>
            <a:r>
              <a:rPr lang="en-US" dirty="0" smtClean="0">
                <a:solidFill>
                  <a:schemeClr val="bg1"/>
                </a:solidFill>
              </a:rPr>
              <a:t>Erode A by B, and then dilate the result by B </a:t>
            </a:r>
          </a:p>
          <a:p>
            <a:pPr lvl="1">
              <a:buNone/>
            </a:pPr>
            <a:endParaRPr lang="en-US" dirty="0" smtClean="0"/>
          </a:p>
          <a:p>
            <a:pPr>
              <a:buNone/>
            </a:pPr>
            <a:r>
              <a:rPr lang="en-US" dirty="0" smtClean="0"/>
              <a:t>	</a:t>
            </a:r>
            <a:endParaRPr lang="en-US" dirty="0"/>
          </a:p>
        </p:txBody>
      </p:sp>
      <p:pic>
        <p:nvPicPr>
          <p:cNvPr id="6" name="Comp 2-Opening.avi">
            <a:hlinkClick r:id="" action="ppaction://media"/>
          </p:cNvPr>
          <p:cNvPicPr>
            <a:picLocks noRot="1" noChangeAspect="1"/>
          </p:cNvPicPr>
          <p:nvPr>
            <a:videoFile r:link="rId1"/>
          </p:nvPr>
        </p:nvPicPr>
        <p:blipFill>
          <a:blip r:embed="rId3" cstate="print"/>
          <a:stretch>
            <a:fillRect/>
          </a:stretch>
        </p:blipFill>
        <p:spPr>
          <a:xfrm>
            <a:off x="4135582" y="3008173"/>
            <a:ext cx="4876800" cy="3657600"/>
          </a:xfrm>
          <a:prstGeom prst="rect">
            <a:avLst/>
          </a:prstGeom>
        </p:spPr>
      </p:pic>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6"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9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1"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3343275" cy="476250"/>
          </a:xfrm>
          <a:prstGeom prst="rect">
            <a:avLst/>
          </a:prstGeom>
          <a:noFill/>
        </p:spPr>
      </p:pic>
      <p:sp>
        <p:nvSpPr>
          <p:cNvPr id="20496"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5"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3343275" cy="476250"/>
          </a:xfrm>
          <a:prstGeom prst="rect">
            <a:avLst/>
          </a:prstGeom>
          <a:noFill/>
        </p:spPr>
      </p:pic>
      <p:sp>
        <p:nvSpPr>
          <p:cNvPr id="20497" name="Rectangle 1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2" name="Picture 22"/>
          <p:cNvPicPr>
            <a:picLocks noChangeAspect="1" noChangeArrowheads="1"/>
          </p:cNvPicPr>
          <p:nvPr/>
        </p:nvPicPr>
        <p:blipFill>
          <a:blip r:embed="rId5" cstate="print"/>
          <a:srcRect/>
          <a:stretch>
            <a:fillRect/>
          </a:stretch>
        </p:blipFill>
        <p:spPr bwMode="auto">
          <a:xfrm>
            <a:off x="609600" y="4495800"/>
            <a:ext cx="3505200" cy="68234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תמונה 6" descr="opening.jpg"/>
          <p:cNvPicPr>
            <a:picLocks noChangeAspect="1"/>
          </p:cNvPicPr>
          <p:nvPr/>
        </p:nvPicPr>
        <p:blipFill>
          <a:blip r:embed="rId2" cstate="print"/>
          <a:stretch>
            <a:fillRect/>
          </a:stretch>
        </p:blipFill>
        <p:spPr>
          <a:xfrm>
            <a:off x="8963" y="-3810"/>
            <a:ext cx="9120999" cy="686181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9.3 Opening And Closing</a:t>
            </a:r>
            <a:endParaRPr lang="en-US" dirty="0">
              <a:solidFill>
                <a:schemeClr val="accent6">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1"/>
                </a:solidFill>
              </a:rPr>
              <a:t>Closing – </a:t>
            </a:r>
          </a:p>
          <a:p>
            <a:pPr lvl="1"/>
            <a:r>
              <a:rPr lang="en-US" dirty="0" smtClean="0">
                <a:solidFill>
                  <a:schemeClr val="bg1"/>
                </a:solidFill>
              </a:rPr>
              <a:t>First – dilate A by B, and then erode the result by B </a:t>
            </a:r>
          </a:p>
          <a:p>
            <a:pPr lvl="1"/>
            <a:r>
              <a:rPr lang="en-US" dirty="0" smtClean="0">
                <a:solidFill>
                  <a:schemeClr val="bg1"/>
                </a:solidFill>
              </a:rPr>
              <a:t>In other words, closing is the group of points, which the intersection of object B around them with object A – is not empty</a:t>
            </a:r>
            <a:endParaRPr lang="en-US" dirty="0" smtClean="0"/>
          </a:p>
          <a:p>
            <a:pPr lvl="1"/>
            <a:endParaRPr lang="en-US" dirty="0" smtClean="0"/>
          </a:p>
          <a:p>
            <a:endParaRPr lang="en-US" dirty="0"/>
          </a:p>
        </p:txBody>
      </p:sp>
      <p:pic>
        <p:nvPicPr>
          <p:cNvPr id="6" name="Comp 2-Closing.avi">
            <a:hlinkClick r:id="" action="ppaction://media"/>
          </p:cNvPr>
          <p:cNvPicPr>
            <a:picLocks noRot="1" noChangeAspect="1"/>
          </p:cNvPicPr>
          <p:nvPr>
            <a:videoFile r:link="rId1"/>
          </p:nvPr>
        </p:nvPicPr>
        <p:blipFill>
          <a:blip r:embed="rId3" cstate="print"/>
          <a:stretch>
            <a:fillRect/>
          </a:stretch>
        </p:blipFill>
        <p:spPr>
          <a:xfrm>
            <a:off x="4165600" y="3733800"/>
            <a:ext cx="4978400" cy="3733800"/>
          </a:xfrm>
          <a:prstGeom prst="rect">
            <a:avLst/>
          </a:prstGeom>
        </p:spPr>
      </p:pic>
      <p:pic>
        <p:nvPicPr>
          <p:cNvPr id="18433" name="Picture 1"/>
          <p:cNvPicPr>
            <a:picLocks noChangeAspect="1" noChangeArrowheads="1"/>
          </p:cNvPicPr>
          <p:nvPr/>
        </p:nvPicPr>
        <p:blipFill>
          <a:blip r:embed="rId4" cstate="print"/>
          <a:srcRect/>
          <a:stretch>
            <a:fillRect/>
          </a:stretch>
        </p:blipFill>
        <p:spPr bwMode="auto">
          <a:xfrm>
            <a:off x="228600" y="5943600"/>
            <a:ext cx="3588185" cy="698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תמונה 2" descr="closing.jpg"/>
          <p:cNvPicPr>
            <a:picLocks noChangeAspect="1"/>
          </p:cNvPicPr>
          <p:nvPr/>
        </p:nvPicPr>
        <p:blipFill>
          <a:blip r:embed="rId2" cstate="print"/>
          <a:stretch>
            <a:fillRect/>
          </a:stretch>
        </p:blipFill>
        <p:spPr>
          <a:xfrm>
            <a:off x="5074" y="15300"/>
            <a:ext cx="9133851" cy="6827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תמונה 5" descr="finger.jpg"/>
          <p:cNvPicPr>
            <a:picLocks noChangeAspect="1"/>
          </p:cNvPicPr>
          <p:nvPr/>
        </p:nvPicPr>
        <p:blipFill>
          <a:blip r:embed="rId2" cstate="print"/>
          <a:stretch>
            <a:fillRect/>
          </a:stretch>
        </p:blipFill>
        <p:spPr>
          <a:xfrm>
            <a:off x="0" y="23013"/>
            <a:ext cx="9144000" cy="6834987"/>
          </a:xfrm>
          <a:prstGeom prst="rect">
            <a:avLst/>
          </a:prstGeom>
        </p:spPr>
      </p:pic>
      <p:sp>
        <p:nvSpPr>
          <p:cNvPr id="8" name="Title 1"/>
          <p:cNvSpPr txBox="1">
            <a:spLocks/>
          </p:cNvSpPr>
          <p:nvPr/>
        </p:nvSpPr>
        <p:spPr>
          <a:xfrm>
            <a:off x="152400" y="228600"/>
            <a:ext cx="8991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accent6">
                    <a:lumMod val="20000"/>
                    <a:lumOff val="80000"/>
                  </a:schemeClr>
                </a:solidFill>
                <a:effectLst/>
                <a:uLnTx/>
                <a:uFillTx/>
                <a:latin typeface="+mj-lt"/>
                <a:ea typeface="+mj-ea"/>
                <a:cs typeface="+mj-cs"/>
              </a:rPr>
              <a:t>Use of opening and closing for morphological filtering</a:t>
            </a:r>
            <a:endParaRPr kumimoji="0" lang="en-US" sz="3200" b="0" i="0" u="none" strike="noStrike" kern="1200" cap="none" spc="0" normalizeH="0" baseline="0" noProof="0" dirty="0">
              <a:ln>
                <a:noFill/>
              </a:ln>
              <a:solidFill>
                <a:schemeClr val="accent6">
                  <a:lumMod val="20000"/>
                  <a:lumOff val="8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9.4 The Hit-or-Miss Transformation</a:t>
            </a:r>
            <a:endParaRPr lang="en-US" dirty="0"/>
          </a:p>
        </p:txBody>
      </p:sp>
      <p:sp>
        <p:nvSpPr>
          <p:cNvPr id="3" name="Content Placeholder 2"/>
          <p:cNvSpPr>
            <a:spLocks noGrp="1"/>
          </p:cNvSpPr>
          <p:nvPr>
            <p:ph idx="1"/>
          </p:nvPr>
        </p:nvSpPr>
        <p:spPr>
          <a:xfrm>
            <a:off x="457200" y="2057400"/>
            <a:ext cx="8229600" cy="4389120"/>
          </a:xfrm>
        </p:spPr>
        <p:txBody>
          <a:bodyPr>
            <a:normAutofit fontScale="92500" lnSpcReduction="20000"/>
          </a:bodyPr>
          <a:lstStyle/>
          <a:p>
            <a:r>
              <a:rPr lang="en-US" dirty="0" smtClean="0"/>
              <a:t>A basic morphological tool for </a:t>
            </a:r>
            <a:r>
              <a:rPr lang="en-US" b="1" u="sng" dirty="0" smtClean="0"/>
              <a:t>shape detection</a:t>
            </a:r>
            <a:r>
              <a:rPr lang="en-US" dirty="0" smtClean="0"/>
              <a:t>.</a:t>
            </a:r>
          </a:p>
          <a:p>
            <a:r>
              <a:rPr lang="en-US" dirty="0" smtClean="0"/>
              <a:t>Let the origin of each shape be located at its center of gravity.</a:t>
            </a:r>
          </a:p>
          <a:p>
            <a:r>
              <a:rPr lang="en-US" dirty="0" smtClean="0"/>
              <a:t>If we want to find the location of a shape , say – </a:t>
            </a:r>
            <a:r>
              <a:rPr lang="en-US" b="1" dirty="0" smtClean="0"/>
              <a:t>X</a:t>
            </a:r>
            <a:r>
              <a:rPr lang="en-US" dirty="0" smtClean="0"/>
              <a:t> ,</a:t>
            </a:r>
          </a:p>
          <a:p>
            <a:pPr>
              <a:buNone/>
            </a:pPr>
            <a:r>
              <a:rPr lang="en-US" dirty="0" smtClean="0"/>
              <a:t>	 at (larger) image, say – </a:t>
            </a:r>
            <a:r>
              <a:rPr lang="en-US" b="1" dirty="0" smtClean="0"/>
              <a:t>A</a:t>
            </a:r>
            <a:r>
              <a:rPr lang="en-US" dirty="0" smtClean="0"/>
              <a:t> :</a:t>
            </a:r>
          </a:p>
          <a:p>
            <a:pPr lvl="1"/>
            <a:r>
              <a:rPr lang="en-US" dirty="0" smtClean="0"/>
              <a:t>Let X be enclosed by a small window, say – </a:t>
            </a:r>
            <a:r>
              <a:rPr lang="en-US" b="1" dirty="0" smtClean="0"/>
              <a:t>W</a:t>
            </a:r>
            <a:r>
              <a:rPr lang="en-US" dirty="0" smtClean="0"/>
              <a:t>.</a:t>
            </a:r>
          </a:p>
          <a:p>
            <a:pPr lvl="1"/>
            <a:r>
              <a:rPr lang="en-US" dirty="0" smtClean="0"/>
              <a:t>The </a:t>
            </a:r>
            <a:r>
              <a:rPr lang="en-US" b="1" i="1" dirty="0" smtClean="0"/>
              <a:t>local background </a:t>
            </a:r>
            <a:r>
              <a:rPr lang="en-US" dirty="0" smtClean="0"/>
              <a:t>of  X with respect to W is defined as the </a:t>
            </a:r>
            <a:r>
              <a:rPr lang="en-US" i="1" dirty="0" smtClean="0"/>
              <a:t>set difference </a:t>
            </a:r>
            <a:r>
              <a:rPr lang="en-US" dirty="0" smtClean="0"/>
              <a:t>(</a:t>
            </a:r>
            <a:r>
              <a:rPr lang="en-US" b="1" dirty="0" smtClean="0"/>
              <a:t>W - X</a:t>
            </a:r>
            <a:r>
              <a:rPr lang="en-US" dirty="0" smtClean="0"/>
              <a:t>).</a:t>
            </a:r>
          </a:p>
          <a:p>
            <a:pPr lvl="1"/>
            <a:r>
              <a:rPr lang="en-US" dirty="0" smtClean="0"/>
              <a:t>Apply </a:t>
            </a:r>
            <a:r>
              <a:rPr lang="en-US" i="1" dirty="0" smtClean="0"/>
              <a:t>erosion</a:t>
            </a:r>
            <a:r>
              <a:rPr lang="en-US" dirty="0" smtClean="0"/>
              <a:t> operator of A by X, will get us the set of locations of the origin of X, such that X is completely contained in A. </a:t>
            </a:r>
          </a:p>
          <a:p>
            <a:pPr lvl="1"/>
            <a:r>
              <a:rPr lang="en-US" dirty="0" smtClean="0"/>
              <a:t>It may be also view geometrically as the set of all locations of the origin of X at which X found a match (</a:t>
            </a:r>
            <a:r>
              <a:rPr lang="en-US" b="1" u="sng" dirty="0" smtClean="0"/>
              <a:t>hit</a:t>
            </a:r>
            <a:r>
              <a:rPr lang="en-US" dirty="0" smtClean="0"/>
              <a:t>) in A. </a:t>
            </a:r>
          </a:p>
          <a:p>
            <a:pPr lvl="1">
              <a:buNone/>
            </a:pPr>
            <a:endParaRPr lang="en-US" dirty="0" smtClean="0"/>
          </a:p>
          <a:p>
            <a:pPr lvl="1"/>
            <a:endParaRPr lang="en-US" dirty="0" smtClean="0"/>
          </a:p>
          <a:p>
            <a:pPr lvl="1"/>
            <a:endParaRPr lang="en-US" dirty="0" smtClean="0"/>
          </a:p>
          <a:p>
            <a:pPr lvl="1"/>
            <a:endParaRPr lang="en-US"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9.4 The Hit-or-Miss Transformation</a:t>
            </a:r>
            <a:endParaRPr lang="en-US" dirty="0"/>
          </a:p>
        </p:txBody>
      </p:sp>
      <p:sp>
        <p:nvSpPr>
          <p:cNvPr id="3" name="Content Placeholder 2"/>
          <p:cNvSpPr>
            <a:spLocks noGrp="1"/>
          </p:cNvSpPr>
          <p:nvPr>
            <p:ph idx="1"/>
          </p:nvPr>
        </p:nvSpPr>
        <p:spPr>
          <a:xfrm>
            <a:off x="457200" y="2057400"/>
            <a:ext cx="8229600" cy="4389120"/>
          </a:xfrm>
        </p:spPr>
        <p:txBody>
          <a:bodyPr>
            <a:normAutofit/>
          </a:bodyPr>
          <a:lstStyle/>
          <a:p>
            <a:pPr lvl="1">
              <a:buNone/>
            </a:pPr>
            <a:r>
              <a:rPr lang="en-US" u="sng" dirty="0" smtClean="0"/>
              <a:t>Cont.</a:t>
            </a:r>
          </a:p>
          <a:p>
            <a:pPr lvl="2"/>
            <a:r>
              <a:rPr lang="en-US" dirty="0" smtClean="0"/>
              <a:t>Apply </a:t>
            </a:r>
            <a:r>
              <a:rPr lang="en-US" i="1" dirty="0" smtClean="0"/>
              <a:t>erosion</a:t>
            </a:r>
            <a:r>
              <a:rPr lang="en-US" dirty="0" smtClean="0"/>
              <a:t> operator on the </a:t>
            </a:r>
            <a:r>
              <a:rPr lang="en-US" i="1" dirty="0" smtClean="0"/>
              <a:t>complement of A</a:t>
            </a:r>
            <a:r>
              <a:rPr lang="en-US" dirty="0" smtClean="0"/>
              <a:t> by the</a:t>
            </a:r>
            <a:r>
              <a:rPr lang="en-US" i="1" dirty="0" smtClean="0"/>
              <a:t> local background </a:t>
            </a:r>
            <a:r>
              <a:rPr lang="en-US" dirty="0" smtClean="0"/>
              <a:t>set  (W – X).</a:t>
            </a:r>
          </a:p>
          <a:p>
            <a:pPr lvl="2"/>
            <a:r>
              <a:rPr lang="en-US" dirty="0" smtClean="0"/>
              <a:t>Notice, that the set of locations for which X </a:t>
            </a:r>
            <a:r>
              <a:rPr lang="en-US" b="1" u="sng" dirty="0" smtClean="0"/>
              <a:t>exactly</a:t>
            </a:r>
            <a:r>
              <a:rPr lang="en-US" dirty="0" smtClean="0"/>
              <a:t> fits inside A is the </a:t>
            </a:r>
            <a:r>
              <a:rPr lang="en-US" b="1" i="1" dirty="0" smtClean="0"/>
              <a:t>intersection</a:t>
            </a:r>
            <a:r>
              <a:rPr lang="en-US" dirty="0" smtClean="0"/>
              <a:t> of these two last operators  above. </a:t>
            </a:r>
          </a:p>
          <a:p>
            <a:pPr lvl="2">
              <a:buNone/>
            </a:pPr>
            <a:r>
              <a:rPr lang="en-US" dirty="0" smtClean="0"/>
              <a:t>	This intersection is precisely the location sought.</a:t>
            </a:r>
          </a:p>
          <a:p>
            <a:pPr lvl="1">
              <a:buNone/>
            </a:pPr>
            <a:r>
              <a:rPr lang="en-US" u="sng" dirty="0" smtClean="0"/>
              <a:t>Formally:</a:t>
            </a:r>
          </a:p>
          <a:p>
            <a:pPr lvl="1">
              <a:buNone/>
            </a:pPr>
            <a:r>
              <a:rPr lang="en-US" dirty="0" smtClean="0"/>
              <a:t>If B denotes the set composed of  X and it’s background – </a:t>
            </a:r>
          </a:p>
          <a:p>
            <a:pPr lvl="1">
              <a:buNone/>
            </a:pPr>
            <a:r>
              <a:rPr lang="en-US" dirty="0" smtClean="0"/>
              <a:t>B = (B1,B2) ; B1 = X , B2 = (W-X).</a:t>
            </a:r>
          </a:p>
          <a:p>
            <a:pPr lvl="1">
              <a:buNone/>
            </a:pPr>
            <a:r>
              <a:rPr lang="en-US" dirty="0" smtClean="0"/>
              <a:t>The match (or set of matches) of B in A, denoted         is:</a:t>
            </a:r>
          </a:p>
          <a:p>
            <a:pPr lvl="2">
              <a:buNone/>
            </a:pPr>
            <a:endParaRPr lang="en-US" dirty="0" smtClean="0"/>
          </a:p>
          <a:p>
            <a:pPr lvl="1"/>
            <a:endParaRPr lang="en-US"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7" name="Picture 3"/>
          <p:cNvPicPr>
            <a:picLocks noChangeAspect="1" noChangeArrowheads="1"/>
          </p:cNvPicPr>
          <p:nvPr/>
        </p:nvPicPr>
        <p:blipFill>
          <a:blip r:embed="rId2" cstate="print"/>
          <a:stretch>
            <a:fillRect/>
          </a:stretch>
        </p:blipFill>
        <p:spPr bwMode="auto">
          <a:xfrm>
            <a:off x="1828800" y="6096000"/>
            <a:ext cx="3185163" cy="304800"/>
          </a:xfrm>
          <a:prstGeom prst="rect">
            <a:avLst/>
          </a:prstGeom>
          <a:noFill/>
          <a:ln>
            <a:noFill/>
          </a:ln>
        </p:spPr>
      </p:pic>
      <p:sp>
        <p:nvSpPr>
          <p:cNvPr id="1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3" name="Picture 9"/>
          <p:cNvPicPr>
            <a:picLocks noChangeAspect="1" noChangeArrowheads="1"/>
          </p:cNvPicPr>
          <p:nvPr/>
        </p:nvPicPr>
        <p:blipFill>
          <a:blip r:embed="rId3" cstate="print"/>
          <a:stretch>
            <a:fillRect/>
          </a:stretch>
        </p:blipFill>
        <p:spPr bwMode="auto">
          <a:xfrm>
            <a:off x="7391399" y="5715001"/>
            <a:ext cx="546685" cy="266676"/>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title"/>
          </p:nvPr>
        </p:nvSpPr>
        <p:spPr/>
        <p:txBody>
          <a:bodyPr/>
          <a:lstStyle/>
          <a:p>
            <a:endParaRPr lang="en-US"/>
          </a:p>
        </p:txBody>
      </p:sp>
      <p:pic>
        <p:nvPicPr>
          <p:cNvPr id="7" name="תמונה 6" descr="HITMISS.jpg"/>
          <p:cNvPicPr>
            <a:picLocks noChangeAspect="1"/>
          </p:cNvPicPr>
          <p:nvPr/>
        </p:nvPicPr>
        <p:blipFill>
          <a:blip r:embed="rId2" cstate="print"/>
          <a:stretch>
            <a:fillRect/>
          </a:stretch>
        </p:blipFill>
        <p:spPr>
          <a:xfrm>
            <a:off x="0" y="0"/>
            <a:ext cx="9144000" cy="6858000"/>
          </a:xfrm>
          <a:prstGeom prst="rect">
            <a:avLst/>
          </a:prstGeom>
        </p:spPr>
      </p:pic>
      <p:sp>
        <p:nvSpPr>
          <p:cNvPr id="8" name="Title 1"/>
          <p:cNvSpPr txBox="1">
            <a:spLocks/>
          </p:cNvSpPr>
          <p:nvPr/>
        </p:nvSpPr>
        <p:spPr>
          <a:xfrm>
            <a:off x="762000" y="2286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Hit-or-Miss exp:</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9.4 The Hit-or-Miss Transformation</a:t>
            </a:r>
            <a:endParaRPr lang="en-US" dirty="0"/>
          </a:p>
        </p:txBody>
      </p:sp>
      <p:sp>
        <p:nvSpPr>
          <p:cNvPr id="3" name="Content Placeholder 2"/>
          <p:cNvSpPr>
            <a:spLocks noGrp="1"/>
          </p:cNvSpPr>
          <p:nvPr>
            <p:ph idx="1"/>
          </p:nvPr>
        </p:nvSpPr>
        <p:spPr>
          <a:xfrm>
            <a:off x="457200" y="2057400"/>
            <a:ext cx="8229600" cy="4389120"/>
          </a:xfrm>
        </p:spPr>
        <p:txBody>
          <a:bodyPr anchor="t">
            <a:normAutofit fontScale="92500" lnSpcReduction="20000"/>
          </a:bodyPr>
          <a:lstStyle/>
          <a:p>
            <a:pPr lvl="1">
              <a:lnSpc>
                <a:spcPct val="120000"/>
              </a:lnSpc>
            </a:pPr>
            <a:r>
              <a:rPr lang="en-US" dirty="0" smtClean="0"/>
              <a:t>The reason for using these kind of structuring element –        B = (B1,B2) is based on an assumed definition that,</a:t>
            </a:r>
          </a:p>
          <a:p>
            <a:pPr lvl="1">
              <a:lnSpc>
                <a:spcPct val="120000"/>
              </a:lnSpc>
              <a:buNone/>
            </a:pPr>
            <a:r>
              <a:rPr lang="en-US" b="1" dirty="0" smtClean="0"/>
              <a:t>	two or more objects are distinct only if they are disjoint (disconnected) sets.</a:t>
            </a:r>
          </a:p>
          <a:p>
            <a:pPr lvl="1">
              <a:lnSpc>
                <a:spcPct val="120000"/>
              </a:lnSpc>
            </a:pPr>
            <a:r>
              <a:rPr lang="en-US" dirty="0" smtClean="0"/>
              <a:t>In some applications , we may interested in detecting  </a:t>
            </a:r>
            <a:r>
              <a:rPr lang="en-US" b="1" dirty="0" smtClean="0"/>
              <a:t>certain patterns (combinations) </a:t>
            </a:r>
            <a:r>
              <a:rPr lang="en-US" dirty="0" smtClean="0"/>
              <a:t>of </a:t>
            </a:r>
            <a:r>
              <a:rPr lang="en-US" sz="2800" dirty="0" smtClean="0"/>
              <a:t>1</a:t>
            </a:r>
            <a:r>
              <a:rPr lang="en-US" dirty="0" smtClean="0"/>
              <a:t>’</a:t>
            </a:r>
            <a:r>
              <a:rPr lang="en-US" sz="1800" dirty="0" smtClean="0"/>
              <a:t>s</a:t>
            </a:r>
            <a:r>
              <a:rPr lang="en-US" dirty="0" smtClean="0"/>
              <a:t> and </a:t>
            </a:r>
            <a:r>
              <a:rPr lang="en-US" sz="2800" dirty="0" smtClean="0"/>
              <a:t>0</a:t>
            </a:r>
            <a:r>
              <a:rPr lang="en-US" dirty="0" smtClean="0"/>
              <a:t>’</a:t>
            </a:r>
            <a:r>
              <a:rPr lang="en-US" sz="1800" dirty="0" smtClean="0"/>
              <a:t>s</a:t>
            </a:r>
            <a:r>
              <a:rPr lang="en-US" dirty="0" smtClean="0"/>
              <a:t>.                               and not for detecting individual objects.</a:t>
            </a:r>
          </a:p>
          <a:p>
            <a:pPr lvl="1">
              <a:lnSpc>
                <a:spcPct val="120000"/>
              </a:lnSpc>
            </a:pPr>
            <a:r>
              <a:rPr lang="en-US" dirty="0" smtClean="0"/>
              <a:t>In this case </a:t>
            </a:r>
            <a:r>
              <a:rPr lang="en-US" u="sng" dirty="0" smtClean="0"/>
              <a:t>a background is not required</a:t>
            </a:r>
            <a:r>
              <a:rPr lang="en-US" dirty="0" smtClean="0"/>
              <a:t>.</a:t>
            </a:r>
          </a:p>
          <a:p>
            <a:pPr lvl="1">
              <a:lnSpc>
                <a:spcPct val="120000"/>
              </a:lnSpc>
              <a:buNone/>
            </a:pPr>
            <a:r>
              <a:rPr lang="en-US" dirty="0" smtClean="0"/>
              <a:t>	 and the </a:t>
            </a:r>
            <a:r>
              <a:rPr lang="en-US" i="1" dirty="0" smtClean="0"/>
              <a:t>hit-or-miss transform </a:t>
            </a:r>
            <a:r>
              <a:rPr lang="en-US" dirty="0" smtClean="0"/>
              <a:t>reduces to </a:t>
            </a:r>
            <a:r>
              <a:rPr lang="en-US" u="sng" dirty="0" smtClean="0"/>
              <a:t>simple </a:t>
            </a:r>
            <a:r>
              <a:rPr lang="en-US" i="1" u="sng" dirty="0" smtClean="0"/>
              <a:t>erosion</a:t>
            </a:r>
            <a:r>
              <a:rPr lang="en-US" dirty="0" smtClean="0"/>
              <a:t>.</a:t>
            </a:r>
          </a:p>
          <a:p>
            <a:pPr lvl="1">
              <a:lnSpc>
                <a:spcPct val="120000"/>
              </a:lnSpc>
            </a:pPr>
            <a:r>
              <a:rPr lang="en-US" dirty="0" smtClean="0"/>
              <a:t>This simplified pattern detection scheme is used in some of the algorithms for </a:t>
            </a:r>
            <a:r>
              <a:rPr lang="en-US" b="1" dirty="0" smtClean="0"/>
              <a:t>– identifying characters within a text</a:t>
            </a:r>
            <a:r>
              <a:rPr lang="en-US" dirty="0" smtClean="0"/>
              <a:t>.</a:t>
            </a:r>
            <a:r>
              <a:rPr lang="en-US" u="sng" dirty="0" smtClean="0"/>
              <a:t> </a:t>
            </a:r>
          </a:p>
          <a:p>
            <a:pPr lvl="1"/>
            <a:endParaRPr lang="en-US" dirty="0" smtClean="0"/>
          </a:p>
          <a:p>
            <a:pPr lvl="1"/>
            <a:endParaRPr lang="en-US" dirty="0" smtClean="0"/>
          </a:p>
          <a:p>
            <a:pPr lvl="1"/>
            <a:endParaRPr lang="en-US"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a:solidFill>
                <a:prstClr val="black"/>
              </a:solidFill>
            </a:endParaRP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a:solidFill>
                <a:prstClr val="black"/>
              </a:solidFill>
            </a:endParaRPr>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a:solidFill>
                <a:prstClr val="black"/>
              </a:solidFill>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a:solidFill>
                <a:prstClr val="black"/>
              </a:solidFill>
            </a:endParaRPr>
          </a:p>
        </p:txBody>
      </p:sp>
      <p:sp>
        <p:nvSpPr>
          <p:cNvPr id="1034" name="Rectangle 10"/>
          <p:cNvSpPr>
            <a:spLocks noChangeArrowheads="1"/>
          </p:cNvSpPr>
          <p:nvPr/>
        </p:nvSpPr>
        <p:spPr bwMode="auto">
          <a:xfrm>
            <a:off x="13855"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a:solidFill>
                <a:prstClr val="black"/>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02405299-EE1D-402D-9AA4-CF1F021E7642}" type="slidenum">
              <a:rPr lang="en-US" smtClean="0"/>
              <a:pPr/>
              <a:t>3</a:t>
            </a:fld>
            <a:endParaRPr lang="en-US" smtClean="0"/>
          </a:p>
        </p:txBody>
      </p:sp>
      <p:sp>
        <p:nvSpPr>
          <p:cNvPr id="4099" name="Rectangle 2"/>
          <p:cNvSpPr>
            <a:spLocks noGrp="1" noChangeArrowheads="1"/>
          </p:cNvSpPr>
          <p:nvPr>
            <p:ph type="title"/>
          </p:nvPr>
        </p:nvSpPr>
        <p:spPr>
          <a:xfrm>
            <a:off x="304800" y="0"/>
            <a:ext cx="8610600" cy="1143000"/>
          </a:xfrm>
        </p:spPr>
        <p:txBody>
          <a:bodyPr>
            <a:normAutofit fontScale="90000"/>
          </a:bodyPr>
          <a:lstStyle/>
          <a:p>
            <a:pPr eaLnBrk="1" hangingPunct="1"/>
            <a:r>
              <a:rPr lang="en-US" b="1" dirty="0" smtClean="0"/>
              <a:t>Use of Mathematical Morphology</a:t>
            </a:r>
            <a:endParaRPr lang="en-US" dirty="0" smtClean="0"/>
          </a:p>
        </p:txBody>
      </p:sp>
      <p:sp>
        <p:nvSpPr>
          <p:cNvPr id="4100" name="Rectangle 3"/>
          <p:cNvSpPr>
            <a:spLocks noGrp="1" noChangeArrowheads="1"/>
          </p:cNvSpPr>
          <p:nvPr>
            <p:ph type="body" idx="1"/>
          </p:nvPr>
        </p:nvSpPr>
        <p:spPr>
          <a:xfrm>
            <a:off x="457200" y="1066800"/>
            <a:ext cx="8305800" cy="5334000"/>
          </a:xfrm>
        </p:spPr>
        <p:txBody>
          <a:bodyPr/>
          <a:lstStyle/>
          <a:p>
            <a:pPr eaLnBrk="1" hangingPunct="1"/>
            <a:r>
              <a:rPr lang="en-US" sz="2000" i="0" dirty="0" smtClean="0"/>
              <a:t>Mathematical morphology is used in the following application:</a:t>
            </a:r>
          </a:p>
          <a:p>
            <a:pPr eaLnBrk="1" hangingPunct="1"/>
            <a:endParaRPr lang="en-US" sz="2000" dirty="0" smtClean="0"/>
          </a:p>
          <a:p>
            <a:pPr lvl="1" eaLnBrk="1" hangingPunct="1">
              <a:buFont typeface="Courier New" pitchFamily="49" charset="0"/>
              <a:buChar char="o"/>
            </a:pPr>
            <a:r>
              <a:rPr lang="en-US" sz="2000" i="0" dirty="0" smtClean="0"/>
              <a:t>Image enhancement         </a:t>
            </a:r>
          </a:p>
          <a:p>
            <a:pPr lvl="1" eaLnBrk="1" hangingPunct="1">
              <a:buFont typeface="Courier New" pitchFamily="49" charset="0"/>
              <a:buChar char="o"/>
            </a:pPr>
            <a:r>
              <a:rPr lang="en-US" sz="2000" i="0" dirty="0" smtClean="0"/>
              <a:t>Image segmentation</a:t>
            </a:r>
          </a:p>
          <a:p>
            <a:pPr lvl="1" eaLnBrk="1" hangingPunct="1">
              <a:buFont typeface="Courier New" pitchFamily="49" charset="0"/>
              <a:buChar char="o"/>
            </a:pPr>
            <a:r>
              <a:rPr lang="en-US" sz="2000" i="0" dirty="0" smtClean="0"/>
              <a:t>Image restoration</a:t>
            </a:r>
          </a:p>
          <a:p>
            <a:pPr lvl="1" eaLnBrk="1" hangingPunct="1">
              <a:buFont typeface="Courier New" pitchFamily="49" charset="0"/>
              <a:buChar char="o"/>
            </a:pPr>
            <a:r>
              <a:rPr lang="en-US" sz="2000" i="0" dirty="0" smtClean="0"/>
              <a:t>Edge and feature detection</a:t>
            </a:r>
          </a:p>
          <a:p>
            <a:pPr lvl="1" eaLnBrk="1" hangingPunct="1">
              <a:buFont typeface="Courier New" pitchFamily="49" charset="0"/>
              <a:buChar char="o"/>
            </a:pPr>
            <a:r>
              <a:rPr lang="en-US" sz="2000" i="0" dirty="0" smtClean="0"/>
              <a:t>Texture analysis</a:t>
            </a:r>
          </a:p>
          <a:p>
            <a:pPr lvl="1" eaLnBrk="1" hangingPunct="1">
              <a:buFont typeface="Courier New" pitchFamily="49" charset="0"/>
              <a:buChar char="o"/>
            </a:pPr>
            <a:r>
              <a:rPr lang="en-US" sz="2000" i="0" dirty="0" smtClean="0"/>
              <a:t>Feature generation</a:t>
            </a:r>
          </a:p>
          <a:p>
            <a:pPr lvl="1" eaLnBrk="1" hangingPunct="1">
              <a:buFont typeface="Courier New" pitchFamily="49" charset="0"/>
              <a:buChar char="o"/>
            </a:pPr>
            <a:r>
              <a:rPr lang="en-US" sz="2000" i="0" dirty="0" err="1" smtClean="0"/>
              <a:t>Skeletonization</a:t>
            </a:r>
            <a:endParaRPr lang="en-US" sz="2000" i="0" dirty="0" smtClean="0"/>
          </a:p>
          <a:p>
            <a:pPr lvl="1" eaLnBrk="1" hangingPunct="1">
              <a:buFont typeface="Courier New" pitchFamily="49" charset="0"/>
              <a:buChar char="o"/>
            </a:pPr>
            <a:r>
              <a:rPr lang="en-US" sz="2000" i="0" dirty="0" smtClean="0"/>
              <a:t>Shape analysis</a:t>
            </a:r>
          </a:p>
          <a:p>
            <a:pPr lvl="1" eaLnBrk="1" hangingPunct="1">
              <a:buFont typeface="Courier New" pitchFamily="49" charset="0"/>
              <a:buChar char="o"/>
            </a:pPr>
            <a:r>
              <a:rPr lang="en-US" sz="2000" i="0" dirty="0" smtClean="0"/>
              <a:t>Image compression</a:t>
            </a:r>
          </a:p>
          <a:p>
            <a:pPr lvl="1" eaLnBrk="1" hangingPunct="1">
              <a:buFont typeface="Courier New" pitchFamily="49" charset="0"/>
              <a:buChar char="o"/>
            </a:pPr>
            <a:r>
              <a:rPr lang="en-US" sz="2000" i="0" dirty="0" smtClean="0"/>
              <a:t>Component analysis</a:t>
            </a:r>
          </a:p>
          <a:p>
            <a:pPr lvl="1" eaLnBrk="1" hangingPunct="1">
              <a:buFont typeface="Courier New" pitchFamily="49" charset="0"/>
              <a:buChar char="o"/>
            </a:pPr>
            <a:r>
              <a:rPr lang="en-US" sz="2000" i="0" dirty="0" smtClean="0"/>
              <a:t>Curve filling </a:t>
            </a:r>
          </a:p>
          <a:p>
            <a:pPr lvl="1" eaLnBrk="1" hangingPunct="1">
              <a:buFont typeface="Courier New" pitchFamily="49" charset="0"/>
              <a:buChar char="o"/>
            </a:pPr>
            <a:r>
              <a:rPr lang="en-US" sz="2000" i="0" dirty="0" smtClean="0"/>
              <a:t>Noise reduction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20000"/>
                    <a:lumOff val="80000"/>
                  </a:schemeClr>
                </a:solidFill>
              </a:rPr>
              <a:t>9.5 Basic Morphological Algorithms</a:t>
            </a:r>
            <a:endParaRPr lang="en-US" dirty="0">
              <a:solidFill>
                <a:schemeClr val="accent6">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1"/>
                </a:solidFill>
              </a:rPr>
              <a:t>1 – Boundary Extraction</a:t>
            </a:r>
          </a:p>
          <a:p>
            <a:r>
              <a:rPr lang="en-US" dirty="0" smtClean="0">
                <a:solidFill>
                  <a:schemeClr val="bg1"/>
                </a:solidFill>
              </a:rPr>
              <a:t>2 – Region Filling</a:t>
            </a:r>
          </a:p>
          <a:p>
            <a:r>
              <a:rPr lang="en-US" dirty="0" smtClean="0">
                <a:solidFill>
                  <a:schemeClr val="bg1"/>
                </a:solidFill>
              </a:rPr>
              <a:t>3 – Extraction of Connected Components</a:t>
            </a:r>
          </a:p>
          <a:p>
            <a:r>
              <a:rPr lang="en-US" dirty="0" smtClean="0">
                <a:solidFill>
                  <a:schemeClr val="bg1"/>
                </a:solidFill>
              </a:rPr>
              <a:t>4 – Convex Hull</a:t>
            </a:r>
          </a:p>
          <a:p>
            <a:r>
              <a:rPr lang="en-US" dirty="0" smtClean="0">
                <a:solidFill>
                  <a:schemeClr val="bg1"/>
                </a:solidFill>
              </a:rPr>
              <a:t>5 – Thinning</a:t>
            </a:r>
          </a:p>
          <a:p>
            <a:r>
              <a:rPr lang="en-US" dirty="0" smtClean="0">
                <a:solidFill>
                  <a:schemeClr val="bg1"/>
                </a:solidFill>
              </a:rPr>
              <a:t>6 – Thickening</a:t>
            </a:r>
          </a:p>
          <a:p>
            <a:r>
              <a:rPr lang="en-US" dirty="0" smtClean="0">
                <a:solidFill>
                  <a:schemeClr val="bg1"/>
                </a:solidFill>
              </a:rPr>
              <a:t>7 – Skeletons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9.5.1 Boundary Extraction</a:t>
            </a:r>
            <a:endParaRPr lang="en-US" dirty="0">
              <a:solidFill>
                <a:schemeClr val="accent6">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1"/>
                </a:solidFill>
              </a:rPr>
              <a:t>First, erode A by B, then make set difference between A and the erosion.</a:t>
            </a:r>
          </a:p>
        </p:txBody>
      </p:sp>
      <p:pic>
        <p:nvPicPr>
          <p:cNvPr id="4" name="תמונה 3" descr="Boundary1.jpg"/>
          <p:cNvPicPr>
            <a:picLocks noChangeAspect="1"/>
          </p:cNvPicPr>
          <p:nvPr/>
        </p:nvPicPr>
        <p:blipFill>
          <a:blip r:embed="rId2" cstate="print"/>
          <a:stretch>
            <a:fillRect/>
          </a:stretch>
        </p:blipFill>
        <p:spPr>
          <a:xfrm>
            <a:off x="4419600" y="3913408"/>
            <a:ext cx="3763728" cy="2527016"/>
          </a:xfrm>
          <a:prstGeom prst="rect">
            <a:avLst/>
          </a:prstGeom>
        </p:spPr>
      </p:pic>
      <p:pic>
        <p:nvPicPr>
          <p:cNvPr id="14337" name="Picture 1"/>
          <p:cNvPicPr>
            <a:picLocks noChangeAspect="1" noChangeArrowheads="1"/>
          </p:cNvPicPr>
          <p:nvPr/>
        </p:nvPicPr>
        <p:blipFill>
          <a:blip r:embed="rId3" cstate="print"/>
          <a:srcRect/>
          <a:stretch>
            <a:fillRect/>
          </a:stretch>
        </p:blipFill>
        <p:spPr bwMode="auto">
          <a:xfrm>
            <a:off x="304800" y="5638800"/>
            <a:ext cx="3981450" cy="7750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9.5.1 Boundary Extraction</a:t>
            </a:r>
            <a:endParaRPr lang="en-US" dirty="0">
              <a:solidFill>
                <a:schemeClr val="accent6">
                  <a:lumMod val="20000"/>
                  <a:lumOff val="80000"/>
                </a:schemeClr>
              </a:solidFill>
            </a:endParaRPr>
          </a:p>
        </p:txBody>
      </p:sp>
      <p:pic>
        <p:nvPicPr>
          <p:cNvPr id="6" name="מציין מיקום תוכן 5" descr="Boundary2.jpg"/>
          <p:cNvPicPr>
            <a:picLocks noGrp="1" noChangeAspect="1"/>
          </p:cNvPicPr>
          <p:nvPr>
            <p:ph idx="1"/>
          </p:nvPr>
        </p:nvPicPr>
        <p:blipFill>
          <a:blip r:embed="rId2" cstate="print"/>
          <a:stretch>
            <a:fillRect/>
          </a:stretch>
        </p:blipFill>
        <p:spPr>
          <a:xfrm>
            <a:off x="304800" y="2438400"/>
            <a:ext cx="8463712" cy="3411454"/>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9.5.2 Region Filling</a:t>
            </a:r>
            <a:endParaRPr lang="en-US" dirty="0">
              <a:solidFill>
                <a:schemeClr val="accent6">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1"/>
                </a:solidFill>
              </a:rPr>
              <a:t>This algorithm is based on a set of dilations, complementation and intersections</a:t>
            </a:r>
          </a:p>
          <a:p>
            <a:r>
              <a:rPr lang="en-US" dirty="0" smtClean="0">
                <a:solidFill>
                  <a:schemeClr val="bg1"/>
                </a:solidFill>
              </a:rPr>
              <a:t>p is the point inside the boundary, with the value of 1</a:t>
            </a:r>
          </a:p>
          <a:p>
            <a:r>
              <a:rPr lang="en-US" dirty="0" smtClean="0">
                <a:solidFill>
                  <a:schemeClr val="bg1"/>
                </a:solidFill>
              </a:rPr>
              <a:t>X</a:t>
            </a:r>
            <a:r>
              <a:rPr lang="en-US" sz="1400" dirty="0" smtClean="0">
                <a:solidFill>
                  <a:schemeClr val="bg1"/>
                </a:solidFill>
              </a:rPr>
              <a:t>(k) </a:t>
            </a:r>
            <a:r>
              <a:rPr lang="en-US" dirty="0" smtClean="0">
                <a:solidFill>
                  <a:schemeClr val="bg1"/>
                </a:solidFill>
              </a:rPr>
              <a:t>= (X</a:t>
            </a:r>
            <a:r>
              <a:rPr lang="en-US" sz="1400" dirty="0" smtClean="0">
                <a:solidFill>
                  <a:schemeClr val="bg1"/>
                </a:solidFill>
              </a:rPr>
              <a:t>(k-1) </a:t>
            </a:r>
            <a:r>
              <a:rPr lang="en-US" sz="2800" dirty="0" err="1" smtClean="0">
                <a:solidFill>
                  <a:schemeClr val="bg1"/>
                </a:solidFill>
              </a:rPr>
              <a:t>xor</a:t>
            </a:r>
            <a:r>
              <a:rPr lang="en-US" sz="2800" dirty="0" smtClean="0">
                <a:solidFill>
                  <a:schemeClr val="bg1"/>
                </a:solidFill>
              </a:rPr>
              <a:t> B</a:t>
            </a:r>
            <a:r>
              <a:rPr lang="en-US" dirty="0" smtClean="0">
                <a:solidFill>
                  <a:schemeClr val="bg1"/>
                </a:solidFill>
              </a:rPr>
              <a:t>) conjunction with complemented A</a:t>
            </a:r>
          </a:p>
          <a:p>
            <a:r>
              <a:rPr lang="en-US" dirty="0" smtClean="0">
                <a:solidFill>
                  <a:schemeClr val="bg1"/>
                </a:solidFill>
              </a:rPr>
              <a:t>The process stops when X</a:t>
            </a:r>
            <a:r>
              <a:rPr lang="en-US" sz="1600" dirty="0" smtClean="0">
                <a:solidFill>
                  <a:schemeClr val="bg1"/>
                </a:solidFill>
              </a:rPr>
              <a:t>(k) </a:t>
            </a:r>
            <a:r>
              <a:rPr lang="en-US" sz="2800" dirty="0" smtClean="0">
                <a:solidFill>
                  <a:schemeClr val="bg1"/>
                </a:solidFill>
              </a:rPr>
              <a:t>= </a:t>
            </a:r>
            <a:r>
              <a:rPr lang="en-US" dirty="0" smtClean="0">
                <a:solidFill>
                  <a:schemeClr val="bg1"/>
                </a:solidFill>
              </a:rPr>
              <a:t>X</a:t>
            </a:r>
            <a:r>
              <a:rPr lang="en-US" sz="1600" dirty="0" smtClean="0">
                <a:solidFill>
                  <a:schemeClr val="bg1"/>
                </a:solidFill>
              </a:rPr>
              <a:t>(k-1)</a:t>
            </a:r>
          </a:p>
          <a:p>
            <a:r>
              <a:rPr lang="en-US" dirty="0" smtClean="0">
                <a:solidFill>
                  <a:schemeClr val="bg1"/>
                </a:solidFill>
              </a:rPr>
              <a:t>The result that given by union of A and X</a:t>
            </a:r>
            <a:r>
              <a:rPr lang="en-US" sz="1600" dirty="0" smtClean="0">
                <a:solidFill>
                  <a:schemeClr val="bg1"/>
                </a:solidFill>
              </a:rPr>
              <a:t>(k)</a:t>
            </a:r>
            <a:r>
              <a:rPr lang="en-US" dirty="0" smtClean="0">
                <a:solidFill>
                  <a:schemeClr val="bg1"/>
                </a:solidFill>
              </a:rPr>
              <a:t>, is a set contains the filled set and the boundary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pic>
        <p:nvPicPr>
          <p:cNvPr id="16" name="תמונה 15" descr="region.jpg"/>
          <p:cNvPicPr>
            <a:picLocks noChangeAspect="1"/>
          </p:cNvPicPr>
          <p:nvPr/>
        </p:nvPicPr>
        <p:blipFill>
          <a:blip r:embed="rId3" cstate="print"/>
          <a:stretch>
            <a:fillRect/>
          </a:stretch>
        </p:blipFill>
        <p:spPr>
          <a:xfrm>
            <a:off x="103632" y="5181600"/>
            <a:ext cx="8887968" cy="1524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20000"/>
                    <a:lumOff val="80000"/>
                  </a:schemeClr>
                </a:solidFill>
              </a:rPr>
              <a:t>9.5.2 Region Filling</a:t>
            </a:r>
            <a:endParaRPr lang="en-US" dirty="0">
              <a:solidFill>
                <a:schemeClr val="accent6">
                  <a:lumMod val="20000"/>
                  <a:lumOff val="80000"/>
                </a:schemeClr>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pic>
        <p:nvPicPr>
          <p:cNvPr id="14" name="region_filling.avi">
            <a:hlinkClick r:id="" action="ppaction://media"/>
          </p:cNvPr>
          <p:cNvPicPr>
            <a:picLocks noRot="1" noChangeAspect="1"/>
          </p:cNvPicPr>
          <p:nvPr>
            <a:videoFile r:link="rId1"/>
          </p:nvPr>
        </p:nvPicPr>
        <p:blipFill>
          <a:blip r:embed="rId4" cstate="print"/>
          <a:stretch>
            <a:fillRect/>
          </a:stretch>
        </p:blipFill>
        <p:spPr>
          <a:xfrm>
            <a:off x="2438400" y="1828800"/>
            <a:ext cx="6705600" cy="5029200"/>
          </a:xfrm>
          <a:prstGeom prst="rect">
            <a:avLst/>
          </a:prstGeom>
        </p:spPr>
      </p:pic>
      <p:pic>
        <p:nvPicPr>
          <p:cNvPr id="15" name="Picture 1"/>
          <p:cNvPicPr>
            <a:picLocks noChangeAspect="1" noChangeArrowheads="1"/>
          </p:cNvPicPr>
          <p:nvPr/>
        </p:nvPicPr>
        <p:blipFill>
          <a:blip r:embed="rId5" cstate="print"/>
          <a:srcRect/>
          <a:stretch>
            <a:fillRect/>
          </a:stretch>
        </p:blipFill>
        <p:spPr bwMode="auto">
          <a:xfrm>
            <a:off x="990600" y="2895600"/>
            <a:ext cx="2741374" cy="533654"/>
          </a:xfrm>
          <a:prstGeom prst="rect">
            <a:avLst/>
          </a:prstGeom>
          <a:noFill/>
          <a:ln w="9525">
            <a:noFill/>
            <a:miter lim="800000"/>
            <a:headEnd/>
            <a:tailEnd/>
          </a:ln>
          <a:effectLst/>
        </p:spPr>
      </p:pic>
      <p:pic>
        <p:nvPicPr>
          <p:cNvPr id="16" name="תמונה 15" descr="region.jpg"/>
          <p:cNvPicPr>
            <a:picLocks noChangeAspect="1"/>
          </p:cNvPicPr>
          <p:nvPr/>
        </p:nvPicPr>
        <p:blipFill>
          <a:blip r:embed="rId6" cstate="print"/>
          <a:srcRect l="21433" t="45000" r="67421"/>
          <a:stretch>
            <a:fillRect/>
          </a:stretch>
        </p:blipFill>
        <p:spPr>
          <a:xfrm>
            <a:off x="228600" y="4267200"/>
            <a:ext cx="1981200" cy="1676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video>
              <p:cMediaNode>
                <p:cTn id="7" fill="hold" display="0">
                  <p:stCondLst>
                    <p:cond delay="indefinite"/>
                  </p:stCondLst>
                  <p:endCondLst>
                    <p:cond evt="onNext" delay="0">
                      <p:tgtEl>
                        <p:sldTgt/>
                      </p:tgtEl>
                    </p:cond>
                    <p:cond evt="onPrev" delay="0">
                      <p:tgtEl>
                        <p:sldTgt/>
                      </p:tgtEl>
                    </p:cond>
                  </p:endCondLst>
                </p:cTn>
                <p:tgtEl>
                  <p:spTgt spid="14"/>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275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8629650" cy="1423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488"/>
            <a:ext cx="8229600" cy="1143000"/>
          </a:xfrm>
        </p:spPr>
        <p:txBody>
          <a:bodyPr>
            <a:normAutofit fontScale="90000"/>
          </a:bodyPr>
          <a:lstStyle/>
          <a:p>
            <a:r>
              <a:rPr lang="en-US" dirty="0" smtClean="0">
                <a:solidFill>
                  <a:schemeClr val="accent6">
                    <a:lumMod val="20000"/>
                    <a:lumOff val="80000"/>
                  </a:schemeClr>
                </a:solidFill>
              </a:rPr>
              <a:t>9.5.3 Extraction of Connected Components</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457200" y="2468880"/>
            <a:ext cx="8229600" cy="4389120"/>
          </a:xfrm>
        </p:spPr>
        <p:txBody>
          <a:bodyPr/>
          <a:lstStyle/>
          <a:p>
            <a:r>
              <a:rPr lang="en-US" dirty="0" smtClean="0">
                <a:solidFill>
                  <a:schemeClr val="bg1"/>
                </a:solidFill>
              </a:rPr>
              <a:t>This algorithm extracts a component by selecting a point on a binary object A</a:t>
            </a:r>
          </a:p>
          <a:p>
            <a:r>
              <a:rPr lang="en-US" dirty="0" smtClean="0">
                <a:solidFill>
                  <a:schemeClr val="bg1"/>
                </a:solidFill>
              </a:rPr>
              <a:t>Works similar to region filling, but this time we use in the conjunction the object A, instead of it’s complement</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488"/>
            <a:ext cx="8229600" cy="1143000"/>
          </a:xfrm>
        </p:spPr>
        <p:txBody>
          <a:bodyPr>
            <a:normAutofit fontScale="90000"/>
          </a:bodyPr>
          <a:lstStyle/>
          <a:p>
            <a:r>
              <a:rPr lang="en-US" dirty="0" smtClean="0">
                <a:solidFill>
                  <a:schemeClr val="accent6">
                    <a:lumMod val="20000"/>
                    <a:lumOff val="80000"/>
                  </a:schemeClr>
                </a:solidFill>
              </a:rPr>
              <a:t>9.5.3 Extraction of Connected Components</a:t>
            </a:r>
            <a:endParaRPr lang="en-US" dirty="0">
              <a:solidFill>
                <a:schemeClr val="accent6">
                  <a:lumMod val="20000"/>
                  <a:lumOff val="80000"/>
                </a:schemeClr>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pic>
        <p:nvPicPr>
          <p:cNvPr id="16" name="Extraction.avi">
            <a:hlinkClick r:id="" action="ppaction://media"/>
          </p:cNvPr>
          <p:cNvPicPr>
            <a:picLocks noRot="1" noChangeAspect="1"/>
          </p:cNvPicPr>
          <p:nvPr>
            <a:videoFile r:link="rId1"/>
          </p:nvPr>
        </p:nvPicPr>
        <p:blipFill>
          <a:blip r:embed="rId4" cstate="print"/>
          <a:stretch>
            <a:fillRect/>
          </a:stretch>
        </p:blipFill>
        <p:spPr>
          <a:xfrm>
            <a:off x="3810000" y="2286000"/>
            <a:ext cx="6096000" cy="4572000"/>
          </a:xfrm>
          <a:prstGeom prst="rect">
            <a:avLst/>
          </a:prstGeom>
        </p:spPr>
      </p:pic>
      <p:pic>
        <p:nvPicPr>
          <p:cNvPr id="14" name="Picture 1"/>
          <p:cNvPicPr>
            <a:picLocks noChangeAspect="1" noChangeArrowheads="1"/>
          </p:cNvPicPr>
          <p:nvPr/>
        </p:nvPicPr>
        <p:blipFill>
          <a:blip r:embed="rId5" cstate="print"/>
          <a:srcRect/>
          <a:stretch>
            <a:fillRect/>
          </a:stretch>
        </p:blipFill>
        <p:spPr bwMode="auto">
          <a:xfrm>
            <a:off x="152400" y="6096000"/>
            <a:ext cx="3200400" cy="6120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6"/>
                                        </p:tgtEl>
                                      </p:cBhvr>
                                    </p:cmd>
                                  </p:childTnLst>
                                </p:cTn>
                              </p:par>
                            </p:childTnLst>
                          </p:cTn>
                        </p:par>
                      </p:childTnLst>
                    </p:cTn>
                  </p:par>
                </p:childTnLst>
              </p:cTn>
              <p:nextCondLst>
                <p:cond evt="onClick" delay="0">
                  <p:tgtEl>
                    <p:spTgt spid="16"/>
                  </p:tgtEl>
                </p:cond>
              </p:nextCondLst>
            </p:seq>
            <p:video>
              <p:cMediaNode>
                <p:cTn id="7" fill="hold" display="0">
                  <p:stCondLst>
                    <p:cond delay="indefinite"/>
                  </p:stCondLst>
                  <p:endCondLst>
                    <p:cond evt="onNext" delay="0">
                      <p:tgtEl>
                        <p:sldTgt/>
                      </p:tgtEl>
                    </p:cond>
                    <p:cond evt="onPrev" delay="0">
                      <p:tgtEl>
                        <p:sldTgt/>
                      </p:tgtEl>
                    </p:cond>
                  </p:endCondLst>
                </p:cTn>
                <p:tgtEl>
                  <p:spTgt spid="16"/>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 name="תמונה 16" descr="extract.jpg"/>
          <p:cNvPicPr>
            <a:picLocks noChangeAspect="1"/>
          </p:cNvPicPr>
          <p:nvPr/>
        </p:nvPicPr>
        <p:blipFill>
          <a:blip r:embed="rId3" cstate="print"/>
          <a:stretch>
            <a:fillRect/>
          </a:stretch>
        </p:blipFill>
        <p:spPr>
          <a:xfrm>
            <a:off x="2847735" y="1295400"/>
            <a:ext cx="5954889" cy="5334000"/>
          </a:xfrm>
          <a:prstGeom prst="rect">
            <a:avLst/>
          </a:prstGeom>
        </p:spPr>
      </p:pic>
      <p:sp>
        <p:nvSpPr>
          <p:cNvPr id="18" name="TextBox 17"/>
          <p:cNvSpPr txBox="1"/>
          <p:nvPr/>
        </p:nvSpPr>
        <p:spPr>
          <a:xfrm>
            <a:off x="152400" y="1371600"/>
            <a:ext cx="2514600" cy="5078313"/>
          </a:xfrm>
          <a:prstGeom prst="rect">
            <a:avLst/>
          </a:prstGeom>
          <a:noFill/>
        </p:spPr>
        <p:txBody>
          <a:bodyPr wrap="square" rtlCol="0">
            <a:spAutoFit/>
          </a:bodyPr>
          <a:lstStyle/>
          <a:p>
            <a:r>
              <a:rPr lang="en-US" dirty="0" smtClean="0">
                <a:solidFill>
                  <a:schemeClr val="bg1"/>
                </a:solidFill>
              </a:rPr>
              <a:t>This shows automated  inspection of chicken-breast, that contains bone fragment</a:t>
            </a:r>
          </a:p>
          <a:p>
            <a:endParaRPr lang="en-US" dirty="0" smtClean="0">
              <a:solidFill>
                <a:schemeClr val="bg1"/>
              </a:solidFill>
            </a:endParaRPr>
          </a:p>
          <a:p>
            <a:r>
              <a:rPr lang="en-US" dirty="0" smtClean="0">
                <a:solidFill>
                  <a:schemeClr val="bg1"/>
                </a:solidFill>
              </a:rPr>
              <a:t>The original image is </a:t>
            </a:r>
            <a:r>
              <a:rPr lang="en-US" dirty="0" err="1" smtClean="0">
                <a:solidFill>
                  <a:schemeClr val="bg1"/>
                </a:solidFill>
              </a:rPr>
              <a:t>thresholded</a:t>
            </a:r>
            <a:endParaRPr lang="en-US" dirty="0" smtClean="0">
              <a:solidFill>
                <a:schemeClr val="bg1"/>
              </a:solidFill>
            </a:endParaRPr>
          </a:p>
          <a:p>
            <a:endParaRPr lang="en-US" dirty="0" smtClean="0">
              <a:solidFill>
                <a:schemeClr val="bg1"/>
              </a:solidFill>
            </a:endParaRPr>
          </a:p>
          <a:p>
            <a:r>
              <a:rPr lang="en-US" dirty="0" smtClean="0">
                <a:solidFill>
                  <a:schemeClr val="bg1"/>
                </a:solidFill>
              </a:rPr>
              <a:t>We can get by using this algorithm the number of pixels in each of the connected components</a:t>
            </a:r>
          </a:p>
          <a:p>
            <a:endParaRPr lang="en-US" dirty="0" smtClean="0">
              <a:solidFill>
                <a:schemeClr val="bg1"/>
              </a:solidFill>
            </a:endParaRPr>
          </a:p>
          <a:p>
            <a:r>
              <a:rPr lang="en-US" dirty="0" smtClean="0">
                <a:solidFill>
                  <a:schemeClr val="bg1"/>
                </a:solidFill>
              </a:rPr>
              <a:t>Now we could know if this food contains big enough bones and prevent hazards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dirty="0" smtClean="0">
                <a:solidFill>
                  <a:schemeClr val="accent6">
                    <a:lumMod val="20000"/>
                    <a:lumOff val="80000"/>
                  </a:schemeClr>
                </a:solidFill>
              </a:rPr>
              <a:t>9.5.4 Convex Hull</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457200" y="2057400"/>
            <a:ext cx="8229600" cy="4389120"/>
          </a:xfrm>
        </p:spPr>
        <p:txBody>
          <a:bodyPr/>
          <a:lstStyle/>
          <a:p>
            <a:r>
              <a:rPr lang="en-US" dirty="0" smtClean="0">
                <a:solidFill>
                  <a:schemeClr val="bg1"/>
                </a:solidFill>
              </a:rPr>
              <a:t>A is said to be convex if a straight line segment joining any two points in A lies entirely within A</a:t>
            </a:r>
          </a:p>
          <a:p>
            <a:r>
              <a:rPr lang="en-US" dirty="0" smtClean="0">
                <a:solidFill>
                  <a:schemeClr val="bg1"/>
                </a:solidFill>
              </a:rPr>
              <a:t>The convex hull H of set S is the smallest convex set containing S</a:t>
            </a:r>
          </a:p>
          <a:p>
            <a:r>
              <a:rPr lang="en-US" dirty="0" smtClean="0">
                <a:solidFill>
                  <a:schemeClr val="bg1"/>
                </a:solidFill>
              </a:rPr>
              <a:t>Convex deficiency is the set difference H-S</a:t>
            </a:r>
          </a:p>
          <a:p>
            <a:r>
              <a:rPr lang="en-US" dirty="0" smtClean="0">
                <a:solidFill>
                  <a:schemeClr val="bg1"/>
                </a:solidFill>
              </a:rPr>
              <a:t>Useful for object description</a:t>
            </a:r>
          </a:p>
          <a:p>
            <a:r>
              <a:rPr lang="en-US" dirty="0" smtClean="0">
                <a:solidFill>
                  <a:schemeClr val="bg1"/>
                </a:solidFill>
              </a:rPr>
              <a:t>This algorithm iteratively applying the hit-or-miss transform to A with the first of B element, unions it with A, and repeated with second element of B</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pic>
        <p:nvPicPr>
          <p:cNvPr id="4" name="Picture 2"/>
          <p:cNvPicPr>
            <a:picLocks noChangeAspect="1" noChangeArrowheads="1"/>
          </p:cNvPicPr>
          <p:nvPr/>
        </p:nvPicPr>
        <p:blipFill>
          <a:blip r:embed="rId3"/>
          <a:srcRect/>
          <a:stretch>
            <a:fillRect/>
          </a:stretch>
        </p:blipFill>
        <p:spPr bwMode="auto">
          <a:xfrm>
            <a:off x="838200" y="6017524"/>
            <a:ext cx="3505200" cy="662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 Basic Concepts in Set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Subset </a:t>
            </a:r>
          </a:p>
          <a:p>
            <a:pPr lvl="1"/>
            <a:endParaRPr lang="en-US" dirty="0" smtClean="0"/>
          </a:p>
          <a:p>
            <a:r>
              <a:rPr lang="en-US" dirty="0" smtClean="0"/>
              <a:t>Union</a:t>
            </a:r>
          </a:p>
          <a:p>
            <a:endParaRPr lang="en-US" dirty="0" smtClean="0"/>
          </a:p>
          <a:p>
            <a:r>
              <a:rPr lang="en-US" dirty="0" smtClean="0"/>
              <a:t>Intersection</a:t>
            </a:r>
          </a:p>
          <a:p>
            <a:pPr lvl="1">
              <a:buNone/>
            </a:pPr>
            <a:endParaRPr lang="en-US" dirty="0" smtClean="0"/>
          </a:p>
          <a:p>
            <a:pPr lvl="1">
              <a:buNone/>
            </a:pPr>
            <a:r>
              <a:rPr lang="en-US" dirty="0" smtClean="0"/>
              <a:t>disjoint / mutually exclusive  	</a:t>
            </a:r>
          </a:p>
          <a:p>
            <a:r>
              <a:rPr lang="en-US" dirty="0" smtClean="0"/>
              <a:t>Complement  </a:t>
            </a:r>
          </a:p>
          <a:p>
            <a:r>
              <a:rPr lang="en-US" dirty="0" smtClean="0"/>
              <a:t>Difference</a:t>
            </a:r>
          </a:p>
          <a:p>
            <a:r>
              <a:rPr lang="en-US" dirty="0" smtClean="0"/>
              <a:t>Reflection</a:t>
            </a:r>
          </a:p>
          <a:p>
            <a:r>
              <a:rPr lang="en-US" dirty="0" smtClean="0"/>
              <a:t>Translation</a:t>
            </a:r>
          </a:p>
          <a:p>
            <a:endParaRPr lang="en-US" dirty="0" smtClean="0"/>
          </a:p>
          <a:p>
            <a:pPr>
              <a:buNone/>
            </a:pPr>
            <a:endParaRPr lang="en-US" dirty="0" smtClean="0"/>
          </a:p>
          <a:p>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6" name="Picture 1"/>
          <p:cNvPicPr>
            <a:picLocks noChangeAspect="1" noChangeArrowheads="1"/>
          </p:cNvPicPr>
          <p:nvPr/>
        </p:nvPicPr>
        <p:blipFill>
          <a:blip r:embed="rId2" cstate="print"/>
          <a:stretch>
            <a:fillRect/>
          </a:stretch>
        </p:blipFill>
        <p:spPr bwMode="auto">
          <a:xfrm>
            <a:off x="1066800" y="3886200"/>
            <a:ext cx="723899" cy="380999"/>
          </a:xfrm>
          <a:prstGeom prst="rect">
            <a:avLst/>
          </a:prstGeom>
          <a:noFill/>
          <a:ln>
            <a:noFill/>
          </a:ln>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51" name="Picture 3"/>
          <p:cNvPicPr>
            <a:picLocks noChangeAspect="1" noChangeArrowheads="1"/>
          </p:cNvPicPr>
          <p:nvPr/>
        </p:nvPicPr>
        <p:blipFill>
          <a:blip r:embed="rId3" cstate="print"/>
          <a:stretch>
            <a:fillRect/>
          </a:stretch>
        </p:blipFill>
        <p:spPr bwMode="auto">
          <a:xfrm>
            <a:off x="4495800" y="4343400"/>
            <a:ext cx="1082041" cy="304800"/>
          </a:xfrm>
          <a:prstGeom prst="rect">
            <a:avLst/>
          </a:prstGeom>
          <a:noFill/>
          <a:ln>
            <a:noFill/>
          </a:ln>
        </p:spPr>
      </p:pic>
      <p:sp>
        <p:nvSpPr>
          <p:cNvPr id="2053"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54" name="Picture 6"/>
          <p:cNvPicPr>
            <a:picLocks noChangeAspect="1" noChangeArrowheads="1"/>
          </p:cNvPicPr>
          <p:nvPr/>
        </p:nvPicPr>
        <p:blipFill>
          <a:blip r:embed="rId4" cstate="print"/>
          <a:stretch>
            <a:fillRect/>
          </a:stretch>
        </p:blipFill>
        <p:spPr bwMode="auto">
          <a:xfrm>
            <a:off x="1062939" y="2414791"/>
            <a:ext cx="689661" cy="328409"/>
          </a:xfrm>
          <a:prstGeom prst="rect">
            <a:avLst/>
          </a:prstGeom>
          <a:noFill/>
          <a:ln>
            <a:noFill/>
          </a:ln>
        </p:spPr>
      </p:pic>
      <p:sp>
        <p:nvSpPr>
          <p:cNvPr id="2056" name="Rectangle 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57" name="Picture 9"/>
          <p:cNvPicPr>
            <a:picLocks noChangeAspect="1" noChangeArrowheads="1"/>
          </p:cNvPicPr>
          <p:nvPr/>
        </p:nvPicPr>
        <p:blipFill>
          <a:blip r:embed="rId5" cstate="print"/>
          <a:stretch>
            <a:fillRect/>
          </a:stretch>
        </p:blipFill>
        <p:spPr bwMode="auto">
          <a:xfrm>
            <a:off x="1066800" y="3124200"/>
            <a:ext cx="723900" cy="381000"/>
          </a:xfrm>
          <a:prstGeom prst="rect">
            <a:avLst/>
          </a:prstGeom>
          <a:noFill/>
          <a:ln>
            <a:noFill/>
          </a:ln>
        </p:spPr>
      </p:pic>
      <p:sp>
        <p:nvSpPr>
          <p:cNvPr id="2059" name="Rectangle 11"/>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60" name="Picture 12"/>
          <p:cNvPicPr>
            <a:picLocks noChangeAspect="1" noChangeArrowheads="1"/>
          </p:cNvPicPr>
          <p:nvPr/>
        </p:nvPicPr>
        <p:blipFill>
          <a:blip r:embed="rId6" cstate="print"/>
          <a:stretch>
            <a:fillRect/>
          </a:stretch>
        </p:blipFill>
        <p:spPr bwMode="auto">
          <a:xfrm>
            <a:off x="2743200" y="4724400"/>
            <a:ext cx="1988683" cy="342876"/>
          </a:xfrm>
          <a:prstGeom prst="rect">
            <a:avLst/>
          </a:prstGeom>
          <a:noFill/>
          <a:ln>
            <a:noFill/>
          </a:ln>
        </p:spPr>
      </p:pic>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62" name="Picture 14"/>
          <p:cNvPicPr>
            <a:picLocks noChangeAspect="1" noChangeArrowheads="1"/>
          </p:cNvPicPr>
          <p:nvPr/>
        </p:nvPicPr>
        <p:blipFill>
          <a:blip r:embed="rId7" cstate="print"/>
          <a:stretch>
            <a:fillRect/>
          </a:stretch>
        </p:blipFill>
        <p:spPr bwMode="auto">
          <a:xfrm>
            <a:off x="2362200" y="5105400"/>
            <a:ext cx="4267200" cy="333375"/>
          </a:xfrm>
          <a:prstGeom prst="rect">
            <a:avLst/>
          </a:prstGeom>
          <a:noFill/>
          <a:ln>
            <a:noFill/>
          </a:ln>
        </p:spPr>
      </p:pic>
      <p:sp>
        <p:nvSpPr>
          <p:cNvPr id="20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64" name="Picture 16"/>
          <p:cNvPicPr>
            <a:picLocks noChangeAspect="1" noChangeArrowheads="1"/>
          </p:cNvPicPr>
          <p:nvPr/>
        </p:nvPicPr>
        <p:blipFill>
          <a:blip r:embed="rId8" cstate="print"/>
          <a:stretch>
            <a:fillRect/>
          </a:stretch>
        </p:blipFill>
        <p:spPr bwMode="auto">
          <a:xfrm>
            <a:off x="2362200" y="5943600"/>
            <a:ext cx="3459484" cy="304800"/>
          </a:xfrm>
          <a:prstGeom prst="rect">
            <a:avLst/>
          </a:prstGeom>
          <a:noFill/>
          <a:ln>
            <a:noFill/>
          </a:ln>
        </p:spPr>
      </p:pic>
      <p:sp>
        <p:nvSpPr>
          <p:cNvPr id="20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2066" name="Picture 18"/>
          <p:cNvPicPr>
            <a:picLocks noChangeAspect="1" noChangeArrowheads="1"/>
          </p:cNvPicPr>
          <p:nvPr/>
        </p:nvPicPr>
        <p:blipFill>
          <a:blip r:embed="rId9" cstate="print"/>
          <a:stretch>
            <a:fillRect/>
          </a:stretch>
        </p:blipFill>
        <p:spPr bwMode="auto">
          <a:xfrm>
            <a:off x="2362200" y="5562600"/>
            <a:ext cx="3429000" cy="337832"/>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457200"/>
            <a:ext cx="85725" cy="190500"/>
          </a:xfrm>
          <a:prstGeom prst="rect">
            <a:avLst/>
          </a:prstGeom>
          <a:noFill/>
        </p:spPr>
      </p:pic>
      <p:pic>
        <p:nvPicPr>
          <p:cNvPr id="15" name="תמונה 14" descr="convex.jpg"/>
          <p:cNvPicPr>
            <a:picLocks noChangeAspect="1"/>
          </p:cNvPicPr>
          <p:nvPr/>
        </p:nvPicPr>
        <p:blipFill>
          <a:blip r:embed="rId3" cstate="print"/>
          <a:stretch>
            <a:fillRect/>
          </a:stretch>
        </p:blipFill>
        <p:spPr>
          <a:xfrm>
            <a:off x="2286000" y="914400"/>
            <a:ext cx="4703064" cy="576986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9.5.5 Thinning</a:t>
            </a:r>
            <a:endParaRPr lang="en-US" dirty="0"/>
          </a:p>
        </p:txBody>
      </p:sp>
      <p:sp>
        <p:nvSpPr>
          <p:cNvPr id="3" name="Content Placeholder 2"/>
          <p:cNvSpPr>
            <a:spLocks noGrp="1"/>
          </p:cNvSpPr>
          <p:nvPr>
            <p:ph idx="1"/>
          </p:nvPr>
        </p:nvSpPr>
        <p:spPr/>
        <p:txBody>
          <a:bodyPr/>
          <a:lstStyle/>
          <a:p>
            <a:r>
              <a:rPr lang="en-US" dirty="0" smtClean="0"/>
              <a:t> The thinning of a set A by a structuring element B, can be defined by terms of the hit-and-miss transform:</a:t>
            </a:r>
          </a:p>
          <a:p>
            <a:endParaRPr lang="en-US" dirty="0" smtClean="0"/>
          </a:p>
          <a:p>
            <a:r>
              <a:rPr lang="en-US" dirty="0" smtClean="0"/>
              <a:t>A more useful expression for thinning A symmetrically is based on a sequence of structuring elements:</a:t>
            </a:r>
          </a:p>
          <a:p>
            <a:pPr>
              <a:buNone/>
            </a:pPr>
            <a:r>
              <a:rPr lang="en-US" dirty="0" smtClean="0"/>
              <a:t>	{B}={B</a:t>
            </a:r>
            <a:r>
              <a:rPr lang="en-US" baseline="30000" dirty="0" smtClean="0"/>
              <a:t>1</a:t>
            </a:r>
            <a:r>
              <a:rPr lang="en-US" dirty="0" smtClean="0"/>
              <a:t>, B</a:t>
            </a:r>
            <a:r>
              <a:rPr lang="en-US" baseline="30000" dirty="0" smtClean="0"/>
              <a:t>2</a:t>
            </a:r>
            <a:r>
              <a:rPr lang="en-US" dirty="0" smtClean="0"/>
              <a:t>, B</a:t>
            </a:r>
            <a:r>
              <a:rPr lang="en-US" baseline="30000" dirty="0" smtClean="0"/>
              <a:t>3</a:t>
            </a:r>
            <a:r>
              <a:rPr lang="en-US" dirty="0" smtClean="0"/>
              <a:t>, …, </a:t>
            </a:r>
            <a:r>
              <a:rPr lang="en-US" dirty="0" err="1" smtClean="0"/>
              <a:t>B</a:t>
            </a:r>
            <a:r>
              <a:rPr lang="en-US" baseline="30000" dirty="0" err="1" smtClean="0"/>
              <a:t>n</a:t>
            </a:r>
            <a:r>
              <a:rPr lang="en-US" dirty="0" smtClean="0"/>
              <a:t>}</a:t>
            </a:r>
          </a:p>
          <a:p>
            <a:r>
              <a:rPr lang="en-US" dirty="0" smtClean="0"/>
              <a:t>Where B</a:t>
            </a:r>
            <a:r>
              <a:rPr lang="en-US" baseline="30000" dirty="0" smtClean="0"/>
              <a:t>i</a:t>
            </a:r>
            <a:r>
              <a:rPr lang="en-US" dirty="0" smtClean="0"/>
              <a:t> is a rotated version of B</a:t>
            </a:r>
            <a:r>
              <a:rPr lang="en-US" baseline="30000" dirty="0" smtClean="0"/>
              <a:t>i-1</a:t>
            </a:r>
            <a:r>
              <a:rPr lang="en-US" dirty="0" smtClean="0"/>
              <a:t>. Using this concept we define thinning by a sequence of structuring elements:</a:t>
            </a:r>
            <a:endParaRPr lang="en-US"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895600"/>
            <a:ext cx="4219575" cy="342900"/>
          </a:xfrm>
          <a:prstGeom prst="rect">
            <a:avLst/>
          </a:prstGeom>
          <a:noFill/>
        </p:spPr>
      </p:pic>
      <p:sp>
        <p:nvSpPr>
          <p:cNvPr id="36867"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5508978"/>
            <a:ext cx="4743450" cy="390525"/>
          </a:xfrm>
          <a:prstGeom prst="rect">
            <a:avLst/>
          </a:prstGeom>
          <a:noFill/>
        </p:spPr>
      </p:pic>
      <p:sp>
        <p:nvSpPr>
          <p:cNvPr id="36870"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9.5.5 Thinning cont</a:t>
            </a:r>
            <a:endParaRPr lang="en-US" dirty="0"/>
          </a:p>
        </p:txBody>
      </p:sp>
      <p:sp>
        <p:nvSpPr>
          <p:cNvPr id="3" name="Content Placeholder 2"/>
          <p:cNvSpPr>
            <a:spLocks noGrp="1"/>
          </p:cNvSpPr>
          <p:nvPr>
            <p:ph idx="1"/>
          </p:nvPr>
        </p:nvSpPr>
        <p:spPr/>
        <p:txBody>
          <a:bodyPr/>
          <a:lstStyle/>
          <a:p>
            <a:r>
              <a:rPr lang="en-US" dirty="0" smtClean="0"/>
              <a:t>The process is to thin by one pass with B</a:t>
            </a:r>
            <a:r>
              <a:rPr lang="en-US" baseline="30000" dirty="0" smtClean="0"/>
              <a:t>1</a:t>
            </a:r>
            <a:r>
              <a:rPr lang="en-US" dirty="0" smtClean="0"/>
              <a:t> , then thin the result with one pass with B</a:t>
            </a:r>
            <a:r>
              <a:rPr lang="en-US" baseline="30000" dirty="0" smtClean="0"/>
              <a:t>2</a:t>
            </a:r>
            <a:r>
              <a:rPr lang="en-US" dirty="0" smtClean="0"/>
              <a:t>, and so on until A is thinned with one pass with B</a:t>
            </a:r>
            <a:r>
              <a:rPr lang="en-US" baseline="30000" dirty="0" smtClean="0"/>
              <a:t>n</a:t>
            </a:r>
            <a:r>
              <a:rPr lang="en-US" dirty="0" smtClean="0"/>
              <a:t>. </a:t>
            </a:r>
          </a:p>
          <a:p>
            <a:r>
              <a:rPr lang="en-US" dirty="0" smtClean="0"/>
              <a:t>The entire process is repeated until no further changes occur.</a:t>
            </a:r>
          </a:p>
          <a:p>
            <a:r>
              <a:rPr lang="en-US" dirty="0" smtClean="0"/>
              <a:t>Each pass is preformed using the equation:</a:t>
            </a:r>
            <a:endParaRPr lang="en-US"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4648200"/>
            <a:ext cx="4219575" cy="3429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1447800" y="5715000"/>
            <a:ext cx="5697538" cy="873125"/>
          </a:xfrm>
          <a:prstGeom prst="rect">
            <a:avLst/>
          </a:prstGeom>
          <a:noFill/>
          <a:ln w="9525">
            <a:noFill/>
            <a:miter lim="800000"/>
            <a:headEnd/>
            <a:tailEnd/>
          </a:ln>
          <a:effectLst/>
        </p:spPr>
      </p:pic>
      <p:sp>
        <p:nvSpPr>
          <p:cNvPr id="2" name="Title 1"/>
          <p:cNvSpPr>
            <a:spLocks noGrp="1"/>
          </p:cNvSpPr>
          <p:nvPr>
            <p:ph type="title"/>
          </p:nvPr>
        </p:nvSpPr>
        <p:spPr>
          <a:xfrm>
            <a:off x="457200" y="704088"/>
            <a:ext cx="8229600" cy="438912"/>
          </a:xfrm>
        </p:spPr>
        <p:txBody>
          <a:bodyPr>
            <a:normAutofit fontScale="90000"/>
          </a:bodyPr>
          <a:lstStyle/>
          <a:p>
            <a:r>
              <a:rPr lang="en-US" dirty="0" smtClean="0"/>
              <a:t>9.5.5 Thinning example</a:t>
            </a:r>
            <a:endParaRPr lang="en-US" dirty="0"/>
          </a:p>
        </p:txBody>
      </p:sp>
      <p:pic>
        <p:nvPicPr>
          <p:cNvPr id="6" name="Picture 2"/>
          <p:cNvPicPr>
            <a:picLocks noGrp="1" noChangeAspect="1" noChangeArrowheads="1"/>
          </p:cNvPicPr>
          <p:nvPr>
            <p:ph idx="1"/>
          </p:nvPr>
        </p:nvPicPr>
        <p:blipFill>
          <a:blip r:embed="rId3"/>
          <a:srcRect/>
          <a:stretch>
            <a:fillRect/>
          </a:stretch>
        </p:blipFill>
        <p:spPr bwMode="auto">
          <a:xfrm>
            <a:off x="443345" y="0"/>
            <a:ext cx="8077200" cy="6801742"/>
          </a:xfrm>
          <a:prstGeom prst="rect">
            <a:avLst/>
          </a:prstGeom>
          <a:noFill/>
          <a:ln w="9525">
            <a:noFill/>
            <a:miter lim="800000"/>
            <a:headEnd/>
            <a:tailEnd/>
          </a:ln>
          <a:effectLst/>
        </p:spPr>
      </p:pic>
      <p:sp>
        <p:nvSpPr>
          <p:cNvPr id="4" name="Rectangle 3"/>
          <p:cNvSpPr/>
          <p:nvPr/>
        </p:nvSpPr>
        <p:spPr>
          <a:xfrm>
            <a:off x="3733800" y="3581400"/>
            <a:ext cx="228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343400" y="3581400"/>
            <a:ext cx="152400" cy="12469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9.5.6 Thickening</a:t>
            </a:r>
            <a:endParaRPr lang="en-US" dirty="0"/>
          </a:p>
        </p:txBody>
      </p:sp>
      <p:sp>
        <p:nvSpPr>
          <p:cNvPr id="3" name="Content Placeholder 2"/>
          <p:cNvSpPr>
            <a:spLocks noGrp="1"/>
          </p:cNvSpPr>
          <p:nvPr>
            <p:ph idx="1"/>
          </p:nvPr>
        </p:nvSpPr>
        <p:spPr/>
        <p:txBody>
          <a:bodyPr/>
          <a:lstStyle/>
          <a:p>
            <a:r>
              <a:rPr lang="en-US" dirty="0" smtClean="0"/>
              <a:t>Thickening is a morphological dual of thinning.</a:t>
            </a:r>
          </a:p>
          <a:p>
            <a:r>
              <a:rPr lang="en-US" dirty="0" smtClean="0"/>
              <a:t>Definition of thickening                               .</a:t>
            </a:r>
          </a:p>
          <a:p>
            <a:r>
              <a:rPr lang="en-US" dirty="0" smtClean="0"/>
              <a:t>As in thinning, thickening can be defined as a sequential operation:                                                        </a:t>
            </a:r>
          </a:p>
          <a:p>
            <a:endParaRPr lang="en-US" dirty="0" smtClean="0"/>
          </a:p>
          <a:p>
            <a:r>
              <a:rPr lang="en-US" dirty="0" smtClean="0"/>
              <a:t>the structuring elements used for thickening have the same form as in thinning, but with all 1’s and 0’s interchanged.</a:t>
            </a:r>
          </a:p>
          <a:p>
            <a:endParaRPr lang="en-US" dirty="0" smtClean="0"/>
          </a:p>
          <a:p>
            <a:endParaRPr lang="en-US" dirty="0" smtClean="0"/>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19600" y="2525889"/>
            <a:ext cx="2400300" cy="342900"/>
          </a:xfrm>
          <a:prstGeom prst="rect">
            <a:avLst/>
          </a:prstGeom>
          <a:noFill/>
        </p:spPr>
      </p:pic>
      <p:sp>
        <p:nvSpPr>
          <p:cNvPr id="34819"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2"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1981200" y="3733800"/>
            <a:ext cx="5562600" cy="517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9.5.6 Thickening -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separate algorithm for thickening is often used in practice, Instead the usual procedure is to thin the background of the set in question and then complement the result.</a:t>
            </a:r>
          </a:p>
          <a:p>
            <a:pPr>
              <a:buNone/>
            </a:pPr>
            <a:endParaRPr lang="en-US" dirty="0" smtClean="0"/>
          </a:p>
          <a:p>
            <a:r>
              <a:rPr lang="en-US" dirty="0" smtClean="0"/>
              <a:t>In other words, to thicken a set A, we form C=A</a:t>
            </a:r>
            <a:r>
              <a:rPr lang="en-US" baseline="30000" dirty="0" smtClean="0"/>
              <a:t>c</a:t>
            </a:r>
            <a:r>
              <a:rPr lang="en-US" dirty="0" smtClean="0"/>
              <a:t> , thin C and than form C</a:t>
            </a:r>
            <a:r>
              <a:rPr lang="en-US" baseline="30000" dirty="0" smtClean="0"/>
              <a:t>c</a:t>
            </a:r>
            <a:r>
              <a:rPr lang="en-US" dirty="0" smtClean="0"/>
              <a:t>.</a:t>
            </a:r>
          </a:p>
          <a:p>
            <a:endParaRPr lang="en-US" dirty="0" smtClean="0"/>
          </a:p>
          <a:p>
            <a:r>
              <a:rPr lang="en-US" dirty="0" smtClean="0"/>
              <a:t>depending on the nature of A, this procedure may result in some disconnected points. Therefore thickening by this procedure usually require a simple post-processing step to remove disconnected points.</a:t>
            </a:r>
          </a:p>
          <a:p>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9.5.6 Thickening example preview</a:t>
            </a:r>
            <a:endParaRPr lang="en-US" dirty="0"/>
          </a:p>
        </p:txBody>
      </p:sp>
      <p:sp>
        <p:nvSpPr>
          <p:cNvPr id="7" name="Content Placeholder 6"/>
          <p:cNvSpPr>
            <a:spLocks noGrp="1"/>
          </p:cNvSpPr>
          <p:nvPr>
            <p:ph idx="1"/>
          </p:nvPr>
        </p:nvSpPr>
        <p:spPr/>
        <p:txBody>
          <a:bodyPr/>
          <a:lstStyle/>
          <a:p>
            <a:r>
              <a:rPr lang="en-US" dirty="0" smtClean="0"/>
              <a:t>We will notice in the next example 9.22(c) that the thinned background forms a boundary for the thickening process, this feature does not occur in the direct implementation of thickening</a:t>
            </a:r>
          </a:p>
          <a:p>
            <a:endParaRPr lang="en-US" dirty="0" smtClean="0"/>
          </a:p>
          <a:p>
            <a:r>
              <a:rPr lang="en-US" dirty="0" smtClean="0"/>
              <a:t>This is one of the reasons for using background thinning to accomplish thickening.</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9.5.6 Thickening example</a:t>
            </a:r>
            <a:endParaRPr lang="en-US" dirty="0"/>
          </a:p>
        </p:txBody>
      </p:sp>
      <p:pic>
        <p:nvPicPr>
          <p:cNvPr id="40961" name="Picture 1"/>
          <p:cNvPicPr>
            <a:picLocks noGrp="1" noChangeAspect="1" noChangeArrowheads="1"/>
          </p:cNvPicPr>
          <p:nvPr>
            <p:ph idx="1"/>
          </p:nvPr>
        </p:nvPicPr>
        <p:blipFill>
          <a:blip r:embed="rId2" cstate="print"/>
          <a:srcRect/>
          <a:stretch>
            <a:fillRect/>
          </a:stretch>
        </p:blipFill>
        <p:spPr bwMode="auto">
          <a:xfrm>
            <a:off x="1905000" y="1600200"/>
            <a:ext cx="4800600" cy="3871191"/>
          </a:xfrm>
          <a:prstGeom prst="rect">
            <a:avLst/>
          </a:prstGeom>
          <a:noFill/>
          <a:ln w="9525">
            <a:noFill/>
            <a:miter lim="800000"/>
            <a:headEnd/>
            <a:tailEnd/>
          </a:ln>
        </p:spPr>
      </p:pic>
      <p:pic>
        <p:nvPicPr>
          <p:cNvPr id="40962" name="Picture 2"/>
          <p:cNvPicPr>
            <a:picLocks noChangeAspect="1" noChangeArrowheads="1"/>
          </p:cNvPicPr>
          <p:nvPr/>
        </p:nvPicPr>
        <p:blipFill>
          <a:blip r:embed="rId3" cstate="print"/>
          <a:srcRect/>
          <a:stretch>
            <a:fillRect/>
          </a:stretch>
        </p:blipFill>
        <p:spPr bwMode="auto">
          <a:xfrm>
            <a:off x="152400" y="4267200"/>
            <a:ext cx="790575" cy="1114425"/>
          </a:xfrm>
          <a:prstGeom prst="rect">
            <a:avLst/>
          </a:prstGeom>
          <a:noFill/>
          <a:ln w="9525">
            <a:noFill/>
            <a:miter lim="800000"/>
            <a:headEnd/>
            <a:tailEnd/>
          </a:ln>
        </p:spPr>
      </p:pic>
      <p:pic>
        <p:nvPicPr>
          <p:cNvPr id="40963" name="Picture 3"/>
          <p:cNvPicPr>
            <a:picLocks noChangeAspect="1" noChangeArrowheads="1"/>
          </p:cNvPicPr>
          <p:nvPr/>
        </p:nvPicPr>
        <p:blipFill>
          <a:blip r:embed="rId4" cstate="print"/>
          <a:srcRect/>
          <a:stretch>
            <a:fillRect/>
          </a:stretch>
        </p:blipFill>
        <p:spPr bwMode="auto">
          <a:xfrm>
            <a:off x="0" y="5638800"/>
            <a:ext cx="9144000" cy="859692"/>
          </a:xfrm>
          <a:prstGeom prst="rect">
            <a:avLst/>
          </a:prstGeom>
          <a:noFill/>
          <a:ln w="9525">
            <a:noFill/>
            <a:miter lim="800000"/>
            <a:headEnd/>
            <a:tailEnd/>
          </a:ln>
        </p:spPr>
      </p:pic>
      <p:pic>
        <p:nvPicPr>
          <p:cNvPr id="3" name="Picture 2"/>
          <p:cNvPicPr>
            <a:picLocks noChangeAspect="1"/>
          </p:cNvPicPr>
          <p:nvPr/>
        </p:nvPicPr>
        <p:blipFill>
          <a:blip r:embed="rId5"/>
          <a:stretch>
            <a:fillRect/>
          </a:stretch>
        </p:blipFill>
        <p:spPr>
          <a:xfrm>
            <a:off x="-28588" y="-80963"/>
            <a:ext cx="9029713" cy="1513753"/>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9.5.7 Skeleton</a:t>
            </a:r>
            <a:endParaRPr lang="en-US" dirty="0"/>
          </a:p>
        </p:txBody>
      </p:sp>
      <p:sp>
        <p:nvSpPr>
          <p:cNvPr id="3" name="Content Placeholder 2"/>
          <p:cNvSpPr>
            <a:spLocks noGrp="1"/>
          </p:cNvSpPr>
          <p:nvPr>
            <p:ph idx="1"/>
          </p:nvPr>
        </p:nvSpPr>
        <p:spPr/>
        <p:txBody>
          <a:bodyPr/>
          <a:lstStyle/>
          <a:p>
            <a:r>
              <a:rPr lang="en-US" dirty="0" smtClean="0"/>
              <a:t>The notion of a skeleton S(A) of a set A is intuitively defined, we deduce from this figure that:</a:t>
            </a:r>
          </a:p>
          <a:p>
            <a:endParaRPr lang="en-US" dirty="0" smtClean="0"/>
          </a:p>
          <a:p>
            <a:pPr marL="880110" lvl="1" indent="-514350">
              <a:buFont typeface="+mj-lt"/>
              <a:buAutoNum type="alphaLcParenR"/>
            </a:pPr>
            <a:r>
              <a:rPr lang="en-US" dirty="0" smtClean="0"/>
              <a:t>If z is a point of S(A) and (D)z is the largest disk centered in z and contained in A (one cannot find a larger disk that fulfils this  terms) – this disk is called “maximum disk”.</a:t>
            </a:r>
          </a:p>
          <a:p>
            <a:pPr marL="880110" lvl="1" indent="-514350">
              <a:buFont typeface="+mj-lt"/>
              <a:buAutoNum type="alphaLcParenR"/>
            </a:pPr>
            <a:endParaRPr lang="en-US" dirty="0" smtClean="0"/>
          </a:p>
          <a:p>
            <a:pPr marL="880110" lvl="1" indent="-514350">
              <a:buFont typeface="+mj-lt"/>
              <a:buAutoNum type="alphaLcParenR"/>
            </a:pPr>
            <a:r>
              <a:rPr lang="en-US" dirty="0" smtClean="0"/>
              <a:t>The disk (D)z touches the boundary of A at two or more different places.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4555"/>
            <a:ext cx="8229600" cy="1143000"/>
          </a:xfrm>
        </p:spPr>
        <p:txBody>
          <a:bodyPr/>
          <a:lstStyle/>
          <a:p>
            <a:r>
              <a:rPr lang="en-US" dirty="0" smtClean="0"/>
              <a:t>9.5.7 Skeleton</a:t>
            </a:r>
            <a:endParaRPr lang="en-US" dirty="0"/>
          </a:p>
        </p:txBody>
      </p:sp>
      <p:sp>
        <p:nvSpPr>
          <p:cNvPr id="3" name="Content Placeholder 2"/>
          <p:cNvSpPr>
            <a:spLocks noGrp="1"/>
          </p:cNvSpPr>
          <p:nvPr>
            <p:ph idx="1"/>
          </p:nvPr>
        </p:nvSpPr>
        <p:spPr>
          <a:xfrm>
            <a:off x="304800" y="1543755"/>
            <a:ext cx="8534400" cy="5029200"/>
          </a:xfrm>
        </p:spPr>
        <p:txBody>
          <a:bodyPr>
            <a:normAutofit/>
          </a:bodyPr>
          <a:lstStyle/>
          <a:p>
            <a:pPr marL="514350" lvl="1" indent="-514350">
              <a:buClr>
                <a:schemeClr val="accent3"/>
              </a:buClr>
              <a:buSzPct val="95000"/>
            </a:pPr>
            <a:r>
              <a:rPr lang="en-US" dirty="0" smtClean="0"/>
              <a:t>The skeleton of A is defined by terms of erosions and openings:</a:t>
            </a:r>
          </a:p>
          <a:p>
            <a:pPr marL="514350" lvl="1" indent="-514350">
              <a:buClr>
                <a:schemeClr val="accent3"/>
              </a:buClr>
              <a:buSzPct val="95000"/>
            </a:pPr>
            <a:endParaRPr lang="en-US" dirty="0" smtClean="0"/>
          </a:p>
          <a:p>
            <a:pPr marL="514350" lvl="1" indent="-514350">
              <a:buClr>
                <a:schemeClr val="accent3"/>
              </a:buClr>
              <a:buSzPct val="95000"/>
            </a:pPr>
            <a:endParaRPr lang="en-US" dirty="0" smtClean="0"/>
          </a:p>
          <a:p>
            <a:pPr marL="514350" lvl="1" indent="-514350">
              <a:buClr>
                <a:schemeClr val="accent3"/>
              </a:buClr>
              <a:buSzPct val="95000"/>
            </a:pPr>
            <a:r>
              <a:rPr lang="en-US" dirty="0" smtClean="0"/>
              <a:t>with</a:t>
            </a:r>
          </a:p>
          <a:p>
            <a:pPr marL="514350" lvl="1" indent="-514350">
              <a:buClr>
                <a:schemeClr val="accent3"/>
              </a:buClr>
              <a:buSzPct val="95000"/>
            </a:pPr>
            <a:r>
              <a:rPr lang="en-US" dirty="0" smtClean="0"/>
              <a:t>Where B is the structuring element and                indicates k successive erosions of A:</a:t>
            </a:r>
          </a:p>
          <a:p>
            <a:pPr marL="514350" lvl="1" indent="-514350">
              <a:buClr>
                <a:schemeClr val="accent3"/>
              </a:buClr>
              <a:buSzPct val="95000"/>
            </a:pPr>
            <a:endParaRPr lang="en-US" dirty="0" smtClean="0"/>
          </a:p>
          <a:p>
            <a:pPr marL="788670" lvl="2" indent="-514350">
              <a:buClr>
                <a:schemeClr val="accent3"/>
              </a:buClr>
              <a:buSzPct val="95000"/>
            </a:pPr>
            <a:r>
              <a:rPr lang="en-US" dirty="0" smtClean="0"/>
              <a:t>k times, and K is the last iterative step before A erodes to an empty set, in other words:</a:t>
            </a:r>
          </a:p>
          <a:p>
            <a:pPr marL="514350" lvl="1" indent="-514350">
              <a:buClr>
                <a:schemeClr val="accent3"/>
              </a:buClr>
              <a:buSzPct val="95000"/>
            </a:pPr>
            <a:r>
              <a:rPr lang="en-US" dirty="0" smtClean="0"/>
              <a:t>in conclusion S(A) can be obtained as the union of skeleton subsets </a:t>
            </a:r>
            <a:r>
              <a:rPr lang="en-US" dirty="0" err="1" smtClean="0"/>
              <a:t>Sk</a:t>
            </a:r>
            <a:r>
              <a:rPr lang="en-US" dirty="0" smtClean="0"/>
              <a:t>(A).</a:t>
            </a:r>
          </a:p>
        </p:txBody>
      </p:sp>
      <p:sp>
        <p:nvSpPr>
          <p:cNvPr id="41986" name="Rectangle 2"/>
          <p:cNvSpPr>
            <a:spLocks noChangeArrowheads="1"/>
          </p:cNvSpPr>
          <p:nvPr/>
        </p:nvSpPr>
        <p:spPr bwMode="auto">
          <a:xfrm>
            <a:off x="0" y="-5644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9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2153355"/>
            <a:ext cx="1866900" cy="904875"/>
          </a:xfrm>
          <a:prstGeom prst="rect">
            <a:avLst/>
          </a:prstGeom>
          <a:noFill/>
        </p:spPr>
      </p:pic>
      <p:sp>
        <p:nvSpPr>
          <p:cNvPr id="41987" name="Rectangle 3"/>
          <p:cNvSpPr>
            <a:spLocks noChangeArrowheads="1"/>
          </p:cNvSpPr>
          <p:nvPr/>
        </p:nvSpPr>
        <p:spPr bwMode="auto">
          <a:xfrm>
            <a:off x="0" y="130563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89" name="Rectangle 5"/>
          <p:cNvSpPr>
            <a:spLocks noChangeArrowheads="1"/>
          </p:cNvSpPr>
          <p:nvPr/>
        </p:nvSpPr>
        <p:spPr bwMode="auto">
          <a:xfrm>
            <a:off x="0" y="-5644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990" name="Rectangle 6"/>
          <p:cNvSpPr>
            <a:spLocks noChangeArrowheads="1"/>
          </p:cNvSpPr>
          <p:nvPr/>
        </p:nvSpPr>
        <p:spPr bwMode="auto">
          <a:xfrm>
            <a:off x="0" y="74365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2" name="Rectangle 8"/>
          <p:cNvSpPr>
            <a:spLocks noChangeArrowheads="1"/>
          </p:cNvSpPr>
          <p:nvPr/>
        </p:nvSpPr>
        <p:spPr bwMode="auto">
          <a:xfrm>
            <a:off x="0" y="-5644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994" name="Rectangle 10"/>
          <p:cNvSpPr>
            <a:spLocks noChangeArrowheads="1"/>
          </p:cNvSpPr>
          <p:nvPr/>
        </p:nvSpPr>
        <p:spPr bwMode="auto">
          <a:xfrm>
            <a:off x="0" y="-5644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99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76400" y="3296355"/>
            <a:ext cx="3762375" cy="342900"/>
          </a:xfrm>
          <a:prstGeom prst="rect">
            <a:avLst/>
          </a:prstGeom>
          <a:noFill/>
        </p:spPr>
      </p:pic>
      <p:sp>
        <p:nvSpPr>
          <p:cNvPr id="41995" name="Rectangle 11"/>
          <p:cNvSpPr>
            <a:spLocks noChangeArrowheads="1"/>
          </p:cNvSpPr>
          <p:nvPr/>
        </p:nvSpPr>
        <p:spPr bwMode="auto">
          <a:xfrm>
            <a:off x="0" y="74365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97" name="Rectangle 13"/>
          <p:cNvSpPr>
            <a:spLocks noChangeArrowheads="1"/>
          </p:cNvSpPr>
          <p:nvPr/>
        </p:nvSpPr>
        <p:spPr bwMode="auto">
          <a:xfrm>
            <a:off x="0" y="-5644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996"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172200" y="3753555"/>
            <a:ext cx="1057275" cy="342900"/>
          </a:xfrm>
          <a:prstGeom prst="rect">
            <a:avLst/>
          </a:prstGeom>
          <a:noFill/>
        </p:spPr>
      </p:pic>
      <p:sp>
        <p:nvSpPr>
          <p:cNvPr id="4199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998"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76400" y="4515555"/>
            <a:ext cx="4629150" cy="342900"/>
          </a:xfrm>
          <a:prstGeom prst="rect">
            <a:avLst/>
          </a:prstGeom>
          <a:noFill/>
        </p:spPr>
      </p:pic>
      <p:sp>
        <p:nvSpPr>
          <p:cNvPr id="42000" name="Rectangle 16"/>
          <p:cNvSpPr>
            <a:spLocks noChangeArrowheads="1"/>
          </p:cNvSpPr>
          <p:nvPr/>
        </p:nvSpPr>
        <p:spPr bwMode="auto">
          <a:xfrm>
            <a:off x="0" y="74365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00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2001"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505200" y="5277555"/>
            <a:ext cx="3000375" cy="342900"/>
          </a:xfrm>
          <a:prstGeom prst="rect">
            <a:avLst/>
          </a:prstGeom>
          <a:noFill/>
        </p:spPr>
      </p:pic>
      <p:sp>
        <p:nvSpPr>
          <p:cNvPr id="42003" name="Rectangle 19"/>
          <p:cNvSpPr>
            <a:spLocks noChangeArrowheads="1"/>
          </p:cNvSpPr>
          <p:nvPr/>
        </p:nvSpPr>
        <p:spPr bwMode="auto">
          <a:xfrm>
            <a:off x="0" y="74365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Logic Operations Involving Binary Pixels and Images </a:t>
            </a:r>
            <a:endParaRPr lang="he-IL" dirty="0"/>
          </a:p>
        </p:txBody>
      </p:sp>
      <p:sp>
        <p:nvSpPr>
          <p:cNvPr id="3" name="Content Placeholder 2"/>
          <p:cNvSpPr>
            <a:spLocks noGrp="1"/>
          </p:cNvSpPr>
          <p:nvPr>
            <p:ph idx="1"/>
          </p:nvPr>
        </p:nvSpPr>
        <p:spPr>
          <a:xfrm>
            <a:off x="457200" y="2316480"/>
            <a:ext cx="8229600" cy="4389120"/>
          </a:xfrm>
        </p:spPr>
        <p:txBody>
          <a:bodyPr>
            <a:normAutofit fontScale="92500" lnSpcReduction="10000"/>
          </a:bodyPr>
          <a:lstStyle/>
          <a:p>
            <a:r>
              <a:rPr lang="en-US" dirty="0" smtClean="0"/>
              <a:t>The principal logic operations used in image processing </a:t>
            </a:r>
          </a:p>
          <a:p>
            <a:pPr>
              <a:buNone/>
            </a:pPr>
            <a:r>
              <a:rPr lang="en-US" dirty="0" smtClean="0"/>
              <a:t>	are:  </a:t>
            </a:r>
            <a:r>
              <a:rPr lang="en-US" b="1" dirty="0" smtClean="0"/>
              <a:t>AND, OR, NOT </a:t>
            </a:r>
            <a:r>
              <a:rPr lang="en-US" dirty="0" smtClean="0"/>
              <a:t>(</a:t>
            </a:r>
            <a:r>
              <a:rPr lang="en-US" b="1" dirty="0" smtClean="0"/>
              <a:t>COMPLEMENT</a:t>
            </a:r>
            <a:r>
              <a:rPr lang="en-US" dirty="0" smtClean="0"/>
              <a:t>).</a:t>
            </a:r>
          </a:p>
          <a:p>
            <a:r>
              <a:rPr lang="en-US" dirty="0" smtClean="0"/>
              <a:t>These operations are </a:t>
            </a:r>
            <a:r>
              <a:rPr lang="en-US" i="1" dirty="0" smtClean="0"/>
              <a:t>functionally complete</a:t>
            </a:r>
            <a:r>
              <a:rPr lang="en-US" dirty="0" smtClean="0"/>
              <a:t>.</a:t>
            </a:r>
          </a:p>
          <a:p>
            <a:r>
              <a:rPr lang="en-US" dirty="0" smtClean="0"/>
              <a:t>Logic operations are preformed on a pixel by pixel basis between corresponding  pixels (bitwise).</a:t>
            </a:r>
          </a:p>
          <a:p>
            <a:r>
              <a:rPr lang="en-US" dirty="0" smtClean="0"/>
              <a:t>Other important logic operations : </a:t>
            </a:r>
          </a:p>
          <a:p>
            <a:pPr>
              <a:buNone/>
            </a:pPr>
            <a:r>
              <a:rPr lang="en-US" dirty="0" smtClean="0"/>
              <a:t>		</a:t>
            </a:r>
            <a:r>
              <a:rPr lang="en-US" b="1" dirty="0" smtClean="0"/>
              <a:t>XOR (exclusive OR), NAND (NOT-AND)</a:t>
            </a:r>
          </a:p>
          <a:p>
            <a:r>
              <a:rPr lang="en-US" dirty="0" smtClean="0"/>
              <a:t>Logic operations are just a private case for a </a:t>
            </a:r>
            <a:r>
              <a:rPr lang="en-US" b="1" dirty="0" smtClean="0"/>
              <a:t>binary set operations</a:t>
            </a:r>
            <a:r>
              <a:rPr lang="en-US" dirty="0" smtClean="0"/>
              <a:t>, such : AND – Intersection , OR – Union, </a:t>
            </a:r>
          </a:p>
          <a:p>
            <a:pPr>
              <a:buNone/>
            </a:pPr>
            <a:r>
              <a:rPr lang="en-US" dirty="0" smtClean="0"/>
              <a:t>	NOT-Complement.</a:t>
            </a:r>
          </a:p>
          <a:p>
            <a:pPr>
              <a:buNone/>
            </a:pPr>
            <a:r>
              <a:rPr lang="en-US" dirty="0" smtClean="0"/>
              <a:t>			</a:t>
            </a:r>
          </a:p>
          <a:p>
            <a:endParaRPr lang="he-IL"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9.5.7 Skeleton Example</a:t>
            </a:r>
            <a:endParaRPr lang="en-US" dirty="0"/>
          </a:p>
        </p:txBody>
      </p:sp>
      <p:pic>
        <p:nvPicPr>
          <p:cNvPr id="4" name="Skeleton.avi">
            <a:hlinkClick r:id="" action="ppaction://media"/>
          </p:cNvPr>
          <p:cNvPicPr>
            <a:picLocks noRot="1" noChangeAspect="1"/>
          </p:cNvPicPr>
          <p:nvPr>
            <a:videoFile r:link="rId1"/>
          </p:nvPr>
        </p:nvPicPr>
        <p:blipFill>
          <a:blip r:embed="rId3" cstate="print"/>
          <a:stretch>
            <a:fillRect/>
          </a:stretch>
        </p:blipFill>
        <p:spPr>
          <a:xfrm>
            <a:off x="1524000" y="1828800"/>
            <a:ext cx="60960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9.5.7 Skeleton</a:t>
            </a:r>
            <a:endParaRPr lang="en-US" dirty="0"/>
          </a:p>
        </p:txBody>
      </p:sp>
      <p:sp>
        <p:nvSpPr>
          <p:cNvPr id="5" name="Content Placeholder 4"/>
          <p:cNvSpPr>
            <a:spLocks noGrp="1"/>
          </p:cNvSpPr>
          <p:nvPr>
            <p:ph idx="1"/>
          </p:nvPr>
        </p:nvSpPr>
        <p:spPr/>
        <p:txBody>
          <a:bodyPr/>
          <a:lstStyle/>
          <a:p>
            <a:r>
              <a:rPr lang="en-US" dirty="0" smtClean="0"/>
              <a:t>A can be also reconstructed from subsets </a:t>
            </a:r>
            <a:r>
              <a:rPr lang="en-US" dirty="0" err="1" smtClean="0"/>
              <a:t>S</a:t>
            </a:r>
            <a:r>
              <a:rPr lang="en-US" sz="1800" dirty="0" err="1" smtClean="0"/>
              <a:t>k</a:t>
            </a:r>
            <a:r>
              <a:rPr lang="en-US" dirty="0" smtClean="0"/>
              <a:t>(A) by using the equation:</a:t>
            </a:r>
          </a:p>
          <a:p>
            <a:endParaRPr lang="en-US" dirty="0" smtClean="0"/>
          </a:p>
          <a:p>
            <a:endParaRPr lang="en-US" dirty="0" smtClean="0"/>
          </a:p>
          <a:p>
            <a:r>
              <a:rPr lang="en-US" dirty="0" smtClean="0"/>
              <a:t>Where                     denotes k successive dilations of </a:t>
            </a:r>
            <a:r>
              <a:rPr lang="en-US" dirty="0" err="1" smtClean="0"/>
              <a:t>S</a:t>
            </a:r>
            <a:r>
              <a:rPr lang="en-US" sz="1800" dirty="0" err="1" smtClean="0"/>
              <a:t>k</a:t>
            </a:r>
            <a:r>
              <a:rPr lang="en-US" dirty="0" smtClean="0"/>
              <a:t>(A) that is:</a:t>
            </a:r>
          </a:p>
          <a:p>
            <a:endParaRPr lang="en-US"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2895600"/>
            <a:ext cx="2419350" cy="904875"/>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96534" y="3855156"/>
            <a:ext cx="1514475" cy="342900"/>
          </a:xfrm>
          <a:prstGeom prst="rect">
            <a:avLst/>
          </a:prstGeom>
          <a:noFill/>
        </p:spPr>
      </p:pic>
      <p:sp>
        <p:nvSpPr>
          <p:cNvPr id="4403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403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00200" y="4800600"/>
            <a:ext cx="5657850" cy="342900"/>
          </a:xfrm>
          <a:prstGeom prst="rect">
            <a:avLst/>
          </a:prstGeom>
          <a:noFill/>
        </p:spPr>
      </p:pic>
      <p:sp>
        <p:nvSpPr>
          <p:cNvPr id="44039" name="Rectangle 7"/>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GROUPS.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8FC43CB-4027-4628-84AF-D501E37672B1}"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mtClean="0"/>
              <a:t>Dilation</a:t>
            </a:r>
          </a:p>
        </p:txBody>
      </p:sp>
      <p:sp>
        <p:nvSpPr>
          <p:cNvPr id="9220" name="Rectangle 3"/>
          <p:cNvSpPr>
            <a:spLocks noGrp="1" noChangeArrowheads="1"/>
          </p:cNvSpPr>
          <p:nvPr>
            <p:ph type="body" idx="1"/>
          </p:nvPr>
        </p:nvSpPr>
        <p:spPr>
          <a:xfrm>
            <a:off x="457200" y="1981200"/>
            <a:ext cx="8458200" cy="3810000"/>
          </a:xfrm>
        </p:spPr>
        <p:txBody>
          <a:bodyPr>
            <a:normAutofit fontScale="92500"/>
          </a:bodyPr>
          <a:lstStyle/>
          <a:p>
            <a:pPr eaLnBrk="1" hangingPunct="1">
              <a:lnSpc>
                <a:spcPct val="90000"/>
              </a:lnSpc>
            </a:pPr>
            <a:r>
              <a:rPr lang="en-US" sz="2400" i="0" smtClean="0"/>
              <a:t>Used to </a:t>
            </a:r>
            <a:r>
              <a:rPr lang="en-US" sz="2400" b="1" i="0" smtClean="0">
                <a:solidFill>
                  <a:schemeClr val="accent2"/>
                </a:solidFill>
              </a:rPr>
              <a:t>increase</a:t>
            </a:r>
            <a:r>
              <a:rPr lang="en-US" sz="2400" i="0" smtClean="0"/>
              <a:t> the area of a component.</a:t>
            </a:r>
          </a:p>
          <a:p>
            <a:pPr lvl="1" eaLnBrk="1" hangingPunct="1">
              <a:lnSpc>
                <a:spcPct val="90000"/>
              </a:lnSpc>
            </a:pPr>
            <a:r>
              <a:rPr lang="en-US" sz="2000" i="0" smtClean="0"/>
              <a:t>Adds pixels around the boundaries</a:t>
            </a:r>
          </a:p>
          <a:p>
            <a:pPr lvl="1" eaLnBrk="1" hangingPunct="1">
              <a:lnSpc>
                <a:spcPct val="90000"/>
              </a:lnSpc>
            </a:pPr>
            <a:r>
              <a:rPr lang="en-US" sz="2000" i="0" smtClean="0"/>
              <a:t>fills interior holes</a:t>
            </a:r>
          </a:p>
          <a:p>
            <a:pPr lvl="1" eaLnBrk="1" hangingPunct="1">
              <a:lnSpc>
                <a:spcPct val="90000"/>
              </a:lnSpc>
            </a:pPr>
            <a:endParaRPr lang="en-US" sz="2000" i="0" smtClean="0"/>
          </a:p>
          <a:p>
            <a:pPr eaLnBrk="1" hangingPunct="1">
              <a:lnSpc>
                <a:spcPct val="90000"/>
              </a:lnSpc>
            </a:pPr>
            <a:r>
              <a:rPr lang="en-US" sz="2400" i="0" smtClean="0"/>
              <a:t>An image is processed by applying a </a:t>
            </a:r>
            <a:r>
              <a:rPr lang="en-US" sz="2400" b="1" i="0" smtClean="0">
                <a:solidFill>
                  <a:schemeClr val="accent2"/>
                </a:solidFill>
              </a:rPr>
              <a:t>structuring element</a:t>
            </a:r>
          </a:p>
          <a:p>
            <a:pPr lvl="1" eaLnBrk="1" hangingPunct="1">
              <a:lnSpc>
                <a:spcPct val="90000"/>
              </a:lnSpc>
            </a:pPr>
            <a:r>
              <a:rPr lang="en-US" sz="2000" i="0" smtClean="0"/>
              <a:t>center the structuring element S on pixel P</a:t>
            </a:r>
          </a:p>
          <a:p>
            <a:pPr lvl="1" eaLnBrk="1" hangingPunct="1">
              <a:lnSpc>
                <a:spcPct val="90000"/>
              </a:lnSpc>
            </a:pPr>
            <a:r>
              <a:rPr lang="en-US" sz="2000" i="0" smtClean="0"/>
              <a:t>if P is OFF then set it to ON if any part of S overlaps an ON image pixel</a:t>
            </a:r>
          </a:p>
          <a:p>
            <a:pPr lvl="1" eaLnBrk="1" hangingPunct="1">
              <a:lnSpc>
                <a:spcPct val="90000"/>
              </a:lnSpc>
            </a:pPr>
            <a:endParaRPr lang="en-US" sz="2000" i="0" smtClean="0"/>
          </a:p>
          <a:p>
            <a:pPr eaLnBrk="1" hangingPunct="1">
              <a:lnSpc>
                <a:spcPct val="90000"/>
              </a:lnSpc>
            </a:pPr>
            <a:r>
              <a:rPr lang="en-US" sz="2400" i="0" smtClean="0"/>
              <a:t>This process can only turn pixels from OFF to ON</a:t>
            </a:r>
          </a:p>
          <a:p>
            <a:pPr eaLnBrk="1" hangingPunct="1">
              <a:lnSpc>
                <a:spcPct val="90000"/>
              </a:lnSpc>
            </a:pPr>
            <a:endParaRPr lang="en-US" sz="2400" i="0" smtClean="0"/>
          </a:p>
          <a:p>
            <a:pPr eaLnBrk="1" hangingPunct="1">
              <a:lnSpc>
                <a:spcPct val="90000"/>
              </a:lnSpc>
            </a:pPr>
            <a:r>
              <a:rPr lang="en-US" sz="2400" i="0" smtClean="0"/>
              <a:t>The component can only </a:t>
            </a:r>
            <a:r>
              <a:rPr lang="en-US" sz="2400" b="1" i="0" smtClean="0">
                <a:solidFill>
                  <a:schemeClr val="accent2"/>
                </a:solidFill>
              </a:rPr>
              <a:t>grow</a:t>
            </a:r>
          </a:p>
          <a:p>
            <a:pPr lvl="1" eaLnBrk="1" hangingPunct="1">
              <a:lnSpc>
                <a:spcPct val="90000"/>
              </a:lnSpc>
            </a:pPr>
            <a:endParaRPr lang="en-US" sz="2000" smtClean="0"/>
          </a:p>
          <a:p>
            <a:pPr lvl="1" eaLnBrk="1" hangingPunct="1">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9.2.1 Dilation</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pPr marL="274320" lvl="2" indent="-274320">
              <a:buClr>
                <a:schemeClr val="accent3"/>
              </a:buClr>
              <a:buSzPct val="95000"/>
            </a:pPr>
            <a:r>
              <a:rPr lang="en-US" sz="2200" dirty="0" smtClean="0"/>
              <a:t>Dilation is used for expanding an element A by using structuring element B</a:t>
            </a:r>
          </a:p>
          <a:p>
            <a:r>
              <a:rPr lang="en-US" sz="2200" dirty="0" smtClean="0"/>
              <a:t>Dilation of A by B and is defined by the following equation:</a:t>
            </a:r>
          </a:p>
          <a:p>
            <a:pPr>
              <a:buNone/>
            </a:pPr>
            <a:endParaRPr lang="en-US" sz="2200" dirty="0" smtClean="0"/>
          </a:p>
          <a:p>
            <a:pPr>
              <a:buNone/>
            </a:pPr>
            <a:endParaRPr lang="en-US" sz="2200" dirty="0" smtClean="0"/>
          </a:p>
          <a:p>
            <a:r>
              <a:rPr lang="en-US" sz="2200" dirty="0" smtClean="0"/>
              <a:t>This equation is based 0n obtaining the reflection 0f B</a:t>
            </a:r>
          </a:p>
          <a:p>
            <a:pPr>
              <a:buNone/>
            </a:pPr>
            <a:r>
              <a:rPr lang="en-US" sz="2200" dirty="0" smtClean="0"/>
              <a:t>about its origin and shifting this reflection by z.</a:t>
            </a:r>
          </a:p>
          <a:p>
            <a:r>
              <a:rPr lang="en-US" sz="2200" dirty="0" smtClean="0"/>
              <a:t>The dilation of A by B is the set of all displacements z, </a:t>
            </a:r>
          </a:p>
          <a:p>
            <a:pPr>
              <a:buNone/>
            </a:pPr>
            <a:r>
              <a:rPr lang="en-US" sz="2200" dirty="0" smtClean="0"/>
              <a:t>such that      and A overlap by at least one element. Based </a:t>
            </a:r>
          </a:p>
          <a:p>
            <a:pPr>
              <a:buNone/>
            </a:pPr>
            <a:r>
              <a:rPr lang="en-US" sz="2200" dirty="0" smtClean="0"/>
              <a:t>On this interpretation the equation of (9.2-1) can be</a:t>
            </a:r>
          </a:p>
          <a:p>
            <a:pPr>
              <a:buNone/>
            </a:pPr>
            <a:r>
              <a:rPr lang="en-US" sz="2200" dirty="0" smtClean="0"/>
              <a:t>rewritten as: </a:t>
            </a:r>
          </a:p>
          <a:p>
            <a:pPr>
              <a:buNone/>
            </a:pPr>
            <a:endParaRPr lang="en-US" sz="2000" dirty="0" smtClean="0"/>
          </a:p>
          <a:p>
            <a:pPr>
              <a:buNone/>
            </a:pPr>
            <a:endParaRPr lang="en-US" sz="2000" dirty="0"/>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9" name="Picture 1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94933" y="4715934"/>
            <a:ext cx="181216" cy="382568"/>
          </a:xfrm>
          <a:prstGeom prst="rect">
            <a:avLst/>
          </a:prstGeom>
          <a:noFill/>
        </p:spPr>
      </p:pic>
      <p:sp>
        <p:nvSpPr>
          <p:cNvPr id="1041" name="Rectangle 1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 name="Rectangle 20"/>
          <p:cNvSpPr>
            <a:spLocks noChangeArrowheads="1"/>
          </p:cNvSpPr>
          <p:nvPr/>
        </p:nvSpPr>
        <p:spPr bwMode="auto">
          <a:xfrm>
            <a:off x="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5" name="Picture 2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2819400"/>
            <a:ext cx="5476875" cy="476250"/>
          </a:xfrm>
          <a:prstGeom prst="rect">
            <a:avLst/>
          </a:prstGeom>
          <a:noFill/>
        </p:spPr>
      </p:pic>
      <p:sp>
        <p:nvSpPr>
          <p:cNvPr id="1047" name="Rectangle 23"/>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0" name="Rectangle 26"/>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2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1" name="Picture 2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47800" y="5867400"/>
            <a:ext cx="5438775" cy="504825"/>
          </a:xfrm>
          <a:prstGeom prst="rect">
            <a:avLst/>
          </a:prstGeom>
          <a:noFill/>
        </p:spPr>
      </p:pic>
      <p:sp>
        <p:nvSpPr>
          <p:cNvPr id="1053" name="Rectangle 29"/>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9.2.1 Dilation – Example 1</a:t>
            </a:r>
            <a:endParaRPr lang="en-US" dirty="0"/>
          </a:p>
        </p:txBody>
      </p:sp>
      <p:pic>
        <p:nvPicPr>
          <p:cNvPr id="5" name="Content Placeholder 4" descr="dilation1.JPG"/>
          <p:cNvPicPr>
            <a:picLocks noGrp="1" noChangeAspect="1"/>
          </p:cNvPicPr>
          <p:nvPr>
            <p:ph idx="1"/>
          </p:nvPr>
        </p:nvPicPr>
        <p:blipFill>
          <a:blip r:embed="rId2" cstate="print"/>
          <a:stretch>
            <a:fillRect/>
          </a:stretch>
        </p:blipFill>
        <p:spPr>
          <a:xfrm>
            <a:off x="152400" y="2209800"/>
            <a:ext cx="8719931" cy="32004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2045</TotalTime>
  <Words>1665</Words>
  <Application>Microsoft Office PowerPoint</Application>
  <PresentationFormat>On-screen Show (4:3)</PresentationFormat>
  <Paragraphs>257</Paragraphs>
  <Slides>51</Slides>
  <Notes>1</Notes>
  <HiddenSlides>0</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Constantia</vt:lpstr>
      <vt:lpstr>Courier New</vt:lpstr>
      <vt:lpstr>David</vt:lpstr>
      <vt:lpstr>Webdings</vt:lpstr>
      <vt:lpstr>Wingdings</vt:lpstr>
      <vt:lpstr>Wingdings 2</vt:lpstr>
      <vt:lpstr>Flow</vt:lpstr>
      <vt:lpstr>Chapter 9: Morphological Image Processing (Digital Image Processing – Gonzalez/Woods)</vt:lpstr>
      <vt:lpstr>Morphology</vt:lpstr>
      <vt:lpstr>Use of Mathematical Morphology</vt:lpstr>
      <vt:lpstr>9.1 Basic Concepts in Set Theory</vt:lpstr>
      <vt:lpstr>Logic Operations Involving Binary Pixels and Images </vt:lpstr>
      <vt:lpstr>PowerPoint Presentation</vt:lpstr>
      <vt:lpstr>Dilation</vt:lpstr>
      <vt:lpstr>9.2.1 Dilation</vt:lpstr>
      <vt:lpstr>9.2.1 Dilation – Example 1</vt:lpstr>
      <vt:lpstr>9.2.1 Dilation – Example 2</vt:lpstr>
      <vt:lpstr>9.2.1 Dilation – A More interesting Example</vt:lpstr>
      <vt:lpstr>Erosion</vt:lpstr>
      <vt:lpstr>9.2.2 Erosion</vt:lpstr>
      <vt:lpstr>9.2.2 Erosion – Example 1</vt:lpstr>
      <vt:lpstr>9.2.2 Erosion – Example 2</vt:lpstr>
      <vt:lpstr>Duality between dilation and erosion</vt:lpstr>
      <vt:lpstr>Erosion and Dilation summary</vt:lpstr>
      <vt:lpstr>Opening and Closing Operations</vt:lpstr>
      <vt:lpstr>Opening and Closing Operations</vt:lpstr>
      <vt:lpstr>9.3 Opening And Closing</vt:lpstr>
      <vt:lpstr>9.3 Opening And Closing</vt:lpstr>
      <vt:lpstr>PowerPoint Presentation</vt:lpstr>
      <vt:lpstr>9.3 Opening And Closing</vt:lpstr>
      <vt:lpstr>PowerPoint Presentation</vt:lpstr>
      <vt:lpstr>PowerPoint Presentation</vt:lpstr>
      <vt:lpstr>9.4 The Hit-or-Miss Transformation</vt:lpstr>
      <vt:lpstr>9.4 The Hit-or-Miss Transformation</vt:lpstr>
      <vt:lpstr>PowerPoint Presentation</vt:lpstr>
      <vt:lpstr>9.4 The Hit-or-Miss Transformation</vt:lpstr>
      <vt:lpstr>9.5 Basic Morphological Algorithms</vt:lpstr>
      <vt:lpstr>9.5.1 Boundary Extraction</vt:lpstr>
      <vt:lpstr>9.5.1 Boundary Extraction</vt:lpstr>
      <vt:lpstr>9.5.2 Region Filling</vt:lpstr>
      <vt:lpstr>9.5.2 Region Filling</vt:lpstr>
      <vt:lpstr>PowerPoint Presentation</vt:lpstr>
      <vt:lpstr>9.5.3 Extraction of Connected Components</vt:lpstr>
      <vt:lpstr>9.5.3 Extraction of Connected Components</vt:lpstr>
      <vt:lpstr>PowerPoint Presentation</vt:lpstr>
      <vt:lpstr>9.5.4 Convex Hull</vt:lpstr>
      <vt:lpstr>PowerPoint Presentation</vt:lpstr>
      <vt:lpstr>9.5.5 Thinning</vt:lpstr>
      <vt:lpstr>9.5.5 Thinning cont</vt:lpstr>
      <vt:lpstr>9.5.5 Thinning example</vt:lpstr>
      <vt:lpstr>9.5.6 Thickening</vt:lpstr>
      <vt:lpstr>9.5.6 Thickening - cont</vt:lpstr>
      <vt:lpstr>9.5.6 Thickening example preview</vt:lpstr>
      <vt:lpstr>9.5.6 Thickening example</vt:lpstr>
      <vt:lpstr>9.5.7 Skeleton</vt:lpstr>
      <vt:lpstr>9.5.7 Skeleton</vt:lpstr>
      <vt:lpstr>9.5.7 Skeleton Example</vt:lpstr>
      <vt:lpstr>9.5.7 Skeleton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Morphological Image Processing</dc:title>
  <dc:creator> </dc:creator>
  <cp:lastModifiedBy>srabbijan</cp:lastModifiedBy>
  <cp:revision>243</cp:revision>
  <dcterms:created xsi:type="dcterms:W3CDTF">2010-10-21T20:23:17Z</dcterms:created>
  <dcterms:modified xsi:type="dcterms:W3CDTF">2021-12-18T09:27:05Z</dcterms:modified>
</cp:coreProperties>
</file>