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5" r:id="rId3"/>
    <p:sldId id="257" r:id="rId4"/>
    <p:sldId id="268" r:id="rId5"/>
    <p:sldId id="275" r:id="rId6"/>
    <p:sldId id="269" r:id="rId7"/>
    <p:sldId id="262" r:id="rId8"/>
    <p:sldId id="270" r:id="rId9"/>
    <p:sldId id="271" r:id="rId10"/>
    <p:sldId id="272" r:id="rId11"/>
    <p:sldId id="266" r:id="rId12"/>
    <p:sldId id="273" r:id="rId13"/>
    <p:sldId id="277" r:id="rId14"/>
    <p:sldId id="276" r:id="rId15"/>
    <p:sldId id="278" r:id="rId16"/>
    <p:sldId id="279" r:id="rId17"/>
    <p:sldId id="26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 d="1"/>
        <a:sy n="1" d="1"/>
      </p:scale>
      <p:origin x="0" y="0"/>
    </p:cViewPr>
  </p:notesTextViewPr>
  <p:sorterViewPr>
    <p:cViewPr>
      <p:scale>
        <a:sx n="120" d="100"/>
        <a:sy n="120" d="100"/>
      </p:scale>
      <p:origin x="0" y="-306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pPr eaLnBrk="1" latinLnBrk="0" hangingPunct="1"/>
            <a:fld id="{E6F9B8CD-342D-4579-98EC-A8FD6B7370E1}" type="datetimeFigureOut">
              <a:rPr lang="en-US" smtClean="0"/>
              <a:pPr eaLnBrk="1" latinLnBrk="0" hangingPunct="1"/>
              <a:t>8/19/2021</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kumimoji="0"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BBB5E19-F10A-4C2F-BF6F-11C513378A2E}"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8/19/2021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8/19/2021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8/19/2021</a:t>
            </a:fld>
            <a:endParaRPr lang="en-US"/>
          </a:p>
        </p:txBody>
      </p:sp>
      <p:sp>
        <p:nvSpPr>
          <p:cNvPr id="9" name="Slide Number Placeholder 8"/>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pPr eaLnBrk="1" latinLnBrk="0" hangingPunct="1"/>
            <a:fld id="{E6F9B8CD-342D-4579-98EC-A8FD6B7370E1}" type="datetimeFigureOut">
              <a:rPr lang="en-US" smtClean="0"/>
              <a:pPr eaLnBrk="1" latinLnBrk="0" hangingPunct="1"/>
              <a:t>8/19/2021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kumimoji="0"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BBB5E19-F10A-4C2F-BF6F-11C513378A2E}" type="slidenum">
              <a:rPr kumimoji="0" lang="en-US" smtClean="0"/>
              <a:pPr eaLnBrk="1" latinLnBrk="0" hangingPunct="1"/>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8/19/2021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8/19/2021</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8/19/2021</a:t>
            </a:fld>
            <a:endParaRPr lang="en-US"/>
          </a:p>
        </p:txBody>
      </p:sp>
      <p:sp>
        <p:nvSpPr>
          <p:cNvPr id="7" name="Slide Number Placeholder 6"/>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8" name="Footer Placeholder 7"/>
          <p:cNvSpPr>
            <a:spLocks noGrp="1"/>
          </p:cNvSpPr>
          <p:nvPr>
            <p:ph type="ftr" sz="quarter" idx="12"/>
          </p:nvPr>
        </p:nvSpPr>
        <p:spPr/>
        <p:txBody>
          <a:bodyPr rtlCol="0"/>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8/19/2021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8/19/2021</a:t>
            </a:fld>
            <a:endParaRPr lang="en-US" dirty="0"/>
          </a:p>
        </p:txBody>
      </p:sp>
      <p:sp>
        <p:nvSpPr>
          <p:cNvPr id="22" name="Slide Number Placeholder 21"/>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3" name="Footer Placeholder 22"/>
          <p:cNvSpPr>
            <a:spLocks noGrp="1"/>
          </p:cNvSpPr>
          <p:nvPr>
            <p:ph type="ftr" sz="quarter" idx="16"/>
          </p:nvPr>
        </p:nvSpPr>
        <p:spPr/>
        <p:txBody>
          <a:bodyPr rtlCol="0"/>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8/19/2021</a:t>
            </a:fld>
            <a:endParaRPr lang="en-US"/>
          </a:p>
        </p:txBody>
      </p:sp>
      <p:sp>
        <p:nvSpPr>
          <p:cNvPr id="18" name="Slide Number Placeholder 17"/>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1" name="Footer Placeholder 20"/>
          <p:cNvSpPr>
            <a:spLocks noGrp="1"/>
          </p:cNvSpPr>
          <p:nvPr>
            <p:ph type="ftr" sz="quarter" idx="12"/>
          </p:nvPr>
        </p:nvSpPr>
        <p:spPr/>
        <p:txBody>
          <a:bodyPr rtlCol="0"/>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fld id="{E6F9B8CD-342D-4579-98EC-A8FD6B7370E1}" type="datetimeFigureOut">
              <a:rPr lang="en-US" smtClean="0"/>
              <a:pPr algn="r" eaLnBrk="1" latinLnBrk="0" hangingPunct="1"/>
              <a:t>8/19/2021</a:t>
            </a:fld>
            <a:endParaRPr lang="en-US" dirty="0">
              <a:solidFill>
                <a:schemeClr val="tx2"/>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endParaRPr kumimoji="0" lang="en-US" dirty="0">
              <a:solidFill>
                <a:schemeClr val="tx2"/>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0950" y="1676400"/>
            <a:ext cx="6781800" cy="1894362"/>
          </a:xfrm>
        </p:spPr>
        <p:txBody>
          <a:bodyPr/>
          <a:lstStyle/>
          <a:p>
            <a:pPr algn="ctr"/>
            <a:r>
              <a:rPr lang="en-US" sz="3600" dirty="0">
                <a:solidFill>
                  <a:schemeClr val="accent1"/>
                </a:solidFill>
              </a:rPr>
              <a:t>Programmable interval timer 8253</a:t>
            </a:r>
            <a:r>
              <a:rPr lang="en-US" dirty="0">
                <a:solidFill>
                  <a:schemeClr val="accent1"/>
                </a:solidFill>
              </a:rPr>
              <a:t/>
            </a:r>
            <a:br>
              <a:rPr lang="en-US" dirty="0">
                <a:solidFill>
                  <a:schemeClr val="accent1"/>
                </a:solidFill>
              </a:rPr>
            </a:br>
            <a:endParaRPr lang="en-US" dirty="0">
              <a:solidFill>
                <a:schemeClr val="accent1"/>
              </a:solidFill>
            </a:endParaRPr>
          </a:p>
        </p:txBody>
      </p:sp>
      <p:sp>
        <p:nvSpPr>
          <p:cNvPr id="5" name="Subtitle 4"/>
          <p:cNvSpPr>
            <a:spLocks noGrp="1"/>
          </p:cNvSpPr>
          <p:nvPr>
            <p:ph type="subTitle" idx="1"/>
          </p:nvPr>
        </p:nvSpPr>
        <p:spPr>
          <a:xfrm>
            <a:off x="2035750" y="4495800"/>
            <a:ext cx="6172200" cy="1371600"/>
          </a:xfrm>
        </p:spPr>
        <p:txBody>
          <a:bodyPr/>
          <a:lstStyle/>
          <a:p>
            <a:pPr algn="ctr"/>
            <a:r>
              <a:rPr lang="en-US" dirty="0" smtClean="0">
                <a:solidFill>
                  <a:schemeClr val="accent1"/>
                </a:solidFill>
              </a:rPr>
              <a:t>Md. Fazle Rabbi</a:t>
            </a:r>
          </a:p>
          <a:p>
            <a:pPr algn="ctr"/>
            <a:r>
              <a:rPr lang="en-US" dirty="0" smtClean="0">
                <a:solidFill>
                  <a:schemeClr val="accent1"/>
                </a:solidFill>
              </a:rPr>
              <a:t>ID:16CSE057</a:t>
            </a:r>
          </a:p>
        </p:txBody>
      </p:sp>
    </p:spTree>
    <p:extLst>
      <p:ext uri="{BB962C8B-B14F-4D97-AF65-F5344CB8AC3E}">
        <p14:creationId xmlns:p14="http://schemas.microsoft.com/office/powerpoint/2010/main" val="2401041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600" y="152400"/>
            <a:ext cx="8077200" cy="533400"/>
          </a:xfrm>
        </p:spPr>
        <p:txBody>
          <a:bodyPr>
            <a:normAutofit fontScale="90000"/>
          </a:bodyPr>
          <a:lstStyle/>
          <a:p>
            <a:r>
              <a:rPr lang="en-US" b="1" u="sng" dirty="0"/>
              <a:t>Pin description of the 8253.</a:t>
            </a:r>
            <a:endParaRPr lang="en-US" u="sng" dirty="0"/>
          </a:p>
        </p:txBody>
      </p:sp>
      <p:pic>
        <p:nvPicPr>
          <p:cNvPr id="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838200"/>
            <a:ext cx="8610599" cy="5867399"/>
          </a:xfrm>
        </p:spPr>
      </p:pic>
    </p:spTree>
    <p:extLst>
      <p:ext uri="{BB962C8B-B14F-4D97-AF65-F5344CB8AC3E}">
        <p14:creationId xmlns:p14="http://schemas.microsoft.com/office/powerpoint/2010/main" val="1526724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228600" y="76200"/>
            <a:ext cx="7467600" cy="762000"/>
          </a:xfrm>
        </p:spPr>
        <p:txBody>
          <a:bodyPr/>
          <a:lstStyle/>
          <a:p>
            <a:r>
              <a:rPr lang="en-GB" dirty="0"/>
              <a:t>Modes of Operation of 8253</a:t>
            </a:r>
            <a:endParaRPr lang="en-US" b="1" u="sng" dirty="0">
              <a:solidFill>
                <a:schemeClr val="tx1"/>
              </a:solidFill>
              <a:effectLst>
                <a:outerShdw blurRad="38100" dist="38100" dir="2700000" algn="tl">
                  <a:srgbClr val="000000">
                    <a:alpha val="43137"/>
                  </a:srgbClr>
                </a:outerShdw>
              </a:effectLst>
            </a:endParaRPr>
          </a:p>
        </p:txBody>
      </p:sp>
      <p:sp>
        <p:nvSpPr>
          <p:cNvPr id="13" name="Rectangle 12"/>
          <p:cNvSpPr/>
          <p:nvPr/>
        </p:nvSpPr>
        <p:spPr>
          <a:xfrm>
            <a:off x="533400" y="1066800"/>
            <a:ext cx="7391400" cy="3416320"/>
          </a:xfrm>
          <a:prstGeom prst="rect">
            <a:avLst/>
          </a:prstGeom>
        </p:spPr>
        <p:txBody>
          <a:bodyPr wrap="square">
            <a:spAutoFit/>
          </a:bodyPr>
          <a:lstStyle/>
          <a:p>
            <a:r>
              <a:rPr lang="en-GB" sz="2400" dirty="0"/>
              <a:t>There are 6 modes of operation of 8253 </a:t>
            </a:r>
          </a:p>
          <a:p>
            <a:pPr marL="285750" indent="-285750">
              <a:buFont typeface="Courier New" panose="02070309020205020404" pitchFamily="49" charset="0"/>
              <a:buChar char="o"/>
            </a:pPr>
            <a:r>
              <a:rPr lang="en-GB" sz="2400" dirty="0" smtClean="0"/>
              <a:t>Differences </a:t>
            </a:r>
            <a:r>
              <a:rPr lang="en-GB" sz="2400" dirty="0"/>
              <a:t>in modes are: – “OUT” signal in different shapes like low-high or high- low, periodic or non-periodic – How to trigger/start the counter </a:t>
            </a:r>
            <a:endParaRPr lang="en-GB" sz="2400" dirty="0" smtClean="0"/>
          </a:p>
          <a:p>
            <a:pPr marL="285750" indent="-285750">
              <a:buFont typeface="Courier New" panose="02070309020205020404" pitchFamily="49" charset="0"/>
              <a:buChar char="o"/>
            </a:pPr>
            <a:r>
              <a:rPr lang="en-GB" sz="2400" dirty="0" smtClean="0"/>
              <a:t>Mode </a:t>
            </a:r>
            <a:r>
              <a:rPr lang="en-GB" sz="2400" dirty="0"/>
              <a:t>0 and 1 are same in shape (non-periodic) </a:t>
            </a:r>
          </a:p>
          <a:p>
            <a:pPr marL="285750" indent="-285750">
              <a:buFont typeface="Courier New" panose="02070309020205020404" pitchFamily="49" charset="0"/>
              <a:buChar char="o"/>
            </a:pPr>
            <a:r>
              <a:rPr lang="en-GB" sz="2400" dirty="0" smtClean="0"/>
              <a:t>Mode </a:t>
            </a:r>
            <a:r>
              <a:rPr lang="en-GB" sz="2400" dirty="0"/>
              <a:t>4 and 5 are same in shape (non-periodic) </a:t>
            </a:r>
            <a:endParaRPr lang="en-GB" sz="2400" dirty="0" smtClean="0"/>
          </a:p>
          <a:p>
            <a:pPr marL="285750" indent="-285750">
              <a:buFont typeface="Courier New" panose="02070309020205020404" pitchFamily="49" charset="0"/>
              <a:buChar char="o"/>
            </a:pPr>
            <a:r>
              <a:rPr lang="en-GB" sz="2400" dirty="0" smtClean="0"/>
              <a:t>Mode </a:t>
            </a:r>
            <a:r>
              <a:rPr lang="en-GB" sz="2400" dirty="0"/>
              <a:t>2 and 3 are almost same in shape (periodic) </a:t>
            </a:r>
          </a:p>
        </p:txBody>
      </p:sp>
    </p:spTree>
    <p:extLst>
      <p:ext uri="{BB962C8B-B14F-4D97-AF65-F5344CB8AC3E}">
        <p14:creationId xmlns:p14="http://schemas.microsoft.com/office/powerpoint/2010/main" val="2465528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85"/>
            <a:ext cx="7467600" cy="1143000"/>
          </a:xfrm>
        </p:spPr>
        <p:txBody>
          <a:bodyPr/>
          <a:lstStyle/>
          <a:p>
            <a:r>
              <a:rPr lang="en-GB" dirty="0"/>
              <a:t>Modes of Operation of 8253</a:t>
            </a:r>
            <a:endParaRPr lang="en-US" b="1" u="sng" dirty="0">
              <a:solidFill>
                <a:schemeClr val="tx1"/>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lstStyle/>
          <a:p>
            <a:r>
              <a:rPr lang="en-GB" dirty="0"/>
              <a:t>Mode 0: Set Output Bit when timer done. The output will start off zero. The count is loaded and the timer will start to count down. When the count has reached zero the output will be set high, and remain high until the next count has been reloaded. </a:t>
            </a:r>
          </a:p>
          <a:p>
            <a:r>
              <a:rPr lang="en-GB" dirty="0" smtClean="0"/>
              <a:t>Mode </a:t>
            </a:r>
            <a:r>
              <a:rPr lang="en-GB" dirty="0"/>
              <a:t>1: Programmable One-Shot. The output will go low following the rising edge of the gate input. The counter will count and the output will go high once the counter has reached zero. </a:t>
            </a:r>
            <a:endParaRPr lang="en-US" dirty="0"/>
          </a:p>
        </p:txBody>
      </p:sp>
    </p:spTree>
    <p:extLst>
      <p:ext uri="{BB962C8B-B14F-4D97-AF65-F5344CB8AC3E}">
        <p14:creationId xmlns:p14="http://schemas.microsoft.com/office/powerpoint/2010/main" val="837926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85"/>
            <a:ext cx="7467600" cy="1143000"/>
          </a:xfrm>
        </p:spPr>
        <p:txBody>
          <a:bodyPr/>
          <a:lstStyle/>
          <a:p>
            <a:r>
              <a:rPr lang="en-GB" dirty="0"/>
              <a:t>Modes of Operation of 8253</a:t>
            </a:r>
            <a:endParaRPr lang="en-US" b="1" u="sng" dirty="0">
              <a:solidFill>
                <a:schemeClr val="tx1"/>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lstStyle/>
          <a:p>
            <a:r>
              <a:rPr lang="en-GB" dirty="0"/>
              <a:t>Mode 2: Rate Generator. The counter will continually count down, when the count reaches zero, the output will pulse low and the counter will be reloaded</a:t>
            </a:r>
            <a:r>
              <a:rPr lang="en-GB"/>
              <a:t>. </a:t>
            </a:r>
            <a:endParaRPr lang="en-GB" smtClean="0"/>
          </a:p>
          <a:p>
            <a:r>
              <a:rPr lang="en-GB" dirty="0" smtClean="0"/>
              <a:t>Mode </a:t>
            </a:r>
            <a:r>
              <a:rPr lang="en-GB" dirty="0"/>
              <a:t>3: Square Wave Generator. This mode is similar to Mode 2 except the output remains low for half of the timer period and high for the other half of the period.  </a:t>
            </a:r>
            <a:endParaRPr lang="en-US" dirty="0"/>
          </a:p>
        </p:txBody>
      </p:sp>
    </p:spTree>
    <p:extLst>
      <p:ext uri="{BB962C8B-B14F-4D97-AF65-F5344CB8AC3E}">
        <p14:creationId xmlns:p14="http://schemas.microsoft.com/office/powerpoint/2010/main" val="3823167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85"/>
            <a:ext cx="7467600" cy="1143000"/>
          </a:xfrm>
        </p:spPr>
        <p:txBody>
          <a:bodyPr/>
          <a:lstStyle/>
          <a:p>
            <a:r>
              <a:rPr lang="en-GB" dirty="0"/>
              <a:t>Modes of Operation of 8253</a:t>
            </a:r>
            <a:endParaRPr lang="en-US" b="1" u="sng" dirty="0">
              <a:solidFill>
                <a:schemeClr val="tx1"/>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lstStyle/>
          <a:p>
            <a:r>
              <a:rPr lang="en-GB" dirty="0"/>
              <a:t>Mode 4: Software Triggered Pulse. The output will remain high </a:t>
            </a:r>
            <a:r>
              <a:rPr lang="en-GB" dirty="0" err="1"/>
              <a:t>untill</a:t>
            </a:r>
            <a:r>
              <a:rPr lang="en-GB" dirty="0"/>
              <a:t> the timer has counted to zero, at which point the output will pulse low and then go high again. </a:t>
            </a:r>
          </a:p>
          <a:p>
            <a:r>
              <a:rPr lang="en-GB" dirty="0" smtClean="0"/>
              <a:t>Mode </a:t>
            </a:r>
            <a:r>
              <a:rPr lang="en-GB" dirty="0"/>
              <a:t>5: Hardware Triggered Pulse. The counter will start counting once the gate input goes high, when the counter reaches zero the output will pulse low and then go high again. </a:t>
            </a:r>
            <a:endParaRPr lang="en-US" dirty="0"/>
          </a:p>
        </p:txBody>
      </p:sp>
    </p:spTree>
    <p:extLst>
      <p:ext uri="{BB962C8B-B14F-4D97-AF65-F5344CB8AC3E}">
        <p14:creationId xmlns:p14="http://schemas.microsoft.com/office/powerpoint/2010/main" val="1724692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85"/>
            <a:ext cx="7467600" cy="1143000"/>
          </a:xfrm>
        </p:spPr>
        <p:txBody>
          <a:bodyPr/>
          <a:lstStyle/>
          <a:p>
            <a:r>
              <a:rPr lang="en-GB" dirty="0"/>
              <a:t>Modes of Operation of 8253</a:t>
            </a:r>
            <a:endParaRPr lang="en-US" b="1" u="sng" dirty="0">
              <a:solidFill>
                <a:schemeClr val="tx1"/>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lstStyle/>
          <a:p>
            <a:r>
              <a:rPr lang="en-GB" dirty="0"/>
              <a:t>If 6 is loaded in the counter then it will start count down from 6 0. After reaching 0, change the OUT signal like from Lo Hi. • First 2 MSBs select the counter. Addresses for 3 counters in flight board’s 8253 are:</a:t>
            </a:r>
            <a:endParaRPr lang="en-US" dirty="0"/>
          </a:p>
        </p:txBody>
      </p:sp>
      <p:pic>
        <p:nvPicPr>
          <p:cNvPr id="4" name="Picture 3"/>
          <p:cNvPicPr>
            <a:picLocks noChangeAspect="1"/>
          </p:cNvPicPr>
          <p:nvPr/>
        </p:nvPicPr>
        <p:blipFill>
          <a:blip r:embed="rId2"/>
          <a:stretch>
            <a:fillRect/>
          </a:stretch>
        </p:blipFill>
        <p:spPr>
          <a:xfrm>
            <a:off x="457200" y="3657600"/>
            <a:ext cx="8292210" cy="2590800"/>
          </a:xfrm>
          <a:prstGeom prst="rect">
            <a:avLst/>
          </a:prstGeom>
        </p:spPr>
      </p:pic>
    </p:spTree>
    <p:extLst>
      <p:ext uri="{BB962C8B-B14F-4D97-AF65-F5344CB8AC3E}">
        <p14:creationId xmlns:p14="http://schemas.microsoft.com/office/powerpoint/2010/main" val="1779800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85"/>
            <a:ext cx="7467600" cy="1143000"/>
          </a:xfrm>
        </p:spPr>
        <p:txBody>
          <a:bodyPr/>
          <a:lstStyle/>
          <a:p>
            <a:r>
              <a:rPr lang="en-GB" dirty="0"/>
              <a:t>Modes of Operation of 8253</a:t>
            </a:r>
            <a:endParaRPr lang="en-US" b="1" u="sng" dirty="0">
              <a:solidFill>
                <a:schemeClr val="tx1"/>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lstStyle/>
          <a:p>
            <a:r>
              <a:rPr lang="en-GB" dirty="0"/>
              <a:t>If 6 is loaded in the counter then it will start count down from 6 0. After reaching 0, change the OUT signal like from Lo Hi. • First 2 MSBs select the counter. Addresses for 3 counters in flight board’s 8253 are:</a:t>
            </a:r>
            <a:endParaRPr lang="en-US" dirty="0"/>
          </a:p>
        </p:txBody>
      </p:sp>
      <p:pic>
        <p:nvPicPr>
          <p:cNvPr id="4" name="Picture 3"/>
          <p:cNvPicPr>
            <a:picLocks noChangeAspect="1"/>
          </p:cNvPicPr>
          <p:nvPr/>
        </p:nvPicPr>
        <p:blipFill>
          <a:blip r:embed="rId2"/>
          <a:stretch>
            <a:fillRect/>
          </a:stretch>
        </p:blipFill>
        <p:spPr>
          <a:xfrm>
            <a:off x="457200" y="3657600"/>
            <a:ext cx="8292210" cy="2590800"/>
          </a:xfrm>
          <a:prstGeom prst="rect">
            <a:avLst/>
          </a:prstGeom>
        </p:spPr>
      </p:pic>
      <p:pic>
        <p:nvPicPr>
          <p:cNvPr id="5" name="Picture 4"/>
          <p:cNvPicPr>
            <a:picLocks noChangeAspect="1"/>
          </p:cNvPicPr>
          <p:nvPr/>
        </p:nvPicPr>
        <p:blipFill>
          <a:blip r:embed="rId3"/>
          <a:stretch>
            <a:fillRect/>
          </a:stretch>
        </p:blipFill>
        <p:spPr>
          <a:xfrm>
            <a:off x="457200" y="1296132"/>
            <a:ext cx="8292210" cy="4968175"/>
          </a:xfrm>
          <a:prstGeom prst="rect">
            <a:avLst/>
          </a:prstGeom>
        </p:spPr>
      </p:pic>
    </p:spTree>
    <p:extLst>
      <p:ext uri="{BB962C8B-B14F-4D97-AF65-F5344CB8AC3E}">
        <p14:creationId xmlns:p14="http://schemas.microsoft.com/office/powerpoint/2010/main" val="574139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819400" y="2819400"/>
            <a:ext cx="3124200" cy="1524000"/>
          </a:xfrm>
        </p:spPr>
        <p:txBody>
          <a:bodyPr>
            <a:normAutofit/>
          </a:bodyPr>
          <a:lstStyle/>
          <a:p>
            <a:pPr marL="0" indent="0">
              <a:buNone/>
            </a:pPr>
            <a:r>
              <a:rPr lang="en-US" sz="4400" b="1" dirty="0" smtClean="0">
                <a:effectLst>
                  <a:outerShdw blurRad="38100" dist="38100" dir="2700000" algn="tl">
                    <a:srgbClr val="000000">
                      <a:alpha val="43137"/>
                    </a:srgbClr>
                  </a:outerShdw>
                </a:effectLst>
              </a:rPr>
              <a:t>THE END</a:t>
            </a:r>
            <a:endParaRPr lang="en-US" sz="4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34596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Contents</a:t>
            </a:r>
            <a:endParaRPr lang="en-US" b="1" dirty="0">
              <a:solidFill>
                <a:schemeClr val="tx1"/>
              </a:solidFill>
            </a:endParaRPr>
          </a:p>
        </p:txBody>
      </p:sp>
      <p:sp>
        <p:nvSpPr>
          <p:cNvPr id="5" name="Content Placeholder 2"/>
          <p:cNvSpPr>
            <a:spLocks noGrp="1"/>
          </p:cNvSpPr>
          <p:nvPr>
            <p:ph idx="1"/>
          </p:nvPr>
        </p:nvSpPr>
        <p:spPr>
          <a:xfrm>
            <a:off x="762000" y="1596413"/>
            <a:ext cx="8077200" cy="4297363"/>
          </a:xfrm>
        </p:spPr>
        <p:txBody>
          <a:bodyPr/>
          <a:lstStyle/>
          <a:p>
            <a:r>
              <a:rPr lang="en-US" dirty="0"/>
              <a:t>Block Diagram of the </a:t>
            </a:r>
            <a:r>
              <a:rPr lang="en-US" dirty="0" smtClean="0"/>
              <a:t>8253System</a:t>
            </a:r>
          </a:p>
          <a:p>
            <a:r>
              <a:rPr lang="en-US" dirty="0" smtClean="0"/>
              <a:t> </a:t>
            </a:r>
            <a:r>
              <a:rPr lang="en-US" dirty="0"/>
              <a:t>Interfacing of the 8253Interfacing </a:t>
            </a:r>
            <a:r>
              <a:rPr lang="en-US" dirty="0" smtClean="0"/>
              <a:t>the</a:t>
            </a:r>
          </a:p>
          <a:p>
            <a:r>
              <a:rPr lang="en-US" dirty="0" smtClean="0"/>
              <a:t> </a:t>
            </a:r>
            <a:r>
              <a:rPr lang="en-US" dirty="0"/>
              <a:t>8253 to the 8086 </a:t>
            </a:r>
            <a:r>
              <a:rPr lang="en-US" dirty="0" smtClean="0"/>
              <a:t>Processor</a:t>
            </a:r>
          </a:p>
          <a:p>
            <a:r>
              <a:rPr lang="en-US" dirty="0" smtClean="0"/>
              <a:t>Programming </a:t>
            </a:r>
            <a:r>
              <a:rPr lang="en-US" dirty="0"/>
              <a:t>the </a:t>
            </a:r>
            <a:r>
              <a:rPr lang="en-US" dirty="0" smtClean="0"/>
              <a:t>8253</a:t>
            </a:r>
          </a:p>
          <a:p>
            <a:r>
              <a:rPr lang="en-US" dirty="0" smtClean="0"/>
              <a:t>Operating </a:t>
            </a:r>
            <a:r>
              <a:rPr lang="en-US" dirty="0"/>
              <a:t>Modes of the 8253</a:t>
            </a:r>
          </a:p>
        </p:txBody>
      </p:sp>
    </p:spTree>
    <p:extLst>
      <p:ext uri="{BB962C8B-B14F-4D97-AF65-F5344CB8AC3E}">
        <p14:creationId xmlns:p14="http://schemas.microsoft.com/office/powerpoint/2010/main" val="3563065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8253?</a:t>
            </a:r>
            <a:endParaRPr lang="en-US" b="1" u="sng" dirty="0">
              <a:solidFill>
                <a:schemeClr val="tx1"/>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lstStyle/>
          <a:p>
            <a:r>
              <a:rPr lang="en-GB" dirty="0" smtClean="0"/>
              <a:t>The </a:t>
            </a:r>
            <a:r>
              <a:rPr lang="en-GB" dirty="0"/>
              <a:t>Intel 8253 is a programmable counter/ timer chip designed for use as an Intel microcomputer peripheral. </a:t>
            </a:r>
          </a:p>
          <a:p>
            <a:r>
              <a:rPr lang="en-GB" dirty="0" smtClean="0"/>
              <a:t>It </a:t>
            </a:r>
            <a:r>
              <a:rPr lang="en-GB" dirty="0"/>
              <a:t>is packaged in a 24-pin plastic DIP. </a:t>
            </a:r>
          </a:p>
          <a:p>
            <a:r>
              <a:rPr lang="en-GB" dirty="0" smtClean="0"/>
              <a:t>Six </a:t>
            </a:r>
            <a:r>
              <a:rPr lang="en-GB" dirty="0"/>
              <a:t>programmable timer modes allow the 8253 to be used as an event counter, elapsed time indicator, programmable one-shot, and in many other applications e.g., to create different intervals. </a:t>
            </a:r>
          </a:p>
          <a:p>
            <a:r>
              <a:rPr lang="en-GB" dirty="0" smtClean="0"/>
              <a:t>It </a:t>
            </a:r>
            <a:r>
              <a:rPr lang="en-GB" dirty="0"/>
              <a:t>has 3 counters: – Counters 0, 1, 2 </a:t>
            </a:r>
            <a:endParaRPr lang="en-US" dirty="0"/>
          </a:p>
        </p:txBody>
      </p:sp>
    </p:spTree>
    <p:extLst>
      <p:ext uri="{BB962C8B-B14F-4D97-AF65-F5344CB8AC3E}">
        <p14:creationId xmlns:p14="http://schemas.microsoft.com/office/powerpoint/2010/main" val="792663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0"/>
            <a:ext cx="7467600" cy="1143000"/>
          </a:xfrm>
        </p:spPr>
        <p:txBody>
          <a:bodyPr/>
          <a:lstStyle/>
          <a:p>
            <a:r>
              <a:rPr lang="en-GB" dirty="0"/>
              <a:t>Block Diagram of 8253</a:t>
            </a:r>
            <a:endParaRPr lang="en-US" b="1" u="sng" dirty="0">
              <a:solidFill>
                <a:schemeClr val="tx1"/>
              </a:solidFill>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2"/>
          <a:stretch>
            <a:fillRect/>
          </a:stretch>
        </p:blipFill>
        <p:spPr>
          <a:xfrm>
            <a:off x="457200" y="1417638"/>
            <a:ext cx="5350018" cy="5334000"/>
          </a:xfrm>
          <a:prstGeom prst="rect">
            <a:avLst/>
          </a:prstGeom>
        </p:spPr>
      </p:pic>
      <p:sp>
        <p:nvSpPr>
          <p:cNvPr id="6" name="Rectangle 5"/>
          <p:cNvSpPr/>
          <p:nvPr/>
        </p:nvSpPr>
        <p:spPr>
          <a:xfrm>
            <a:off x="5807218" y="1417638"/>
            <a:ext cx="2675009" cy="3970318"/>
          </a:xfrm>
          <a:prstGeom prst="rect">
            <a:avLst/>
          </a:prstGeom>
        </p:spPr>
        <p:txBody>
          <a:bodyPr wrap="square">
            <a:spAutoFit/>
          </a:bodyPr>
          <a:lstStyle/>
          <a:p>
            <a:pPr marL="285750" indent="-285750">
              <a:buFont typeface="Courier New" panose="02070309020205020404" pitchFamily="49" charset="0"/>
              <a:buChar char="o"/>
            </a:pPr>
            <a:r>
              <a:rPr lang="en-GB" dirty="0" smtClean="0"/>
              <a:t>Each </a:t>
            </a:r>
            <a:r>
              <a:rPr lang="en-GB" dirty="0"/>
              <a:t>counter in the block diagram has 3 lines connected to it. Two of these lines, </a:t>
            </a:r>
            <a:r>
              <a:rPr lang="en-GB" dirty="0">
                <a:solidFill>
                  <a:srgbClr val="FF0000"/>
                </a:solidFill>
              </a:rPr>
              <a:t>clock</a:t>
            </a:r>
            <a:r>
              <a:rPr lang="en-GB" dirty="0"/>
              <a:t> and </a:t>
            </a:r>
            <a:r>
              <a:rPr lang="en-GB" dirty="0">
                <a:solidFill>
                  <a:srgbClr val="FF0000"/>
                </a:solidFill>
              </a:rPr>
              <a:t>gate</a:t>
            </a:r>
            <a:r>
              <a:rPr lang="en-GB" dirty="0"/>
              <a:t>, are inputs. The third, </a:t>
            </a:r>
            <a:r>
              <a:rPr lang="en-GB" dirty="0" err="1"/>
              <a:t>labeled</a:t>
            </a:r>
            <a:r>
              <a:rPr lang="en-GB" dirty="0"/>
              <a:t> </a:t>
            </a:r>
            <a:r>
              <a:rPr lang="en-GB" dirty="0">
                <a:solidFill>
                  <a:srgbClr val="FF0000"/>
                </a:solidFill>
              </a:rPr>
              <a:t>OUT</a:t>
            </a:r>
            <a:r>
              <a:rPr lang="en-GB" dirty="0"/>
              <a:t> is an output. </a:t>
            </a:r>
            <a:endParaRPr lang="en-GB" dirty="0" smtClean="0"/>
          </a:p>
          <a:p>
            <a:pPr marL="285750" indent="-285750">
              <a:buFont typeface="Courier New" panose="02070309020205020404" pitchFamily="49" charset="0"/>
              <a:buChar char="o"/>
            </a:pPr>
            <a:r>
              <a:rPr lang="en-GB" dirty="0" smtClean="0"/>
              <a:t>The </a:t>
            </a:r>
            <a:r>
              <a:rPr lang="en-GB" dirty="0"/>
              <a:t>function of these lines changes and depends on how the device is initialized or programmed. </a:t>
            </a:r>
          </a:p>
        </p:txBody>
      </p:sp>
    </p:spTree>
    <p:extLst>
      <p:ext uri="{BB962C8B-B14F-4D97-AF65-F5344CB8AC3E}">
        <p14:creationId xmlns:p14="http://schemas.microsoft.com/office/powerpoint/2010/main" val="3025564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0"/>
            <a:ext cx="7467600" cy="1143000"/>
          </a:xfrm>
        </p:spPr>
        <p:txBody>
          <a:bodyPr/>
          <a:lstStyle/>
          <a:p>
            <a:r>
              <a:rPr lang="en-GB" dirty="0"/>
              <a:t>Block Diagram of 8253</a:t>
            </a:r>
            <a:endParaRPr lang="en-US" b="1" u="sng" dirty="0">
              <a:solidFill>
                <a:schemeClr val="tx1"/>
              </a:solidFill>
              <a:effectLst>
                <a:outerShdw blurRad="38100" dist="38100" dir="2700000" algn="tl">
                  <a:srgbClr val="000000">
                    <a:alpha val="43137"/>
                  </a:srgbClr>
                </a:outerShdw>
              </a:effectLst>
            </a:endParaRPr>
          </a:p>
        </p:txBody>
      </p:sp>
      <p:sp>
        <p:nvSpPr>
          <p:cNvPr id="7" name="Content Placeholder 2"/>
          <p:cNvSpPr>
            <a:spLocks noGrp="1"/>
          </p:cNvSpPr>
          <p:nvPr>
            <p:ph idx="1"/>
          </p:nvPr>
        </p:nvSpPr>
        <p:spPr>
          <a:xfrm>
            <a:off x="445477" y="1371600"/>
            <a:ext cx="8077200" cy="4297363"/>
          </a:xfrm>
        </p:spPr>
        <p:txBody>
          <a:bodyPr>
            <a:normAutofit lnSpcReduction="10000"/>
          </a:bodyPr>
          <a:lstStyle/>
          <a:p>
            <a:r>
              <a:rPr lang="en-US" sz="2400" dirty="0">
                <a:latin typeface="Times New Roman" pitchFamily="18" charset="0"/>
                <a:cs typeface="Times New Roman" pitchFamily="18" charset="0"/>
              </a:rPr>
              <a:t>Data Bus </a:t>
            </a:r>
            <a:r>
              <a:rPr lang="en-US" sz="2400" dirty="0" smtClean="0">
                <a:latin typeface="Times New Roman" pitchFamily="18" charset="0"/>
                <a:cs typeface="Times New Roman" pitchFamily="18" charset="0"/>
              </a:rPr>
              <a:t>Buffer : The </a:t>
            </a:r>
            <a:r>
              <a:rPr lang="en-US" sz="2400" dirty="0">
                <a:latin typeface="Times New Roman" pitchFamily="18" charset="0"/>
                <a:cs typeface="Times New Roman" pitchFamily="18" charset="0"/>
              </a:rPr>
              <a:t>3-state, bi-directional, 8-bit buffer is used to interface the 8253 to the system data bus</a:t>
            </a:r>
            <a:r>
              <a:rPr lang="en-US" sz="2400" dirty="0" smtClean="0">
                <a:latin typeface="Times New Roman" pitchFamily="18" charset="0"/>
                <a:cs typeface="Times New Roman" pitchFamily="18" charset="0"/>
              </a:rPr>
              <a:t>.</a:t>
            </a:r>
          </a:p>
          <a:p>
            <a:pPr marL="0" indent="0">
              <a:buNone/>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Data </a:t>
            </a:r>
            <a:r>
              <a:rPr lang="en-US" sz="2400" dirty="0">
                <a:latin typeface="Times New Roman" pitchFamily="18" charset="0"/>
                <a:cs typeface="Times New Roman" pitchFamily="18" charset="0"/>
              </a:rPr>
              <a:t>is transmitted or received by the buffer upon execution of IN or OUT CPU instructions</a:t>
            </a:r>
            <a:r>
              <a:rPr lang="en-US" sz="2400" dirty="0" smtClean="0">
                <a:latin typeface="Times New Roman" pitchFamily="18" charset="0"/>
                <a:cs typeface="Times New Roman" pitchFamily="18" charset="0"/>
              </a:rPr>
              <a:t>.</a:t>
            </a:r>
          </a:p>
          <a:p>
            <a:pPr marL="0" indent="0">
              <a:buNone/>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Data Bus Buffer has three basic </a:t>
            </a:r>
            <a:r>
              <a:rPr lang="en-US" sz="2400" dirty="0" smtClean="0">
                <a:latin typeface="Times New Roman" pitchFamily="18" charset="0"/>
                <a:cs typeface="Times New Roman" pitchFamily="18" charset="0"/>
              </a:rPr>
              <a:t>functions</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p>
          <a:p>
            <a:pPr marL="400050" lvl="1" indent="0">
              <a:buNone/>
            </a:pP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1) Programming the MODES of the 8253</a:t>
            </a:r>
            <a:r>
              <a:rPr lang="en-US" sz="2400" dirty="0" smtClean="0">
                <a:latin typeface="Times New Roman" pitchFamily="18" charset="0"/>
                <a:cs typeface="Times New Roman" pitchFamily="18" charset="0"/>
              </a:rPr>
              <a:t>.</a:t>
            </a:r>
          </a:p>
          <a:p>
            <a:pPr marL="400050" lvl="1" indent="0">
              <a:buNone/>
            </a:pP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2) Loading the count registers</a:t>
            </a:r>
            <a:r>
              <a:rPr lang="en-US" sz="2400" dirty="0" smtClean="0">
                <a:latin typeface="Times New Roman" pitchFamily="18" charset="0"/>
                <a:cs typeface="Times New Roman" pitchFamily="18" charset="0"/>
              </a:rPr>
              <a:t>.</a:t>
            </a:r>
          </a:p>
          <a:p>
            <a:pPr marL="400050" lvl="1" indent="0">
              <a:buNone/>
            </a:pP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3) Reading the count values.</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892934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533400" y="304800"/>
            <a:ext cx="8305800" cy="5741376"/>
          </a:xfrm>
        </p:spPr>
        <p:txBody>
          <a:bodyPr>
            <a:noAutofit/>
          </a:bodyPr>
          <a:lstStyle/>
          <a:p>
            <a:pPr marL="0" indent="0">
              <a:buNone/>
            </a:pPr>
            <a:r>
              <a:rPr lang="en-US" sz="2400" b="1" dirty="0">
                <a:latin typeface="Times New Roman" pitchFamily="18" charset="0"/>
                <a:cs typeface="Times New Roman" pitchFamily="18" charset="0"/>
              </a:rPr>
              <a:t>Read/Write Logic</a:t>
            </a:r>
            <a:endParaRPr lang="en-US" sz="2400" b="1"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Read/Write Logic accepts inputs from the sys- tem bus and in turn generates control signals for overall device operation</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is enabled or disabled by CS’ so that no operation can occur to change the function unless the device has been selected by the system logic</a:t>
            </a:r>
            <a:r>
              <a:rPr lang="en-US" sz="2400" dirty="0" smtClean="0">
                <a:latin typeface="Times New Roman" pitchFamily="18" charset="0"/>
                <a:cs typeface="Times New Roman" pitchFamily="18" charset="0"/>
              </a:rPr>
              <a:t>.</a:t>
            </a:r>
          </a:p>
          <a:p>
            <a:pPr marL="0" indent="0">
              <a:buNone/>
            </a:pPr>
            <a:r>
              <a:rPr lang="en-US" sz="2400" b="1" dirty="0" smtClean="0">
                <a:latin typeface="Times New Roman" pitchFamily="18" charset="0"/>
                <a:cs typeface="Times New Roman" pitchFamily="18" charset="0"/>
              </a:rPr>
              <a:t>Control </a:t>
            </a:r>
            <a:r>
              <a:rPr lang="en-US" sz="2400" b="1" dirty="0">
                <a:latin typeface="Times New Roman" pitchFamily="18" charset="0"/>
                <a:cs typeface="Times New Roman" pitchFamily="18" charset="0"/>
              </a:rPr>
              <a:t>Word Register</a:t>
            </a:r>
            <a:r>
              <a:rPr lang="en-US" sz="2400" b="1"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Control Word Register is selected when A0A1 = 11</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then accepts information from the data bus buffer and stores it in a register</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information stored in this register controls the operation MODE of each counter, selection of binary or BCD counting and the loading of each count register</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Control Word Register can only be written into; no read operation of its contents is available.</a:t>
            </a:r>
          </a:p>
        </p:txBody>
      </p:sp>
    </p:spTree>
    <p:extLst>
      <p:ext uri="{BB962C8B-B14F-4D97-AF65-F5344CB8AC3E}">
        <p14:creationId xmlns:p14="http://schemas.microsoft.com/office/powerpoint/2010/main" val="514724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04800" y="304800"/>
            <a:ext cx="8077200" cy="644768"/>
          </a:xfrm>
        </p:spPr>
        <p:txBody>
          <a:bodyPr>
            <a:normAutofit/>
          </a:bodyPr>
          <a:lstStyle/>
          <a:p>
            <a:r>
              <a:rPr lang="en-US" b="1" u="sng" dirty="0">
                <a:effectLst>
                  <a:outerShdw blurRad="38100" dist="38100" dir="2700000" algn="tl">
                    <a:srgbClr val="000000">
                      <a:alpha val="43137"/>
                    </a:srgbClr>
                  </a:outerShdw>
                </a:effectLst>
              </a:rPr>
              <a:t> Counter 0, Counter 1, Counter </a:t>
            </a:r>
            <a:r>
              <a:rPr lang="en-US" b="1" u="sng" dirty="0" smtClean="0">
                <a:effectLst>
                  <a:outerShdw blurRad="38100" dist="38100" dir="2700000" algn="tl">
                    <a:srgbClr val="000000">
                      <a:alpha val="43137"/>
                    </a:srgbClr>
                  </a:outerShdw>
                </a:effectLst>
              </a:rPr>
              <a:t> </a:t>
            </a:r>
            <a:r>
              <a:rPr lang="en-US" b="1" u="sng" dirty="0">
                <a:effectLst>
                  <a:outerShdw blurRad="38100" dist="38100" dir="2700000" algn="tl">
                    <a:srgbClr val="000000">
                      <a:alpha val="43137"/>
                    </a:srgbClr>
                  </a:outerShdw>
                </a:effectLst>
              </a:rPr>
              <a:t>2:</a:t>
            </a:r>
            <a:endParaRPr lang="en-US" u="sng" dirty="0">
              <a:effectLst>
                <a:outerShdw blurRad="38100" dist="38100" dir="2700000" algn="tl">
                  <a:srgbClr val="000000">
                    <a:alpha val="43137"/>
                  </a:srgbClr>
                </a:outerShdw>
              </a:effectLst>
            </a:endParaRPr>
          </a:p>
        </p:txBody>
      </p:sp>
      <p:sp>
        <p:nvSpPr>
          <p:cNvPr id="7" name="Content Placeholder 2"/>
          <p:cNvSpPr>
            <a:spLocks noGrp="1"/>
          </p:cNvSpPr>
          <p:nvPr>
            <p:ph idx="1"/>
          </p:nvPr>
        </p:nvSpPr>
        <p:spPr>
          <a:xfrm>
            <a:off x="304800" y="1066800"/>
            <a:ext cx="8077200" cy="4826976"/>
          </a:xfrm>
        </p:spPr>
        <p:txBody>
          <a:bodyPr>
            <a:noAutofit/>
          </a:bodyPr>
          <a:lstStyle/>
          <a:p>
            <a:r>
              <a:rPr lang="en-US" sz="2000" dirty="0">
                <a:latin typeface="Times New Roman" pitchFamily="18" charset="0"/>
                <a:cs typeface="Times New Roman" pitchFamily="18" charset="0"/>
              </a:rPr>
              <a:t>These three functional blocks are identical in operation so only a single counter will be described</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Each </a:t>
            </a:r>
            <a:r>
              <a:rPr lang="en-US" sz="2000" dirty="0">
                <a:latin typeface="Times New Roman" pitchFamily="18" charset="0"/>
                <a:cs typeface="Times New Roman" pitchFamily="18" charset="0"/>
              </a:rPr>
              <a:t>Counter consists of a single, 16-bit, pre-settable, DOWN counter</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counter can operate in either binary or BCD and its input, gate and output are configured by the selection of MODES stored in the Control Word Register</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counters are fully independent and each can have separate MODE configuration and counting operation, binary or BCD</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Also</a:t>
            </a:r>
            <a:r>
              <a:rPr lang="en-US" sz="2000" dirty="0">
                <a:latin typeface="Times New Roman" pitchFamily="18" charset="0"/>
                <a:cs typeface="Times New Roman" pitchFamily="18" charset="0"/>
              </a:rPr>
              <a:t>, there are special features in the control word that handle the loading of the count value so that software overhead can be minimized for these functions</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reading of the contents of each counter is available to the programmer with simple READ operations for event counting applications and special commands and logic are included in the 8253 so that the contents of each counter can be read "on the fly" without having to inhibit the clock input.</a:t>
            </a:r>
          </a:p>
        </p:txBody>
      </p:sp>
    </p:spTree>
    <p:extLst>
      <p:ext uri="{BB962C8B-B14F-4D97-AF65-F5344CB8AC3E}">
        <p14:creationId xmlns:p14="http://schemas.microsoft.com/office/powerpoint/2010/main" val="2724819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b="1" dirty="0"/>
              <a:t>Types of </a:t>
            </a:r>
            <a:r>
              <a:rPr lang="en-US" b="1" dirty="0" smtClean="0"/>
              <a:t>Robots</a:t>
            </a:r>
          </a:p>
          <a:p>
            <a:pPr marL="365760" lvl="1" indent="0">
              <a:buNone/>
            </a:pPr>
            <a:r>
              <a:rPr lang="en-US" sz="2400" dirty="0" smtClean="0"/>
              <a:t>1</a:t>
            </a:r>
            <a:r>
              <a:rPr lang="en-US" sz="2400" dirty="0"/>
              <a:t>) Mobile robots. </a:t>
            </a:r>
            <a:endParaRPr lang="en-US" sz="2400" dirty="0" smtClean="0"/>
          </a:p>
          <a:p>
            <a:pPr marL="365760" lvl="1" indent="0">
              <a:buNone/>
            </a:pPr>
            <a:r>
              <a:rPr lang="en-US" sz="2400" dirty="0" smtClean="0"/>
              <a:t>2</a:t>
            </a:r>
            <a:r>
              <a:rPr lang="en-US" sz="2400" dirty="0"/>
              <a:t>) Industrial robots </a:t>
            </a:r>
            <a:endParaRPr lang="en-US" sz="2400" dirty="0" smtClean="0"/>
          </a:p>
          <a:p>
            <a:pPr marL="365760" lvl="1" indent="0">
              <a:buNone/>
            </a:pPr>
            <a:r>
              <a:rPr lang="en-US" sz="2400" dirty="0" smtClean="0"/>
              <a:t>3</a:t>
            </a:r>
            <a:r>
              <a:rPr lang="en-US" sz="2400" dirty="0"/>
              <a:t>) Autonomous robots </a:t>
            </a:r>
          </a:p>
          <a:p>
            <a:pPr marL="365760" lvl="1" indent="0">
              <a:buNone/>
            </a:pPr>
            <a:r>
              <a:rPr lang="en-US" sz="2400" dirty="0" smtClean="0"/>
              <a:t>4</a:t>
            </a:r>
            <a:r>
              <a:rPr lang="en-US" sz="2400" dirty="0"/>
              <a:t>) Remote-controlled robots</a:t>
            </a:r>
            <a:r>
              <a:rPr lang="en-US" sz="2400" dirty="0" smtClean="0"/>
              <a:t>.</a:t>
            </a:r>
          </a:p>
          <a:p>
            <a:pPr marL="365760" lvl="1" indent="0">
              <a:buNone/>
            </a:pPr>
            <a:r>
              <a:rPr lang="en-US" sz="2400" dirty="0" smtClean="0"/>
              <a:t>5</a:t>
            </a:r>
            <a:r>
              <a:rPr lang="en-US" sz="2400" dirty="0"/>
              <a:t>) Virtual robots.</a:t>
            </a:r>
          </a:p>
        </p:txBody>
      </p:sp>
      <p:sp>
        <p:nvSpPr>
          <p:cNvPr id="4" name="Title 1"/>
          <p:cNvSpPr>
            <a:spLocks noGrp="1"/>
          </p:cNvSpPr>
          <p:nvPr>
            <p:ph type="title"/>
          </p:nvPr>
        </p:nvSpPr>
        <p:spPr>
          <a:xfrm>
            <a:off x="152400" y="152400"/>
            <a:ext cx="8077200" cy="515814"/>
          </a:xfrm>
        </p:spPr>
        <p:txBody>
          <a:bodyPr>
            <a:normAutofit fontScale="90000"/>
          </a:bodyPr>
          <a:lstStyle/>
          <a:p>
            <a:r>
              <a:rPr lang="en-US" b="1" u="sng" dirty="0">
                <a:effectLst>
                  <a:outerShdw blurRad="38100" dist="38100" dir="2700000" algn="tl">
                    <a:srgbClr val="000000">
                      <a:alpha val="43137"/>
                    </a:srgbClr>
                  </a:outerShdw>
                </a:effectLst>
              </a:rPr>
              <a:t>B</a:t>
            </a:r>
            <a:r>
              <a:rPr lang="en-US" b="1" u="sng" dirty="0" smtClean="0">
                <a:effectLst>
                  <a:outerShdw blurRad="38100" dist="38100" dir="2700000" algn="tl">
                    <a:srgbClr val="000000">
                      <a:alpha val="43137"/>
                    </a:srgbClr>
                  </a:outerShdw>
                </a:effectLst>
              </a:rPr>
              <a:t>asic </a:t>
            </a:r>
            <a:r>
              <a:rPr lang="en-US" b="1" u="sng" dirty="0">
                <a:effectLst>
                  <a:outerShdw blurRad="38100" dist="38100" dir="2700000" algn="tl">
                    <a:srgbClr val="000000">
                      <a:alpha val="43137"/>
                    </a:srgbClr>
                  </a:outerShdw>
                </a:effectLst>
              </a:rPr>
              <a:t>operations of the </a:t>
            </a:r>
            <a:r>
              <a:rPr lang="en-US" b="1" u="sng" dirty="0" smtClean="0">
                <a:effectLst>
                  <a:outerShdw blurRad="38100" dist="38100" dir="2700000" algn="tl">
                    <a:srgbClr val="000000">
                      <a:alpha val="43137"/>
                    </a:srgbClr>
                  </a:outerShdw>
                </a:effectLst>
              </a:rPr>
              <a:t>8253</a:t>
            </a:r>
            <a:endParaRPr lang="en-US" u="sng" dirty="0">
              <a:effectLst>
                <a:outerShdw blurRad="38100" dist="38100" dir="2700000" algn="tl">
                  <a:srgbClr val="000000">
                    <a:alpha val="43137"/>
                  </a:srgbClr>
                </a:outerShdw>
              </a:effectLst>
            </a:endParaRPr>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990600"/>
            <a:ext cx="8534400" cy="5867400"/>
          </a:xfrm>
          <a:prstGeom prst="rect">
            <a:avLst/>
          </a:prstGeom>
        </p:spPr>
      </p:pic>
    </p:spTree>
    <p:extLst>
      <p:ext uri="{BB962C8B-B14F-4D97-AF65-F5344CB8AC3E}">
        <p14:creationId xmlns:p14="http://schemas.microsoft.com/office/powerpoint/2010/main" val="2555218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28600" y="304800"/>
            <a:ext cx="8077200" cy="609600"/>
          </a:xfrm>
        </p:spPr>
        <p:txBody>
          <a:bodyPr/>
          <a:lstStyle/>
          <a:p>
            <a:r>
              <a:rPr lang="en-US" b="1" u="sng" dirty="0">
                <a:effectLst>
                  <a:outerShdw blurRad="38100" dist="38100" dir="2700000" algn="tl">
                    <a:srgbClr val="000000">
                      <a:alpha val="43137"/>
                    </a:srgbClr>
                  </a:outerShdw>
                </a:effectLst>
              </a:rPr>
              <a:t>Pin Configuration of the 8253</a:t>
            </a:r>
            <a:endParaRPr lang="en-US" u="sng" dirty="0">
              <a:effectLst>
                <a:outerShdw blurRad="38100" dist="38100" dir="2700000" algn="tl">
                  <a:srgbClr val="000000">
                    <a:alpha val="43137"/>
                  </a:srgbClr>
                </a:outerShdw>
              </a:effectLst>
            </a:endParaRPr>
          </a:p>
        </p:txBody>
      </p:sp>
      <p:pic>
        <p:nvPicPr>
          <p:cNvPr id="7" name="Picture 6"/>
          <p:cNvPicPr>
            <a:picLocks noChangeAspect="1"/>
          </p:cNvPicPr>
          <p:nvPr/>
        </p:nvPicPr>
        <p:blipFill>
          <a:blip r:embed="rId2"/>
          <a:stretch>
            <a:fillRect/>
          </a:stretch>
        </p:blipFill>
        <p:spPr>
          <a:xfrm>
            <a:off x="1866900" y="1295400"/>
            <a:ext cx="4800600" cy="4937369"/>
          </a:xfrm>
          <a:prstGeom prst="rect">
            <a:avLst/>
          </a:prstGeom>
        </p:spPr>
      </p:pic>
    </p:spTree>
    <p:extLst>
      <p:ext uri="{BB962C8B-B14F-4D97-AF65-F5344CB8AC3E}">
        <p14:creationId xmlns:p14="http://schemas.microsoft.com/office/powerpoint/2010/main" val="10063988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547</TotalTime>
  <Words>1007</Words>
  <Application>Microsoft Office PowerPoint</Application>
  <PresentationFormat>On-screen Show (4:3)</PresentationFormat>
  <Paragraphs>70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Century Schoolbook</vt:lpstr>
      <vt:lpstr>Courier New</vt:lpstr>
      <vt:lpstr>Times New Roman</vt:lpstr>
      <vt:lpstr>Wingdings</vt:lpstr>
      <vt:lpstr>Wingdings 2</vt:lpstr>
      <vt:lpstr>Oriel</vt:lpstr>
      <vt:lpstr>Programmable interval timer 8253 </vt:lpstr>
      <vt:lpstr>Contents</vt:lpstr>
      <vt:lpstr>What is 8253?</vt:lpstr>
      <vt:lpstr>Block Diagram of 8253</vt:lpstr>
      <vt:lpstr>Block Diagram of 8253</vt:lpstr>
      <vt:lpstr>PowerPoint Presentation</vt:lpstr>
      <vt:lpstr> Counter 0, Counter 1, Counter  2:</vt:lpstr>
      <vt:lpstr>Basic operations of the 8253</vt:lpstr>
      <vt:lpstr>Pin Configuration of the 8253</vt:lpstr>
      <vt:lpstr>Pin description of the 8253.</vt:lpstr>
      <vt:lpstr>Modes of Operation of 8253</vt:lpstr>
      <vt:lpstr>Modes of Operation of 8253</vt:lpstr>
      <vt:lpstr>Modes of Operation of 8253</vt:lpstr>
      <vt:lpstr>Modes of Operation of 8253</vt:lpstr>
      <vt:lpstr>Modes of Operation of 8253</vt:lpstr>
      <vt:lpstr>Modes of Operation of 8253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NTC</dc:creator>
  <cp:lastModifiedBy>srabbijan</cp:lastModifiedBy>
  <cp:revision>26</cp:revision>
  <dcterms:created xsi:type="dcterms:W3CDTF">2021-07-26T14:22:33Z</dcterms:created>
  <dcterms:modified xsi:type="dcterms:W3CDTF">2021-08-19T08:52:43Z</dcterms:modified>
</cp:coreProperties>
</file>