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8" r:id="rId3"/>
    <p:sldId id="302" r:id="rId4"/>
    <p:sldId id="303" r:id="rId5"/>
    <p:sldId id="304" r:id="rId6"/>
    <p:sldId id="305" r:id="rId7"/>
    <p:sldId id="306" r:id="rId8"/>
    <p:sldId id="307" r:id="rId9"/>
    <p:sldId id="308" r:id="rId10"/>
    <p:sldId id="309" r:id="rId11"/>
    <p:sldId id="310" r:id="rId12"/>
    <p:sldId id="311"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DF6D9-12C0-40F7-AF13-89453E79BAD4}" type="datetimeFigureOut">
              <a:rPr lang="en-GB" smtClean="0"/>
              <a:t>11/11/2021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DC393-8F32-48F8-A99D-70C345DEDD60}" type="slidenum">
              <a:rPr lang="en-GB" smtClean="0"/>
              <a:t>‹#›</a:t>
            </a:fld>
            <a:endParaRPr lang="en-GB"/>
          </a:p>
        </p:txBody>
      </p:sp>
    </p:spTree>
    <p:extLst>
      <p:ext uri="{BB962C8B-B14F-4D97-AF65-F5344CB8AC3E}">
        <p14:creationId xmlns:p14="http://schemas.microsoft.com/office/powerpoint/2010/main" val="122954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11/11/2021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11/11/2021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11/11/2021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11/11/2021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11/11/2021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11/11/2021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11/11/2021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11/11/2021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11/11/2021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11/11/2021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950" y="1676400"/>
            <a:ext cx="6781800" cy="1894362"/>
          </a:xfrm>
        </p:spPr>
        <p:txBody>
          <a:bodyPr>
            <a:normAutofit/>
          </a:bodyPr>
          <a:lstStyle/>
          <a:p>
            <a:pPr lvl="0" algn="ctr"/>
            <a:r>
              <a:rPr lang="en-US" dirty="0"/>
              <a:t>Working principle of Sound card</a:t>
            </a:r>
            <a:r>
              <a:rPr lang="en-US" dirty="0" smtClean="0"/>
              <a: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5" name="Subtitle 4"/>
          <p:cNvSpPr>
            <a:spLocks noGrp="1"/>
          </p:cNvSpPr>
          <p:nvPr>
            <p:ph type="subTitle" idx="1"/>
          </p:nvPr>
        </p:nvSpPr>
        <p:spPr>
          <a:xfrm>
            <a:off x="2035750" y="4495800"/>
            <a:ext cx="6172200" cy="1371600"/>
          </a:xfrm>
        </p:spPr>
        <p:txBody>
          <a:bodyPr/>
          <a:lstStyle/>
          <a:p>
            <a:pPr algn="ctr"/>
            <a:r>
              <a:rPr lang="en-US" dirty="0" smtClean="0">
                <a:solidFill>
                  <a:schemeClr val="accent1"/>
                </a:solidFill>
              </a:rPr>
              <a:t>Md. Fazle Rabbi</a:t>
            </a:r>
          </a:p>
          <a:p>
            <a:pPr algn="ctr"/>
            <a:r>
              <a:rPr lang="en-US" dirty="0" smtClean="0">
                <a:solidFill>
                  <a:schemeClr val="accent1"/>
                </a:solidFill>
              </a:rPr>
              <a:t>ID:16CSE057</a:t>
            </a:r>
          </a:p>
        </p:txBody>
      </p:sp>
    </p:spTree>
    <p:extLst>
      <p:ext uri="{BB962C8B-B14F-4D97-AF65-F5344CB8AC3E}">
        <p14:creationId xmlns:p14="http://schemas.microsoft.com/office/powerpoint/2010/main" val="24010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8229600" cy="4154984"/>
          </a:xfrm>
          <a:prstGeom prst="rect">
            <a:avLst/>
          </a:prstGeom>
          <a:noFill/>
        </p:spPr>
        <p:txBody>
          <a:bodyPr wrap="square" rtlCol="0">
            <a:spAutoFit/>
          </a:bodyPr>
          <a:lstStyle/>
          <a:p>
            <a:r>
              <a:rPr lang="en-US" sz="2400" b="1" dirty="0">
                <a:solidFill>
                  <a:srgbClr val="FFC000"/>
                </a:solidFill>
              </a:rPr>
              <a:t>Digital-to-Analog Converter</a:t>
            </a:r>
          </a:p>
          <a:p>
            <a:endParaRPr lang="en-US" sz="2400" dirty="0"/>
          </a:p>
          <a:p>
            <a:r>
              <a:rPr lang="en-US" sz="2400" dirty="0"/>
              <a:t>	If you were to play your recording back through the speakers, the DAC would perform the same basic steps in reverse. </a:t>
            </a:r>
          </a:p>
          <a:p>
            <a:endParaRPr lang="en-US" sz="2400" dirty="0"/>
          </a:p>
          <a:p>
            <a:r>
              <a:rPr lang="en-US" sz="2400" dirty="0"/>
              <a:t>	With accurate measurements and a fast sampling rate, the restored analog signal can be nearly identical to the original sound wave. </a:t>
            </a:r>
          </a:p>
          <a:p>
            <a:endParaRPr lang="en-US" sz="2400" dirty="0"/>
          </a:p>
          <a:p>
            <a:endParaRPr lang="en-US" sz="2400" dirty="0"/>
          </a:p>
          <a:p>
            <a:endParaRPr lang="en-US" sz="2400" dirty="0"/>
          </a:p>
        </p:txBody>
      </p:sp>
    </p:spTree>
    <p:extLst>
      <p:ext uri="{BB962C8B-B14F-4D97-AF65-F5344CB8AC3E}">
        <p14:creationId xmlns:p14="http://schemas.microsoft.com/office/powerpoint/2010/main" val="278247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1716" y="1828800"/>
            <a:ext cx="8610600" cy="4278094"/>
          </a:xfrm>
          <a:prstGeom prst="rect">
            <a:avLst/>
          </a:prstGeom>
          <a:noFill/>
        </p:spPr>
        <p:txBody>
          <a:bodyPr wrap="square" rtlCol="0">
            <a:spAutoFit/>
          </a:bodyPr>
          <a:lstStyle/>
          <a:p>
            <a:pPr lvl="0" fontAlgn="base">
              <a:spcBef>
                <a:spcPct val="0"/>
              </a:spcBef>
              <a:spcAft>
                <a:spcPct val="0"/>
              </a:spcAft>
              <a:tabLst>
                <a:tab pos="457200" algn="l"/>
              </a:tabLst>
            </a:pPr>
            <a:r>
              <a:rPr lang="en-US" sz="2400" dirty="0">
                <a:latin typeface="+mj-lt"/>
                <a:ea typeface="Times New Roman" pitchFamily="18" charset="0"/>
                <a:cs typeface="Arial" pitchFamily="34" charset="0"/>
              </a:rPr>
              <a:t>	The physical process of moving sound through wires can also cause </a:t>
            </a:r>
            <a:r>
              <a:rPr lang="en-US" sz="2400" b="1" dirty="0">
                <a:latin typeface="+mj-lt"/>
                <a:ea typeface="Times New Roman" pitchFamily="18" charset="0"/>
                <a:cs typeface="Arial" pitchFamily="34" charset="0"/>
              </a:rPr>
              <a:t>distortion</a:t>
            </a:r>
            <a:r>
              <a:rPr lang="en-US" sz="2400" dirty="0">
                <a:latin typeface="+mj-lt"/>
                <a:ea typeface="Times New Roman" pitchFamily="18" charset="0"/>
                <a:cs typeface="Arial" pitchFamily="34" charset="0"/>
              </a:rPr>
              <a:t>. </a:t>
            </a:r>
          </a:p>
          <a:p>
            <a:pPr lvl="0" fontAlgn="base">
              <a:spcBef>
                <a:spcPct val="0"/>
              </a:spcBef>
              <a:spcAft>
                <a:spcPct val="0"/>
              </a:spcAft>
              <a:tabLst>
                <a:tab pos="457200" algn="l"/>
              </a:tabLst>
            </a:pPr>
            <a:endParaRPr lang="en-US" sz="3600" dirty="0">
              <a:latin typeface="+mj-lt"/>
              <a:ea typeface="Times New Roman" pitchFamily="18" charset="0"/>
            </a:endParaRPr>
          </a:p>
          <a:p>
            <a:pPr lvl="0" eaLnBrk="0" fontAlgn="base" hangingPunct="0">
              <a:spcBef>
                <a:spcPct val="0"/>
              </a:spcBef>
              <a:spcAft>
                <a:spcPct val="0"/>
              </a:spcAft>
              <a:buFontTx/>
              <a:buChar char="•"/>
              <a:tabLst>
                <a:tab pos="457200" algn="l"/>
              </a:tabLst>
            </a:pPr>
            <a:r>
              <a:rPr lang="en-US" sz="2400" b="1" dirty="0">
                <a:solidFill>
                  <a:srgbClr val="FFC000"/>
                </a:solidFill>
                <a:latin typeface="+mj-lt"/>
                <a:ea typeface="Times New Roman" pitchFamily="18" charset="0"/>
                <a:cs typeface="Arial" pitchFamily="34" charset="0"/>
              </a:rPr>
              <a:t>Total Harmonic Distortion</a:t>
            </a:r>
            <a:r>
              <a:rPr lang="en-US" sz="2400" dirty="0">
                <a:solidFill>
                  <a:srgbClr val="FFC000"/>
                </a:solidFill>
                <a:latin typeface="+mj-lt"/>
                <a:ea typeface="Times New Roman" pitchFamily="18" charset="0"/>
                <a:cs typeface="Arial" pitchFamily="34" charset="0"/>
              </a:rPr>
              <a:t> (THD</a:t>
            </a:r>
            <a:r>
              <a:rPr lang="en-US" sz="2400" dirty="0">
                <a:latin typeface="+mj-lt"/>
                <a:ea typeface="Times New Roman" pitchFamily="18" charset="0"/>
                <a:cs typeface="Arial" pitchFamily="34" charset="0"/>
              </a:rPr>
              <a:t>), expressed as a percentage .</a:t>
            </a:r>
          </a:p>
          <a:p>
            <a:pPr lvl="0" eaLnBrk="0" fontAlgn="base" hangingPunct="0">
              <a:spcBef>
                <a:spcPct val="0"/>
              </a:spcBef>
              <a:spcAft>
                <a:spcPct val="0"/>
              </a:spcAft>
              <a:buFontTx/>
              <a:buChar char="•"/>
              <a:tabLst>
                <a:tab pos="457200" algn="l"/>
              </a:tabLst>
            </a:pPr>
            <a:endParaRPr lang="en-US" sz="3600" dirty="0">
              <a:latin typeface="+mj-lt"/>
              <a:ea typeface="Times New Roman" pitchFamily="18" charset="0"/>
            </a:endParaRPr>
          </a:p>
          <a:p>
            <a:pPr lvl="0" eaLnBrk="0" fontAlgn="base" hangingPunct="0">
              <a:spcBef>
                <a:spcPct val="0"/>
              </a:spcBef>
              <a:spcAft>
                <a:spcPct val="0"/>
              </a:spcAft>
              <a:buFontTx/>
              <a:buChar char="•"/>
              <a:tabLst>
                <a:tab pos="457200" algn="l"/>
              </a:tabLst>
            </a:pPr>
            <a:r>
              <a:rPr lang="en-US" sz="2400" b="1" dirty="0">
                <a:solidFill>
                  <a:srgbClr val="FFC000"/>
                </a:solidFill>
                <a:latin typeface="+mj-lt"/>
                <a:ea typeface="Times New Roman" pitchFamily="18" charset="0"/>
                <a:cs typeface="Arial" pitchFamily="34" charset="0"/>
              </a:rPr>
              <a:t>Signal to Noise Ratio</a:t>
            </a:r>
            <a:r>
              <a:rPr lang="en-US" sz="2400" dirty="0">
                <a:solidFill>
                  <a:srgbClr val="FFC000"/>
                </a:solidFill>
                <a:latin typeface="+mj-lt"/>
                <a:ea typeface="Times New Roman" pitchFamily="18" charset="0"/>
                <a:cs typeface="Arial" pitchFamily="34" charset="0"/>
              </a:rPr>
              <a:t> (SNR)</a:t>
            </a:r>
            <a:r>
              <a:rPr lang="en-US" sz="2400" dirty="0">
                <a:latin typeface="+mj-lt"/>
                <a:ea typeface="Times New Roman" pitchFamily="18" charset="0"/>
                <a:cs typeface="Arial" pitchFamily="34" charset="0"/>
              </a:rPr>
              <a:t>, measured in decibels </a:t>
            </a:r>
            <a:endParaRPr lang="en-US" sz="2400" dirty="0">
              <a:latin typeface="+mj-lt"/>
              <a:ea typeface="Times New Roman" pitchFamily="18" charset="0"/>
            </a:endParaRPr>
          </a:p>
          <a:p>
            <a:pPr lvl="0" eaLnBrk="0" fontAlgn="base" hangingPunct="0">
              <a:spcBef>
                <a:spcPct val="0"/>
              </a:spcBef>
              <a:spcAft>
                <a:spcPct val="0"/>
              </a:spcAft>
              <a:tabLst>
                <a:tab pos="457200" algn="l"/>
              </a:tabLst>
            </a:pPr>
            <a:r>
              <a:rPr lang="en-US" sz="2400" dirty="0">
                <a:latin typeface="+mj-lt"/>
                <a:ea typeface="Times New Roman" pitchFamily="18" charset="0"/>
              </a:rPr>
              <a:t>For both THD and SNR, smaller values indicate better quality. Some cards also support digital input, allowing people to store digital recordings without converting them to an analog format.</a:t>
            </a:r>
            <a:r>
              <a:rPr lang="en-US" sz="3200" dirty="0">
                <a:latin typeface="+mj-lt"/>
              </a:rPr>
              <a:t> </a:t>
            </a:r>
            <a:endParaRPr lang="en-US" sz="4800" dirty="0">
              <a:latin typeface="+mj-lt"/>
            </a:endParaRPr>
          </a:p>
          <a:p>
            <a:endParaRPr lang="en-US" sz="2400" dirty="0">
              <a:latin typeface="+mj-lt"/>
            </a:endParaRPr>
          </a:p>
        </p:txBody>
      </p:sp>
      <p:sp>
        <p:nvSpPr>
          <p:cNvPr id="4" name="TextBox 3">
            <a:extLst>
              <a:ext uri="{FF2B5EF4-FFF2-40B4-BE49-F238E27FC236}">
                <a16:creationId xmlns:a16="http://schemas.microsoft.com/office/drawing/2014/main" id="{9B31BC6D-37D3-488D-BCD1-8BA0F2580C31}"/>
              </a:ext>
            </a:extLst>
          </p:cNvPr>
          <p:cNvSpPr txBox="1"/>
          <p:nvPr/>
        </p:nvSpPr>
        <p:spPr>
          <a:xfrm>
            <a:off x="2133600" y="304800"/>
            <a:ext cx="4826832" cy="584775"/>
          </a:xfrm>
          <a:prstGeom prst="rect">
            <a:avLst/>
          </a:prstGeom>
          <a:noFill/>
        </p:spPr>
        <p:txBody>
          <a:bodyPr wrap="square">
            <a:spAutoFit/>
          </a:bodyPr>
          <a:lstStyle/>
          <a:p>
            <a:pPr algn="ctr"/>
            <a:r>
              <a:rPr lang="en-US" sz="3200" dirty="0" smtClean="0">
                <a:latin typeface="Times New Roman" panose="02020603050405020304" pitchFamily="18" charset="0"/>
                <a:cs typeface="Times New Roman" panose="02020603050405020304" pitchFamily="18" charset="0"/>
              </a:rPr>
              <a:t>Reduction in Sound Quality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54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4" end="4"/>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p:cTn id="24"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5"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2438400"/>
            <a:ext cx="5029200" cy="2246769"/>
          </a:xfrm>
          <a:prstGeom prst="rect">
            <a:avLst/>
          </a:prstGeom>
          <a:noFill/>
        </p:spPr>
        <p:txBody>
          <a:bodyPr wrap="square" rtlCol="0" anchor="ctr">
            <a:spAutoFit/>
          </a:bodyPr>
          <a:lstStyle/>
          <a:p>
            <a:pPr marL="342900" indent="-342900">
              <a:buAutoNum type="arabicPeriod"/>
            </a:pPr>
            <a:r>
              <a:rPr lang="en-US" sz="2800" dirty="0">
                <a:latin typeface="Tahoma" pitchFamily="34" charset="0"/>
                <a:cs typeface="Tahoma" pitchFamily="34" charset="0"/>
              </a:rPr>
              <a:t>Driver Issue</a:t>
            </a:r>
          </a:p>
          <a:p>
            <a:pPr marL="342900" indent="-342900">
              <a:buAutoNum type="arabicPeriod"/>
            </a:pPr>
            <a:r>
              <a:rPr lang="en-US" sz="2800" dirty="0">
                <a:latin typeface="Tahoma" pitchFamily="34" charset="0"/>
                <a:cs typeface="Tahoma" pitchFamily="34" charset="0"/>
              </a:rPr>
              <a:t>Speaker Issue</a:t>
            </a:r>
          </a:p>
          <a:p>
            <a:pPr marL="342900" indent="-342900"/>
            <a:r>
              <a:rPr lang="en-US" sz="2800" dirty="0">
                <a:latin typeface="Tahoma" pitchFamily="34" charset="0"/>
                <a:cs typeface="Tahoma" pitchFamily="34" charset="0"/>
              </a:rPr>
              <a:t>3.Computer Slows down</a:t>
            </a:r>
          </a:p>
          <a:p>
            <a:pPr marL="342900" indent="-342900"/>
            <a:r>
              <a:rPr lang="en-US" sz="2800" dirty="0">
                <a:latin typeface="Tahoma" pitchFamily="34" charset="0"/>
                <a:cs typeface="Tahoma" pitchFamily="34" charset="0"/>
              </a:rPr>
              <a:t>4.Motherboard Compatibili</a:t>
            </a:r>
            <a:r>
              <a:rPr lang="en-US" sz="2800" dirty="0">
                <a:latin typeface="+mj-lt"/>
              </a:rPr>
              <a:t>ty</a:t>
            </a:r>
          </a:p>
          <a:p>
            <a:pPr marL="342900" indent="-342900"/>
            <a:endParaRPr lang="en-US" sz="2800" dirty="0">
              <a:latin typeface="+mj-lt"/>
            </a:endParaRPr>
          </a:p>
        </p:txBody>
      </p:sp>
      <p:sp>
        <p:nvSpPr>
          <p:cNvPr id="4" name="TextBox 3">
            <a:extLst>
              <a:ext uri="{FF2B5EF4-FFF2-40B4-BE49-F238E27FC236}">
                <a16:creationId xmlns:a16="http://schemas.microsoft.com/office/drawing/2014/main" id="{9B31BC6D-37D3-488D-BCD1-8BA0F2580C31}"/>
              </a:ext>
            </a:extLst>
          </p:cNvPr>
          <p:cNvSpPr txBox="1"/>
          <p:nvPr/>
        </p:nvSpPr>
        <p:spPr>
          <a:xfrm>
            <a:off x="2133600" y="304800"/>
            <a:ext cx="4826832" cy="584775"/>
          </a:xfrm>
          <a:prstGeom prst="rect">
            <a:avLst/>
          </a:prstGeom>
          <a:noFill/>
        </p:spPr>
        <p:txBody>
          <a:bodyPr wrap="square">
            <a:spAutoFit/>
          </a:bodyPr>
          <a:lstStyle/>
          <a:p>
            <a:pPr algn="ctr"/>
            <a:r>
              <a:rPr lang="en-US" sz="3200" dirty="0" smtClean="0">
                <a:latin typeface="Times New Roman" panose="02020603050405020304" pitchFamily="18" charset="0"/>
                <a:cs typeface="Times New Roman" panose="02020603050405020304" pitchFamily="18" charset="0"/>
              </a:rPr>
              <a:t>Sou</a:t>
            </a:r>
            <a:r>
              <a:rPr lang="en-US" sz="3200" dirty="0" smtClean="0">
                <a:latin typeface="Times New Roman" panose="02020603050405020304" pitchFamily="18" charset="0"/>
                <a:cs typeface="Times New Roman" panose="02020603050405020304" pitchFamily="18" charset="0"/>
              </a:rPr>
              <a:t>nd Card Problems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02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19400" y="2819400"/>
            <a:ext cx="3124200" cy="1524000"/>
          </a:xfrm>
        </p:spPr>
        <p:txBody>
          <a:bodyPr>
            <a:normAutofit/>
          </a:bodyPr>
          <a:lstStyle/>
          <a:p>
            <a:pPr marL="0" indent="0">
              <a:buNone/>
            </a:pPr>
            <a:r>
              <a:rPr lang="en-US" sz="4400" b="1" dirty="0" smtClean="0">
                <a:effectLst>
                  <a:outerShdw blurRad="38100" dist="38100" dir="2700000" algn="tl">
                    <a:srgbClr val="000000">
                      <a:alpha val="43137"/>
                    </a:srgbClr>
                  </a:outerShdw>
                </a:effectLst>
              </a:rPr>
              <a:t>THE END</a:t>
            </a:r>
            <a:endParaRPr 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3459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5000" y="2971800"/>
            <a:ext cx="6172200" cy="3139321"/>
          </a:xfrm>
          <a:prstGeom prst="rect">
            <a:avLst/>
          </a:prstGeom>
          <a:noFill/>
        </p:spPr>
        <p:txBody>
          <a:bodyPr wrap="square" rtlCol="0">
            <a:spAutoFit/>
          </a:bodyPr>
          <a:lstStyle/>
          <a:p>
            <a:r>
              <a:rPr lang="en-US" dirty="0"/>
              <a:t>	</a:t>
            </a:r>
            <a:r>
              <a:rPr lang="en-US" sz="2200" dirty="0">
                <a:latin typeface="Baskerville Old Face" pitchFamily="18" charset="0"/>
              </a:rPr>
              <a:t>A sound card (also referred to as an audio card) is a peripheral device that attaches to the ISA or PCI slot on a motherboard to enable the computer to input, process, and deliver sound. </a:t>
            </a:r>
          </a:p>
          <a:p>
            <a:endParaRPr lang="en-US" sz="2200" dirty="0">
              <a:latin typeface="Baskerville Old Face" pitchFamily="18" charset="0"/>
            </a:endParaRPr>
          </a:p>
          <a:p>
            <a:r>
              <a:rPr lang="en-US" sz="2200" dirty="0">
                <a:latin typeface="Baskerville Old Face" pitchFamily="18" charset="0"/>
              </a:rPr>
              <a:t>	A sound card is a computer expansion card that facilitates the input and output of audio signals to and from a computer under control of computer programs.</a:t>
            </a:r>
          </a:p>
        </p:txBody>
      </p:sp>
      <p:pic>
        <p:nvPicPr>
          <p:cNvPr id="7" name="Picture 6" descr="6f736016a0e33e08.jpeg"/>
          <p:cNvPicPr>
            <a:picLocks noChangeAspect="1"/>
          </p:cNvPicPr>
          <p:nvPr/>
        </p:nvPicPr>
        <p:blipFill>
          <a:blip r:embed="rId2"/>
          <a:stretch>
            <a:fillRect/>
          </a:stretch>
        </p:blipFill>
        <p:spPr>
          <a:xfrm>
            <a:off x="647413" y="609600"/>
            <a:ext cx="2708031" cy="2133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perspectiveHeroicExtremeRightFacing"/>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B85EBAA0-EEB7-49B9-BB5A-FACD12622BAE}"/>
              </a:ext>
            </a:extLst>
          </p:cNvPr>
          <p:cNvSpPr txBox="1"/>
          <p:nvPr/>
        </p:nvSpPr>
        <p:spPr>
          <a:xfrm>
            <a:off x="3581400" y="990600"/>
            <a:ext cx="4624464"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Sound Card</a:t>
            </a:r>
          </a:p>
        </p:txBody>
      </p:sp>
    </p:spTree>
    <p:extLst>
      <p:ext uri="{BB962C8B-B14F-4D97-AF65-F5344CB8AC3E}">
        <p14:creationId xmlns:p14="http://schemas.microsoft.com/office/powerpoint/2010/main" val="374962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a:extLst>
              <a:ext uri="{FF2B5EF4-FFF2-40B4-BE49-F238E27FC236}">
                <a16:creationId xmlns:a16="http://schemas.microsoft.com/office/drawing/2014/main" id="{BD724A5E-34AD-4CEC-9815-DEA3960C6654}"/>
              </a:ext>
            </a:extLst>
          </p:cNvPr>
          <p:cNvSpPr>
            <a:spLocks noGrp="1" noChangeArrowheads="1"/>
          </p:cNvSpPr>
          <p:nvPr>
            <p:ph type="title"/>
          </p:nvPr>
        </p:nvSpPr>
        <p:spPr>
          <a:xfrm>
            <a:off x="741474" y="228600"/>
            <a:ext cx="7772400" cy="1143000"/>
          </a:xfrm>
        </p:spPr>
        <p:txBody>
          <a:bodyPr/>
          <a:lstStyle/>
          <a:p>
            <a:pPr algn="ctr"/>
            <a:r>
              <a:rPr lang="en-US" altLang="en-US" dirty="0"/>
              <a:t>How The Sound Card Works</a:t>
            </a:r>
          </a:p>
        </p:txBody>
      </p:sp>
      <p:sp>
        <p:nvSpPr>
          <p:cNvPr id="9" name="Rectangle 1027">
            <a:extLst>
              <a:ext uri="{FF2B5EF4-FFF2-40B4-BE49-F238E27FC236}">
                <a16:creationId xmlns:a16="http://schemas.microsoft.com/office/drawing/2014/main" id="{D15A6EE5-CBD3-40C9-92CA-3ABC70D0BBED}"/>
              </a:ext>
            </a:extLst>
          </p:cNvPr>
          <p:cNvSpPr txBox="1">
            <a:spLocks noChangeArrowheads="1"/>
          </p:cNvSpPr>
          <p:nvPr/>
        </p:nvSpPr>
        <p:spPr>
          <a:xfrm>
            <a:off x="1330548" y="2514600"/>
            <a:ext cx="6594252" cy="243840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smtClean="0"/>
              <a:t>The sounds that we use and make are referred to as analog. The computer cannot read these signals so it converts the analog of something into electric impulses. These impulses are then interpreted by your sound card, which is played at the click of a mouse.</a:t>
            </a:r>
            <a:endParaRPr lang="en-US" altLang="en-US" dirty="0"/>
          </a:p>
        </p:txBody>
      </p:sp>
    </p:spTree>
    <p:extLst>
      <p:ext uri="{BB962C8B-B14F-4D97-AF65-F5344CB8AC3E}">
        <p14:creationId xmlns:p14="http://schemas.microsoft.com/office/powerpoint/2010/main" val="116143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2571314-90E7-45A8-9C14-1EA69F50F6A6}"/>
              </a:ext>
            </a:extLst>
          </p:cNvPr>
          <p:cNvSpPr txBox="1">
            <a:spLocks noChangeArrowheads="1"/>
          </p:cNvSpPr>
          <p:nvPr/>
        </p:nvSpPr>
        <p:spPr>
          <a:xfrm>
            <a:off x="1219200" y="76200"/>
            <a:ext cx="7772400" cy="11430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Types of Sound Cards</a:t>
            </a:r>
          </a:p>
        </p:txBody>
      </p:sp>
      <p:sp>
        <p:nvSpPr>
          <p:cNvPr id="3" name="Rectangle 3">
            <a:extLst>
              <a:ext uri="{FF2B5EF4-FFF2-40B4-BE49-F238E27FC236}">
                <a16:creationId xmlns:a16="http://schemas.microsoft.com/office/drawing/2014/main" id="{198884A4-ABBA-430D-B53B-AEA0F6E93FA0}"/>
              </a:ext>
            </a:extLst>
          </p:cNvPr>
          <p:cNvSpPr txBox="1">
            <a:spLocks noChangeArrowheads="1"/>
          </p:cNvSpPr>
          <p:nvPr/>
        </p:nvSpPr>
        <p:spPr>
          <a:xfrm>
            <a:off x="1447800" y="2057400"/>
            <a:ext cx="6477000" cy="4114800"/>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nSpc>
                <a:spcPct val="90000"/>
              </a:lnSpc>
            </a:pPr>
            <a:r>
              <a:rPr lang="en-US" altLang="en-US" sz="2000" cap="none" dirty="0" smtClean="0">
                <a:solidFill>
                  <a:srgbClr val="FF0000"/>
                </a:solidFill>
                <a:latin typeface="Calibri" panose="020F0502020204030204" pitchFamily="34" charset="0"/>
                <a:cs typeface="Calibri" panose="020F0502020204030204" pitchFamily="34" charset="0"/>
              </a:rPr>
              <a:t>8 bit</a:t>
            </a:r>
            <a:r>
              <a:rPr lang="en-US" altLang="en-US" sz="2000" cap="none" dirty="0" smtClean="0">
                <a:latin typeface="Calibri" panose="020F0502020204030204" pitchFamily="34" charset="0"/>
                <a:cs typeface="Calibri" panose="020F0502020204030204" pitchFamily="34" charset="0"/>
              </a:rPr>
              <a:t>: the 8 bit sound card has a lower quality than a 16 bit or 32 bit sound card, but has less requirements for the system's hardware. </a:t>
            </a:r>
          </a:p>
          <a:p>
            <a:pPr>
              <a:lnSpc>
                <a:spcPct val="90000"/>
              </a:lnSpc>
            </a:pPr>
            <a:r>
              <a:rPr lang="en-US" altLang="en-US" sz="2000" cap="none" dirty="0" smtClean="0">
                <a:solidFill>
                  <a:srgbClr val="FF0000"/>
                </a:solidFill>
                <a:latin typeface="Calibri" panose="020F0502020204030204" pitchFamily="34" charset="0"/>
                <a:cs typeface="Calibri" panose="020F0502020204030204" pitchFamily="34" charset="0"/>
              </a:rPr>
              <a:t>16 bit</a:t>
            </a:r>
            <a:r>
              <a:rPr lang="en-US" altLang="en-US" sz="2000" cap="none" dirty="0" smtClean="0">
                <a:latin typeface="Calibri" panose="020F0502020204030204" pitchFamily="34" charset="0"/>
                <a:cs typeface="Calibri" panose="020F0502020204030204" pitchFamily="34" charset="0"/>
              </a:rPr>
              <a:t>: the 16 bit sound card is of the next higher quality because of its </a:t>
            </a:r>
            <a:r>
              <a:rPr lang="en-US" altLang="en-US" sz="2000" cap="none" dirty="0" smtClean="0">
                <a:solidFill>
                  <a:srgbClr val="FF0000"/>
                </a:solidFill>
                <a:latin typeface="Calibri" panose="020F0502020204030204" pitchFamily="34" charset="0"/>
                <a:cs typeface="Calibri" panose="020F0502020204030204" pitchFamily="34" charset="0"/>
              </a:rPr>
              <a:t>storage</a:t>
            </a:r>
            <a:r>
              <a:rPr lang="en-US" altLang="en-US" sz="2000" cap="none" dirty="0" smtClean="0">
                <a:latin typeface="Calibri" panose="020F0502020204030204" pitchFamily="34" charset="0"/>
                <a:cs typeface="Calibri" panose="020F0502020204030204" pitchFamily="34" charset="0"/>
              </a:rPr>
              <a:t> capacity. This card creates a more accurate sample of the signal than the 8 bit card and its sample rate, or speed, is also another factor in higher resolution sampling. </a:t>
            </a:r>
          </a:p>
          <a:p>
            <a:pPr>
              <a:lnSpc>
                <a:spcPct val="90000"/>
              </a:lnSpc>
            </a:pPr>
            <a:r>
              <a:rPr lang="en-US" altLang="en-US" sz="2000" cap="none" dirty="0" smtClean="0">
                <a:solidFill>
                  <a:srgbClr val="FF0000"/>
                </a:solidFill>
                <a:latin typeface="Calibri" panose="020F0502020204030204" pitchFamily="34" charset="0"/>
                <a:cs typeface="Calibri" panose="020F0502020204030204" pitchFamily="34" charset="0"/>
              </a:rPr>
              <a:t>32 bit</a:t>
            </a:r>
            <a:r>
              <a:rPr lang="en-US" altLang="en-US" sz="2000" cap="none" dirty="0" smtClean="0">
                <a:latin typeface="Calibri" panose="020F0502020204030204" pitchFamily="34" charset="0"/>
                <a:cs typeface="Calibri" panose="020F0502020204030204" pitchFamily="34" charset="0"/>
              </a:rPr>
              <a:t>: the 32 bit card consists of the highest quality of sound cards, but also requires more of the system's resources and is more costly.</a:t>
            </a:r>
          </a:p>
          <a:p>
            <a:pPr>
              <a:lnSpc>
                <a:spcPct val="90000"/>
              </a:lnSpc>
            </a:pPr>
            <a:endParaRPr lang="en-US" altLang="en-US" sz="2000" dirty="0"/>
          </a:p>
        </p:txBody>
      </p:sp>
    </p:spTree>
    <p:extLst>
      <p:ext uri="{BB962C8B-B14F-4D97-AF65-F5344CB8AC3E}">
        <p14:creationId xmlns:p14="http://schemas.microsoft.com/office/powerpoint/2010/main" val="1098067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28600" y="1600200"/>
            <a:ext cx="3015521" cy="3962400"/>
          </a:xfrm>
          <a:prstGeom prst="rect">
            <a:avLst/>
          </a:prstGeom>
          <a:noFill/>
          <a:ln w="9525">
            <a:noFill/>
            <a:miter lim="800000"/>
            <a:headEnd/>
            <a:tailEnd/>
          </a:ln>
          <a:effectLst>
            <a:glow rad="139700">
              <a:schemeClr val="accent2">
                <a:satMod val="175000"/>
                <a:alpha val="40000"/>
              </a:schemeClr>
            </a:glow>
            <a:outerShdw blurRad="190500" dist="228600" dir="2700000" algn="ctr">
              <a:srgbClr val="000000">
                <a:alpha val="30000"/>
              </a:srgbClr>
            </a:outerShdw>
            <a:reflection blurRad="6350" stA="50000" endA="275" endPos="40000" dist="101600" dir="5400000" sy="-100000" algn="bl" rotWithShape="0"/>
            <a:softEdge rad="63500"/>
          </a:effectLst>
          <a:scene3d>
            <a:camera prst="orthographicFront">
              <a:rot lat="0" lon="0" rev="0"/>
            </a:camera>
            <a:lightRig rig="glow" dir="t">
              <a:rot lat="0" lon="0" rev="4800000"/>
            </a:lightRig>
          </a:scene3d>
          <a:sp3d prstMaterial="matte">
            <a:bevelT w="127000" h="63500"/>
          </a:sp3d>
        </p:spPr>
      </p:pic>
      <p:sp>
        <p:nvSpPr>
          <p:cNvPr id="3" name="TextBox 2">
            <a:extLst>
              <a:ext uri="{FF2B5EF4-FFF2-40B4-BE49-F238E27FC236}">
                <a16:creationId xmlns:a16="http://schemas.microsoft.com/office/drawing/2014/main" id="{17AFDE10-EE99-4A45-B1ED-28EB546D13EA}"/>
              </a:ext>
            </a:extLst>
          </p:cNvPr>
          <p:cNvSpPr txBox="1"/>
          <p:nvPr/>
        </p:nvSpPr>
        <p:spPr>
          <a:xfrm>
            <a:off x="3449783" y="1470898"/>
            <a:ext cx="5714999" cy="5293757"/>
          </a:xfrm>
          <a:prstGeom prst="rect">
            <a:avLst/>
          </a:prstGeom>
          <a:noFill/>
        </p:spPr>
        <p:txBody>
          <a:bodyPr wrap="square" rtlCol="0">
            <a:spAutoFit/>
          </a:bodyPr>
          <a:lstStyle/>
          <a:p>
            <a:r>
              <a:rPr lang="en-US" sz="2000" b="1" dirty="0">
                <a:solidFill>
                  <a:srgbClr val="FF0000"/>
                </a:solidFill>
              </a:rPr>
              <a:t>Line-In</a:t>
            </a:r>
            <a:r>
              <a:rPr lang="en-US" sz="2000" dirty="0">
                <a:solidFill>
                  <a:schemeClr val="accent1">
                    <a:lumMod val="60000"/>
                    <a:lumOff val="40000"/>
                  </a:schemeClr>
                </a:solidFill>
              </a:rPr>
              <a:t>:</a:t>
            </a:r>
            <a:r>
              <a:rPr lang="en-US" sz="2000" dirty="0"/>
              <a:t> This port is where sound from an external source enters the card, such as recording from a tape recorder. On many sound cards this port is light blue.</a:t>
            </a:r>
            <a:br>
              <a:rPr lang="en-US" sz="2000" dirty="0"/>
            </a:br>
            <a:r>
              <a:rPr lang="en-US" sz="2000" dirty="0"/>
              <a:t/>
            </a:r>
            <a:br>
              <a:rPr lang="en-US" sz="2000" dirty="0"/>
            </a:br>
            <a:r>
              <a:rPr lang="en-US" sz="2000" b="1" dirty="0">
                <a:solidFill>
                  <a:srgbClr val="FF0000"/>
                </a:solidFill>
              </a:rPr>
              <a:t>Line-Out (Speaker Out or Front)</a:t>
            </a:r>
            <a:r>
              <a:rPr lang="en-US" sz="2000" dirty="0">
                <a:solidFill>
                  <a:srgbClr val="FF0000"/>
                </a:solidFill>
              </a:rPr>
              <a:t>: </a:t>
            </a:r>
            <a:r>
              <a:rPr lang="en-US" sz="2000" dirty="0"/>
              <a:t>Where sound is output; usually to headphones or stereo speakers. On many cards this port  is lime green.</a:t>
            </a:r>
            <a:br>
              <a:rPr lang="en-US" sz="2000" dirty="0"/>
            </a:br>
            <a:r>
              <a:rPr lang="en-US" sz="2000" dirty="0"/>
              <a:t/>
            </a:r>
            <a:br>
              <a:rPr lang="en-US" sz="2000" dirty="0"/>
            </a:br>
            <a:r>
              <a:rPr lang="en-US" sz="2000" b="1" dirty="0" err="1">
                <a:solidFill>
                  <a:srgbClr val="FF0000"/>
                </a:solidFill>
              </a:rPr>
              <a:t>Mic</a:t>
            </a:r>
            <a:r>
              <a:rPr lang="en-US" sz="2000" dirty="0"/>
              <a:t>: Microphone port; usually pink.</a:t>
            </a:r>
          </a:p>
          <a:p>
            <a:endParaRPr lang="en-US" sz="2000" dirty="0"/>
          </a:p>
          <a:p>
            <a:r>
              <a:rPr lang="en-US" sz="2000" b="1" dirty="0">
                <a:solidFill>
                  <a:srgbClr val="FF0000"/>
                </a:solidFill>
              </a:rPr>
              <a:t>Game port / MIDI</a:t>
            </a:r>
            <a:r>
              <a:rPr lang="en-US" sz="2000" dirty="0">
                <a:solidFill>
                  <a:schemeClr val="accent1">
                    <a:lumMod val="60000"/>
                    <a:lumOff val="40000"/>
                  </a:schemeClr>
                </a:solidFill>
              </a:rPr>
              <a:t>: </a:t>
            </a:r>
            <a:r>
              <a:rPr lang="en-US" sz="2000" dirty="0"/>
              <a:t>The MIDI port is a dual-purpose port used to connect a joystick, electronic instruments or a synthesizer. This port is usually yellow/gold.</a:t>
            </a:r>
          </a:p>
          <a:p>
            <a:endParaRPr lang="en-US" dirty="0"/>
          </a:p>
        </p:txBody>
      </p:sp>
      <p:sp>
        <p:nvSpPr>
          <p:cNvPr id="4" name="TextBox 3">
            <a:extLst>
              <a:ext uri="{FF2B5EF4-FFF2-40B4-BE49-F238E27FC236}">
                <a16:creationId xmlns:a16="http://schemas.microsoft.com/office/drawing/2014/main" id="{9B31BC6D-37D3-488D-BCD1-8BA0F2580C31}"/>
              </a:ext>
            </a:extLst>
          </p:cNvPr>
          <p:cNvSpPr txBox="1"/>
          <p:nvPr/>
        </p:nvSpPr>
        <p:spPr>
          <a:xfrm>
            <a:off x="2133600" y="304800"/>
            <a:ext cx="4826832"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Ports and Connections</a:t>
            </a:r>
          </a:p>
        </p:txBody>
      </p:sp>
    </p:spTree>
    <p:extLst>
      <p:ext uri="{BB962C8B-B14F-4D97-AF65-F5344CB8AC3E}">
        <p14:creationId xmlns:p14="http://schemas.microsoft.com/office/powerpoint/2010/main" val="9813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lide(fromBottom)">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6200" y="1524000"/>
            <a:ext cx="5257800" cy="5478423"/>
          </a:xfrm>
          <a:prstGeom prst="rect">
            <a:avLst/>
          </a:prstGeom>
        </p:spPr>
        <p:txBody>
          <a:bodyPr wrap="square">
            <a:spAutoFit/>
          </a:bodyPr>
          <a:lstStyle/>
          <a:p>
            <a:r>
              <a:rPr lang="en-US" sz="2000" dirty="0"/>
              <a:t>Right-to-left speaker: </a:t>
            </a:r>
            <a:r>
              <a:rPr lang="en-US" dirty="0"/>
              <a:t>Analog line level audio output for a special panning. Usually this port is brown.</a:t>
            </a:r>
          </a:p>
          <a:p>
            <a:endParaRPr lang="en-US" dirty="0"/>
          </a:p>
          <a:p>
            <a:r>
              <a:rPr lang="en-US" sz="2000" dirty="0"/>
              <a:t>Rear stereo: </a:t>
            </a:r>
            <a:r>
              <a:rPr lang="en-US" dirty="0"/>
              <a:t>Analog line level audio output for surround speakers. Usually its black.</a:t>
            </a:r>
          </a:p>
          <a:p>
            <a:endParaRPr lang="en-US" dirty="0"/>
          </a:p>
          <a:p>
            <a:r>
              <a:rPr lang="en-US" sz="2000" dirty="0"/>
              <a:t>Center channel speaker: </a:t>
            </a:r>
            <a:r>
              <a:rPr lang="en-US" dirty="0"/>
              <a:t>Analog line level audio output for center channel speaker and subwoofer. </a:t>
            </a:r>
          </a:p>
          <a:p>
            <a:endParaRPr lang="en-US" dirty="0"/>
          </a:p>
          <a:p>
            <a:endParaRPr lang="en-US" dirty="0"/>
          </a:p>
          <a:p>
            <a:r>
              <a:rPr lang="en-US" sz="2000" dirty="0"/>
              <a:t>SPDIF Port</a:t>
            </a:r>
            <a:r>
              <a:rPr lang="en-US" sz="2000" b="1" dirty="0"/>
              <a:t>:</a:t>
            </a:r>
            <a:r>
              <a:rPr lang="en-US" sz="2000" dirty="0"/>
              <a:t> </a:t>
            </a:r>
            <a:r>
              <a:rPr lang="en-US" dirty="0"/>
              <a:t>Stands for Sony/Philips Digital Interface - with a SPDIF port, everything is digital, from the input of sound to the output to the speakers. </a:t>
            </a:r>
            <a:br>
              <a:rPr lang="en-US" dirty="0"/>
            </a:br>
            <a:endParaRPr lang="en-US" dirty="0"/>
          </a:p>
          <a:p>
            <a:endParaRPr lang="en-US" dirty="0"/>
          </a:p>
          <a:p>
            <a:r>
              <a:rPr lang="en-US" dirty="0"/>
              <a:t> </a:t>
            </a:r>
          </a:p>
        </p:txBody>
      </p:sp>
      <p:pic>
        <p:nvPicPr>
          <p:cNvPr id="4" name="Picture 2">
            <a:extLst>
              <a:ext uri="{FF2B5EF4-FFF2-40B4-BE49-F238E27FC236}">
                <a16:creationId xmlns:a16="http://schemas.microsoft.com/office/drawing/2014/main" id="{FAB44611-70DE-4E2F-8EC9-26526BF0BCD2}"/>
              </a:ext>
            </a:extLst>
          </p:cNvPr>
          <p:cNvPicPr>
            <a:picLocks noChangeAspect="1" noChangeArrowheads="1"/>
          </p:cNvPicPr>
          <p:nvPr/>
        </p:nvPicPr>
        <p:blipFill>
          <a:blip r:embed="rId2"/>
          <a:srcRect/>
          <a:stretch>
            <a:fillRect/>
          </a:stretch>
        </p:blipFill>
        <p:spPr bwMode="auto">
          <a:xfrm>
            <a:off x="152400" y="1530927"/>
            <a:ext cx="3619500" cy="4680466"/>
          </a:xfrm>
          <a:prstGeom prst="rect">
            <a:avLst/>
          </a:prstGeom>
          <a:noFill/>
          <a:ln w="9525">
            <a:noFill/>
            <a:miter lim="800000"/>
            <a:headEnd/>
            <a:tailEnd/>
          </a:ln>
          <a:effectLst>
            <a:glow rad="101600">
              <a:schemeClr val="accent2">
                <a:satMod val="175000"/>
                <a:alpha val="40000"/>
              </a:schemeClr>
            </a:glow>
            <a:outerShdw blurRad="190500" dist="228600" dir="2700000" algn="ctr">
              <a:srgbClr val="000000">
                <a:alpha val="30000"/>
              </a:srgbClr>
            </a:outerShdw>
          </a:effectLst>
          <a:scene3d>
            <a:camera prst="orthographicFront"/>
            <a:lightRig rig="glow" dir="t">
              <a:rot lat="0" lon="0" rev="4800000"/>
            </a:lightRig>
          </a:scene3d>
          <a:sp3d prstMaterial="matte">
            <a:bevelT w="127000" h="63500"/>
          </a:sp3d>
        </p:spPr>
      </p:pic>
      <p:sp>
        <p:nvSpPr>
          <p:cNvPr id="5" name="TextBox 4">
            <a:extLst>
              <a:ext uri="{FF2B5EF4-FFF2-40B4-BE49-F238E27FC236}">
                <a16:creationId xmlns:a16="http://schemas.microsoft.com/office/drawing/2014/main" id="{9B31BC6D-37D3-488D-BCD1-8BA0F2580C31}"/>
              </a:ext>
            </a:extLst>
          </p:cNvPr>
          <p:cNvSpPr txBox="1"/>
          <p:nvPr/>
        </p:nvSpPr>
        <p:spPr>
          <a:xfrm>
            <a:off x="2133600" y="304800"/>
            <a:ext cx="4826832" cy="584775"/>
          </a:xfrm>
          <a:prstGeom prst="rect">
            <a:avLst/>
          </a:prstGeom>
          <a:noFill/>
        </p:spPr>
        <p:txBody>
          <a:bodyPr wrap="square">
            <a:spAutoFit/>
          </a:bodyPr>
          <a:lstStyle/>
          <a:p>
            <a:pPr algn="ctr"/>
            <a:r>
              <a:rPr lang="en-US" sz="3200" dirty="0" smtClean="0">
                <a:latin typeface="Times New Roman" panose="02020603050405020304" pitchFamily="18" charset="0"/>
                <a:cs typeface="Times New Roman" panose="02020603050405020304" pitchFamily="18" charset="0"/>
              </a:rPr>
              <a:t>Other Part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371600" y="1752600"/>
            <a:ext cx="67056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 typeface="Wingdings" pitchFamily="2" charset="2"/>
              <a:buChar char="þ"/>
              <a:tabLst>
                <a:tab pos="457200" algn="l"/>
              </a:tabLst>
            </a:pPr>
            <a:r>
              <a:rPr lang="en-US" sz="2400" dirty="0">
                <a:latin typeface="+mj-lt"/>
                <a:ea typeface="Times New Roman" pitchFamily="18" charset="0"/>
                <a:cs typeface="Arial" pitchFamily="34" charset="0"/>
              </a:rPr>
              <a:t>    A </a:t>
            </a:r>
            <a:r>
              <a:rPr lang="en-US" sz="2400" b="1" dirty="0">
                <a:solidFill>
                  <a:srgbClr val="FFC000"/>
                </a:solidFill>
                <a:latin typeface="+mj-lt"/>
                <a:ea typeface="Times New Roman" pitchFamily="18" charset="0"/>
                <a:cs typeface="Arial" pitchFamily="34" charset="0"/>
              </a:rPr>
              <a:t>digital-to-analog</a:t>
            </a:r>
            <a:r>
              <a:rPr lang="en-US" sz="2400" dirty="0">
                <a:latin typeface="+mj-lt"/>
                <a:ea typeface="Times New Roman" pitchFamily="18" charset="0"/>
                <a:cs typeface="Arial" pitchFamily="34" charset="0"/>
              </a:rPr>
              <a:t> converter (DAC) </a:t>
            </a:r>
            <a:endParaRPr lang="en-US" sz="2400" dirty="0">
              <a:latin typeface="+mj-l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mj-lt"/>
                <a:ea typeface="Times New Roman" pitchFamily="18" charset="0"/>
                <a:cs typeface="Arial" pitchFamily="34" charset="0"/>
              </a:rPr>
              <a:t>The most basic sound card is a printed circuit board that uses four components to translate analog and digital information</a:t>
            </a:r>
            <a:r>
              <a:rPr kumimoji="0" lang="en-US" sz="2800" b="0" i="0" u="none" strike="noStrike" cap="none" normalizeH="0" baseline="0" dirty="0">
                <a:ln>
                  <a:noFill/>
                </a:ln>
                <a:effectLst/>
                <a:latin typeface="+mj-lt"/>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800" dirty="0">
              <a:latin typeface="+mj-lt"/>
              <a:ea typeface="Times New Roman" pitchFamily="18" charset="0"/>
              <a:cs typeface="Arial" pitchFamily="34" charset="0"/>
            </a:endParaRPr>
          </a:p>
          <a:p>
            <a:pPr lvl="0" fontAlgn="base">
              <a:spcBef>
                <a:spcPct val="0"/>
              </a:spcBef>
              <a:spcAft>
                <a:spcPct val="0"/>
              </a:spcAft>
              <a:buFont typeface="Wingdings" pitchFamily="2" charset="2"/>
              <a:buChar char="þ"/>
              <a:tabLst>
                <a:tab pos="457200" algn="l"/>
              </a:tabLst>
            </a:pPr>
            <a:r>
              <a:rPr lang="en-US" sz="2400" dirty="0">
                <a:latin typeface="+mj-lt"/>
                <a:ea typeface="Times New Roman" pitchFamily="18" charset="0"/>
                <a:cs typeface="Arial" pitchFamily="34" charset="0"/>
              </a:rPr>
              <a:t>    An </a:t>
            </a:r>
            <a:r>
              <a:rPr lang="en-US" sz="2400" b="1" dirty="0">
                <a:solidFill>
                  <a:srgbClr val="FFC000"/>
                </a:solidFill>
                <a:latin typeface="+mj-lt"/>
                <a:ea typeface="Times New Roman" pitchFamily="18" charset="0"/>
                <a:cs typeface="Arial" pitchFamily="34" charset="0"/>
              </a:rPr>
              <a:t>analog-to-digital</a:t>
            </a:r>
            <a:r>
              <a:rPr lang="en-US" sz="2400" dirty="0">
                <a:latin typeface="+mj-lt"/>
                <a:ea typeface="Times New Roman" pitchFamily="18" charset="0"/>
                <a:cs typeface="Arial" pitchFamily="34" charset="0"/>
              </a:rPr>
              <a:t> converter (ADC) </a:t>
            </a:r>
            <a:endParaRPr lang="en-US" sz="2400" dirty="0">
              <a:latin typeface="+mj-lt"/>
            </a:endParaRPr>
          </a:p>
          <a:p>
            <a:pPr lvl="0" eaLnBrk="0" fontAlgn="base" hangingPunct="0">
              <a:spcBef>
                <a:spcPct val="0"/>
              </a:spcBef>
              <a:spcAft>
                <a:spcPct val="0"/>
              </a:spcAft>
              <a:buFont typeface="Wingdings" pitchFamily="2" charset="2"/>
              <a:buChar char="þ"/>
              <a:tabLst>
                <a:tab pos="457200" algn="l"/>
              </a:tabLst>
            </a:pPr>
            <a:r>
              <a:rPr lang="en-US" sz="2400" dirty="0">
                <a:latin typeface="+mj-lt"/>
                <a:ea typeface="Times New Roman" pitchFamily="18" charset="0"/>
                <a:cs typeface="Arial" pitchFamily="34" charset="0"/>
              </a:rPr>
              <a:t>    An </a:t>
            </a:r>
            <a:r>
              <a:rPr lang="en-US" sz="2400" b="1" dirty="0">
                <a:latin typeface="+mj-lt"/>
                <a:ea typeface="Times New Roman" pitchFamily="18" charset="0"/>
                <a:cs typeface="Arial" pitchFamily="34" charset="0"/>
              </a:rPr>
              <a:t>ISA or PCI interface</a:t>
            </a:r>
            <a:r>
              <a:rPr lang="en-US" sz="2400" dirty="0">
                <a:latin typeface="+mj-lt"/>
                <a:ea typeface="Times New Roman" pitchFamily="18" charset="0"/>
                <a:cs typeface="Arial" pitchFamily="34" charset="0"/>
              </a:rPr>
              <a:t> to connect the card to the motherboard </a:t>
            </a:r>
          </a:p>
          <a:p>
            <a:pPr lvl="0" eaLnBrk="0" fontAlgn="base" hangingPunct="0">
              <a:spcBef>
                <a:spcPct val="0"/>
              </a:spcBef>
              <a:spcAft>
                <a:spcPct val="0"/>
              </a:spcAft>
              <a:buFont typeface="Wingdings" pitchFamily="2" charset="2"/>
              <a:buChar char="þ"/>
              <a:tabLst>
                <a:tab pos="457200" algn="l"/>
              </a:tabLst>
            </a:pPr>
            <a:r>
              <a:rPr lang="en-US" sz="2400" dirty="0">
                <a:latin typeface="+mj-lt"/>
                <a:ea typeface="Times New Roman" pitchFamily="18" charset="0"/>
                <a:cs typeface="Arial" pitchFamily="34" charset="0"/>
              </a:rPr>
              <a:t>    Input and output connections for a microphone and speakers</a:t>
            </a:r>
          </a:p>
          <a:p>
            <a:pPr eaLnBrk="0" fontAlgn="base" hangingPunct="0">
              <a:spcBef>
                <a:spcPct val="0"/>
              </a:spcBef>
              <a:spcAft>
                <a:spcPct val="0"/>
              </a:spcAft>
              <a:tabLst>
                <a:tab pos="457200" algn="l"/>
              </a:tabLst>
            </a:pPr>
            <a:endParaRPr lang="en-US" sz="2400"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effectLst/>
              <a:latin typeface="+mj-lt"/>
            </a:endParaRPr>
          </a:p>
        </p:txBody>
      </p:sp>
      <p:sp>
        <p:nvSpPr>
          <p:cNvPr id="7" name="TextBox 6">
            <a:extLst>
              <a:ext uri="{FF2B5EF4-FFF2-40B4-BE49-F238E27FC236}">
                <a16:creationId xmlns:a16="http://schemas.microsoft.com/office/drawing/2014/main" id="{9B31BC6D-37D3-488D-BCD1-8BA0F2580C31}"/>
              </a:ext>
            </a:extLst>
          </p:cNvPr>
          <p:cNvSpPr txBox="1"/>
          <p:nvPr/>
        </p:nvSpPr>
        <p:spPr>
          <a:xfrm>
            <a:off x="2133600" y="304800"/>
            <a:ext cx="4826832" cy="584775"/>
          </a:xfrm>
          <a:prstGeom prst="rect">
            <a:avLst/>
          </a:prstGeom>
          <a:noFill/>
        </p:spPr>
        <p:txBody>
          <a:bodyPr wrap="square">
            <a:spAutoFit/>
          </a:bodyPr>
          <a:lstStyle/>
          <a:p>
            <a:pPr algn="ctr"/>
            <a:r>
              <a:rPr lang="en-US" sz="3200" dirty="0" smtClean="0">
                <a:latin typeface="Times New Roman" panose="02020603050405020304" pitchFamily="18" charset="0"/>
                <a:cs typeface="Times New Roman" panose="02020603050405020304" pitchFamily="18" charset="0"/>
              </a:rPr>
              <a:t>Sound Card Component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84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slide(fromBottom)">
                                      <p:cBhvr>
                                        <p:cTn id="21" dur="500"/>
                                        <p:tgtEl>
                                          <p:spTgt spid="6">
                                            <p:txEl>
                                              <p:pRg st="3" end="3"/>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slide(fromBottom)">
                                      <p:cBhvr>
                                        <p:cTn id="24" dur="500"/>
                                        <p:tgtEl>
                                          <p:spTgt spid="6">
                                            <p:txEl>
                                              <p:pRg st="4" end="4"/>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slide(fromBottom)">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2168236"/>
            <a:ext cx="6858000" cy="2554545"/>
          </a:xfrm>
          <a:prstGeom prst="rect">
            <a:avLst/>
          </a:prstGeom>
          <a:noFill/>
        </p:spPr>
        <p:txBody>
          <a:bodyPr wrap="square" rtlCol="0">
            <a:spAutoFit/>
          </a:bodyPr>
          <a:lstStyle/>
          <a:p>
            <a:r>
              <a:rPr lang="en-US" sz="2000" dirty="0">
                <a:solidFill>
                  <a:srgbClr val="FFC000"/>
                </a:solidFill>
              </a:rPr>
              <a:t>Sounds are analog </a:t>
            </a:r>
            <a:r>
              <a:rPr lang="en-US" sz="2000" dirty="0"/>
              <a:t>- they are made of waves that travel through matter. People hear sounds when these waves physically vibrate their eardrums. It is a signal that is </a:t>
            </a:r>
            <a:r>
              <a:rPr lang="en-US" sz="2000" dirty="0" smtClean="0"/>
              <a:t>continuous.</a:t>
            </a:r>
            <a:endParaRPr lang="en-US" sz="2000" dirty="0"/>
          </a:p>
          <a:p>
            <a:endParaRPr lang="en-US" sz="2000" dirty="0"/>
          </a:p>
          <a:p>
            <a:r>
              <a:rPr lang="en-US" sz="2000" dirty="0">
                <a:solidFill>
                  <a:srgbClr val="FFC000"/>
                </a:solidFill>
              </a:rPr>
              <a:t>Sounds are digital </a:t>
            </a:r>
            <a:r>
              <a:rPr lang="en-US" sz="2000" dirty="0"/>
              <a:t>- Computers, however, communicate digitally, using electrical impulses that represent 0s and 1s. </a:t>
            </a:r>
          </a:p>
        </p:txBody>
      </p:sp>
      <p:pic>
        <p:nvPicPr>
          <p:cNvPr id="4" name="Picture 3" descr="cd-tone"/>
          <p:cNvPicPr/>
          <p:nvPr/>
        </p:nvPicPr>
        <p:blipFill>
          <a:blip r:embed="rId2"/>
          <a:srcRect/>
          <a:stretch>
            <a:fillRect/>
          </a:stretch>
        </p:blipFill>
        <p:spPr bwMode="auto">
          <a:xfrm>
            <a:off x="2400300" y="4750490"/>
            <a:ext cx="4495800" cy="1981200"/>
          </a:xfrm>
          <a:prstGeom prst="rect">
            <a:avLst/>
          </a:prstGeom>
          <a:noFill/>
          <a:ln w="9525">
            <a:noFill/>
            <a:miter lim="800000"/>
            <a:headEnd/>
            <a:tailEnd/>
          </a:ln>
        </p:spPr>
      </p:pic>
      <p:sp>
        <p:nvSpPr>
          <p:cNvPr id="5" name="TextBox 4">
            <a:extLst>
              <a:ext uri="{FF2B5EF4-FFF2-40B4-BE49-F238E27FC236}">
                <a16:creationId xmlns:a16="http://schemas.microsoft.com/office/drawing/2014/main" id="{9B31BC6D-37D3-488D-BCD1-8BA0F2580C31}"/>
              </a:ext>
            </a:extLst>
          </p:cNvPr>
          <p:cNvSpPr txBox="1"/>
          <p:nvPr/>
        </p:nvSpPr>
        <p:spPr>
          <a:xfrm>
            <a:off x="2069268" y="685800"/>
            <a:ext cx="4826832" cy="584775"/>
          </a:xfrm>
          <a:prstGeom prst="rect">
            <a:avLst/>
          </a:prstGeom>
          <a:noFill/>
        </p:spPr>
        <p:txBody>
          <a:bodyPr wrap="square">
            <a:spAutoFit/>
          </a:bodyPr>
          <a:lstStyle/>
          <a:p>
            <a:pPr algn="ctr"/>
            <a:r>
              <a:rPr lang="en-US" sz="3200" dirty="0" smtClean="0">
                <a:latin typeface="Times New Roman" panose="02020603050405020304" pitchFamily="18" charset="0"/>
                <a:cs typeface="Times New Roman" panose="02020603050405020304" pitchFamily="18" charset="0"/>
              </a:rPr>
              <a:t>Analog vs Digital</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2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from="(-#ppt_w/2)" to="(#ppt_x)" calcmode="lin" valueType="num">
                                      <p:cBhvr>
                                        <p:cTn id="15" dur="600" fill="hold">
                                          <p:stCondLst>
                                            <p:cond delay="0"/>
                                          </p:stCondLst>
                                        </p:cTn>
                                        <p:tgtEl>
                                          <p:spTgt spid="3">
                                            <p:txEl>
                                              <p:pRg st="2" end="2"/>
                                            </p:txEl>
                                          </p:spTgt>
                                        </p:tgtEl>
                                        <p:attrNameLst>
                                          <p:attrName>ppt_x</p:attrName>
                                        </p:attrNameLst>
                                      </p:cBhvr>
                                    </p:anim>
                                    <p:anim from="0" to="-1.0" calcmode="lin" valueType="num">
                                      <p:cBhvr>
                                        <p:cTn id="16" dur="200" decel="50000" autoRev="1" fill="hold">
                                          <p:stCondLst>
                                            <p:cond delay="600"/>
                                          </p:stCondLst>
                                        </p:cTn>
                                        <p:tgtEl>
                                          <p:spTgt spid="3">
                                            <p:txEl>
                                              <p:pRg st="2" end="2"/>
                                            </p:txEl>
                                          </p:spTgt>
                                        </p:tgtEl>
                                        <p:attrNameLst>
                                          <p:attrName>xshear</p:attrName>
                                        </p:attrNameLst>
                                      </p:cBhvr>
                                    </p:anim>
                                    <p:animScale>
                                      <p:cBhvr>
                                        <p:cTn id="17" dur="200" decel="100000" autoRev="1" fill="hold">
                                          <p:stCondLst>
                                            <p:cond delay="600"/>
                                          </p:stCondLst>
                                        </p:cTn>
                                        <p:tgtEl>
                                          <p:spTgt spid="3">
                                            <p:txEl>
                                              <p:pRg st="2" end="2"/>
                                            </p:txEl>
                                          </p:spTgt>
                                        </p:tgtEl>
                                      </p:cBhvr>
                                      <p:from x="100000" y="100000"/>
                                      <p:to x="80000" y="100000"/>
                                    </p:animScale>
                                    <p:anim by="(#ppt_h/3+#ppt_w*0.1)" calcmode="lin" valueType="num">
                                      <p:cBhvr additive="sum">
                                        <p:cTn id="18"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1905000"/>
            <a:ext cx="6629400" cy="1631216"/>
          </a:xfrm>
          <a:prstGeom prst="rect">
            <a:avLst/>
          </a:prstGeom>
          <a:noFill/>
        </p:spPr>
        <p:txBody>
          <a:bodyPr wrap="square" rtlCol="0">
            <a:spAutoFit/>
          </a:bodyPr>
          <a:lstStyle/>
          <a:p>
            <a:r>
              <a:rPr lang="en-US" sz="2000" b="1" dirty="0">
                <a:solidFill>
                  <a:srgbClr val="FFC000"/>
                </a:solidFill>
              </a:rPr>
              <a:t>Analog-to-Digital Converter</a:t>
            </a:r>
          </a:p>
          <a:p>
            <a:endParaRPr lang="en-US" sz="2000" dirty="0"/>
          </a:p>
          <a:p>
            <a:r>
              <a:rPr lang="en-US" sz="2000" dirty="0"/>
              <a:t>	The ADC translates the analog waves of your voice into digital data that the computer can understand. </a:t>
            </a:r>
          </a:p>
          <a:p>
            <a:endParaRPr lang="en-US" sz="2000" dirty="0"/>
          </a:p>
        </p:txBody>
      </p:sp>
      <p:pic>
        <p:nvPicPr>
          <p:cNvPr id="4" name="Picture 3" descr="cd-sample3"/>
          <p:cNvPicPr/>
          <p:nvPr/>
        </p:nvPicPr>
        <p:blipFill>
          <a:blip r:embed="rId2"/>
          <a:srcRect/>
          <a:stretch>
            <a:fillRect/>
          </a:stretch>
        </p:blipFill>
        <p:spPr bwMode="auto">
          <a:xfrm>
            <a:off x="2133600" y="3582784"/>
            <a:ext cx="4343400" cy="1676400"/>
          </a:xfrm>
          <a:prstGeom prst="rect">
            <a:avLst/>
          </a:prstGeom>
          <a:noFill/>
          <a:ln w="9525">
            <a:noFill/>
            <a:miter lim="800000"/>
            <a:headEnd/>
            <a:tailEnd/>
          </a:ln>
        </p:spPr>
      </p:pic>
      <p:sp>
        <p:nvSpPr>
          <p:cNvPr id="5" name="TextBox 4"/>
          <p:cNvSpPr txBox="1"/>
          <p:nvPr/>
        </p:nvSpPr>
        <p:spPr>
          <a:xfrm>
            <a:off x="1066800" y="5375024"/>
            <a:ext cx="6781800" cy="1138773"/>
          </a:xfrm>
          <a:prstGeom prst="rect">
            <a:avLst/>
          </a:prstGeom>
          <a:noFill/>
        </p:spPr>
        <p:txBody>
          <a:bodyPr wrap="square" rtlCol="0">
            <a:spAutoFit/>
          </a:bodyPr>
          <a:lstStyle/>
          <a:p>
            <a:r>
              <a:rPr lang="en-US" sz="1600" dirty="0"/>
              <a:t>	The number of measurements per second, called the </a:t>
            </a:r>
            <a:r>
              <a:rPr lang="en-US" sz="1600" b="1" dirty="0">
                <a:solidFill>
                  <a:srgbClr val="FFC000"/>
                </a:solidFill>
              </a:rPr>
              <a:t>sampling rate</a:t>
            </a:r>
            <a:r>
              <a:rPr lang="en-US" sz="1600" dirty="0">
                <a:solidFill>
                  <a:srgbClr val="FFC000"/>
                </a:solidFill>
              </a:rPr>
              <a:t>, </a:t>
            </a:r>
            <a:r>
              <a:rPr lang="en-US" sz="1600" dirty="0"/>
              <a:t>is measured in kHz. The faster a card's sampling rate, the more accurate its reconstructed wave is. </a:t>
            </a:r>
          </a:p>
          <a:p>
            <a:endParaRPr lang="en-US" sz="2000" dirty="0"/>
          </a:p>
        </p:txBody>
      </p:sp>
      <p:sp>
        <p:nvSpPr>
          <p:cNvPr id="6" name="TextBox 5">
            <a:extLst>
              <a:ext uri="{FF2B5EF4-FFF2-40B4-BE49-F238E27FC236}">
                <a16:creationId xmlns:a16="http://schemas.microsoft.com/office/drawing/2014/main" id="{9B31BC6D-37D3-488D-BCD1-8BA0F2580C31}"/>
              </a:ext>
            </a:extLst>
          </p:cNvPr>
          <p:cNvSpPr txBox="1"/>
          <p:nvPr/>
        </p:nvSpPr>
        <p:spPr>
          <a:xfrm>
            <a:off x="2133600" y="693209"/>
            <a:ext cx="4826832" cy="584775"/>
          </a:xfrm>
          <a:prstGeom prst="rect">
            <a:avLst/>
          </a:prstGeom>
          <a:noFill/>
        </p:spPr>
        <p:txBody>
          <a:bodyPr wrap="square">
            <a:spAutoFit/>
          </a:bodyPr>
          <a:lstStyle/>
          <a:p>
            <a:pPr algn="ctr"/>
            <a:r>
              <a:rPr lang="en-US" sz="3200" dirty="0" smtClean="0">
                <a:latin typeface="Times New Roman" panose="02020603050405020304" pitchFamily="18" charset="0"/>
                <a:cs typeface="Times New Roman" panose="02020603050405020304" pitchFamily="18" charset="0"/>
              </a:rPr>
              <a:t>ADC and DAC</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81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1000"/>
                                        <p:tgtEl>
                                          <p:spTgt spid="5">
                                            <p:txEl>
                                              <p:pRg st="0" end="0"/>
                                            </p:txEl>
                                          </p:spTgt>
                                        </p:tgtEl>
                                      </p:cBhvr>
                                    </p:animEffect>
                                    <p:anim calcmode="lin" valueType="num">
                                      <p:cBhvr>
                                        <p:cTn id="1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514</TotalTime>
  <Words>445</Words>
  <Application>Microsoft Office PowerPoint</Application>
  <PresentationFormat>On-screen Show (4:3)</PresentationFormat>
  <Paragraphs>63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Baskerville Old Face</vt:lpstr>
      <vt:lpstr>Calibri</vt:lpstr>
      <vt:lpstr>Century Schoolbook</vt:lpstr>
      <vt:lpstr>Tahoma</vt:lpstr>
      <vt:lpstr>Times New Roman</vt:lpstr>
      <vt:lpstr>Wingdings</vt:lpstr>
      <vt:lpstr>Wingdings 2</vt:lpstr>
      <vt:lpstr>Oriel</vt:lpstr>
      <vt:lpstr>Working principle of Sound card. </vt:lpstr>
      <vt:lpstr>PowerPoint Presentation</vt:lpstr>
      <vt:lpstr>How The Sound Card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NTC</dc:creator>
  <cp:lastModifiedBy>srabbijan</cp:lastModifiedBy>
  <cp:revision>31</cp:revision>
  <dcterms:created xsi:type="dcterms:W3CDTF">2021-07-26T14:22:33Z</dcterms:created>
  <dcterms:modified xsi:type="dcterms:W3CDTF">2021-11-11T09:53:18Z</dcterms:modified>
</cp:coreProperties>
</file>